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4.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 id="2147483768" r:id="rId2"/>
    <p:sldMasterId id="2147483780" r:id="rId3"/>
    <p:sldMasterId id="2147483854" r:id="rId4"/>
    <p:sldMasterId id="2147483872" r:id="rId5"/>
  </p:sldMasterIdLst>
  <p:notesMasterIdLst>
    <p:notesMasterId r:id="rId18"/>
  </p:notesMasterIdLst>
  <p:sldIdLst>
    <p:sldId id="256" r:id="rId6"/>
    <p:sldId id="257" r:id="rId7"/>
    <p:sldId id="268" r:id="rId8"/>
    <p:sldId id="271" r:id="rId9"/>
    <p:sldId id="273" r:id="rId10"/>
    <p:sldId id="272" r:id="rId11"/>
    <p:sldId id="259" r:id="rId12"/>
    <p:sldId id="260" r:id="rId13"/>
    <p:sldId id="265" r:id="rId14"/>
    <p:sldId id="266" r:id="rId15"/>
    <p:sldId id="274"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autoAdjust="0"/>
    <p:restoredTop sz="74125" autoAdjust="0"/>
  </p:normalViewPr>
  <p:slideViewPr>
    <p:cSldViewPr snapToGrid="0">
      <p:cViewPr varScale="1">
        <p:scale>
          <a:sx n="65" d="100"/>
          <a:sy n="65" d="100"/>
        </p:scale>
        <p:origin x="84" y="150"/>
      </p:cViewPr>
      <p:guideLst/>
    </p:cSldViewPr>
  </p:slideViewPr>
  <p:outlineViewPr>
    <p:cViewPr>
      <p:scale>
        <a:sx n="33" d="100"/>
        <a:sy n="33" d="100"/>
      </p:scale>
      <p:origin x="0" y="-236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Nishant%20Nyachhon\Desktop\UNI%20ASSESSMENT\TERM%202\ENTREPRENEURSIP\projection.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40" b="1" i="0" u="none" strike="noStrike" kern="1200" spc="0" baseline="0">
                <a:solidFill>
                  <a:schemeClr val="tx1">
                    <a:lumMod val="65000"/>
                    <a:lumOff val="35000"/>
                  </a:schemeClr>
                </a:solidFill>
                <a:latin typeface="+mn-lt"/>
                <a:ea typeface="+mn-ea"/>
                <a:cs typeface="+mn-cs"/>
              </a:defRPr>
            </a:pPr>
            <a:r>
              <a:rPr lang="en-US"/>
              <a:t>Sales, EBITDA and Net Profit Forcast</a:t>
            </a:r>
          </a:p>
        </c:rich>
      </c:tx>
      <c:overlay val="0"/>
      <c:spPr>
        <a:noFill/>
        <a:ln>
          <a:noFill/>
        </a:ln>
        <a:effectLst/>
      </c:spPr>
      <c:txPr>
        <a:bodyPr rot="0" spcFirstLastPara="1" vertOverflow="ellipsis" vert="horz" wrap="square" anchor="ctr" anchorCtr="1"/>
        <a:lstStyle/>
        <a:p>
          <a:pPr>
            <a:defRPr sz="144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1"/>
          <c:tx>
            <c:strRef>
              <c:f>Sheet1!$C$6</c:f>
              <c:strCache>
                <c:ptCount val="1"/>
                <c:pt idx="0">
                  <c:v>Sales</c:v>
                </c:pt>
              </c:strCache>
            </c:strRef>
          </c:tx>
          <c:spPr>
            <a:solidFill>
              <a:schemeClr val="accent3"/>
            </a:solidFill>
            <a:ln>
              <a:noFill/>
            </a:ln>
            <a:effectLst/>
          </c:spPr>
          <c:invertIfNegative val="0"/>
          <c:val>
            <c:numRef>
              <c:f>(Sheet1!$D$6,Sheet1!$E$6,Sheet1!$F$6,Sheet1!$G$6,Sheet1!$H$6)</c:f>
              <c:numCache>
                <c:formatCode>#,##0.00</c:formatCode>
                <c:ptCount val="5"/>
                <c:pt idx="0">
                  <c:v>100000</c:v>
                </c:pt>
                <c:pt idx="1">
                  <c:v>200000</c:v>
                </c:pt>
                <c:pt idx="2">
                  <c:v>320000</c:v>
                </c:pt>
                <c:pt idx="3">
                  <c:v>450000</c:v>
                </c:pt>
                <c:pt idx="4">
                  <c:v>600000</c:v>
                </c:pt>
              </c:numCache>
            </c:numRef>
          </c:val>
          <c:extLst>
            <c:ext xmlns:c16="http://schemas.microsoft.com/office/drawing/2014/chart" uri="{C3380CC4-5D6E-409C-BE32-E72D297353CC}">
              <c16:uniqueId val="{00000000-E4CF-497F-A990-C40CC0F35396}"/>
            </c:ext>
          </c:extLst>
        </c:ser>
        <c:ser>
          <c:idx val="2"/>
          <c:order val="2"/>
          <c:tx>
            <c:strRef>
              <c:f>Sheet1!$C$14</c:f>
              <c:strCache>
                <c:ptCount val="1"/>
                <c:pt idx="0">
                  <c:v>EBITDA</c:v>
                </c:pt>
              </c:strCache>
            </c:strRef>
          </c:tx>
          <c:spPr>
            <a:solidFill>
              <a:schemeClr val="accent5"/>
            </a:solidFill>
            <a:ln>
              <a:noFill/>
            </a:ln>
            <a:effectLst/>
          </c:spPr>
          <c:invertIfNegative val="0"/>
          <c:val>
            <c:numRef>
              <c:f>(Sheet1!$D$14,Sheet1!$E$14,Sheet1!$F$14,Sheet1!$G$14,Sheet1!$H$14)</c:f>
              <c:numCache>
                <c:formatCode>#,##0.00</c:formatCode>
                <c:ptCount val="5"/>
                <c:pt idx="0">
                  <c:v>33000</c:v>
                </c:pt>
                <c:pt idx="1">
                  <c:v>80000</c:v>
                </c:pt>
                <c:pt idx="2">
                  <c:v>118000</c:v>
                </c:pt>
                <c:pt idx="3">
                  <c:v>165000</c:v>
                </c:pt>
                <c:pt idx="4">
                  <c:v>210000</c:v>
                </c:pt>
              </c:numCache>
            </c:numRef>
          </c:val>
          <c:extLst>
            <c:ext xmlns:c16="http://schemas.microsoft.com/office/drawing/2014/chart" uri="{C3380CC4-5D6E-409C-BE32-E72D297353CC}">
              <c16:uniqueId val="{00000001-E4CF-497F-A990-C40CC0F35396}"/>
            </c:ext>
          </c:extLst>
        </c:ser>
        <c:ser>
          <c:idx val="3"/>
          <c:order val="3"/>
          <c:tx>
            <c:strRef>
              <c:f>Sheet1!$C$18</c:f>
              <c:strCache>
                <c:ptCount val="1"/>
                <c:pt idx="0">
                  <c:v>Net Profit</c:v>
                </c:pt>
              </c:strCache>
            </c:strRef>
          </c:tx>
          <c:spPr>
            <a:solidFill>
              <a:schemeClr val="accent1">
                <a:lumMod val="60000"/>
              </a:schemeClr>
            </a:solidFill>
            <a:ln>
              <a:noFill/>
            </a:ln>
            <a:effectLst/>
          </c:spPr>
          <c:invertIfNegative val="0"/>
          <c:val>
            <c:numRef>
              <c:f>(Sheet1!$D$18,Sheet1!$E$18,Sheet1!$F$18,Sheet1!$G$18,Sheet1!$H$18)</c:f>
              <c:numCache>
                <c:formatCode>#,##0.00</c:formatCode>
                <c:ptCount val="5"/>
                <c:pt idx="0">
                  <c:v>19140</c:v>
                </c:pt>
                <c:pt idx="1">
                  <c:v>41600</c:v>
                </c:pt>
                <c:pt idx="2">
                  <c:v>69620</c:v>
                </c:pt>
                <c:pt idx="3">
                  <c:v>97350</c:v>
                </c:pt>
                <c:pt idx="4">
                  <c:v>126000</c:v>
                </c:pt>
              </c:numCache>
            </c:numRef>
          </c:val>
          <c:extLst>
            <c:ext xmlns:c16="http://schemas.microsoft.com/office/drawing/2014/chart" uri="{C3380CC4-5D6E-409C-BE32-E72D297353CC}">
              <c16:uniqueId val="{00000002-E4CF-497F-A990-C40CC0F35396}"/>
            </c:ext>
          </c:extLst>
        </c:ser>
        <c:dLbls>
          <c:showLegendKey val="0"/>
          <c:showVal val="0"/>
          <c:showCatName val="0"/>
          <c:showSerName val="0"/>
          <c:showPercent val="0"/>
          <c:showBubbleSize val="0"/>
        </c:dLbls>
        <c:gapWidth val="219"/>
        <c:overlap val="-27"/>
        <c:axId val="437003216"/>
        <c:axId val="436999976"/>
        <c:extLst>
          <c:ext xmlns:c15="http://schemas.microsoft.com/office/drawing/2012/chart" uri="{02D57815-91ED-43cb-92C2-25804820EDAC}">
            <c15:filteredBarSeries>
              <c15:ser>
                <c:idx val="0"/>
                <c:order val="0"/>
                <c:tx>
                  <c:strRef>
                    <c:extLst>
                      <c:ext uri="{02D57815-91ED-43cb-92C2-25804820EDAC}">
                        <c15:formulaRef>
                          <c15:sqref>Sheet1!$C$5</c15:sqref>
                        </c15:formulaRef>
                      </c:ext>
                    </c:extLst>
                    <c:strCache>
                      <c:ptCount val="1"/>
                      <c:pt idx="0">
                        <c:v>Year</c:v>
                      </c:pt>
                    </c:strCache>
                  </c:strRef>
                </c:tx>
                <c:spPr>
                  <a:solidFill>
                    <a:schemeClr val="accent1"/>
                  </a:solidFill>
                  <a:ln>
                    <a:noFill/>
                  </a:ln>
                  <a:effectLst/>
                </c:spPr>
                <c:invertIfNegative val="0"/>
                <c:val>
                  <c:numRef>
                    <c:extLst>
                      <c:ext uri="{02D57815-91ED-43cb-92C2-25804820EDAC}">
                        <c15:formulaRef>
                          <c15:sqref>(Sheet1!$D$5,Sheet1!$E$5,Sheet1!$F$5,Sheet1!$G$5,Sheet1!$H$5)</c15:sqref>
                        </c15:formulaRef>
                      </c:ext>
                    </c:extLst>
                    <c:numCache>
                      <c:formatCode>General</c:formatCode>
                      <c:ptCount val="5"/>
                      <c:pt idx="0">
                        <c:v>1</c:v>
                      </c:pt>
                      <c:pt idx="1">
                        <c:v>2</c:v>
                      </c:pt>
                      <c:pt idx="2">
                        <c:v>3</c:v>
                      </c:pt>
                      <c:pt idx="3">
                        <c:v>4</c:v>
                      </c:pt>
                      <c:pt idx="4">
                        <c:v>5</c:v>
                      </c:pt>
                    </c:numCache>
                  </c:numRef>
                </c:val>
                <c:extLst>
                  <c:ext xmlns:c16="http://schemas.microsoft.com/office/drawing/2014/chart" uri="{C3380CC4-5D6E-409C-BE32-E72D297353CC}">
                    <c16:uniqueId val="{00000003-E4CF-497F-A990-C40CC0F35396}"/>
                  </c:ext>
                </c:extLst>
              </c15:ser>
            </c15:filteredBarSeries>
          </c:ext>
        </c:extLst>
      </c:barChart>
      <c:catAx>
        <c:axId val="437003216"/>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crossAx val="436999976"/>
        <c:crosses val="autoZero"/>
        <c:auto val="1"/>
        <c:lblAlgn val="ctr"/>
        <c:lblOffset val="100"/>
        <c:noMultiLvlLbl val="0"/>
      </c:catAx>
      <c:valAx>
        <c:axId val="43699997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crossAx val="4370032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b="1"/>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AC5FF4-A639-4983-8190-9B494E0915F5}" type="datetimeFigureOut">
              <a:rPr lang="en-US" smtClean="0"/>
              <a:t>11/13/2023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5637E1-7496-4E64-B738-EE3E912303A0}" type="slidenum">
              <a:rPr lang="en-US" smtClean="0"/>
              <a:t>‹#›</a:t>
            </a:fld>
            <a:endParaRPr lang="en-US"/>
          </a:p>
        </p:txBody>
      </p:sp>
    </p:spTree>
    <p:extLst>
      <p:ext uri="{BB962C8B-B14F-4D97-AF65-F5344CB8AC3E}">
        <p14:creationId xmlns:p14="http://schemas.microsoft.com/office/powerpoint/2010/main" val="1988650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5637E1-7496-4E64-B738-EE3E912303A0}" type="slidenum">
              <a:rPr lang="en-US" smtClean="0"/>
              <a:t>8</a:t>
            </a:fld>
            <a:endParaRPr lang="en-US"/>
          </a:p>
        </p:txBody>
      </p:sp>
    </p:spTree>
    <p:extLst>
      <p:ext uri="{BB962C8B-B14F-4D97-AF65-F5344CB8AC3E}">
        <p14:creationId xmlns:p14="http://schemas.microsoft.com/office/powerpoint/2010/main" val="1121592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8171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792789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537833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682788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F42F27-891C-4675-87D4-ABEA6C016D19}" type="datetimeFigureOut">
              <a:rPr lang="en-US" smtClean="0"/>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665305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F42F27-891C-4675-87D4-ABEA6C016D19}" type="datetimeFigureOut">
              <a:rPr lang="en-US" smtClean="0"/>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46885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F42F27-891C-4675-87D4-ABEA6C016D19}" type="datetimeFigureOut">
              <a:rPr lang="en-US" smtClean="0"/>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420175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884031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399398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31F42F27-891C-4675-87D4-ABEA6C016D19}" type="datetimeFigureOut">
              <a:rPr lang="en-US" smtClean="0"/>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960183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82432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120139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0750101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78852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7588837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110528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5218589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B9229-3E6A-9DDD-3A0B-266A49408284}"/>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DA3E68FD-3F9B-805D-DD04-013C571F4EB0}"/>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AF0AB84-2418-2222-6001-C89F04A42F91}"/>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540B174D-434A-3152-A01F-590224BC6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BA25EB-59A3-BDF4-6BAB-78230F2AFD9B}"/>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916033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C9087-7E66-8A9C-C799-98A3EBBCAC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C7311C7-7790-7C24-E475-57686A958B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7CDDDBC-CBC3-6D44-FE9D-B344EE44C477}"/>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8B4D1704-7A83-FCBE-5D17-2A6D56C266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1664F6-981B-1FA8-FEF3-F7A65230793F}"/>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0200534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FE1C-82C6-A65B-5321-AEAF8F8D28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E5BA20-7165-85E5-DBAB-29E02C4A4A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35105E-C719-F257-E826-944EE995C3D0}"/>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98283C95-EB86-5EB0-4760-E3ED3FE229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F045B6-18E9-C5FC-E916-06BB0E93DA82}"/>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4244751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ABE2F-2ACC-6763-03E0-63709B58EC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4E264B-991C-9D01-BADC-3DB85E23EB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336E4E-2CB8-9B8B-E08B-07165B5FA017}"/>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ECD1F21C-803B-7D58-8C68-0A026F4AD7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C08F56-7CB5-3A9E-FF44-62CEA9883BC3}"/>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6485582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CF971-115D-4AC7-E9C1-4DC7851A1D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058D5E-E58F-1058-59EB-9D837DD47F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9173FC1-BBA8-08F8-2CFF-D8A5622D2E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125076-822C-DE66-BD0F-0C38BF22CDA5}"/>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a:extLst>
              <a:ext uri="{FF2B5EF4-FFF2-40B4-BE49-F238E27FC236}">
                <a16:creationId xmlns:a16="http://schemas.microsoft.com/office/drawing/2014/main" id="{50CBBFD7-57B8-1C11-D500-00D8069806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51C614-5F68-C150-C5D0-CFE6599B6D03}"/>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41474448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D05B3-B415-C480-8E0D-6553AC9FEF1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53F7398-0152-F642-82C3-8D56DE414C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29DE7B-1780-7976-A438-40BCB8A1B6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E3519B1-944D-DF88-0ECD-F0281D840B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05E55F-4FA5-58C6-FEBA-B349774DEF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FA9A532-325C-BB78-62DB-3651B5C4CAD6}"/>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8" name="Footer Placeholder 7">
            <a:extLst>
              <a:ext uri="{FF2B5EF4-FFF2-40B4-BE49-F238E27FC236}">
                <a16:creationId xmlns:a16="http://schemas.microsoft.com/office/drawing/2014/main" id="{07C23F45-5FC4-47CA-5BA2-16D060B85AB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DF1DC40-F009-44AA-A1B2-3F0A8A11ABE3}"/>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9480969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22CF9-8962-2EE9-4835-E6C0138DE5B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55726AA-8ED2-AD57-F7E4-721A5FA257D9}"/>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4" name="Footer Placeholder 3">
            <a:extLst>
              <a:ext uri="{FF2B5EF4-FFF2-40B4-BE49-F238E27FC236}">
                <a16:creationId xmlns:a16="http://schemas.microsoft.com/office/drawing/2014/main" id="{509CF0AC-A1EA-8109-BCB2-909CECF26A2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26C63F-9951-DBF0-8283-1747858CAC61}"/>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4877790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7CAF2E-A1ED-418C-63F5-DE64519FDBC2}"/>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3" name="Footer Placeholder 2">
            <a:extLst>
              <a:ext uri="{FF2B5EF4-FFF2-40B4-BE49-F238E27FC236}">
                <a16:creationId xmlns:a16="http://schemas.microsoft.com/office/drawing/2014/main" id="{066B147A-E3D7-5992-63D3-0427BC3F168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F69405A-091B-D720-7184-C2CFDFDC9593}"/>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618707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139DF-F39C-BE29-395C-2676C3098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559FAC-5A21-157A-7E9E-B514B581EE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835E39-46E5-E912-E2FD-C1A498D2C2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8547A-CFE1-6F2F-369B-D6AB9B5A03F7}"/>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a:extLst>
              <a:ext uri="{FF2B5EF4-FFF2-40B4-BE49-F238E27FC236}">
                <a16:creationId xmlns:a16="http://schemas.microsoft.com/office/drawing/2014/main" id="{EB27DA3E-714F-B76B-5572-D46AF543F3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801D19-328F-F885-2148-D220F5C57CE8}"/>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6502415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B49BD-DF05-E0A8-1671-10DE5DE54A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C9E1DD8-AD17-DB9B-6FF2-773E8AE868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86E4368-77E0-3826-FCAC-186E1AD814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A0FDB9-B66A-0F9B-9F90-5C8F641B8E8A}"/>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a:extLst>
              <a:ext uri="{FF2B5EF4-FFF2-40B4-BE49-F238E27FC236}">
                <a16:creationId xmlns:a16="http://schemas.microsoft.com/office/drawing/2014/main" id="{0B6A0D2C-387E-1BB8-6F1F-B4F723D44E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D28F04-FACF-8465-1759-6F91695A8682}"/>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4786117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C32EA-B45A-E6DC-2689-F5A7BC2B637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7B30ED-2DA8-8455-5B50-8AA25F1D3C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703C8C-C85E-F1AD-F40E-B282780A08CC}"/>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BFA2FE9C-42C2-E813-18C1-5B975844B9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A7DA20-F3B8-B501-52CA-1599E245E0A2}"/>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8318336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FED392-0123-FAFA-61F5-1349E030305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A5698C-0CC2-538B-4029-356660BDC2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415FE6-0179-7CDA-E912-FE6C5862DCFE}"/>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7A0BEFDD-646C-34D7-9B33-8DB18BBBD3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8AB2BF-3CFE-3C2C-0780-5EAC08D8748A}"/>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6856026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B9229-3E6A-9DDD-3A0B-266A49408284}"/>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DA3E68FD-3F9B-805D-DD04-013C571F4EB0}"/>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AF0AB84-2418-2222-6001-C89F04A42F91}"/>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540B174D-434A-3152-A01F-590224BC6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BA25EB-59A3-BDF4-6BAB-78230F2AFD9B}"/>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4045285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2922151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601465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87773709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8364007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F42F27-891C-4675-87D4-ABEA6C016D19}" type="datetimeFigureOut">
              <a:rPr lang="en-US" smtClean="0"/>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0328903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2782779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0689876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6787070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3673117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0523879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1419953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707488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9476850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0554858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5178833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1457482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5864907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1921455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34457131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43919730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91186495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F42F27-891C-4675-87D4-ABEA6C016D19}" type="datetimeFigureOut">
              <a:rPr lang="en-US" smtClean="0"/>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34794455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F42F27-891C-4675-87D4-ABEA6C016D19}" type="datetimeFigureOut">
              <a:rPr lang="en-US" smtClean="0"/>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3602783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F42F27-891C-4675-87D4-ABEA6C016D19}" type="datetimeFigureOut">
              <a:rPr lang="en-US" smtClean="0"/>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64647541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6217297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962301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8809418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0192792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9501639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6252653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91283235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140034504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9111197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B9229-3E6A-9DDD-3A0B-266A49408284}"/>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DA3E68FD-3F9B-805D-DD04-013C571F4EB0}"/>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AF0AB84-2418-2222-6001-C89F04A42F91}"/>
              </a:ext>
            </a:extLst>
          </p:cNvPr>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540B174D-434A-3152-A01F-590224BC6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BA25EB-59A3-BDF4-6BAB-78230F2AFD9B}"/>
              </a:ext>
            </a:extLst>
          </p:cNvPr>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76187517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31F42F27-891C-4675-87D4-ABEA6C016D19}" type="datetimeFigureOut">
              <a:rPr lang="en-US" smtClean="0"/>
              <a:t>11/13/2023</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DA9C4CBF-D181-4418-8C0A-1C37EE4FBC9D}" type="slidenum">
              <a:rPr lang="en-US" smtClean="0"/>
              <a:t>‹#›</a:t>
            </a:fld>
            <a:endParaRPr lang="en-US"/>
          </a:p>
        </p:txBody>
      </p:sp>
    </p:spTree>
    <p:extLst>
      <p:ext uri="{BB962C8B-B14F-4D97-AF65-F5344CB8AC3E}">
        <p14:creationId xmlns:p14="http://schemas.microsoft.com/office/powerpoint/2010/main" val="218076139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23743617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388439030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4198413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F42F27-891C-4675-87D4-ABEA6C016D19}" type="datetimeFigureOut">
              <a:rPr lang="en-US" smtClean="0"/>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79309267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F42F27-891C-4675-87D4-ABEA6C016D19}" type="datetimeFigureOut">
              <a:rPr lang="en-US" smtClean="0"/>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97324008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F42F27-891C-4675-87D4-ABEA6C016D19}" type="datetimeFigureOut">
              <a:rPr lang="en-US" smtClean="0"/>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424668625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31F42F27-891C-4675-87D4-ABEA6C016D19}"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DA9C4CBF-D181-4418-8C0A-1C37EE4FBC9D}" type="slidenum">
              <a:rPr lang="en-US" smtClean="0"/>
              <a:t>‹#›</a:t>
            </a:fld>
            <a:endParaRPr lang="en-US"/>
          </a:p>
        </p:txBody>
      </p:sp>
    </p:spTree>
    <p:extLst>
      <p:ext uri="{BB962C8B-B14F-4D97-AF65-F5344CB8AC3E}">
        <p14:creationId xmlns:p14="http://schemas.microsoft.com/office/powerpoint/2010/main" val="164168837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31F42F27-891C-4675-87D4-ABEA6C016D19}" type="datetimeFigureOut">
              <a:rPr lang="en-US" smtClean="0"/>
              <a:t>11/13/2023</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DA9C4CBF-D181-4418-8C0A-1C37EE4FBC9D}" type="slidenum">
              <a:rPr lang="en-US" smtClean="0"/>
              <a:t>‹#›</a:t>
            </a:fld>
            <a:endParaRPr lang="en-US"/>
          </a:p>
        </p:txBody>
      </p:sp>
    </p:spTree>
    <p:extLst>
      <p:ext uri="{BB962C8B-B14F-4D97-AF65-F5344CB8AC3E}">
        <p14:creationId xmlns:p14="http://schemas.microsoft.com/office/powerpoint/2010/main" val="3736711329"/>
      </p:ext>
    </p:extLst>
  </p:cSld>
  <p:clrMapOvr>
    <a:overrideClrMapping bg1="lt1" tx1="dk1" bg2="lt2" tx2="dk2" accent1="accent1" accent2="accent2" accent3="accent3" accent4="accent4" accent5="accent5" accent6="accent6" hlink="hlink" folHlink="folHlink"/>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13078145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F42F27-891C-4675-87D4-ABEA6C016D19}"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9C4CBF-D181-4418-8C0A-1C37EE4FBC9D}" type="slidenum">
              <a:rPr lang="en-US" smtClean="0"/>
              <a:t>‹#›</a:t>
            </a:fld>
            <a:endParaRPr lang="en-US"/>
          </a:p>
        </p:txBody>
      </p:sp>
    </p:spTree>
    <p:extLst>
      <p:ext uri="{BB962C8B-B14F-4D97-AF65-F5344CB8AC3E}">
        <p14:creationId xmlns:p14="http://schemas.microsoft.com/office/powerpoint/2010/main" val="2753499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18" Type="http://schemas.openxmlformats.org/officeDocument/2006/relationships/theme" Target="../theme/theme3.xml"/><Relationship Id="rId3" Type="http://schemas.openxmlformats.org/officeDocument/2006/relationships/slideLayout" Target="../slideLayouts/slideLayout33.xml"/><Relationship Id="rId21" Type="http://schemas.openxmlformats.org/officeDocument/2006/relationships/image" Target="../media/image4.png"/><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slideLayout" Target="../slideLayouts/slideLayout47.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20" Type="http://schemas.openxmlformats.org/officeDocument/2006/relationships/image" Target="../media/image3.png"/><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19" Type="http://schemas.openxmlformats.org/officeDocument/2006/relationships/image" Target="../media/image2.png"/><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 Id="rId22"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slideLayout" Target="../slideLayouts/slideLayout60.xml"/><Relationship Id="rId18" Type="http://schemas.openxmlformats.org/officeDocument/2006/relationships/theme" Target="../theme/theme4.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17" Type="http://schemas.openxmlformats.org/officeDocument/2006/relationships/slideLayout" Target="../slideLayouts/slideLayout64.xml"/><Relationship Id="rId2" Type="http://schemas.openxmlformats.org/officeDocument/2006/relationships/slideLayout" Target="../slideLayouts/slideLayout49.xml"/><Relationship Id="rId16" Type="http://schemas.openxmlformats.org/officeDocument/2006/relationships/slideLayout" Target="../slideLayouts/slideLayout63.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5" Type="http://schemas.openxmlformats.org/officeDocument/2006/relationships/slideLayout" Target="../slideLayouts/slideLayout6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slideLayout" Target="../slideLayouts/slideLayout6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2.xml"/><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theme" Target="../theme/theme5.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1F42F27-891C-4675-87D4-ABEA6C016D19}" type="datetimeFigureOut">
              <a:rPr lang="en-US" smtClean="0"/>
              <a:t>11/13/2023</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A9C4CBF-D181-4418-8C0A-1C37EE4FBC9D}" type="slidenum">
              <a:rPr lang="en-US" smtClean="0"/>
              <a:t>‹#›</a:t>
            </a:fld>
            <a:endParaRPr lang="en-US"/>
          </a:p>
        </p:txBody>
      </p:sp>
    </p:spTree>
    <p:extLst>
      <p:ext uri="{BB962C8B-B14F-4D97-AF65-F5344CB8AC3E}">
        <p14:creationId xmlns:p14="http://schemas.microsoft.com/office/powerpoint/2010/main" val="4047491561"/>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20192A-D072-2F18-323C-905295EF9C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06C8F56-1D19-3A41-2874-6ED5CC7207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03F77A-B94C-4F16-D22E-0237F72D94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F42F27-891C-4675-87D4-ABEA6C016D19}" type="datetimeFigureOut">
              <a:rPr lang="en-US" smtClean="0"/>
              <a:t>11/13/2023</a:t>
            </a:fld>
            <a:endParaRPr lang="en-US"/>
          </a:p>
        </p:txBody>
      </p:sp>
      <p:sp>
        <p:nvSpPr>
          <p:cNvPr id="5" name="Footer Placeholder 4">
            <a:extLst>
              <a:ext uri="{FF2B5EF4-FFF2-40B4-BE49-F238E27FC236}">
                <a16:creationId xmlns:a16="http://schemas.microsoft.com/office/drawing/2014/main" id="{8139940A-3C31-359C-00FA-700F2D1913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3A64DF4-F160-148E-92A4-4E9A875DF8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C4CBF-D181-4418-8C0A-1C37EE4FBC9D}" type="slidenum">
              <a:rPr lang="en-US" smtClean="0"/>
              <a:t>‹#›</a:t>
            </a:fld>
            <a:endParaRPr lang="en-US"/>
          </a:p>
        </p:txBody>
      </p:sp>
    </p:spTree>
    <p:extLst>
      <p:ext uri="{BB962C8B-B14F-4D97-AF65-F5344CB8AC3E}">
        <p14:creationId xmlns:p14="http://schemas.microsoft.com/office/powerpoint/2010/main" val="3967994593"/>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8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1F42F27-891C-4675-87D4-ABEA6C016D19}" type="datetimeFigureOut">
              <a:rPr lang="en-US" smtClean="0"/>
              <a:t>11/13/2023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A9C4CBF-D181-4418-8C0A-1C37EE4FBC9D}" type="slidenum">
              <a:rPr lang="en-US" smtClean="0"/>
              <a:t>‹#›</a:t>
            </a:fld>
            <a:endParaRPr lang="en-US"/>
          </a:p>
        </p:txBody>
      </p:sp>
    </p:spTree>
    <p:extLst>
      <p:ext uri="{BB962C8B-B14F-4D97-AF65-F5344CB8AC3E}">
        <p14:creationId xmlns:p14="http://schemas.microsoft.com/office/powerpoint/2010/main" val="1421052568"/>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1F42F27-891C-4675-87D4-ABEA6C016D19}" type="datetimeFigureOut">
              <a:rPr lang="en-US" smtClean="0"/>
              <a:t>11/13/2023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A9C4CBF-D181-4418-8C0A-1C37EE4FBC9D}" type="slidenum">
              <a:rPr lang="en-US" smtClean="0"/>
              <a:t>‹#›</a:t>
            </a:fld>
            <a:endParaRPr lang="en-US"/>
          </a:p>
        </p:txBody>
      </p:sp>
    </p:spTree>
    <p:extLst>
      <p:ext uri="{BB962C8B-B14F-4D97-AF65-F5344CB8AC3E}">
        <p14:creationId xmlns:p14="http://schemas.microsoft.com/office/powerpoint/2010/main" val="1469497913"/>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31F42F27-891C-4675-87D4-ABEA6C016D19}" type="datetimeFigureOut">
              <a:rPr lang="en-US" smtClean="0"/>
              <a:t>11/13/2023</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DA9C4CBF-D181-4418-8C0A-1C37EE4FBC9D}" type="slidenum">
              <a:rPr lang="en-US" smtClean="0"/>
              <a:t>‹#›</a:t>
            </a:fld>
            <a:endParaRPr lang="en-US"/>
          </a:p>
        </p:txBody>
      </p:sp>
    </p:spTree>
    <p:extLst>
      <p:ext uri="{BB962C8B-B14F-4D97-AF65-F5344CB8AC3E}">
        <p14:creationId xmlns:p14="http://schemas.microsoft.com/office/powerpoint/2010/main" val="2153776318"/>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4.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6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Isosceles Triangle 20">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3" name="Rectangle 2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5" name="Isosceles Triangle 3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9" name="Isosceles Triangle 3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Freeform: Shape 4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2D9F93-2BD0-8E7F-0081-CFB731EEDC28}"/>
              </a:ext>
              <a:ext uri="{C183D7F6-B498-43B3-948B-1728B52AA6E4}">
                <adec:decorative xmlns:adec="http://schemas.microsoft.com/office/drawing/2017/decorative" val="1"/>
              </a:ext>
            </a:extLst>
          </p:cNvPr>
          <p:cNvSpPr>
            <a:spLocks noGrp="1"/>
          </p:cNvSpPr>
          <p:nvPr>
            <p:ph type="title"/>
          </p:nvPr>
        </p:nvSpPr>
        <p:spPr>
          <a:xfrm>
            <a:off x="6330513" y="374745"/>
            <a:ext cx="5308356" cy="1601548"/>
          </a:xfrm>
        </p:spPr>
        <p:txBody>
          <a:bodyPr vert="horz" lIns="91440" tIns="45720" rIns="91440" bIns="45720" rtlCol="0" anchor="ctr">
            <a:normAutofit/>
          </a:bodyPr>
          <a:lstStyle/>
          <a:p>
            <a:pPr marR="0"/>
            <a:r>
              <a:rPr lang="en-US" sz="4000" b="1" i="0" u="none" strike="noStrike" dirty="0">
                <a:solidFill>
                  <a:srgbClr val="FFFFFF"/>
                </a:solidFill>
                <a:latin typeface="Times New Roman" panose="02020603050405020304" pitchFamily="18" charset="0"/>
                <a:cs typeface="Times New Roman" panose="02020603050405020304" pitchFamily="18" charset="0"/>
              </a:rPr>
              <a:t>Business Plan on </a:t>
            </a:r>
            <a:r>
              <a:rPr lang="en-US" sz="4000" b="1" i="0" u="none" strike="noStrike" dirty="0" err="1">
                <a:solidFill>
                  <a:srgbClr val="FFFFFF"/>
                </a:solidFill>
                <a:latin typeface="Times New Roman" panose="02020603050405020304" pitchFamily="18" charset="0"/>
                <a:cs typeface="Times New Roman" panose="02020603050405020304" pitchFamily="18" charset="0"/>
              </a:rPr>
              <a:t>GreenFuel</a:t>
            </a:r>
            <a:r>
              <a:rPr lang="en-US" sz="4000" b="1" i="0" u="none" strike="noStrike" dirty="0">
                <a:solidFill>
                  <a:srgbClr val="FFFFFF"/>
                </a:solidFill>
                <a:latin typeface="Times New Roman" panose="02020603050405020304" pitchFamily="18" charset="0"/>
                <a:cs typeface="Times New Roman" panose="02020603050405020304" pitchFamily="18" charset="0"/>
              </a:rPr>
              <a:t> Innovations </a:t>
            </a:r>
            <a:endParaRPr lang="en-US" sz="4000" b="0" i="0" u="none" strike="noStrike" dirty="0">
              <a:solidFill>
                <a:srgbClr val="FFFFFF"/>
              </a:solidFill>
              <a:latin typeface="Times New Roman" panose="02020603050405020304" pitchFamily="18" charset="0"/>
              <a:cs typeface="Times New Roman" panose="02020603050405020304" pitchFamily="18" charset="0"/>
            </a:endParaRPr>
          </a:p>
        </p:txBody>
      </p:sp>
      <p:pic>
        <p:nvPicPr>
          <p:cNvPr id="6" name="Picture 5" descr="A close-up of a sign">
            <a:extLst>
              <a:ext uri="{FF2B5EF4-FFF2-40B4-BE49-F238E27FC236}">
                <a16:creationId xmlns:a16="http://schemas.microsoft.com/office/drawing/2014/main" id="{E2CD57A1-6830-2C8F-017F-686D09E1AF25}"/>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2615317"/>
            <a:ext cx="3856774" cy="1716264"/>
          </a:xfrm>
          <a:prstGeom prst="rect">
            <a:avLst/>
          </a:prstGeom>
          <a:solidFill>
            <a:srgbClr val="FFFFFF">
              <a:shade val="85000"/>
            </a:srgbClr>
          </a:solidFill>
        </p:spPr>
      </p:pic>
      <p:sp>
        <p:nvSpPr>
          <p:cNvPr id="3" name="Text Placeholder 2">
            <a:extLst>
              <a:ext uri="{FF2B5EF4-FFF2-40B4-BE49-F238E27FC236}">
                <a16:creationId xmlns:a16="http://schemas.microsoft.com/office/drawing/2014/main" id="{9C621603-012F-2FCE-C9C5-EB715F3E9E42}"/>
              </a:ext>
              <a:ext uri="{C183D7F6-B498-43B3-948B-1728B52AA6E4}">
                <adec:decorative xmlns:adec="http://schemas.microsoft.com/office/drawing/2017/decorative" val="1"/>
              </a:ext>
            </a:extLst>
          </p:cNvPr>
          <p:cNvSpPr>
            <a:spLocks noGrp="1"/>
          </p:cNvSpPr>
          <p:nvPr>
            <p:ph type="body" idx="1"/>
          </p:nvPr>
        </p:nvSpPr>
        <p:spPr>
          <a:xfrm>
            <a:off x="6776923" y="2609706"/>
            <a:ext cx="5002931" cy="3317938"/>
          </a:xfrm>
        </p:spPr>
        <p:txBody>
          <a:bodyPr vert="horz" lIns="91440" tIns="45720" rIns="91440" bIns="45720" rtlCol="0" anchor="t">
            <a:normAutofit/>
          </a:bodyPr>
          <a:lstStyle/>
          <a:p>
            <a:pPr marL="0" indent="0">
              <a:buNone/>
            </a:pPr>
            <a:r>
              <a:rPr lang="en-US" sz="2300" b="1" dirty="0">
                <a:solidFill>
                  <a:srgbClr val="FFFFFF"/>
                </a:solidFill>
                <a:latin typeface="Times New Roman" panose="02020603050405020304" pitchFamily="18" charset="0"/>
                <a:cs typeface="Times New Roman" panose="02020603050405020304" pitchFamily="18" charset="0"/>
              </a:rPr>
              <a:t>Student’s Name: Nishant Nyachhon</a:t>
            </a:r>
          </a:p>
          <a:p>
            <a:pPr marL="0" indent="0">
              <a:buNone/>
            </a:pPr>
            <a:r>
              <a:rPr lang="en-US" sz="2300" b="1" dirty="0">
                <a:solidFill>
                  <a:srgbClr val="FFFFFF"/>
                </a:solidFill>
                <a:latin typeface="Times New Roman" panose="02020603050405020304" pitchFamily="18" charset="0"/>
                <a:cs typeface="Times New Roman" panose="02020603050405020304" pitchFamily="18" charset="0"/>
              </a:rPr>
              <a:t>Student ID: 2241625</a:t>
            </a:r>
          </a:p>
          <a:p>
            <a:pPr marL="0" indent="0">
              <a:buNone/>
            </a:pPr>
            <a:r>
              <a:rPr lang="en-US" sz="2300" b="1" dirty="0" err="1">
                <a:solidFill>
                  <a:srgbClr val="FFFFFF"/>
                </a:solidFill>
                <a:latin typeface="Times New Roman" panose="02020603050405020304" pitchFamily="18" charset="0"/>
                <a:cs typeface="Times New Roman" panose="02020603050405020304" pitchFamily="18" charset="0"/>
              </a:rPr>
              <a:t>Programme</a:t>
            </a:r>
            <a:r>
              <a:rPr lang="en-US" sz="2300" b="1" dirty="0">
                <a:solidFill>
                  <a:srgbClr val="FFFFFF"/>
                </a:solidFill>
                <a:latin typeface="Times New Roman" panose="02020603050405020304" pitchFamily="18" charset="0"/>
                <a:cs typeface="Times New Roman" panose="02020603050405020304" pitchFamily="18" charset="0"/>
              </a:rPr>
              <a:t>: MBA</a:t>
            </a:r>
          </a:p>
          <a:p>
            <a:pPr marL="0" indent="0">
              <a:buNone/>
            </a:pPr>
            <a:r>
              <a:rPr lang="en-US" sz="2300" b="1" dirty="0">
                <a:solidFill>
                  <a:srgbClr val="FFFFFF"/>
                </a:solidFill>
                <a:latin typeface="Times New Roman" panose="02020603050405020304" pitchFamily="18" charset="0"/>
                <a:cs typeface="Times New Roman" panose="02020603050405020304" pitchFamily="18" charset="0"/>
              </a:rPr>
              <a:t>Module: Entrepreneurship</a:t>
            </a:r>
          </a:p>
          <a:p>
            <a:pPr marL="0" indent="0">
              <a:buNone/>
            </a:pPr>
            <a:r>
              <a:rPr lang="en-US" sz="2300" b="1" dirty="0">
                <a:solidFill>
                  <a:srgbClr val="FFFFFF"/>
                </a:solidFill>
                <a:latin typeface="Times New Roman" panose="02020603050405020304" pitchFamily="18" charset="0"/>
                <a:cs typeface="Times New Roman" panose="02020603050405020304" pitchFamily="18" charset="0"/>
              </a:rPr>
              <a:t>Module Code: LCMB7004</a:t>
            </a:r>
          </a:p>
          <a:p>
            <a:pPr marL="0" indent="0">
              <a:buNone/>
            </a:pPr>
            <a:r>
              <a:rPr lang="en-US" sz="2300" b="1" dirty="0">
                <a:solidFill>
                  <a:srgbClr val="FFFFFF"/>
                </a:solidFill>
                <a:latin typeface="Times New Roman" panose="02020603050405020304" pitchFamily="18" charset="0"/>
                <a:cs typeface="Times New Roman" panose="02020603050405020304" pitchFamily="18" charset="0"/>
              </a:rPr>
              <a:t>Lecturer: Naiza Saeed</a:t>
            </a:r>
          </a:p>
          <a:p>
            <a:pPr marL="0" indent="0"/>
            <a:endParaRPr lang="en-US" dirty="0">
              <a:solidFill>
                <a:srgbClr val="FFFFFF"/>
              </a:solidFill>
            </a:endParaRPr>
          </a:p>
        </p:txBody>
      </p:sp>
    </p:spTree>
    <p:extLst>
      <p:ext uri="{BB962C8B-B14F-4D97-AF65-F5344CB8AC3E}">
        <p14:creationId xmlns:p14="http://schemas.microsoft.com/office/powerpoint/2010/main" val="56650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79EF6-1F77-13CF-DD51-95A0C0A340EE}"/>
              </a:ext>
            </a:extLst>
          </p:cNvPr>
          <p:cNvSpPr>
            <a:spLocks noGrp="1"/>
          </p:cNvSpPr>
          <p:nvPr>
            <p:ph type="title"/>
          </p:nvPr>
        </p:nvSpPr>
        <p:spPr>
          <a:xfrm>
            <a:off x="790414" y="185758"/>
            <a:ext cx="10597666" cy="923330"/>
          </a:xfrm>
          <a:noFill/>
        </p:spPr>
        <p:txBody>
          <a:bodyPr vert="horz" lIns="91440" tIns="45720" rIns="91440" bIns="45720" rtlCol="0" anchor="b">
            <a:normAutofit fontScale="90000"/>
          </a:bodyPr>
          <a:lstStyle/>
          <a:p>
            <a:pPr marR="0"/>
            <a:r>
              <a:rPr lang="en-US" sz="4800" b="1" i="0" u="none" strike="noStrike" baseline="0" dirty="0">
                <a:latin typeface="Times New Roman" panose="02020603050405020304" pitchFamily="18" charset="0"/>
                <a:cs typeface="Times New Roman" panose="02020603050405020304" pitchFamily="18" charset="0"/>
              </a:rPr>
              <a:t>OVERVIEW OF THE BUSINESS PLAN</a:t>
            </a:r>
            <a:endParaRPr lang="en-US" sz="4800" b="0" i="0" u="none" strike="noStrike" baseline="0" dirty="0">
              <a:latin typeface="Times New Roman" panose="02020603050405020304" pitchFamily="18" charset="0"/>
              <a:cs typeface="Times New Roman" panose="02020603050405020304" pitchFamily="18" charset="0"/>
            </a:endParaRPr>
          </a:p>
        </p:txBody>
      </p:sp>
      <p:grpSp>
        <p:nvGrpSpPr>
          <p:cNvPr id="21" name="Group 20">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6" name="TextBox 5">
            <a:extLst>
              <a:ext uri="{FF2B5EF4-FFF2-40B4-BE49-F238E27FC236}">
                <a16:creationId xmlns:a16="http://schemas.microsoft.com/office/drawing/2014/main" id="{C8BDCEEB-9B92-1BB8-32B5-5C5776CBFB81}"/>
              </a:ext>
            </a:extLst>
          </p:cNvPr>
          <p:cNvSpPr txBox="1"/>
          <p:nvPr/>
        </p:nvSpPr>
        <p:spPr>
          <a:xfrm>
            <a:off x="360658" y="1139366"/>
            <a:ext cx="11336042" cy="6170920"/>
          </a:xfrm>
          <a:prstGeom prst="rect">
            <a:avLst/>
          </a:prstGeom>
          <a:noFill/>
        </p:spPr>
        <p:txBody>
          <a:bodyPr wrap="square" rtlCol="0">
            <a:spAutoFit/>
          </a:bodyPr>
          <a:lstStyle/>
          <a:p>
            <a:pPr marL="342900" indent="-342900">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The purpose of this business plan is to raise £500,000 for the start-up company </a:t>
            </a:r>
            <a:r>
              <a:rPr lang="en-US" sz="2100" dirty="0" err="1">
                <a:latin typeface="Times New Roman" panose="02020603050405020304" pitchFamily="18" charset="0"/>
                <a:cs typeface="Times New Roman" panose="02020603050405020304" pitchFamily="18" charset="0"/>
              </a:rPr>
              <a:t>GreenFuel</a:t>
            </a:r>
            <a:r>
              <a:rPr lang="en-US" sz="2100" dirty="0">
                <a:latin typeface="Times New Roman" panose="02020603050405020304" pitchFamily="18" charset="0"/>
                <a:cs typeface="Times New Roman" panose="02020603050405020304" pitchFamily="18" charset="0"/>
              </a:rPr>
              <a:t> Innovation. This concept is straightforward but highly effective. The company will be located on the rural outskirts of Birmingham, England, and aims to revolutionize the local automotive fuel industry. The core proposition is to convert the abundant supply of used cooking oil from local restaurants into high-quality biodiesel for use in vehicles. </a:t>
            </a:r>
          </a:p>
          <a:p>
            <a:pPr marL="342900" indent="-342900">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Our approach brings not only environmental benefits but also significant economic advantages, given the increasing costs and environmental implications of conventional fuels. </a:t>
            </a:r>
            <a:r>
              <a:rPr lang="en-US" sz="2100" dirty="0" err="1">
                <a:latin typeface="Times New Roman" panose="02020603050405020304" pitchFamily="18" charset="0"/>
                <a:cs typeface="Times New Roman" panose="02020603050405020304" pitchFamily="18" charset="0"/>
              </a:rPr>
              <a:t>GreenFuel</a:t>
            </a:r>
            <a:r>
              <a:rPr lang="en-US" sz="2100" dirty="0">
                <a:latin typeface="Times New Roman" panose="02020603050405020304" pitchFamily="18" charset="0"/>
                <a:cs typeface="Times New Roman" panose="02020603050405020304" pitchFamily="18" charset="0"/>
              </a:rPr>
              <a:t> Innovations is not only a business but a movement towards a more sustainable future for Birmingham and beyond.</a:t>
            </a:r>
          </a:p>
          <a:p>
            <a:pPr marL="342900" indent="-342900">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The company introduces a pioneering approach to sustainable energy in the Birmingham region, converting used cooking oil into biodiesel. By addressing a market gap, </a:t>
            </a:r>
            <a:r>
              <a:rPr lang="en-US" sz="2100" dirty="0" err="1">
                <a:latin typeface="Times New Roman" panose="02020603050405020304" pitchFamily="18" charset="0"/>
                <a:cs typeface="Times New Roman" panose="02020603050405020304" pitchFamily="18" charset="0"/>
              </a:rPr>
              <a:t>GreenFuel</a:t>
            </a:r>
            <a:r>
              <a:rPr lang="en-US" sz="2100" dirty="0">
                <a:latin typeface="Times New Roman" panose="02020603050405020304" pitchFamily="18" charset="0"/>
                <a:cs typeface="Times New Roman" panose="02020603050405020304" pitchFamily="18" charset="0"/>
              </a:rPr>
              <a:t> Innovations not only promotes environmental sustainability but also provides an avenue for economic waste utilization. Although facing startup challenges, its viability is underscored through potential growth and positive environmental impact. With strategic funding and community engagement, this promising venture stands poised to lead Birmingham towards a greener, more sustainable future.</a:t>
            </a:r>
          </a:p>
          <a:p>
            <a:pPr marL="285750" indent="-285750">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2767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chemical reaction&#10;&#10;Description automatically generated">
            <a:extLst>
              <a:ext uri="{FF2B5EF4-FFF2-40B4-BE49-F238E27FC236}">
                <a16:creationId xmlns:a16="http://schemas.microsoft.com/office/drawing/2014/main" id="{10BAA0EB-9E5F-13AF-7DA7-DF5DF4B86C5C}"/>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b="1178"/>
          <a:stretch/>
        </p:blipFill>
        <p:spPr>
          <a:xfrm>
            <a:off x="2401555" y="1202961"/>
            <a:ext cx="6461384" cy="4833078"/>
          </a:xfrm>
          <a:prstGeom prst="rect">
            <a:avLst/>
          </a:prstGeom>
        </p:spPr>
      </p:pic>
      <p:sp>
        <p:nvSpPr>
          <p:cNvPr id="3" name="TextBox 2">
            <a:extLst>
              <a:ext uri="{FF2B5EF4-FFF2-40B4-BE49-F238E27FC236}">
                <a16:creationId xmlns:a16="http://schemas.microsoft.com/office/drawing/2014/main" id="{F22423CA-65D5-A286-554B-6AF2BCFFCA25}"/>
              </a:ext>
            </a:extLst>
          </p:cNvPr>
          <p:cNvSpPr txBox="1"/>
          <p:nvPr/>
        </p:nvSpPr>
        <p:spPr>
          <a:xfrm>
            <a:off x="1352550" y="304575"/>
            <a:ext cx="8559394" cy="707886"/>
          </a:xfrm>
          <a:prstGeom prst="rect">
            <a:avLst/>
          </a:prstGeom>
          <a:noFill/>
        </p:spPr>
        <p:txBody>
          <a:bodyPr wrap="none" rtlCol="0">
            <a:spAutoFit/>
          </a:bodyPr>
          <a:lstStyle/>
          <a:p>
            <a:r>
              <a:rPr lang="en-US" sz="4000" b="1" dirty="0">
                <a:latin typeface="Times New Roman" panose="02020603050405020304" pitchFamily="18" charset="0"/>
                <a:cs typeface="Times New Roman" panose="02020603050405020304" pitchFamily="18" charset="0"/>
              </a:rPr>
              <a:t>Flowchart for Production of Biodiesel </a:t>
            </a:r>
          </a:p>
        </p:txBody>
      </p:sp>
    </p:spTree>
    <p:extLst>
      <p:ext uri="{BB962C8B-B14F-4D97-AF65-F5344CB8AC3E}">
        <p14:creationId xmlns:p14="http://schemas.microsoft.com/office/powerpoint/2010/main" val="1306160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06425-2441-4144-D10B-56436B3C5EFE}"/>
              </a:ext>
            </a:extLst>
          </p:cNvPr>
          <p:cNvSpPr>
            <a:spLocks noGrp="1"/>
          </p:cNvSpPr>
          <p:nvPr>
            <p:ph type="title"/>
          </p:nvPr>
        </p:nvSpPr>
        <p:spPr>
          <a:xfrm>
            <a:off x="296861" y="678872"/>
            <a:ext cx="5799139" cy="1964285"/>
          </a:xfrm>
        </p:spPr>
        <p:txBody>
          <a:bodyPr>
            <a:normAutofit fontScale="90000"/>
          </a:bodyPr>
          <a:lstStyle/>
          <a:p>
            <a:pPr marL="342900" indent="-342900">
              <a:buFont typeface="Arial" panose="020B0604020202020204" pitchFamily="34" charset="0"/>
              <a:buChar char="•"/>
            </a:pPr>
            <a:r>
              <a:rPr lang="en-US" sz="2800" b="1" dirty="0">
                <a:latin typeface="Times New Roman" panose="02020603050405020304" pitchFamily="18" charset="0"/>
                <a:ea typeface="+mn-ea"/>
                <a:cs typeface="Times New Roman" panose="02020603050405020304" pitchFamily="18" charset="0"/>
              </a:rPr>
              <a:t>Target Market</a:t>
            </a:r>
            <a:br>
              <a:rPr lang="en-US" sz="2400" b="1" dirty="0">
                <a:latin typeface="Times New Roman" panose="02020603050405020304" pitchFamily="18" charset="0"/>
                <a:ea typeface="+mn-ea"/>
                <a:cs typeface="Times New Roman" panose="02020603050405020304" pitchFamily="18" charset="0"/>
              </a:rPr>
            </a:br>
            <a:r>
              <a:rPr lang="en-US" sz="2400" dirty="0">
                <a:latin typeface="Times New Roman" panose="02020603050405020304" pitchFamily="18" charset="0"/>
                <a:ea typeface="+mn-ea"/>
                <a:cs typeface="Times New Roman" panose="02020603050405020304" pitchFamily="18" charset="0"/>
              </a:rPr>
              <a:t>The business are mainly commercial and residential customers who are environmentally conscious and are looking for an eco-friendly alternative to traditional diesel fuel.  </a:t>
            </a:r>
            <a:endParaRPr lang="en-US" sz="2700" dirty="0">
              <a:latin typeface="Times New Roman" panose="02020603050405020304" pitchFamily="18" charset="0"/>
              <a:ea typeface="+mn-ea"/>
              <a:cs typeface="Times New Roman" panose="02020603050405020304" pitchFamily="18" charset="0"/>
            </a:endParaRPr>
          </a:p>
        </p:txBody>
      </p:sp>
      <p:sp>
        <p:nvSpPr>
          <p:cNvPr id="3" name="Content Placeholder 2">
            <a:extLst>
              <a:ext uri="{FF2B5EF4-FFF2-40B4-BE49-F238E27FC236}">
                <a16:creationId xmlns:a16="http://schemas.microsoft.com/office/drawing/2014/main" id="{83A32A50-1B39-8BE1-00E6-F372287CAD4C}"/>
              </a:ext>
            </a:extLst>
          </p:cNvPr>
          <p:cNvSpPr>
            <a:spLocks noGrp="1"/>
          </p:cNvSpPr>
          <p:nvPr>
            <p:ph idx="1"/>
          </p:nvPr>
        </p:nvSpPr>
        <p:spPr>
          <a:xfrm>
            <a:off x="6096000" y="1905000"/>
            <a:ext cx="5602288" cy="4495006"/>
          </a:xfrm>
        </p:spPr>
        <p:txBody>
          <a:bodyPr>
            <a:normAutofit fontScale="92500"/>
          </a:bodyPr>
          <a:lstStyle/>
          <a:p>
            <a:pPr>
              <a:buFont typeface="Arial" panose="020B0604020202020204" pitchFamily="34" charset="0"/>
              <a:buChar char="•"/>
            </a:pPr>
            <a:r>
              <a:rPr lang="en-US" sz="3000" b="1" dirty="0">
                <a:effectLst/>
                <a:latin typeface="Times New Roman" panose="02020603050405020304" pitchFamily="18" charset="0"/>
                <a:cs typeface="Times New Roman" panose="02020603050405020304" pitchFamily="18" charset="0"/>
              </a:rPr>
              <a:t>Market Size and Growth Potential</a:t>
            </a:r>
            <a:endParaRPr lang="en-US" sz="3000" b="1" dirty="0">
              <a:latin typeface="Times New Roman" panose="02020603050405020304" pitchFamily="18" charset="0"/>
              <a:cs typeface="Times New Roman" panose="02020603050405020304" pitchFamily="18" charset="0"/>
            </a:endParaRPr>
          </a:p>
          <a:p>
            <a:pPr marL="0" indent="0">
              <a:buNone/>
            </a:pPr>
            <a:r>
              <a:rPr lang="en-US" sz="2400" dirty="0">
                <a:effectLst/>
                <a:latin typeface="Times New Roman" panose="02020603050405020304" pitchFamily="18" charset="0"/>
                <a:cs typeface="Times New Roman" panose="02020603050405020304" pitchFamily="18" charset="0"/>
              </a:rPr>
              <a:t>The potential, for growth in the biodiesel sector in Birmingham is substantial because of the rising need for eco sustainable fuels. The UK government has set a goal of achieving 15% energy by 2020 with an emphasis on biofuels. Similarly, the EU has also established a target of attaining 10% energy by 2020 which includes a focus on biofuels. These objectives create a motivation, for the expansion of Birmingham’s biodiesel industry.</a:t>
            </a:r>
            <a:endParaRPr lang="en-US" sz="2400" dirty="0">
              <a:latin typeface="Times New Roman" panose="02020603050405020304" pitchFamily="18" charset="0"/>
              <a:cs typeface="Times New Roman" panose="02020603050405020304" pitchFamily="18" charset="0"/>
            </a:endParaRPr>
          </a:p>
          <a:p>
            <a:endParaRPr lang="en-US" dirty="0"/>
          </a:p>
        </p:txBody>
      </p:sp>
      <p:sp>
        <p:nvSpPr>
          <p:cNvPr id="4" name="Text Placeholder 3">
            <a:extLst>
              <a:ext uri="{FF2B5EF4-FFF2-40B4-BE49-F238E27FC236}">
                <a16:creationId xmlns:a16="http://schemas.microsoft.com/office/drawing/2014/main" id="{4F5EC5AB-9342-0445-12C7-943879188EBC}"/>
              </a:ext>
            </a:extLst>
          </p:cNvPr>
          <p:cNvSpPr>
            <a:spLocks noGrp="1"/>
          </p:cNvSpPr>
          <p:nvPr>
            <p:ph type="body" sz="half" idx="2"/>
          </p:nvPr>
        </p:nvSpPr>
        <p:spPr>
          <a:xfrm>
            <a:off x="296862" y="2894807"/>
            <a:ext cx="5602287" cy="3811588"/>
          </a:xfrm>
        </p:spPr>
        <p:txBody>
          <a:bodyPr>
            <a:normAutofit fontScale="92500" lnSpcReduction="10000"/>
          </a:bodyPr>
          <a:lstStyle/>
          <a:p>
            <a:pPr marL="342900" indent="-342900">
              <a:buFont typeface="Arial" panose="020B0604020202020204" pitchFamily="34" charset="0"/>
              <a:buChar char="•"/>
            </a:pPr>
            <a:r>
              <a:rPr lang="en-US" sz="3000" b="1" dirty="0">
                <a:effectLst/>
                <a:latin typeface="Times New Roman" panose="02020603050405020304" pitchFamily="18" charset="0"/>
                <a:cs typeface="Times New Roman" panose="02020603050405020304" pitchFamily="18" charset="0"/>
              </a:rPr>
              <a:t>Competitive Landscape</a:t>
            </a:r>
            <a:endParaRPr lang="en-US" sz="30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The biodiesel industry in Birmingham is highly competitive, with several major players in the market. Some of the key competitors include BP, Shell, and Total. These companies have significant resources and expertise in the industry, which gives them a competitive advantage. However, there are also several smaller companies that are entering the market and offering innovative solutions to meet the growing demand for sustainable fuels</a:t>
            </a:r>
          </a:p>
          <a:p>
            <a:endParaRPr lang="en-US" dirty="0"/>
          </a:p>
        </p:txBody>
      </p:sp>
      <p:sp>
        <p:nvSpPr>
          <p:cNvPr id="5" name="TextBox 4">
            <a:extLst>
              <a:ext uri="{FF2B5EF4-FFF2-40B4-BE49-F238E27FC236}">
                <a16:creationId xmlns:a16="http://schemas.microsoft.com/office/drawing/2014/main" id="{FA7E5C8F-2B3F-B718-3568-A7E34DF97185}"/>
              </a:ext>
            </a:extLst>
          </p:cNvPr>
          <p:cNvSpPr txBox="1"/>
          <p:nvPr/>
        </p:nvSpPr>
        <p:spPr>
          <a:xfrm>
            <a:off x="5657850" y="265904"/>
            <a:ext cx="6040438" cy="830997"/>
          </a:xfrm>
          <a:prstGeom prst="rect">
            <a:avLst/>
          </a:prstGeom>
          <a:noFill/>
        </p:spPr>
        <p:txBody>
          <a:bodyPr wrap="square" rtlCol="0">
            <a:spAutoFit/>
          </a:bodyPr>
          <a:lstStyle/>
          <a:p>
            <a:r>
              <a:rPr lang="en-US" sz="4800" b="1" dirty="0">
                <a:latin typeface="Times New Roman" panose="02020603050405020304" pitchFamily="18" charset="0"/>
                <a:cs typeface="Times New Roman" panose="02020603050405020304" pitchFamily="18" charset="0"/>
              </a:rPr>
              <a:t>Market Analysis</a:t>
            </a:r>
            <a:endParaRPr lang="en-US" sz="4800" dirty="0"/>
          </a:p>
        </p:txBody>
      </p:sp>
    </p:spTree>
    <p:extLst>
      <p:ext uri="{BB962C8B-B14F-4D97-AF65-F5344CB8AC3E}">
        <p14:creationId xmlns:p14="http://schemas.microsoft.com/office/powerpoint/2010/main" val="3308596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CF89ADE-00A8-F36C-C021-03F295FDF302}"/>
              </a:ext>
            </a:extLst>
          </p:cNvPr>
          <p:cNvGraphicFramePr>
            <a:graphicFrameLocks noGrp="1"/>
          </p:cNvGraphicFramePr>
          <p:nvPr>
            <p:extLst>
              <p:ext uri="{D42A27DB-BD31-4B8C-83A1-F6EECF244321}">
                <p14:modId xmlns:p14="http://schemas.microsoft.com/office/powerpoint/2010/main" val="843831292"/>
              </p:ext>
            </p:extLst>
          </p:nvPr>
        </p:nvGraphicFramePr>
        <p:xfrm>
          <a:off x="361950" y="944510"/>
          <a:ext cx="11468100" cy="5532489"/>
        </p:xfrm>
        <a:graphic>
          <a:graphicData uri="http://schemas.openxmlformats.org/drawingml/2006/table">
            <a:tbl>
              <a:tblPr firstRow="1" bandRow="1">
                <a:tableStyleId>{5C22544A-7EE6-4342-B048-85BDC9FD1C3A}</a:tableStyleId>
              </a:tblPr>
              <a:tblGrid>
                <a:gridCol w="3822700">
                  <a:extLst>
                    <a:ext uri="{9D8B030D-6E8A-4147-A177-3AD203B41FA5}">
                      <a16:colId xmlns:a16="http://schemas.microsoft.com/office/drawing/2014/main" val="466821902"/>
                    </a:ext>
                  </a:extLst>
                </a:gridCol>
                <a:gridCol w="3822700">
                  <a:extLst>
                    <a:ext uri="{9D8B030D-6E8A-4147-A177-3AD203B41FA5}">
                      <a16:colId xmlns:a16="http://schemas.microsoft.com/office/drawing/2014/main" val="3438080366"/>
                    </a:ext>
                  </a:extLst>
                </a:gridCol>
                <a:gridCol w="3822700">
                  <a:extLst>
                    <a:ext uri="{9D8B030D-6E8A-4147-A177-3AD203B41FA5}">
                      <a16:colId xmlns:a16="http://schemas.microsoft.com/office/drawing/2014/main" val="592040056"/>
                    </a:ext>
                  </a:extLst>
                </a:gridCol>
              </a:tblGrid>
              <a:tr h="953877">
                <a:tc>
                  <a:txBody>
                    <a:bodyPr/>
                    <a:lstStyle/>
                    <a:p>
                      <a:r>
                        <a:rPr lang="en-US" sz="2400" dirty="0">
                          <a:latin typeface="Times New Roman" panose="02020603050405020304" pitchFamily="18" charset="0"/>
                          <a:cs typeface="Times New Roman" panose="02020603050405020304" pitchFamily="18" charset="0"/>
                        </a:rPr>
                        <a:t>Regulatory Compliance</a:t>
                      </a:r>
                    </a:p>
                  </a:txBody>
                  <a:tcPr/>
                </a:tc>
                <a:tc>
                  <a:txBody>
                    <a:bodyPr/>
                    <a:lstStyle/>
                    <a:p>
                      <a:r>
                        <a:rPr lang="en-US" sz="2400" dirty="0">
                          <a:latin typeface="Times New Roman" panose="02020603050405020304" pitchFamily="18" charset="0"/>
                          <a:cs typeface="Times New Roman" panose="02020603050405020304" pitchFamily="18" charset="0"/>
                        </a:rPr>
                        <a:t>Fluctuating Cooking Oils Prices</a:t>
                      </a:r>
                    </a:p>
                  </a:txBody>
                  <a:tcPr/>
                </a:tc>
                <a:tc>
                  <a:txBody>
                    <a:bodyPr/>
                    <a:lstStyle/>
                    <a:p>
                      <a:r>
                        <a:rPr lang="en-US" sz="2400" dirty="0">
                          <a:latin typeface="Times New Roman" panose="02020603050405020304" pitchFamily="18" charset="0"/>
                          <a:cs typeface="Times New Roman" panose="02020603050405020304" pitchFamily="18" charset="0"/>
                        </a:rPr>
                        <a:t>Competition from Fossil Fuels</a:t>
                      </a:r>
                    </a:p>
                  </a:txBody>
                  <a:tcPr/>
                </a:tc>
                <a:extLst>
                  <a:ext uri="{0D108BD9-81ED-4DB2-BD59-A6C34878D82A}">
                    <a16:rowId xmlns:a16="http://schemas.microsoft.com/office/drawing/2014/main" val="3389667181"/>
                  </a:ext>
                </a:extLst>
              </a:tr>
              <a:tr h="4578612">
                <a:tc>
                  <a:txBody>
                    <a:bodyPr/>
                    <a:lstStyle/>
                    <a:p>
                      <a:r>
                        <a:rPr lang="en-US" sz="2400" dirty="0">
                          <a:latin typeface="Times New Roman" panose="02020603050405020304" pitchFamily="18" charset="0"/>
                          <a:cs typeface="Times New Roman" panose="02020603050405020304" pitchFamily="18" charset="0"/>
                        </a:rPr>
                        <a:t>The biodiesel sector operates under regulations. Must meet a range of environmental and safety standards. Noncompliance, with these regulations can lead to penalties, legal consequences and harm, to one’s reputation.</a:t>
                      </a:r>
                    </a:p>
                  </a:txBody>
                  <a:tcPr/>
                </a:tc>
                <a:tc>
                  <a:txBody>
                    <a:bodyPr/>
                    <a:lstStyle/>
                    <a:p>
                      <a:r>
                        <a:rPr lang="en-US" sz="2400" dirty="0">
                          <a:latin typeface="Times New Roman" panose="02020603050405020304" pitchFamily="18" charset="0"/>
                          <a:cs typeface="Times New Roman" panose="02020603050405020304" pitchFamily="18" charset="0"/>
                        </a:rPr>
                        <a:t>The price of vegetable oil and cooking oil can vary based on the supply and demand dynamics. This can have an impact, on the profitability of producing biodiesel so it's important to monitor and manage this aspect</a:t>
                      </a:r>
                    </a:p>
                  </a:txBody>
                  <a:tcPr/>
                </a:tc>
                <a:tc>
                  <a:txBody>
                    <a:bodyPr/>
                    <a:lstStyle/>
                    <a:p>
                      <a:r>
                        <a:rPr lang="en-US" sz="2400" dirty="0">
                          <a:latin typeface="Times New Roman" panose="02020603050405020304" pitchFamily="18" charset="0"/>
                          <a:cs typeface="Times New Roman" panose="02020603050405020304" pitchFamily="18" charset="0"/>
                        </a:rPr>
                        <a:t>The biodiesel industry encounters competition, from fossil fuels which're often more affordable and easily accessible. To effectively stand out the industry needs to develop a marketing and branding approach that highlights the qualities of biodiesel and educates consumers about its advantages.</a:t>
                      </a:r>
                    </a:p>
                  </a:txBody>
                  <a:tcPr/>
                </a:tc>
                <a:extLst>
                  <a:ext uri="{0D108BD9-81ED-4DB2-BD59-A6C34878D82A}">
                    <a16:rowId xmlns:a16="http://schemas.microsoft.com/office/drawing/2014/main" val="1237076230"/>
                  </a:ext>
                </a:extLst>
              </a:tr>
            </a:tbl>
          </a:graphicData>
        </a:graphic>
      </p:graphicFrame>
      <p:sp>
        <p:nvSpPr>
          <p:cNvPr id="3" name="TextBox 2">
            <a:extLst>
              <a:ext uri="{FF2B5EF4-FFF2-40B4-BE49-F238E27FC236}">
                <a16:creationId xmlns:a16="http://schemas.microsoft.com/office/drawing/2014/main" id="{558AEEAF-2EFC-7AAB-7573-AB7192402202}"/>
              </a:ext>
            </a:extLst>
          </p:cNvPr>
          <p:cNvSpPr txBox="1"/>
          <p:nvPr/>
        </p:nvSpPr>
        <p:spPr>
          <a:xfrm>
            <a:off x="4114800" y="152400"/>
            <a:ext cx="5334000"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RISKS AND CHALLENGES</a:t>
            </a:r>
          </a:p>
        </p:txBody>
      </p:sp>
    </p:spTree>
    <p:extLst>
      <p:ext uri="{BB962C8B-B14F-4D97-AF65-F5344CB8AC3E}">
        <p14:creationId xmlns:p14="http://schemas.microsoft.com/office/powerpoint/2010/main" val="4230732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D19AA-014E-6A8F-2159-498500377AE0}"/>
              </a:ext>
            </a:extLst>
          </p:cNvPr>
          <p:cNvSpPr>
            <a:spLocks noGrp="1"/>
          </p:cNvSpPr>
          <p:nvPr>
            <p:ph type="title"/>
          </p:nvPr>
        </p:nvSpPr>
        <p:spPr>
          <a:xfrm>
            <a:off x="419101" y="266700"/>
            <a:ext cx="8134350" cy="723900"/>
          </a:xfrm>
        </p:spPr>
        <p:txBody>
          <a:bodyPr>
            <a:normAutofit/>
          </a:bodyPr>
          <a:lstStyle/>
          <a:p>
            <a:r>
              <a:rPr lang="en-US" sz="4000" b="1" dirty="0"/>
              <a:t>Market segmentation</a:t>
            </a:r>
          </a:p>
        </p:txBody>
      </p:sp>
      <p:sp>
        <p:nvSpPr>
          <p:cNvPr id="3" name="Text Placeholder 2">
            <a:extLst>
              <a:ext uri="{FF2B5EF4-FFF2-40B4-BE49-F238E27FC236}">
                <a16:creationId xmlns:a16="http://schemas.microsoft.com/office/drawing/2014/main" id="{FA087E16-C809-2909-62AF-093D99361EB0}"/>
              </a:ext>
            </a:extLst>
          </p:cNvPr>
          <p:cNvSpPr>
            <a:spLocks noGrp="1"/>
          </p:cNvSpPr>
          <p:nvPr>
            <p:ph type="body" idx="1"/>
          </p:nvPr>
        </p:nvSpPr>
        <p:spPr>
          <a:xfrm>
            <a:off x="419100" y="990600"/>
            <a:ext cx="11372850" cy="5600699"/>
          </a:xfrm>
        </p:spPr>
        <p:txBody>
          <a:bodyPr>
            <a:normAutofit lnSpcReduction="10000"/>
          </a:bodyPr>
          <a:lstStyle/>
          <a:p>
            <a:pPr marL="0" indent="0">
              <a:buNone/>
            </a:pPr>
            <a:r>
              <a:rPr lang="en-US" sz="2400" b="1" dirty="0">
                <a:latin typeface="Times New Roman" panose="02020603050405020304" pitchFamily="18" charset="0"/>
                <a:cs typeface="Times New Roman" panose="02020603050405020304" pitchFamily="18" charset="0"/>
              </a:rPr>
              <a:t>1. Demographic Segmentation: </a:t>
            </a:r>
          </a:p>
          <a:p>
            <a:r>
              <a:rPr lang="en-US" sz="2000" dirty="0">
                <a:latin typeface="Times New Roman" panose="02020603050405020304" pitchFamily="18" charset="0"/>
                <a:cs typeface="Times New Roman" panose="02020603050405020304" pitchFamily="18" charset="0"/>
              </a:rPr>
              <a:t>Age: Age can affect awareness and interest in biodiesel, making it important to segment customers by age.</a:t>
            </a:r>
          </a:p>
          <a:p>
            <a:r>
              <a:rPr lang="en-US" sz="2000" dirty="0">
                <a:latin typeface="Times New Roman" panose="02020603050405020304" pitchFamily="18" charset="0"/>
                <a:cs typeface="Times New Roman" panose="02020603050405020304" pitchFamily="18" charset="0"/>
              </a:rPr>
              <a:t>Income: It is useful for targeting consumers who opt for biodiesel due to economic reasons.</a:t>
            </a:r>
          </a:p>
          <a:p>
            <a:pPr marL="36900" indent="0">
              <a:buNone/>
            </a:pPr>
            <a:endParaRPr lang="en-US" dirty="0">
              <a:latin typeface="Times New Roman" panose="02020603050405020304" pitchFamily="18" charset="0"/>
              <a:cs typeface="Times New Roman" panose="02020603050405020304" pitchFamily="18" charset="0"/>
            </a:endParaRPr>
          </a:p>
          <a:p>
            <a:pPr marL="36900" indent="0">
              <a:buNone/>
            </a:pPr>
            <a:r>
              <a:rPr lang="en-US" sz="2400" b="1" dirty="0">
                <a:latin typeface="Times New Roman" panose="02020603050405020304" pitchFamily="18" charset="0"/>
                <a:cs typeface="Times New Roman" panose="02020603050405020304" pitchFamily="18" charset="0"/>
              </a:rPr>
              <a:t>2. Geographic Segmentation:</a:t>
            </a:r>
          </a:p>
          <a:p>
            <a:r>
              <a:rPr lang="en-US" sz="2000" dirty="0">
                <a:latin typeface="Times New Roman" panose="02020603050405020304" pitchFamily="18" charset="0"/>
                <a:cs typeface="Times New Roman" panose="02020603050405020304" pitchFamily="18" charset="0"/>
              </a:rPr>
              <a:t>Location within Birmingham: Different areas within Birmingham may display varying levels of environmental consciousness and demand for biodiesel.</a:t>
            </a:r>
          </a:p>
          <a:p>
            <a:r>
              <a:rPr lang="en-US" sz="2000" dirty="0">
                <a:latin typeface="Times New Roman" panose="02020603050405020304" pitchFamily="18" charset="0"/>
                <a:cs typeface="Times New Roman" panose="02020603050405020304" pitchFamily="18" charset="0"/>
              </a:rPr>
              <a:t>Urban vs. Suburban: When comparing urban and suburban, urban areas tend to exhibit greater awareness and infrastructure for biodiesel usage.</a:t>
            </a:r>
          </a:p>
          <a:p>
            <a:endParaRPr lang="en-US" dirty="0">
              <a:latin typeface="Times New Roman" panose="02020603050405020304" pitchFamily="18" charset="0"/>
              <a:cs typeface="Times New Roman" panose="02020603050405020304" pitchFamily="18" charset="0"/>
            </a:endParaRPr>
          </a:p>
          <a:p>
            <a:pPr marL="36900" indent="0">
              <a:buNone/>
            </a:pPr>
            <a:r>
              <a:rPr lang="en-US" sz="2400" b="1" dirty="0">
                <a:latin typeface="Times New Roman" panose="02020603050405020304" pitchFamily="18" charset="0"/>
                <a:cs typeface="Times New Roman" panose="02020603050405020304" pitchFamily="18" charset="0"/>
              </a:rPr>
              <a:t>3. Behavioral Segmentation:</a:t>
            </a:r>
          </a:p>
          <a:p>
            <a:r>
              <a:rPr lang="en-US" sz="2000" dirty="0">
                <a:latin typeface="Times New Roman" panose="02020603050405020304" pitchFamily="18" charset="0"/>
                <a:cs typeface="Times New Roman" panose="02020603050405020304" pitchFamily="18" charset="0"/>
              </a:rPr>
              <a:t>Usage patterns: Segmentation based on the frequency and purpose of biodiesel use by consumers.</a:t>
            </a:r>
          </a:p>
          <a:p>
            <a:r>
              <a:rPr lang="en-US" sz="2000" dirty="0">
                <a:latin typeface="Times New Roman" panose="02020603050405020304" pitchFamily="18" charset="0"/>
                <a:cs typeface="Times New Roman" panose="02020603050405020304" pitchFamily="18" charset="0"/>
              </a:rPr>
              <a:t>Environmental consciousness: Certain consumers may place higher importance on the eco-friendly benefits of biodiesel fuel.</a:t>
            </a:r>
          </a:p>
        </p:txBody>
      </p:sp>
      <p:sp>
        <p:nvSpPr>
          <p:cNvPr id="4" name="TextBox 3">
            <a:extLst>
              <a:ext uri="{FF2B5EF4-FFF2-40B4-BE49-F238E27FC236}">
                <a16:creationId xmlns:a16="http://schemas.microsoft.com/office/drawing/2014/main" id="{2792B7C5-9235-BF34-98F9-A2742EB3CCCB}"/>
              </a:ext>
            </a:extLst>
          </p:cNvPr>
          <p:cNvSpPr txBox="1"/>
          <p:nvPr/>
        </p:nvSpPr>
        <p:spPr>
          <a:xfrm>
            <a:off x="10463134" y="6006524"/>
            <a:ext cx="1328816"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Cont.</a:t>
            </a:r>
          </a:p>
        </p:txBody>
      </p:sp>
    </p:spTree>
    <p:extLst>
      <p:ext uri="{BB962C8B-B14F-4D97-AF65-F5344CB8AC3E}">
        <p14:creationId xmlns:p14="http://schemas.microsoft.com/office/powerpoint/2010/main" val="2935426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2C967C1-E91F-2165-1724-E4A970C88FF4}"/>
              </a:ext>
            </a:extLst>
          </p:cNvPr>
          <p:cNvSpPr>
            <a:spLocks noGrp="1"/>
          </p:cNvSpPr>
          <p:nvPr>
            <p:ph type="body" idx="1"/>
          </p:nvPr>
        </p:nvSpPr>
        <p:spPr>
          <a:xfrm>
            <a:off x="247650" y="323850"/>
            <a:ext cx="11696700" cy="6210299"/>
          </a:xfrm>
        </p:spPr>
        <p:txBody>
          <a:bodyPr>
            <a:normAutofit/>
          </a:bodyPr>
          <a:lstStyle/>
          <a:p>
            <a:pPr marL="36900" indent="0">
              <a:buNone/>
            </a:pPr>
            <a:r>
              <a:rPr lang="en-US" sz="2400" b="1" dirty="0">
                <a:latin typeface="Times New Roman" panose="02020603050405020304" pitchFamily="18" charset="0"/>
                <a:cs typeface="Times New Roman" panose="02020603050405020304" pitchFamily="18" charset="0"/>
              </a:rPr>
              <a:t>4. Psychographic Segmentation:</a:t>
            </a:r>
          </a:p>
          <a:p>
            <a:r>
              <a:rPr lang="en-US" sz="2000" dirty="0">
                <a:latin typeface="Times New Roman" panose="02020603050405020304" pitchFamily="18" charset="0"/>
                <a:cs typeface="Times New Roman" panose="02020603050405020304" pitchFamily="18" charset="0"/>
              </a:rPr>
              <a:t>Lifestyle and values: Targeting consumers who prioritize sustainability, eco-friendliness, and the reduction of their carbon footprint.</a:t>
            </a:r>
          </a:p>
          <a:p>
            <a:r>
              <a:rPr lang="en-US" sz="2000" dirty="0">
                <a:latin typeface="Times New Roman" panose="02020603050405020304" pitchFamily="18" charset="0"/>
                <a:cs typeface="Times New Roman" panose="02020603050405020304" pitchFamily="18" charset="0"/>
              </a:rPr>
              <a:t>Attitudes towards alternative fuels: Identifying groups with favorable attitudes towards biodiesel.</a:t>
            </a:r>
          </a:p>
          <a:p>
            <a:pPr marL="36900" indent="0">
              <a:buNone/>
            </a:pPr>
            <a:endParaRPr lang="en-US" dirty="0">
              <a:latin typeface="Times New Roman" panose="02020603050405020304" pitchFamily="18" charset="0"/>
              <a:cs typeface="Times New Roman" panose="02020603050405020304" pitchFamily="18" charset="0"/>
            </a:endParaRPr>
          </a:p>
          <a:p>
            <a:pPr marL="36900" indent="0">
              <a:buNone/>
            </a:pPr>
            <a:r>
              <a:rPr lang="en-US" sz="2400" b="1" dirty="0">
                <a:latin typeface="Times New Roman" panose="02020603050405020304" pitchFamily="18" charset="0"/>
                <a:cs typeface="Times New Roman" panose="02020603050405020304" pitchFamily="18" charset="0"/>
              </a:rPr>
              <a:t>5. Industry Segmentation:</a:t>
            </a:r>
          </a:p>
          <a:p>
            <a:r>
              <a:rPr lang="en-US" sz="2000" dirty="0">
                <a:latin typeface="Times New Roman" panose="02020603050405020304" pitchFamily="18" charset="0"/>
                <a:cs typeface="Times New Roman" panose="02020603050405020304" pitchFamily="18" charset="0"/>
              </a:rPr>
              <a:t>B2B vs. B2C: Differentiating between commercial clients (e.g. transport firms) and individual customers.</a:t>
            </a:r>
          </a:p>
          <a:p>
            <a:r>
              <a:rPr lang="en-US" sz="2000" dirty="0">
                <a:latin typeface="Times New Roman" panose="02020603050405020304" pitchFamily="18" charset="0"/>
                <a:cs typeface="Times New Roman" panose="02020603050405020304" pitchFamily="18" charset="0"/>
              </a:rPr>
              <a:t>Agriculture sector: Targeting farmers and agricultural enterprises that utilize biodiesel for their equipment.</a:t>
            </a:r>
          </a:p>
          <a:p>
            <a:endParaRPr lang="en-US" dirty="0">
              <a:latin typeface="Times New Roman" panose="02020603050405020304" pitchFamily="18" charset="0"/>
              <a:cs typeface="Times New Roman" panose="02020603050405020304" pitchFamily="18" charset="0"/>
            </a:endParaRPr>
          </a:p>
          <a:p>
            <a:pPr marL="36900" indent="0">
              <a:buNone/>
            </a:pPr>
            <a:r>
              <a:rPr lang="en-US" sz="2400" b="1" dirty="0">
                <a:latin typeface="Times New Roman" panose="02020603050405020304" pitchFamily="18" charset="0"/>
                <a:cs typeface="Times New Roman" panose="02020603050405020304" pitchFamily="18" charset="0"/>
              </a:rPr>
              <a:t>6. Regulatory Compliance and Awareness:</a:t>
            </a:r>
          </a:p>
          <a:p>
            <a:pPr marL="379800"/>
            <a:r>
              <a:rPr lang="en-US" sz="2000" dirty="0">
                <a:latin typeface="Times New Roman" panose="02020603050405020304" pitchFamily="18" charset="0"/>
                <a:cs typeface="Times New Roman" panose="02020603050405020304" pitchFamily="18" charset="0"/>
              </a:rPr>
              <a:t>Organizations are obligated or motivated to utilize biodiesel due to ecological regulations.</a:t>
            </a:r>
          </a:p>
          <a:p>
            <a:pPr marL="379800"/>
            <a:r>
              <a:rPr lang="en-US" sz="2000" dirty="0">
                <a:latin typeface="Times New Roman" panose="02020603050405020304" pitchFamily="18" charset="0"/>
                <a:cs typeface="Times New Roman" panose="02020603050405020304" pitchFamily="18" charset="0"/>
              </a:rPr>
              <a:t>Segmentation based on compliance with environmental policies and regulations.</a:t>
            </a:r>
          </a:p>
          <a:p>
            <a:pPr marL="379800"/>
            <a:r>
              <a:rPr lang="en-US" sz="2000" dirty="0">
                <a:latin typeface="Times New Roman" panose="02020603050405020304" pitchFamily="18" charset="0"/>
                <a:cs typeface="Times New Roman" panose="02020603050405020304" pitchFamily="18" charset="0"/>
              </a:rPr>
              <a:t>Segmentation according to the degree of knowledge about and comprehension of the advantages of biodiesel.</a:t>
            </a:r>
          </a:p>
          <a:p>
            <a:pPr marL="379800"/>
            <a:r>
              <a:rPr lang="en-US" sz="2000" dirty="0">
                <a:latin typeface="Times New Roman" panose="02020603050405020304" pitchFamily="18" charset="0"/>
                <a:cs typeface="Times New Roman" panose="02020603050405020304" pitchFamily="18" charset="0"/>
              </a:rPr>
              <a:t>Educational initiatives could prove more beneficial for specific segments.</a:t>
            </a:r>
          </a:p>
        </p:txBody>
      </p:sp>
    </p:spTree>
    <p:extLst>
      <p:ext uri="{BB962C8B-B14F-4D97-AF65-F5344CB8AC3E}">
        <p14:creationId xmlns:p14="http://schemas.microsoft.com/office/powerpoint/2010/main" val="220786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3A3BB-06D6-F096-09B1-BC5C3CAD9441}"/>
              </a:ext>
            </a:extLst>
          </p:cNvPr>
          <p:cNvSpPr>
            <a:spLocks noGrp="1"/>
          </p:cNvSpPr>
          <p:nvPr>
            <p:ph type="title"/>
          </p:nvPr>
        </p:nvSpPr>
        <p:spPr>
          <a:xfrm>
            <a:off x="2236311" y="99282"/>
            <a:ext cx="4359361" cy="724525"/>
          </a:xfrm>
        </p:spPr>
        <p:txBody>
          <a:bodyPr>
            <a:normAutofit/>
          </a:bodyPr>
          <a:lstStyle/>
          <a:p>
            <a:pPr marR="0" rtl="0"/>
            <a:r>
              <a:rPr lang="en-US" sz="4000" b="1" i="0" u="none" strike="noStrike" kern="100" baseline="0" dirty="0">
                <a:solidFill>
                  <a:srgbClr val="6B911C"/>
                </a:solidFill>
                <a:latin typeface="Times New Roman" panose="02020603050405020304" pitchFamily="18" charset="0"/>
                <a:cs typeface="Times New Roman" panose="02020603050405020304" pitchFamily="18" charset="0"/>
              </a:rPr>
              <a:t>SWOT Analysis</a:t>
            </a:r>
            <a:endParaRPr lang="en-US" sz="4000" b="0" i="0" u="none" strike="noStrike" kern="100" baseline="0" dirty="0">
              <a:solidFill>
                <a:srgbClr val="6B911C"/>
              </a:solidFill>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57A39598-8E68-5A5D-3FCE-20C43EEA0AF7}"/>
              </a:ext>
            </a:extLst>
          </p:cNvPr>
          <p:cNvSpPr>
            <a:spLocks noGrp="1"/>
          </p:cNvSpPr>
          <p:nvPr>
            <p:ph type="body" idx="1"/>
          </p:nvPr>
        </p:nvSpPr>
        <p:spPr>
          <a:xfrm>
            <a:off x="329782" y="718876"/>
            <a:ext cx="10747949" cy="6039842"/>
          </a:xfrm>
        </p:spPr>
        <p:txBody>
          <a:bodyPr>
            <a:normAutofit fontScale="92500" lnSpcReduction="20000"/>
          </a:bodyPr>
          <a:lstStyle/>
          <a:p>
            <a:pPr marL="0" indent="0">
              <a:buNone/>
            </a:pPr>
            <a:r>
              <a:rPr lang="en-US" sz="2200" b="1" dirty="0">
                <a:effectLst/>
                <a:latin typeface="Times New Roman" panose="02020603050405020304" pitchFamily="18" charset="0"/>
                <a:cs typeface="Times New Roman" panose="02020603050405020304" pitchFamily="18" charset="0"/>
              </a:rPr>
              <a:t>Strengths</a:t>
            </a:r>
            <a:endParaRPr lang="en-US" sz="2200" b="1"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900" dirty="0">
                <a:effectLst/>
                <a:latin typeface="Times New Roman" panose="02020603050405020304" pitchFamily="18" charset="0"/>
                <a:cs typeface="Times New Roman" panose="02020603050405020304" pitchFamily="18" charset="0"/>
              </a:rPr>
              <a:t>Birmingham has a strong transportation infrastructure, with several major highways and railways connecting the city to other parts of the UK and Europe.</a:t>
            </a:r>
          </a:p>
          <a:p>
            <a:pPr>
              <a:buFont typeface="Arial" panose="020B0604020202020204" pitchFamily="34" charset="0"/>
              <a:buChar char="•"/>
            </a:pPr>
            <a:r>
              <a:rPr lang="en-US" sz="1900" dirty="0">
                <a:effectLst/>
                <a:latin typeface="Times New Roman" panose="02020603050405020304" pitchFamily="18" charset="0"/>
                <a:cs typeface="Times New Roman" panose="02020603050405020304" pitchFamily="18" charset="0"/>
              </a:rPr>
              <a:t>The UK government has set a target of 15% renewable energy by 2020, which includes biodiesel as a renewable fuel source.</a:t>
            </a:r>
          </a:p>
          <a:p>
            <a:pPr marL="0" indent="0">
              <a:buNone/>
            </a:pPr>
            <a:r>
              <a:rPr lang="en-US" sz="2200" b="1" dirty="0">
                <a:effectLst/>
                <a:latin typeface="Times New Roman" panose="02020603050405020304" pitchFamily="18" charset="0"/>
                <a:cs typeface="Times New Roman" panose="02020603050405020304" pitchFamily="18" charset="0"/>
              </a:rPr>
              <a:t>Weaknesses</a:t>
            </a:r>
            <a:endParaRPr lang="en-US" sz="2200" b="1"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900" dirty="0">
                <a:effectLst/>
                <a:latin typeface="Times New Roman" panose="02020603050405020304" pitchFamily="18" charset="0"/>
                <a:cs typeface="Times New Roman" panose="02020603050405020304" pitchFamily="18" charset="0"/>
              </a:rPr>
              <a:t>The biodiesel industry is still in its early stages in Birmingham, with limited production capacity and infrastructure.</a:t>
            </a:r>
          </a:p>
          <a:p>
            <a:pPr>
              <a:buFont typeface="Arial" panose="020B0604020202020204" pitchFamily="34" charset="0"/>
              <a:buChar char="•"/>
            </a:pPr>
            <a:r>
              <a:rPr lang="en-US" sz="1900" dirty="0">
                <a:effectLst/>
                <a:latin typeface="Times New Roman" panose="02020603050405020304" pitchFamily="18" charset="0"/>
                <a:cs typeface="Times New Roman" panose="02020603050405020304" pitchFamily="18" charset="0"/>
              </a:rPr>
              <a:t>There is a lack of awareness and education about biodiesel as a renewable fuel source among consumers and businesses in Birmingham.</a:t>
            </a:r>
            <a:endParaRPr lang="en-US" sz="3500" dirty="0">
              <a:effectLst/>
              <a:latin typeface="Times New Roman" panose="02020603050405020304" pitchFamily="18" charset="0"/>
              <a:cs typeface="Times New Roman" panose="02020603050405020304" pitchFamily="18" charset="0"/>
            </a:endParaRPr>
          </a:p>
          <a:p>
            <a:pPr marL="0" indent="0">
              <a:buNone/>
            </a:pPr>
            <a:r>
              <a:rPr lang="en-US" sz="2200" b="1" dirty="0">
                <a:effectLst/>
                <a:latin typeface="Times New Roman" panose="02020603050405020304" pitchFamily="18" charset="0"/>
                <a:cs typeface="Times New Roman" panose="02020603050405020304" pitchFamily="18" charset="0"/>
              </a:rPr>
              <a:t>Opportunities</a:t>
            </a:r>
            <a:endParaRPr lang="en-US" sz="2200" b="1"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900" dirty="0">
                <a:effectLst/>
                <a:latin typeface="Times New Roman" panose="02020603050405020304" pitchFamily="18" charset="0"/>
                <a:cs typeface="Times New Roman" panose="02020603050405020304" pitchFamily="18" charset="0"/>
              </a:rPr>
              <a:t>The UK government's renewable energy targets provide a significant opportunity for the growth of the biodiesel industry in Birmingham.</a:t>
            </a:r>
          </a:p>
          <a:p>
            <a:pPr>
              <a:buFont typeface="Arial" panose="020B0604020202020204" pitchFamily="34" charset="0"/>
              <a:buChar char="•"/>
            </a:pPr>
            <a:r>
              <a:rPr lang="en-US" sz="1900" dirty="0">
                <a:effectLst/>
                <a:latin typeface="Times New Roman" panose="02020603050405020304" pitchFamily="18" charset="0"/>
                <a:cs typeface="Times New Roman" panose="02020603050405020304" pitchFamily="18" charset="0"/>
              </a:rPr>
              <a:t>There is potential for collaboration with local businesses and organizations to increase awareness and education about biodiesel as a renewable fuel source.</a:t>
            </a:r>
          </a:p>
          <a:p>
            <a:pPr marL="0" indent="0">
              <a:buNone/>
            </a:pPr>
            <a:r>
              <a:rPr lang="en-US" sz="2200" b="1" dirty="0">
                <a:effectLst/>
                <a:latin typeface="Times New Roman" panose="02020603050405020304" pitchFamily="18" charset="0"/>
                <a:cs typeface="Times New Roman" panose="02020603050405020304" pitchFamily="18" charset="0"/>
              </a:rPr>
              <a:t>Threats</a:t>
            </a:r>
            <a:endParaRPr lang="en-US" sz="2200" b="1"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900" dirty="0">
                <a:effectLst/>
                <a:latin typeface="Times New Roman" panose="02020603050405020304" pitchFamily="18" charset="0"/>
                <a:cs typeface="Times New Roman" panose="02020603050405020304" pitchFamily="18" charset="0"/>
              </a:rPr>
              <a:t>Competition from other renewable fuel sources, such as electric vehicles and hydrogen fuel cells, may limit the growth of the biodiesel industry in Birmingham.</a:t>
            </a:r>
          </a:p>
          <a:p>
            <a:pPr>
              <a:buFont typeface="Arial" panose="020B0604020202020204" pitchFamily="34" charset="0"/>
              <a:buChar char="•"/>
            </a:pPr>
            <a:r>
              <a:rPr lang="en-US" sz="1900" dirty="0">
                <a:effectLst/>
                <a:latin typeface="Times New Roman" panose="02020603050405020304" pitchFamily="18" charset="0"/>
                <a:cs typeface="Times New Roman" panose="02020603050405020304" pitchFamily="18" charset="0"/>
              </a:rPr>
              <a:t>Fluctuations in global oil prices may impact the demand for biodiesel as a renewable fuel source.</a:t>
            </a:r>
          </a:p>
          <a:p>
            <a:pPr marL="0" indent="0">
              <a:buNone/>
            </a:pPr>
            <a:endParaRPr lang="en-US" sz="220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7902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7C014-143F-7822-A6BC-9CC024BB9B01}"/>
              </a:ext>
            </a:extLst>
          </p:cNvPr>
          <p:cNvSpPr>
            <a:spLocks noGrp="1"/>
          </p:cNvSpPr>
          <p:nvPr>
            <p:ph type="title"/>
          </p:nvPr>
        </p:nvSpPr>
        <p:spPr>
          <a:xfrm>
            <a:off x="677334" y="77123"/>
            <a:ext cx="8596668" cy="739515"/>
          </a:xfrm>
        </p:spPr>
        <p:txBody>
          <a:bodyPr>
            <a:normAutofit/>
          </a:bodyPr>
          <a:lstStyle/>
          <a:p>
            <a:pPr marR="0" rtl="0"/>
            <a:r>
              <a:rPr lang="en-US" b="1" i="0" u="none" strike="noStrike" kern="100" baseline="0" dirty="0">
                <a:solidFill>
                  <a:srgbClr val="6B911C"/>
                </a:solidFill>
                <a:latin typeface="Times New Roman" panose="02020603050405020304" pitchFamily="18" charset="0"/>
                <a:cs typeface="Times New Roman" panose="02020603050405020304" pitchFamily="18" charset="0"/>
              </a:rPr>
              <a:t>Financial Projections and Funding</a:t>
            </a:r>
            <a:endParaRPr lang="en-US" b="0" i="0" u="none" strike="noStrike" kern="100" baseline="0" dirty="0">
              <a:solidFill>
                <a:srgbClr val="6B911C"/>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4ACE0221-ECD7-F054-CE88-52E111174F69}"/>
              </a:ext>
            </a:extLst>
          </p:cNvPr>
          <p:cNvPicPr>
            <a:picLocks noChangeAspect="1"/>
          </p:cNvPicPr>
          <p:nvPr/>
        </p:nvPicPr>
        <p:blipFill>
          <a:blip r:embed="rId2"/>
          <a:stretch>
            <a:fillRect/>
          </a:stretch>
        </p:blipFill>
        <p:spPr>
          <a:xfrm>
            <a:off x="364452" y="814578"/>
            <a:ext cx="9544046" cy="5811074"/>
          </a:xfrm>
          <a:prstGeom prst="rect">
            <a:avLst/>
          </a:prstGeom>
        </p:spPr>
      </p:pic>
    </p:spTree>
    <p:extLst>
      <p:ext uri="{BB962C8B-B14F-4D97-AF65-F5344CB8AC3E}">
        <p14:creationId xmlns:p14="http://schemas.microsoft.com/office/powerpoint/2010/main" val="663737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AD181A-11DF-BD20-A61E-EC31B7AED3CB}"/>
              </a:ext>
            </a:extLst>
          </p:cNvPr>
          <p:cNvSpPr>
            <a:spLocks noGrp="1"/>
          </p:cNvSpPr>
          <p:nvPr>
            <p:ph type="body" idx="1"/>
          </p:nvPr>
        </p:nvSpPr>
        <p:spPr>
          <a:xfrm>
            <a:off x="296334" y="255589"/>
            <a:ext cx="9723966" cy="6183311"/>
          </a:xfrm>
        </p:spPr>
        <p:txBody>
          <a:bodyPr/>
          <a:lstStyle/>
          <a:p>
            <a:pPr marL="0" indent="0">
              <a:buNone/>
            </a:pPr>
            <a:r>
              <a:rPr lang="en-US" dirty="0"/>
              <a:t>Monthly Breakdown of PL Statement</a:t>
            </a:r>
          </a:p>
          <a:p>
            <a:pPr marL="0" indent="0">
              <a:buNone/>
            </a:pPr>
            <a:endParaRPr lang="en-US" dirty="0"/>
          </a:p>
        </p:txBody>
      </p:sp>
      <p:graphicFrame>
        <p:nvGraphicFramePr>
          <p:cNvPr id="2" name="Table 1">
            <a:extLst>
              <a:ext uri="{FF2B5EF4-FFF2-40B4-BE49-F238E27FC236}">
                <a16:creationId xmlns:a16="http://schemas.microsoft.com/office/drawing/2014/main" id="{16B8C7B8-0D5E-877B-E3F2-B4B6779DC5FD}"/>
              </a:ext>
            </a:extLst>
          </p:cNvPr>
          <p:cNvGraphicFramePr>
            <a:graphicFrameLocks noGrp="1"/>
          </p:cNvGraphicFramePr>
          <p:nvPr>
            <p:extLst>
              <p:ext uri="{D42A27DB-BD31-4B8C-83A1-F6EECF244321}">
                <p14:modId xmlns:p14="http://schemas.microsoft.com/office/powerpoint/2010/main" val="121796924"/>
              </p:ext>
            </p:extLst>
          </p:nvPr>
        </p:nvGraphicFramePr>
        <p:xfrm>
          <a:off x="182880" y="732427"/>
          <a:ext cx="5461001" cy="5461892"/>
        </p:xfrm>
        <a:graphic>
          <a:graphicData uri="http://schemas.openxmlformats.org/drawingml/2006/table">
            <a:tbl>
              <a:tblPr>
                <a:tableStyleId>{5C22544A-7EE6-4342-B048-85BDC9FD1C3A}</a:tableStyleId>
              </a:tblPr>
              <a:tblGrid>
                <a:gridCol w="1258031">
                  <a:extLst>
                    <a:ext uri="{9D8B030D-6E8A-4147-A177-3AD203B41FA5}">
                      <a16:colId xmlns:a16="http://schemas.microsoft.com/office/drawing/2014/main" val="413531771"/>
                    </a:ext>
                  </a:extLst>
                </a:gridCol>
                <a:gridCol w="609955">
                  <a:extLst>
                    <a:ext uri="{9D8B030D-6E8A-4147-A177-3AD203B41FA5}">
                      <a16:colId xmlns:a16="http://schemas.microsoft.com/office/drawing/2014/main" val="10821060"/>
                    </a:ext>
                  </a:extLst>
                </a:gridCol>
                <a:gridCol w="609955">
                  <a:extLst>
                    <a:ext uri="{9D8B030D-6E8A-4147-A177-3AD203B41FA5}">
                      <a16:colId xmlns:a16="http://schemas.microsoft.com/office/drawing/2014/main" val="1355488122"/>
                    </a:ext>
                  </a:extLst>
                </a:gridCol>
                <a:gridCol w="609955">
                  <a:extLst>
                    <a:ext uri="{9D8B030D-6E8A-4147-A177-3AD203B41FA5}">
                      <a16:colId xmlns:a16="http://schemas.microsoft.com/office/drawing/2014/main" val="928930542"/>
                    </a:ext>
                  </a:extLst>
                </a:gridCol>
                <a:gridCol w="609955">
                  <a:extLst>
                    <a:ext uri="{9D8B030D-6E8A-4147-A177-3AD203B41FA5}">
                      <a16:colId xmlns:a16="http://schemas.microsoft.com/office/drawing/2014/main" val="3707331853"/>
                    </a:ext>
                  </a:extLst>
                </a:gridCol>
                <a:gridCol w="543241">
                  <a:extLst>
                    <a:ext uri="{9D8B030D-6E8A-4147-A177-3AD203B41FA5}">
                      <a16:colId xmlns:a16="http://schemas.microsoft.com/office/drawing/2014/main" val="1796428253"/>
                    </a:ext>
                  </a:extLst>
                </a:gridCol>
                <a:gridCol w="1219909">
                  <a:extLst>
                    <a:ext uri="{9D8B030D-6E8A-4147-A177-3AD203B41FA5}">
                      <a16:colId xmlns:a16="http://schemas.microsoft.com/office/drawing/2014/main" val="1030649411"/>
                    </a:ext>
                  </a:extLst>
                </a:gridCol>
              </a:tblGrid>
              <a:tr h="403873">
                <a:tc gridSpan="7">
                  <a:txBody>
                    <a:bodyPr/>
                    <a:lstStyle/>
                    <a:p>
                      <a:pPr algn="ctr" fontAlgn="b"/>
                      <a:r>
                        <a:rPr lang="en-US" sz="1100" u="none" strike="noStrike">
                          <a:effectLst/>
                        </a:rPr>
                        <a:t>Profit and Loss Statement(First Year)</a:t>
                      </a:r>
                      <a:endParaRPr lang="en-US" sz="1100" b="1"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73358522"/>
                  </a:ext>
                </a:extLst>
              </a:tr>
              <a:tr h="403873">
                <a:tc>
                  <a:txBody>
                    <a:bodyPr/>
                    <a:lstStyle/>
                    <a:p>
                      <a:pPr algn="l" fontAlgn="b"/>
                      <a:r>
                        <a:rPr lang="en-US" sz="1100" u="none" strike="noStrike">
                          <a:effectLst/>
                        </a:rPr>
                        <a:t>Month</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2</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3</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5</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6</a:t>
                      </a:r>
                      <a:endParaRPr lang="en-US" sz="1100" b="1"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914304749"/>
                  </a:ext>
                </a:extLst>
              </a:tr>
              <a:tr h="384640">
                <a:tc>
                  <a:txBody>
                    <a:bodyPr/>
                    <a:lstStyle/>
                    <a:p>
                      <a:pPr algn="l" fontAlgn="b"/>
                      <a:r>
                        <a:rPr lang="en-US" sz="1100" u="none" strike="noStrike">
                          <a:effectLst/>
                        </a:rPr>
                        <a:t>Sales</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10,281.00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10,308.00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10,334.00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10,360.00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6,825.00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dirty="0">
                          <a:effectLst/>
                        </a:rPr>
                        <a:t>6,845.00</a:t>
                      </a:r>
                      <a:endParaRPr lang="en-US"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504317409"/>
                  </a:ext>
                </a:extLst>
              </a:tr>
              <a:tr h="384640">
                <a:tc>
                  <a:txBody>
                    <a:bodyPr/>
                    <a:lstStyle/>
                    <a:p>
                      <a:pPr algn="l" fontAlgn="b"/>
                      <a:r>
                        <a:rPr lang="en-US" sz="1100" u="none" strike="noStrike">
                          <a:effectLst/>
                        </a:rPr>
                        <a:t>Cost of Goods Sold</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1,028.10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1,030.80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1,033.40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1,036.00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682.50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684.50</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49242323"/>
                  </a:ext>
                </a:extLst>
              </a:tr>
              <a:tr h="384640">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621055483"/>
                  </a:ext>
                </a:extLst>
              </a:tr>
              <a:tr h="384640">
                <a:tc>
                  <a:txBody>
                    <a:bodyPr/>
                    <a:lstStyle/>
                    <a:p>
                      <a:pPr algn="l" fontAlgn="b"/>
                      <a:r>
                        <a:rPr lang="en-US" sz="1100" u="none" strike="noStrike">
                          <a:effectLst/>
                        </a:rPr>
                        <a:t>Operating Inome</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9,252.90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9,277.20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9,300.60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9,324.00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6,142.50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6,160.50</a:t>
                      </a:r>
                      <a:endParaRPr lang="en-US" sz="1100" b="1"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882401993"/>
                  </a:ext>
                </a:extLst>
              </a:tr>
              <a:tr h="384640">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3161903"/>
                  </a:ext>
                </a:extLst>
              </a:tr>
              <a:tr h="384640">
                <a:tc>
                  <a:txBody>
                    <a:bodyPr/>
                    <a:lstStyle/>
                    <a:p>
                      <a:pPr algn="l" fontAlgn="b"/>
                      <a:r>
                        <a:rPr lang="en-US" sz="1100" u="none" strike="noStrike">
                          <a:effectLst/>
                        </a:rPr>
                        <a:t>Operating Expenses</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00943576"/>
                  </a:ext>
                </a:extLst>
              </a:tr>
              <a:tr h="384640">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12753602"/>
                  </a:ext>
                </a:extLst>
              </a:tr>
              <a:tr h="384640">
                <a:tc>
                  <a:txBody>
                    <a:bodyPr/>
                    <a:lstStyle/>
                    <a:p>
                      <a:pPr algn="l" fontAlgn="b"/>
                      <a:r>
                        <a:rPr lang="en-US" sz="1100" u="none" strike="noStrike">
                          <a:effectLst/>
                        </a:rPr>
                        <a:t>EBITDA</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4,452.90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4,477.20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4,500.60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4,524.00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1,342.50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1,360.50</a:t>
                      </a:r>
                      <a:endParaRPr lang="en-US" sz="1100" b="1"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659684444"/>
                  </a:ext>
                </a:extLst>
              </a:tr>
              <a:tr h="384640">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673734124"/>
                  </a:ext>
                </a:extLst>
              </a:tr>
              <a:tr h="384640">
                <a:tc>
                  <a:txBody>
                    <a:bodyPr/>
                    <a:lstStyle/>
                    <a:p>
                      <a:pPr algn="l" fontAlgn="b"/>
                      <a:r>
                        <a:rPr lang="en-US" sz="1100" u="none" strike="noStrike">
                          <a:effectLst/>
                        </a:rPr>
                        <a:t>Tax</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1,512.00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1,514.00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1,516.00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1,519.00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563.85</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1,084.00</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31545458"/>
                  </a:ext>
                </a:extLst>
              </a:tr>
              <a:tr h="403873">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73348026"/>
                  </a:ext>
                </a:extLst>
              </a:tr>
              <a:tr h="403873">
                <a:tc>
                  <a:txBody>
                    <a:bodyPr/>
                    <a:lstStyle/>
                    <a:p>
                      <a:pPr algn="l" fontAlgn="b"/>
                      <a:r>
                        <a:rPr lang="en-US" sz="1100" u="none" strike="noStrike">
                          <a:effectLst/>
                        </a:rPr>
                        <a:t>Net Profit</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2,940.90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2,963.20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2,984.60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3,005.00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778.65</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dirty="0">
                          <a:effectLst/>
                        </a:rPr>
                        <a:t>276.50</a:t>
                      </a:r>
                      <a:endParaRPr lang="en-US" sz="1100" b="1"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108244579"/>
                  </a:ext>
                </a:extLst>
              </a:tr>
            </a:tbl>
          </a:graphicData>
        </a:graphic>
      </p:graphicFrame>
      <p:graphicFrame>
        <p:nvGraphicFramePr>
          <p:cNvPr id="4" name="Table 3">
            <a:extLst>
              <a:ext uri="{FF2B5EF4-FFF2-40B4-BE49-F238E27FC236}">
                <a16:creationId xmlns:a16="http://schemas.microsoft.com/office/drawing/2014/main" id="{1E08F917-8C73-3E90-A627-87BDFA2D645B}"/>
              </a:ext>
            </a:extLst>
          </p:cNvPr>
          <p:cNvGraphicFramePr>
            <a:graphicFrameLocks noGrp="1"/>
          </p:cNvGraphicFramePr>
          <p:nvPr>
            <p:extLst>
              <p:ext uri="{D42A27DB-BD31-4B8C-83A1-F6EECF244321}">
                <p14:modId xmlns:p14="http://schemas.microsoft.com/office/powerpoint/2010/main" val="3828808497"/>
              </p:ext>
            </p:extLst>
          </p:nvPr>
        </p:nvGraphicFramePr>
        <p:xfrm>
          <a:off x="6096000" y="710496"/>
          <a:ext cx="5461001" cy="5461886"/>
        </p:xfrm>
        <a:graphic>
          <a:graphicData uri="http://schemas.openxmlformats.org/drawingml/2006/table">
            <a:tbl>
              <a:tblPr>
                <a:tableStyleId>{5C22544A-7EE6-4342-B048-85BDC9FD1C3A}</a:tableStyleId>
              </a:tblPr>
              <a:tblGrid>
                <a:gridCol w="1258031">
                  <a:extLst>
                    <a:ext uri="{9D8B030D-6E8A-4147-A177-3AD203B41FA5}">
                      <a16:colId xmlns:a16="http://schemas.microsoft.com/office/drawing/2014/main" val="4068266685"/>
                    </a:ext>
                  </a:extLst>
                </a:gridCol>
                <a:gridCol w="609955">
                  <a:extLst>
                    <a:ext uri="{9D8B030D-6E8A-4147-A177-3AD203B41FA5}">
                      <a16:colId xmlns:a16="http://schemas.microsoft.com/office/drawing/2014/main" val="2203385447"/>
                    </a:ext>
                  </a:extLst>
                </a:gridCol>
                <a:gridCol w="609955">
                  <a:extLst>
                    <a:ext uri="{9D8B030D-6E8A-4147-A177-3AD203B41FA5}">
                      <a16:colId xmlns:a16="http://schemas.microsoft.com/office/drawing/2014/main" val="283297750"/>
                    </a:ext>
                  </a:extLst>
                </a:gridCol>
                <a:gridCol w="609955">
                  <a:extLst>
                    <a:ext uri="{9D8B030D-6E8A-4147-A177-3AD203B41FA5}">
                      <a16:colId xmlns:a16="http://schemas.microsoft.com/office/drawing/2014/main" val="3841778478"/>
                    </a:ext>
                  </a:extLst>
                </a:gridCol>
                <a:gridCol w="609955">
                  <a:extLst>
                    <a:ext uri="{9D8B030D-6E8A-4147-A177-3AD203B41FA5}">
                      <a16:colId xmlns:a16="http://schemas.microsoft.com/office/drawing/2014/main" val="680044384"/>
                    </a:ext>
                  </a:extLst>
                </a:gridCol>
                <a:gridCol w="543241">
                  <a:extLst>
                    <a:ext uri="{9D8B030D-6E8A-4147-A177-3AD203B41FA5}">
                      <a16:colId xmlns:a16="http://schemas.microsoft.com/office/drawing/2014/main" val="3847998455"/>
                    </a:ext>
                  </a:extLst>
                </a:gridCol>
                <a:gridCol w="543241">
                  <a:extLst>
                    <a:ext uri="{9D8B030D-6E8A-4147-A177-3AD203B41FA5}">
                      <a16:colId xmlns:a16="http://schemas.microsoft.com/office/drawing/2014/main" val="1883469750"/>
                    </a:ext>
                  </a:extLst>
                </a:gridCol>
                <a:gridCol w="676668">
                  <a:extLst>
                    <a:ext uri="{9D8B030D-6E8A-4147-A177-3AD203B41FA5}">
                      <a16:colId xmlns:a16="http://schemas.microsoft.com/office/drawing/2014/main" val="3349092782"/>
                    </a:ext>
                  </a:extLst>
                </a:gridCol>
              </a:tblGrid>
              <a:tr h="405299">
                <a:tc gridSpan="8">
                  <a:txBody>
                    <a:bodyPr/>
                    <a:lstStyle/>
                    <a:p>
                      <a:pPr algn="ctr" fontAlgn="b"/>
                      <a:r>
                        <a:rPr lang="en-US" sz="1100" u="none" strike="noStrike">
                          <a:effectLst/>
                        </a:rPr>
                        <a:t>Profit and Loss Statement(First Year Cont.)</a:t>
                      </a:r>
                      <a:endParaRPr lang="en-US" sz="1100" b="1"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200458093"/>
                  </a:ext>
                </a:extLst>
              </a:tr>
              <a:tr h="405299">
                <a:tc>
                  <a:txBody>
                    <a:bodyPr/>
                    <a:lstStyle/>
                    <a:p>
                      <a:pPr algn="l" fontAlgn="b"/>
                      <a:r>
                        <a:rPr lang="en-US" sz="1100" u="none" strike="noStrike">
                          <a:effectLst/>
                        </a:rPr>
                        <a:t>Month</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7</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8</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9</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11</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12</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US" sz="1100" u="none" strike="noStrike">
                          <a:effectLst/>
                        </a:rPr>
                        <a:t>1</a:t>
                      </a:r>
                      <a:endParaRPr lang="en-US" sz="1100" b="1"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927854323"/>
                  </a:ext>
                </a:extLst>
              </a:tr>
              <a:tr h="385999">
                <a:tc>
                  <a:txBody>
                    <a:bodyPr/>
                    <a:lstStyle/>
                    <a:p>
                      <a:pPr algn="l" fontAlgn="b"/>
                      <a:r>
                        <a:rPr lang="en-US" sz="1100" u="none" strike="noStrike">
                          <a:effectLst/>
                        </a:rPr>
                        <a:t>Sales</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6,862.00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6,880.00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6,896.00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10,522.00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6,932.00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6,955.00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100,000.00</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764746102"/>
                  </a:ext>
                </a:extLst>
              </a:tr>
              <a:tr h="385999">
                <a:tc>
                  <a:txBody>
                    <a:bodyPr/>
                    <a:lstStyle/>
                    <a:p>
                      <a:pPr algn="l" fontAlgn="b"/>
                      <a:r>
                        <a:rPr lang="en-US" sz="1100" u="none" strike="noStrike">
                          <a:effectLst/>
                        </a:rPr>
                        <a:t>Cost of Goods Sold</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686.20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688.00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689.60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1,052.20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693.20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695.50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10,000.00</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19438236"/>
                  </a:ext>
                </a:extLst>
              </a:tr>
              <a:tr h="385999">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79653545"/>
                  </a:ext>
                </a:extLst>
              </a:tr>
              <a:tr h="385999">
                <a:tc>
                  <a:txBody>
                    <a:bodyPr/>
                    <a:lstStyle/>
                    <a:p>
                      <a:pPr algn="l" fontAlgn="b"/>
                      <a:r>
                        <a:rPr lang="en-US" sz="1100" u="none" strike="noStrike">
                          <a:effectLst/>
                        </a:rPr>
                        <a:t>Operating Inome</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6,175.80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6,192.00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6,206.40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9,469.80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6,238.80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6,259.50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90,000.00</a:t>
                      </a:r>
                      <a:endParaRPr lang="en-US" sz="1100" b="1"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69530953"/>
                  </a:ext>
                </a:extLst>
              </a:tr>
              <a:tr h="385999">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57832340"/>
                  </a:ext>
                </a:extLst>
              </a:tr>
              <a:tr h="385999">
                <a:tc>
                  <a:txBody>
                    <a:bodyPr/>
                    <a:lstStyle/>
                    <a:p>
                      <a:pPr algn="l" fontAlgn="b"/>
                      <a:r>
                        <a:rPr lang="en-US" sz="1100" u="none" strike="noStrike">
                          <a:effectLst/>
                        </a:rPr>
                        <a:t>Operating Expenses</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4,200.00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4,800.00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57,000.00</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35916904"/>
                  </a:ext>
                </a:extLst>
              </a:tr>
              <a:tr h="385999">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03591139"/>
                  </a:ext>
                </a:extLst>
              </a:tr>
              <a:tr h="385999">
                <a:tc>
                  <a:txBody>
                    <a:bodyPr/>
                    <a:lstStyle/>
                    <a:p>
                      <a:pPr algn="l" fontAlgn="b"/>
                      <a:r>
                        <a:rPr lang="en-US" sz="1100" u="none" strike="noStrike">
                          <a:effectLst/>
                        </a:rPr>
                        <a:t>EBITDA</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1,375.80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1,392.00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2,006.40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4,669.80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1,438.80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1,459.50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33,000.00</a:t>
                      </a:r>
                      <a:endParaRPr lang="en-US" sz="1100" b="1"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289184012"/>
                  </a:ext>
                </a:extLst>
              </a:tr>
              <a:tr h="385999">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43224296"/>
                  </a:ext>
                </a:extLst>
              </a:tr>
              <a:tr h="385999">
                <a:tc>
                  <a:txBody>
                    <a:bodyPr/>
                    <a:lstStyle/>
                    <a:p>
                      <a:pPr algn="l" fontAlgn="b"/>
                      <a:r>
                        <a:rPr lang="en-US" sz="1100" u="none" strike="noStrike">
                          <a:effectLst/>
                        </a:rPr>
                        <a:t>Tax</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522.80</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528.96</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1,123.51</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2,874.52</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546.74</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554.61</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13,860.00</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901936302"/>
                  </a:ext>
                </a:extLst>
              </a:tr>
              <a:tr h="385999">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U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US" sz="1100" u="none" strike="noStrike">
                          <a:effectLst/>
                        </a:rPr>
                        <a:t> </a:t>
                      </a:r>
                      <a:endParaRPr lang="en-US"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510996412"/>
                  </a:ext>
                </a:extLst>
              </a:tr>
              <a:tr h="405299">
                <a:tc>
                  <a:txBody>
                    <a:bodyPr/>
                    <a:lstStyle/>
                    <a:p>
                      <a:pPr algn="l" fontAlgn="b"/>
                      <a:r>
                        <a:rPr lang="en-US" sz="1100" u="none" strike="noStrike">
                          <a:effectLst/>
                        </a:rPr>
                        <a:t>Net Profit</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853.00</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863.04</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882.89</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1,795.28</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892.06</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a:effectLst/>
                        </a:rPr>
                        <a:t>904.89</a:t>
                      </a:r>
                      <a:endParaRPr lang="en-US" sz="1100" b="1"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US" sz="1100" u="none" strike="noStrike" dirty="0">
                          <a:effectLst/>
                        </a:rPr>
                        <a:t>19,140.00</a:t>
                      </a:r>
                      <a:endParaRPr lang="en-US" sz="1100" b="1"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74660569"/>
                  </a:ext>
                </a:extLst>
              </a:tr>
            </a:tbl>
          </a:graphicData>
        </a:graphic>
      </p:graphicFrame>
    </p:spTree>
    <p:extLst>
      <p:ext uri="{BB962C8B-B14F-4D97-AF65-F5344CB8AC3E}">
        <p14:creationId xmlns:p14="http://schemas.microsoft.com/office/powerpoint/2010/main" val="3792323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AA0C77-4ECE-4BEE-B093-4D8E915D1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586C31-848B-4D51-83B1-B9FD594E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5D9B9BB8-2D67-9699-0534-520B2DF27B50}"/>
              </a:ext>
            </a:extLst>
          </p:cNvPr>
          <p:cNvGraphicFramePr>
            <a:graphicFrameLocks noGrp="1"/>
          </p:cNvGraphicFramePr>
          <p:nvPr>
            <p:extLst>
              <p:ext uri="{D42A27DB-BD31-4B8C-83A1-F6EECF244321}">
                <p14:modId xmlns:p14="http://schemas.microsoft.com/office/powerpoint/2010/main" val="2934043314"/>
              </p:ext>
            </p:extLst>
          </p:nvPr>
        </p:nvGraphicFramePr>
        <p:xfrm>
          <a:off x="5609833" y="154744"/>
          <a:ext cx="6164827" cy="6003959"/>
        </p:xfrm>
        <a:graphic>
          <a:graphicData uri="http://schemas.openxmlformats.org/drawingml/2006/table">
            <a:tbl>
              <a:tblPr/>
              <a:tblGrid>
                <a:gridCol w="1378371">
                  <a:extLst>
                    <a:ext uri="{9D8B030D-6E8A-4147-A177-3AD203B41FA5}">
                      <a16:colId xmlns:a16="http://schemas.microsoft.com/office/drawing/2014/main" val="1717471406"/>
                    </a:ext>
                  </a:extLst>
                </a:gridCol>
                <a:gridCol w="952560">
                  <a:extLst>
                    <a:ext uri="{9D8B030D-6E8A-4147-A177-3AD203B41FA5}">
                      <a16:colId xmlns:a16="http://schemas.microsoft.com/office/drawing/2014/main" val="2534100472"/>
                    </a:ext>
                  </a:extLst>
                </a:gridCol>
                <a:gridCol w="958474">
                  <a:extLst>
                    <a:ext uri="{9D8B030D-6E8A-4147-A177-3AD203B41FA5}">
                      <a16:colId xmlns:a16="http://schemas.microsoft.com/office/drawing/2014/main" val="594148335"/>
                    </a:ext>
                  </a:extLst>
                </a:gridCol>
                <a:gridCol w="958474">
                  <a:extLst>
                    <a:ext uri="{9D8B030D-6E8A-4147-A177-3AD203B41FA5}">
                      <a16:colId xmlns:a16="http://schemas.microsoft.com/office/drawing/2014/main" val="557028411"/>
                    </a:ext>
                  </a:extLst>
                </a:gridCol>
                <a:gridCol w="958474">
                  <a:extLst>
                    <a:ext uri="{9D8B030D-6E8A-4147-A177-3AD203B41FA5}">
                      <a16:colId xmlns:a16="http://schemas.microsoft.com/office/drawing/2014/main" val="1645979295"/>
                    </a:ext>
                  </a:extLst>
                </a:gridCol>
                <a:gridCol w="958474">
                  <a:extLst>
                    <a:ext uri="{9D8B030D-6E8A-4147-A177-3AD203B41FA5}">
                      <a16:colId xmlns:a16="http://schemas.microsoft.com/office/drawing/2014/main" val="2631507435"/>
                    </a:ext>
                  </a:extLst>
                </a:gridCol>
              </a:tblGrid>
              <a:tr h="457563">
                <a:tc gridSpan="6">
                  <a:txBody>
                    <a:bodyPr/>
                    <a:lstStyle/>
                    <a:p>
                      <a:pPr algn="ctr" fontAlgn="b">
                        <a:spcBef>
                          <a:spcPts val="0"/>
                        </a:spcBef>
                        <a:spcAft>
                          <a:spcPts val="0"/>
                        </a:spcAft>
                      </a:pPr>
                      <a:r>
                        <a:rPr lang="en-US" sz="1200" b="1" i="0" u="none" strike="noStrike">
                          <a:solidFill>
                            <a:srgbClr val="000000"/>
                          </a:solidFill>
                          <a:effectLst/>
                          <a:latin typeface="Calibri" panose="020F0502020204030204" pitchFamily="34" charset="0"/>
                        </a:rPr>
                        <a:t>Profit and Loss Statement(Yearly)</a:t>
                      </a:r>
                      <a:endParaRPr lang="en-US" sz="2000" b="0" i="0" u="none" strike="noStrike">
                        <a:effectLst/>
                        <a:latin typeface="Arial" panose="020B0604020202020204" pitchFamily="34" charset="0"/>
                      </a:endParaRPr>
                    </a:p>
                  </a:txBody>
                  <a:tcPr marL="100430" marR="100430" marT="50215" marB="50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72C4"/>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02641939"/>
                  </a:ext>
                </a:extLst>
              </a:tr>
              <a:tr h="330791">
                <a:tc>
                  <a:txBody>
                    <a:bodyPr/>
                    <a:lstStyle/>
                    <a:p>
                      <a:pPr algn="l" fontAlgn="b">
                        <a:spcBef>
                          <a:spcPts val="0"/>
                        </a:spcBef>
                        <a:spcAft>
                          <a:spcPts val="0"/>
                        </a:spcAft>
                      </a:pPr>
                      <a:r>
                        <a:rPr lang="en-US" sz="1200" b="1" i="0" u="none" strike="noStrike">
                          <a:solidFill>
                            <a:srgbClr val="000000"/>
                          </a:solidFill>
                          <a:effectLst/>
                          <a:latin typeface="Calibri" panose="020F0502020204030204" pitchFamily="34" charset="0"/>
                        </a:rPr>
                        <a:t>Year</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spcBef>
                          <a:spcPts val="0"/>
                        </a:spcBef>
                        <a:spcAft>
                          <a:spcPts val="0"/>
                        </a:spcAft>
                      </a:pPr>
                      <a:r>
                        <a:rPr lang="en-US" sz="1200" b="1" i="0" u="none" strike="noStrike">
                          <a:solidFill>
                            <a:srgbClr val="000000"/>
                          </a:solidFill>
                          <a:effectLst/>
                          <a:latin typeface="Calibri" panose="020F0502020204030204" pitchFamily="34" charset="0"/>
                        </a:rPr>
                        <a:t>1</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spcBef>
                          <a:spcPts val="0"/>
                        </a:spcBef>
                        <a:spcAft>
                          <a:spcPts val="0"/>
                        </a:spcAft>
                      </a:pPr>
                      <a:r>
                        <a:rPr lang="en-US" sz="1200" b="1" i="0" u="none" strike="noStrike">
                          <a:solidFill>
                            <a:srgbClr val="000000"/>
                          </a:solidFill>
                          <a:effectLst/>
                          <a:latin typeface="Calibri" panose="020F0502020204030204" pitchFamily="34" charset="0"/>
                        </a:rPr>
                        <a:t>2</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spcBef>
                          <a:spcPts val="0"/>
                        </a:spcBef>
                        <a:spcAft>
                          <a:spcPts val="0"/>
                        </a:spcAft>
                      </a:pPr>
                      <a:r>
                        <a:rPr lang="en-US" sz="1200" b="1" i="0" u="none" strike="noStrike">
                          <a:solidFill>
                            <a:srgbClr val="000000"/>
                          </a:solidFill>
                          <a:effectLst/>
                          <a:latin typeface="Calibri" panose="020F0502020204030204" pitchFamily="34" charset="0"/>
                        </a:rPr>
                        <a:t>3</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spcBef>
                          <a:spcPts val="0"/>
                        </a:spcBef>
                        <a:spcAft>
                          <a:spcPts val="0"/>
                        </a:spcAft>
                      </a:pPr>
                      <a:r>
                        <a:rPr lang="en-US" sz="1200" b="1" i="0" u="none" strike="noStrike">
                          <a:solidFill>
                            <a:srgbClr val="000000"/>
                          </a:solidFill>
                          <a:effectLst/>
                          <a:latin typeface="Calibri" panose="020F0502020204030204" pitchFamily="34" charset="0"/>
                        </a:rPr>
                        <a:t>4</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spcBef>
                          <a:spcPts val="0"/>
                        </a:spcBef>
                        <a:spcAft>
                          <a:spcPts val="0"/>
                        </a:spcAft>
                      </a:pPr>
                      <a:r>
                        <a:rPr lang="en-US" sz="1200" b="1" i="0" u="none" strike="noStrike">
                          <a:solidFill>
                            <a:srgbClr val="000000"/>
                          </a:solidFill>
                          <a:effectLst/>
                          <a:latin typeface="Calibri" panose="020F0502020204030204" pitchFamily="34" charset="0"/>
                        </a:rPr>
                        <a:t>5</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772825692"/>
                  </a:ext>
                </a:extLst>
              </a:tr>
              <a:tr h="330791">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Sales</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100,000.00</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200,000.00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320,000.00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450,000.00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600,000.00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4783397"/>
                  </a:ext>
                </a:extLst>
              </a:tr>
              <a:tr h="330791">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Cost of Goods Sold</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10,000.00</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20,000.00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32,000.00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45,000.00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60,000.00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6283430"/>
                  </a:ext>
                </a:extLst>
              </a:tr>
              <a:tr h="330791">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Gross Margin</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90.00%</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90.00%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90.00%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90.00%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90.00%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3931055"/>
                  </a:ext>
                </a:extLst>
              </a:tr>
              <a:tr h="444228">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42662283"/>
                  </a:ext>
                </a:extLst>
              </a:tr>
              <a:tr h="330791">
                <a:tc>
                  <a:txBody>
                    <a:bodyPr/>
                    <a:lstStyle/>
                    <a:p>
                      <a:pPr algn="l" fontAlgn="b">
                        <a:spcBef>
                          <a:spcPts val="0"/>
                        </a:spcBef>
                        <a:spcAft>
                          <a:spcPts val="0"/>
                        </a:spcAft>
                      </a:pPr>
                      <a:r>
                        <a:rPr lang="en-US" sz="1200" b="1" i="0" u="none" strike="noStrike">
                          <a:solidFill>
                            <a:srgbClr val="000000"/>
                          </a:solidFill>
                          <a:effectLst/>
                          <a:latin typeface="Calibri" panose="020F0502020204030204" pitchFamily="34" charset="0"/>
                        </a:rPr>
                        <a:t>Operating Inome</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90,000.00</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180,000.00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288,000.00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405,000.00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540,000.00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extLst>
                  <a:ext uri="{0D108BD9-81ED-4DB2-BD59-A6C34878D82A}">
                    <a16:rowId xmlns:a16="http://schemas.microsoft.com/office/drawing/2014/main" val="2364119983"/>
                  </a:ext>
                </a:extLst>
              </a:tr>
              <a:tr h="444228">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dirty="0">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04917077"/>
                  </a:ext>
                </a:extLst>
              </a:tr>
              <a:tr h="348137">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Operating Expenses</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57,000.00</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100,000.00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170,000.00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240,000.00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330,000.00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41254210"/>
                  </a:ext>
                </a:extLst>
              </a:tr>
              <a:tr h="444228">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9801125"/>
                  </a:ext>
                </a:extLst>
              </a:tr>
              <a:tr h="330791">
                <a:tc>
                  <a:txBody>
                    <a:bodyPr/>
                    <a:lstStyle/>
                    <a:p>
                      <a:pPr algn="l" fontAlgn="b">
                        <a:spcBef>
                          <a:spcPts val="0"/>
                        </a:spcBef>
                        <a:spcAft>
                          <a:spcPts val="0"/>
                        </a:spcAft>
                      </a:pPr>
                      <a:r>
                        <a:rPr lang="en-US" sz="1200" b="1" i="0" u="none" strike="noStrike">
                          <a:solidFill>
                            <a:srgbClr val="000000"/>
                          </a:solidFill>
                          <a:effectLst/>
                          <a:latin typeface="Calibri" panose="020F0502020204030204" pitchFamily="34" charset="0"/>
                        </a:rPr>
                        <a:t>EBITDA</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33,000.00</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80,000.00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118,000.00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165,000.00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210,000.00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extLst>
                  <a:ext uri="{0D108BD9-81ED-4DB2-BD59-A6C34878D82A}">
                    <a16:rowId xmlns:a16="http://schemas.microsoft.com/office/drawing/2014/main" val="521692888"/>
                  </a:ext>
                </a:extLst>
              </a:tr>
              <a:tr h="444228">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3260812"/>
                  </a:ext>
                </a:extLst>
              </a:tr>
              <a:tr h="330791">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Tax</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13,860.00</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38,400.00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48,380.00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67,650.00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0" i="0" u="none" strike="noStrike">
                          <a:solidFill>
                            <a:srgbClr val="000000"/>
                          </a:solidFill>
                          <a:effectLst/>
                          <a:latin typeface="Calibri" panose="020F0502020204030204" pitchFamily="34" charset="0"/>
                        </a:rPr>
                        <a:t>84,000.00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5181156"/>
                  </a:ext>
                </a:extLst>
              </a:tr>
              <a:tr h="444228">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endParaRPr lang="en-US" sz="2000" b="0" i="0" u="none" strike="noStrike">
                        <a:effectLst/>
                        <a:latin typeface="Arial" panose="020B0604020202020204" pitchFamily="34" charset="0"/>
                      </a:endParaRPr>
                    </a:p>
                  </a:txBody>
                  <a:tcPr marL="10461" marR="10461" marT="10461"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US" sz="1200" b="0" i="0" u="none" strike="noStrike">
                          <a:solidFill>
                            <a:srgbClr val="000000"/>
                          </a:solidFill>
                          <a:effectLst/>
                          <a:latin typeface="Calibri" panose="020F0502020204030204" pitchFamily="34" charset="0"/>
                        </a:rPr>
                        <a:t> </a:t>
                      </a:r>
                      <a:endParaRPr lang="en-US" sz="2000" b="0" i="0" u="none" strike="noStrike">
                        <a:effectLst/>
                        <a:latin typeface="Arial" panose="020B0604020202020204" pitchFamily="34" charset="0"/>
                      </a:endParaRPr>
                    </a:p>
                  </a:txBody>
                  <a:tcPr marL="10461" marR="10461" marT="10461"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13022065"/>
                  </a:ext>
                </a:extLst>
              </a:tr>
              <a:tr h="330791">
                <a:tc>
                  <a:txBody>
                    <a:bodyPr/>
                    <a:lstStyle/>
                    <a:p>
                      <a:pPr algn="l" fontAlgn="b">
                        <a:spcBef>
                          <a:spcPts val="0"/>
                        </a:spcBef>
                        <a:spcAft>
                          <a:spcPts val="0"/>
                        </a:spcAft>
                      </a:pPr>
                      <a:r>
                        <a:rPr lang="en-US" sz="1200" b="1" i="0" u="none" strike="noStrike">
                          <a:solidFill>
                            <a:srgbClr val="000000"/>
                          </a:solidFill>
                          <a:effectLst/>
                          <a:latin typeface="Calibri" panose="020F0502020204030204" pitchFamily="34" charset="0"/>
                        </a:rPr>
                        <a:t>Net Profit</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19,140.00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41,600.00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69,620.00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97,350.00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126,000.00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8080"/>
                    </a:solidFill>
                  </a:tcPr>
                </a:tc>
                <a:extLst>
                  <a:ext uri="{0D108BD9-81ED-4DB2-BD59-A6C34878D82A}">
                    <a16:rowId xmlns:a16="http://schemas.microsoft.com/office/drawing/2014/main" val="2712979506"/>
                  </a:ext>
                </a:extLst>
              </a:tr>
              <a:tr h="330791">
                <a:tc>
                  <a:txBody>
                    <a:bodyPr/>
                    <a:lstStyle/>
                    <a:p>
                      <a:pPr algn="l" fontAlgn="b">
                        <a:spcBef>
                          <a:spcPts val="0"/>
                        </a:spcBef>
                        <a:spcAft>
                          <a:spcPts val="0"/>
                        </a:spcAft>
                      </a:pPr>
                      <a:r>
                        <a:rPr lang="en-US" sz="1200" b="1" i="0" u="none" strike="noStrike">
                          <a:solidFill>
                            <a:srgbClr val="000000"/>
                          </a:solidFill>
                          <a:effectLst/>
                          <a:latin typeface="Calibri" panose="020F0502020204030204" pitchFamily="34" charset="0"/>
                        </a:rPr>
                        <a:t>Profit Margin</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19.14%</a:t>
                      </a:r>
                      <a:endParaRPr lang="en-US" sz="2000" b="0" i="0" u="none" strike="noStrike">
                        <a:effectLst/>
                        <a:latin typeface="Arial" panose="020B0604020202020204" pitchFamily="34" charset="0"/>
                      </a:endParaRPr>
                    </a:p>
                  </a:txBody>
                  <a:tcPr marL="10461" marR="10461" marT="10461"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20.80%</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21.76%</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1" i="0" u="none" strike="noStrike">
                          <a:solidFill>
                            <a:srgbClr val="000000"/>
                          </a:solidFill>
                          <a:effectLst/>
                          <a:latin typeface="Calibri" panose="020F0502020204030204" pitchFamily="34" charset="0"/>
                        </a:rPr>
                        <a:t>21.63%</a:t>
                      </a:r>
                      <a:endParaRPr lang="en-US" sz="2000" b="0" i="0" u="none" strike="noStrike">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US" sz="1200" b="1" i="0" u="none" strike="noStrike" dirty="0">
                          <a:solidFill>
                            <a:srgbClr val="000000"/>
                          </a:solidFill>
                          <a:effectLst/>
                          <a:latin typeface="Calibri" panose="020F0502020204030204" pitchFamily="34" charset="0"/>
                        </a:rPr>
                        <a:t>21.00%</a:t>
                      </a:r>
                      <a:endParaRPr lang="en-US" sz="2000" b="0" i="0" u="none" strike="noStrike" dirty="0">
                        <a:effectLst/>
                        <a:latin typeface="Arial" panose="020B0604020202020204" pitchFamily="34" charset="0"/>
                      </a:endParaRPr>
                    </a:p>
                  </a:txBody>
                  <a:tcPr marL="10461" marR="10461" marT="1046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47397247"/>
                  </a:ext>
                </a:extLst>
              </a:tr>
            </a:tbl>
          </a:graphicData>
        </a:graphic>
      </p:graphicFrame>
      <p:graphicFrame>
        <p:nvGraphicFramePr>
          <p:cNvPr id="5" name="Chart 4">
            <a:extLst>
              <a:ext uri="{FF2B5EF4-FFF2-40B4-BE49-F238E27FC236}">
                <a16:creationId xmlns:a16="http://schemas.microsoft.com/office/drawing/2014/main" id="{22F9DAF6-A51F-FAE0-AC7C-8718DBBB8F49}"/>
              </a:ext>
            </a:extLst>
          </p:cNvPr>
          <p:cNvGraphicFramePr>
            <a:graphicFrameLocks/>
          </p:cNvGraphicFramePr>
          <p:nvPr>
            <p:extLst>
              <p:ext uri="{D42A27DB-BD31-4B8C-83A1-F6EECF244321}">
                <p14:modId xmlns:p14="http://schemas.microsoft.com/office/powerpoint/2010/main" val="2271741945"/>
              </p:ext>
            </p:extLst>
          </p:nvPr>
        </p:nvGraphicFramePr>
        <p:xfrm>
          <a:off x="301628" y="744060"/>
          <a:ext cx="5006577" cy="507996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94716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1C3E-3720-289B-7A36-F3CD6BE139A6}"/>
              </a:ext>
            </a:extLst>
          </p:cNvPr>
          <p:cNvSpPr>
            <a:spLocks noGrp="1"/>
          </p:cNvSpPr>
          <p:nvPr>
            <p:ph type="title"/>
          </p:nvPr>
        </p:nvSpPr>
        <p:spPr>
          <a:xfrm>
            <a:off x="715434" y="0"/>
            <a:ext cx="2942166" cy="723900"/>
          </a:xfrm>
        </p:spPr>
        <p:txBody>
          <a:bodyPr>
            <a:normAutofit/>
          </a:bodyPr>
          <a:lstStyle/>
          <a:p>
            <a:pPr marR="0" rtl="0"/>
            <a:r>
              <a:rPr lang="en-US" sz="2800" b="1" kern="100" dirty="0">
                <a:solidFill>
                  <a:srgbClr val="6B911C"/>
                </a:solidFill>
                <a:latin typeface="Times New Roman" panose="02020603050405020304" pitchFamily="18" charset="0"/>
                <a:cs typeface="Times New Roman" panose="02020603050405020304" pitchFamily="18" charset="0"/>
              </a:rPr>
              <a:t>References</a:t>
            </a:r>
            <a:endParaRPr lang="en-US" sz="3200" b="0" i="0" u="none" strike="noStrike" kern="100" baseline="0" dirty="0">
              <a:solidFill>
                <a:srgbClr val="6B911C"/>
              </a:solidFill>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A5333DD6-5448-AA26-B757-9552312B9A52}"/>
              </a:ext>
            </a:extLst>
          </p:cNvPr>
          <p:cNvSpPr>
            <a:spLocks noGrp="1"/>
          </p:cNvSpPr>
          <p:nvPr>
            <p:ph type="body" idx="1"/>
          </p:nvPr>
        </p:nvSpPr>
        <p:spPr>
          <a:xfrm>
            <a:off x="249575" y="361084"/>
            <a:ext cx="11000316" cy="6135832"/>
          </a:xfrm>
        </p:spPr>
        <p:txBody>
          <a:bodyPr>
            <a:normAutofit fontScale="77500" lnSpcReduction="20000"/>
          </a:bodyPr>
          <a:lstStyle/>
          <a:p>
            <a:pPr marL="0" indent="0" algn="just">
              <a:lnSpc>
                <a:spcPct val="120000"/>
              </a:lnSpc>
              <a:spcBef>
                <a:spcPts val="0"/>
              </a:spcBef>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Basile, V., Capobianco, N.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Vona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 2021. The usefulness of sustainable business models: Analysis from oil and gas industry.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Corporate Social Responsibility and Environmental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(6), pp.1801-1821.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Beckett, R., 2023. Affordable innovation facilitating renewable energy deployment: Two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smart’energy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poverty alleviation case examples.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Innovation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 pp.118-156.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Calandra, 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Secinaro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Massaro, M., Dal Mas, F. and Bagnoli, C., 2023. The link between sustainable business models and Blockchain: A multiple case study approach.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Business Strategy and the Environment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(4), pp.1403-1417.</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Di Silvestre, M.L., Ippolito, M.G.,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Sanseverino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E.R.,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Sciumè</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Vasile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2021. Energy self-consumers and renewable energy communities in Italy: New actors of the electric power systems.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Renewable and Sustainable Energy Reviews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151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p.111565.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Dogaru, L., 2020. The main goals of the fourth industrial revolution. renewable energy perspectives.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Procedia Manufacturing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46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pp.397-401.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Krozer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Y., 2022. Inventions in Renewable Energy. In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Economics of Renewable Energy: An Assessment of Innovations with Statistical Data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 83-122). Cham: Springer International Publishing.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Mihailova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D., Schubert, I., Burger, P. and Fritz, M.M., 2022. Exploring modes of sustainable value co-creation in renewable energy communities.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330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p.129917.</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Milčiuvienė</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Kiršienė</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Doheijo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Urbonas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Milčius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D., 2019. The role of renewable energy prosumers in implementing energy justice theory.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(19), p.5286.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Pickl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M.J., 2019. The renewable energy strategies of oil majors–From oil to energy?.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Energy Strategy Reviews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26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p.100370.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Qadir, S.A., Al-</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Motairi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H., Tahir, F. and Al-</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Fagih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L., 2021. Incentives and strategies for financing the renewable energy transition: A review.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Energy Reports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pp.3590-3606.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Scharl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Praktiknjo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2019. The role of a digital industry 4.0 in a renewable energy system.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energy research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43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(8), pp.3891-3904.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Smirnova, 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Kot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Kolpak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Shestak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V., 2021. Governmental support and renewable energy production: A cross-country review.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Energy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230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p.120903.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Sulich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Sołoducho-Pelc</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L., 2021. Renewable energy producers’ strategies in the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Visegrád</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group countries.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Energies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(11), p.3048.</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Sweeney, C.,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Bessa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R.J.,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Browell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J. and Pinson, P., 2020. The future of forecasting for renewable energy.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Wiley Interdisciplinary Reviews: Energy and Environment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 p.e365.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20000"/>
              </a:lnSpc>
              <a:spcBef>
                <a:spcPts val="0"/>
              </a:spcBef>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Zolfaghari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Ejlal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Manesh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S.M.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Rialp-Criado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2019. International ecopreneurs: The case of eco-entrepreneurial new ventures in the renewable energy industry.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International Entrepreneurship</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pp.103-126.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52000" indent="0">
              <a:lnSpc>
                <a:spcPct val="120000"/>
              </a:lnSpc>
              <a:spcBef>
                <a:spcPts val="0"/>
              </a:spcBef>
              <a:buNone/>
            </a:pPr>
            <a:endParaRPr lang="en-US" dirty="0"/>
          </a:p>
        </p:txBody>
      </p:sp>
    </p:spTree>
    <p:extLst>
      <p:ext uri="{BB962C8B-B14F-4D97-AF65-F5344CB8AC3E}">
        <p14:creationId xmlns:p14="http://schemas.microsoft.com/office/powerpoint/2010/main" val="3208986836"/>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Facet">
  <a:themeElements>
    <a:clrScheme name="Custom 2">
      <a:dk1>
        <a:sysClr val="windowText" lastClr="000000"/>
      </a:dk1>
      <a:lt1>
        <a:sysClr val="window" lastClr="FFFFFF"/>
      </a:lt1>
      <a:dk2>
        <a:srgbClr val="000000"/>
      </a:dk2>
      <a:lt2>
        <a:srgbClr val="EBEBEB"/>
      </a:lt2>
      <a:accent1>
        <a:srgbClr val="0070C0"/>
      </a:accent1>
      <a:accent2>
        <a:srgbClr val="FFC000"/>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5.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6723</TotalTime>
  <Words>1903</Words>
  <Application>Microsoft Office PowerPoint</Application>
  <PresentationFormat>Widescreen</PresentationFormat>
  <Paragraphs>313</Paragraphs>
  <Slides>12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12</vt:i4>
      </vt:variant>
    </vt:vector>
  </HeadingPairs>
  <TitlesOfParts>
    <vt:vector size="25" baseType="lpstr">
      <vt:lpstr>Arial</vt:lpstr>
      <vt:lpstr>Calibri</vt:lpstr>
      <vt:lpstr>Calibri Light</vt:lpstr>
      <vt:lpstr>Century Gothic</vt:lpstr>
      <vt:lpstr>Times New Roman</vt:lpstr>
      <vt:lpstr>Trebuchet MS</vt:lpstr>
      <vt:lpstr>Wingdings</vt:lpstr>
      <vt:lpstr>Wingdings 3</vt:lpstr>
      <vt:lpstr>Slice</vt:lpstr>
      <vt:lpstr>Office Theme</vt:lpstr>
      <vt:lpstr>Ion</vt:lpstr>
      <vt:lpstr>Facet</vt:lpstr>
      <vt:lpstr>Metropolitan</vt:lpstr>
      <vt:lpstr>Business Plan on GreenFuel Innovations </vt:lpstr>
      <vt:lpstr>OVERVIEW OF THE BUSINESS PLAN</vt:lpstr>
      <vt:lpstr>PowerPoint Presentation</vt:lpstr>
      <vt:lpstr>Target Market The business are mainly commercial and residential customers who are environmentally conscious and are looking for an eco-friendly alternative to traditional diesel fuel.  </vt:lpstr>
      <vt:lpstr>PowerPoint Presentation</vt:lpstr>
      <vt:lpstr>Market segmentation</vt:lpstr>
      <vt:lpstr>PowerPoint Presentation</vt:lpstr>
      <vt:lpstr>SWOT Analysis</vt:lpstr>
      <vt:lpstr>Financial Projections and Funding</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on GreenFuel Innovations</dc:title>
  <dc:creator>Nishant Nyachhon (2241625)</dc:creator>
  <cp:lastModifiedBy>Nishant Nyachhon</cp:lastModifiedBy>
  <cp:revision>30</cp:revision>
  <dcterms:created xsi:type="dcterms:W3CDTF">2023-11-08T22:23:28Z</dcterms:created>
  <dcterms:modified xsi:type="dcterms:W3CDTF">2023-11-13T14:58:34Z</dcterms:modified>
</cp:coreProperties>
</file>