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7" r:id="rId2"/>
    <p:sldId id="256"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F3BDB-67DB-4000-B49D-8CB2972052BF}" v="100" dt="2023-11-06T05:35:29.851"/>
    <p1510:client id="{9D0BE0D1-EED8-4D77-85B9-B3E1B3D53525}" v="250" dt="2023-11-06T06:39:40.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11/5/2023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3836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11/5/2023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43361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11/5/2023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47271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11/5/2023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27376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11/5/2023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12104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11/5/2023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88540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11/5/2023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30240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11/5/2023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32869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11/5/2023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36265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11/5/2023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12730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11/5/2023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67354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11/5/2023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87747344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bmstores/40199559093/"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14413E16-026D-C895-3963-1FE3ECFE165D}"/>
              </a:ext>
            </a:extLst>
          </p:cNvPr>
          <p:cNvSpPr>
            <a:spLocks noGrp="1"/>
          </p:cNvSpPr>
          <p:nvPr>
            <p:ph type="title"/>
          </p:nvPr>
        </p:nvSpPr>
        <p:spPr>
          <a:xfrm>
            <a:off x="609600" y="552782"/>
            <a:ext cx="5369169" cy="1591902"/>
          </a:xfrm>
        </p:spPr>
        <p:txBody>
          <a:bodyPr>
            <a:normAutofit/>
          </a:bodyPr>
          <a:lstStyle/>
          <a:p>
            <a:r>
              <a:rPr lang="en-US" dirty="0">
                <a:cs typeface="Posterama"/>
              </a:rPr>
              <a:t>Introduction </a:t>
            </a:r>
            <a:endParaRPr lang="en-US" dirty="0"/>
          </a:p>
        </p:txBody>
      </p:sp>
      <p:sp>
        <p:nvSpPr>
          <p:cNvPr id="3" name="Content Placeholder 2">
            <a:extLst>
              <a:ext uri="{FF2B5EF4-FFF2-40B4-BE49-F238E27FC236}">
                <a16:creationId xmlns:a16="http://schemas.microsoft.com/office/drawing/2014/main" id="{6C8DC9E3-8676-5A1C-55B1-216631E506F1}"/>
              </a:ext>
            </a:extLst>
          </p:cNvPr>
          <p:cNvSpPr>
            <a:spLocks noGrp="1"/>
          </p:cNvSpPr>
          <p:nvPr>
            <p:ph idx="1"/>
          </p:nvPr>
        </p:nvSpPr>
        <p:spPr>
          <a:xfrm>
            <a:off x="610198" y="2391995"/>
            <a:ext cx="5355276" cy="3174788"/>
          </a:xfrm>
        </p:spPr>
        <p:txBody>
          <a:bodyPr vert="horz" lIns="91440" tIns="45720" rIns="91440" bIns="45720" rtlCol="0" anchor="t">
            <a:normAutofit/>
          </a:bodyPr>
          <a:lstStyle/>
          <a:p>
            <a:pPr>
              <a:lnSpc>
                <a:spcPct val="100000"/>
              </a:lnSpc>
            </a:pPr>
            <a:r>
              <a:rPr lang="en-US" sz="1300">
                <a:ea typeface="+mn-lt"/>
                <a:cs typeface="+mn-lt"/>
              </a:rPr>
              <a:t>We are delighted to extend an invitation to participate in a training session and workshop focused on upholding our brand standards. Additionally, we will be introducing the room cleanliness checklist, which is an essential component of effective housekeeping. With the help of this instrument, housekeeping may carry out their duties efficiently and effectively. </a:t>
            </a:r>
            <a:endParaRPr lang="en-US" sz="1300"/>
          </a:p>
          <a:p>
            <a:pPr>
              <a:lnSpc>
                <a:spcPct val="100000"/>
              </a:lnSpc>
            </a:pPr>
            <a:r>
              <a:rPr lang="en-US" sz="1300">
                <a:ea typeface="+mn-lt"/>
                <a:cs typeface="+mn-lt"/>
              </a:rPr>
              <a:t>excellent feedback from our quests, the morale experiences are something our facility looks forward to. Our main goal is to make sure we give our guests a place to call home away from home.</a:t>
            </a:r>
            <a:endParaRPr lang="en-US" sz="1300"/>
          </a:p>
          <a:p>
            <a:pPr>
              <a:lnSpc>
                <a:spcPct val="100000"/>
              </a:lnSpc>
            </a:pPr>
            <a:endParaRPr lang="en-US" sz="1300"/>
          </a:p>
          <a:p>
            <a:pPr>
              <a:lnSpc>
                <a:spcPct val="100000"/>
              </a:lnSpc>
            </a:pPr>
            <a:r>
              <a:rPr lang="en-US" sz="1300">
                <a:ea typeface="+mn-lt"/>
                <a:cs typeface="+mn-lt"/>
              </a:rPr>
              <a:t>This item will serve as a guide for all of your daily activities. A checklist will serve as your roadmap and inspiration for improved output. </a:t>
            </a:r>
            <a:endParaRPr lang="en-US" sz="1300"/>
          </a:p>
          <a:p>
            <a:pPr>
              <a:lnSpc>
                <a:spcPct val="100000"/>
              </a:lnSpc>
            </a:pPr>
            <a:endParaRPr lang="en-US" sz="1300"/>
          </a:p>
        </p:txBody>
      </p:sp>
      <p:pic>
        <p:nvPicPr>
          <p:cNvPr id="5" name="Picture 4" descr="Tape gun on cardboard box">
            <a:extLst>
              <a:ext uri="{FF2B5EF4-FFF2-40B4-BE49-F238E27FC236}">
                <a16:creationId xmlns:a16="http://schemas.microsoft.com/office/drawing/2014/main" id="{AE156CE7-C6F3-1090-96E7-D2865890CCF3}"/>
              </a:ext>
            </a:extLst>
          </p:cNvPr>
          <p:cNvPicPr>
            <a:picLocks noChangeAspect="1"/>
          </p:cNvPicPr>
          <p:nvPr/>
        </p:nvPicPr>
        <p:blipFill rotWithShape="1">
          <a:blip r:embed="rId2"/>
          <a:srcRect l="36465" r="6818" b="4"/>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4061539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32274B4-B001-4088-B01D-E6999509E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12648" y="557783"/>
            <a:ext cx="3901736" cy="3130807"/>
          </a:xfrm>
        </p:spPr>
        <p:txBody>
          <a:bodyPr>
            <a:normAutofit/>
          </a:bodyPr>
          <a:lstStyle/>
          <a:p>
            <a:pPr>
              <a:lnSpc>
                <a:spcPct val="90000"/>
              </a:lnSpc>
            </a:pPr>
            <a:r>
              <a:rPr lang="en-US" sz="4200" b="1">
                <a:ea typeface="+mj-lt"/>
                <a:cs typeface="+mj-lt"/>
              </a:rPr>
              <a:t>Optimizing Team Performance: Room Cleaning Checklist Training</a:t>
            </a:r>
            <a:endParaRPr lang="en-US" sz="4200"/>
          </a:p>
        </p:txBody>
      </p:sp>
      <p:sp>
        <p:nvSpPr>
          <p:cNvPr id="3" name="Subtitle 2"/>
          <p:cNvSpPr>
            <a:spLocks noGrp="1"/>
          </p:cNvSpPr>
          <p:nvPr>
            <p:ph type="subTitle" idx="1"/>
          </p:nvPr>
        </p:nvSpPr>
        <p:spPr>
          <a:xfrm>
            <a:off x="612648" y="3902206"/>
            <a:ext cx="3901736" cy="2240529"/>
          </a:xfrm>
        </p:spPr>
        <p:txBody>
          <a:bodyPr vert="horz" lIns="91440" tIns="45720" rIns="91440" bIns="45720" rtlCol="0" anchor="t">
            <a:normAutofit/>
          </a:bodyPr>
          <a:lstStyle/>
          <a:p>
            <a:r>
              <a:rPr lang="en-US" dirty="0"/>
              <a:t>Student Name</a:t>
            </a:r>
          </a:p>
          <a:p>
            <a:r>
              <a:rPr lang="en-US" dirty="0"/>
              <a:t>Student Number</a:t>
            </a:r>
          </a:p>
        </p:txBody>
      </p:sp>
      <p:pic>
        <p:nvPicPr>
          <p:cNvPr id="4" name="Picture 3">
            <a:extLst>
              <a:ext uri="{FF2B5EF4-FFF2-40B4-BE49-F238E27FC236}">
                <a16:creationId xmlns:a16="http://schemas.microsoft.com/office/drawing/2014/main" id="{49EBC8F4-1241-4009-EF91-6A17083B2A88}"/>
              </a:ext>
            </a:extLst>
          </p:cNvPr>
          <p:cNvPicPr>
            <a:picLocks noChangeAspect="1"/>
          </p:cNvPicPr>
          <p:nvPr/>
        </p:nvPicPr>
        <p:blipFill rotWithShape="1">
          <a:blip r:embed="rId2"/>
          <a:srcRect l="21788" r="5" b="5"/>
          <a:stretch/>
        </p:blipFill>
        <p:spPr>
          <a:xfrm>
            <a:off x="4955602" y="10"/>
            <a:ext cx="7236398" cy="6857990"/>
          </a:xfrm>
          <a:custGeom>
            <a:avLst/>
            <a:gdLst/>
            <a:ahLst/>
            <a:cxnLst/>
            <a:rect l="l" t="t" r="r" b="b"/>
            <a:pathLst>
              <a:path w="7726675" h="6858000">
                <a:moveTo>
                  <a:pt x="2975226" y="5978334"/>
                </a:moveTo>
                <a:cubicBezTo>
                  <a:pt x="3002582" y="5978928"/>
                  <a:pt x="3030286" y="5982273"/>
                  <a:pt x="3058007" y="5988576"/>
                </a:cubicBezTo>
                <a:cubicBezTo>
                  <a:pt x="3279778" y="6038998"/>
                  <a:pt x="3418684" y="6259656"/>
                  <a:pt x="3368261" y="6481427"/>
                </a:cubicBezTo>
                <a:cubicBezTo>
                  <a:pt x="3317839" y="6703198"/>
                  <a:pt x="3097182" y="6842104"/>
                  <a:pt x="2875410" y="6791681"/>
                </a:cubicBezTo>
                <a:cubicBezTo>
                  <a:pt x="2653640" y="6741259"/>
                  <a:pt x="2514734" y="6520601"/>
                  <a:pt x="2565157" y="6298830"/>
                </a:cubicBezTo>
                <a:cubicBezTo>
                  <a:pt x="2609276" y="6104780"/>
                  <a:pt x="2783732" y="5974174"/>
                  <a:pt x="2975226" y="5978334"/>
                </a:cubicBezTo>
                <a:close/>
                <a:moveTo>
                  <a:pt x="542891" y="1298362"/>
                </a:moveTo>
                <a:cubicBezTo>
                  <a:pt x="578216" y="1299129"/>
                  <a:pt x="613991" y="1303448"/>
                  <a:pt x="649789" y="1311587"/>
                </a:cubicBezTo>
                <a:cubicBezTo>
                  <a:pt x="936170" y="1376700"/>
                  <a:pt x="1115545" y="1661643"/>
                  <a:pt x="1050432" y="1948025"/>
                </a:cubicBezTo>
                <a:cubicBezTo>
                  <a:pt x="985319" y="2234407"/>
                  <a:pt x="700376" y="2413781"/>
                  <a:pt x="413995" y="2348669"/>
                </a:cubicBezTo>
                <a:cubicBezTo>
                  <a:pt x="127612" y="2283556"/>
                  <a:pt x="-51762" y="1998612"/>
                  <a:pt x="13351" y="1712231"/>
                </a:cubicBezTo>
                <a:cubicBezTo>
                  <a:pt x="70325" y="1461647"/>
                  <a:pt x="295606" y="1292990"/>
                  <a:pt x="542891" y="1298362"/>
                </a:cubicBezTo>
                <a:close/>
                <a:moveTo>
                  <a:pt x="362049" y="446831"/>
                </a:moveTo>
                <a:cubicBezTo>
                  <a:pt x="382746" y="447281"/>
                  <a:pt x="403706" y="449811"/>
                  <a:pt x="424679" y="454579"/>
                </a:cubicBezTo>
                <a:cubicBezTo>
                  <a:pt x="592463" y="492727"/>
                  <a:pt x="697554" y="659668"/>
                  <a:pt x="659405" y="827452"/>
                </a:cubicBezTo>
                <a:cubicBezTo>
                  <a:pt x="621257" y="995236"/>
                  <a:pt x="454318" y="1100327"/>
                  <a:pt x="286534" y="1062179"/>
                </a:cubicBezTo>
                <a:cubicBezTo>
                  <a:pt x="118749" y="1024031"/>
                  <a:pt x="13658" y="857091"/>
                  <a:pt x="51806" y="689306"/>
                </a:cubicBezTo>
                <a:cubicBezTo>
                  <a:pt x="85186" y="542495"/>
                  <a:pt x="217172" y="443684"/>
                  <a:pt x="362049" y="446831"/>
                </a:cubicBezTo>
                <a:close/>
                <a:moveTo>
                  <a:pt x="688320" y="0"/>
                </a:moveTo>
                <a:lnTo>
                  <a:pt x="5442022" y="0"/>
                </a:lnTo>
                <a:lnTo>
                  <a:pt x="7726675" y="0"/>
                </a:lnTo>
                <a:lnTo>
                  <a:pt x="7726675" y="988372"/>
                </a:lnTo>
                <a:lnTo>
                  <a:pt x="7726675" y="6858000"/>
                </a:lnTo>
                <a:lnTo>
                  <a:pt x="4265234" y="6858000"/>
                </a:lnTo>
                <a:lnTo>
                  <a:pt x="4167452" y="6648946"/>
                </a:lnTo>
                <a:cubicBezTo>
                  <a:pt x="4064668" y="6438534"/>
                  <a:pt x="3951418" y="6237194"/>
                  <a:pt x="3802376" y="6067515"/>
                </a:cubicBezTo>
                <a:cubicBezTo>
                  <a:pt x="3433898" y="5648543"/>
                  <a:pt x="2855445" y="5560200"/>
                  <a:pt x="2314714" y="5492960"/>
                </a:cubicBezTo>
                <a:cubicBezTo>
                  <a:pt x="1689319" y="5415368"/>
                  <a:pt x="1105502" y="5269445"/>
                  <a:pt x="626568" y="4822392"/>
                </a:cubicBezTo>
                <a:cubicBezTo>
                  <a:pt x="42544" y="4277286"/>
                  <a:pt x="59772" y="3691233"/>
                  <a:pt x="462831" y="3184007"/>
                </a:cubicBezTo>
                <a:cubicBezTo>
                  <a:pt x="688845" y="2899538"/>
                  <a:pt x="972083" y="2660548"/>
                  <a:pt x="1228189" y="2399566"/>
                </a:cubicBezTo>
                <a:cubicBezTo>
                  <a:pt x="1460698" y="2161897"/>
                  <a:pt x="1522193" y="1866062"/>
                  <a:pt x="1384674" y="1566341"/>
                </a:cubicBezTo>
                <a:cubicBezTo>
                  <a:pt x="1239184" y="1249484"/>
                  <a:pt x="1095206" y="930335"/>
                  <a:pt x="922279" y="628332"/>
                </a:cubicBezTo>
                <a:cubicBezTo>
                  <a:pt x="805583" y="424593"/>
                  <a:pt x="731712" y="225291"/>
                  <a:pt x="693729" y="33341"/>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D7B8C8D-303A-4A32-9B89-7D0C614A9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85B737-768E-441E-D6C3-FA567131C798}"/>
              </a:ext>
            </a:extLst>
          </p:cNvPr>
          <p:cNvSpPr>
            <a:spLocks noGrp="1"/>
          </p:cNvSpPr>
          <p:nvPr>
            <p:ph type="title"/>
          </p:nvPr>
        </p:nvSpPr>
        <p:spPr>
          <a:xfrm>
            <a:off x="609600" y="557784"/>
            <a:ext cx="6110177" cy="1325563"/>
          </a:xfrm>
        </p:spPr>
        <p:txBody>
          <a:bodyPr>
            <a:normAutofit/>
          </a:bodyPr>
          <a:lstStyle/>
          <a:p>
            <a:pPr>
              <a:lnSpc>
                <a:spcPct val="90000"/>
              </a:lnSpc>
            </a:pPr>
            <a:r>
              <a:rPr lang="en-US" sz="4100" b="1">
                <a:ea typeface="+mj-lt"/>
                <a:cs typeface="+mj-lt"/>
              </a:rPr>
              <a:t>Employee engagement model </a:t>
            </a:r>
            <a:endParaRPr lang="en-US" sz="4100"/>
          </a:p>
        </p:txBody>
      </p:sp>
      <p:sp>
        <p:nvSpPr>
          <p:cNvPr id="3" name="Content Placeholder 2">
            <a:extLst>
              <a:ext uri="{FF2B5EF4-FFF2-40B4-BE49-F238E27FC236}">
                <a16:creationId xmlns:a16="http://schemas.microsoft.com/office/drawing/2014/main" id="{FA35152D-ADE5-3FE0-0720-1FE03E715E9F}"/>
              </a:ext>
            </a:extLst>
          </p:cNvPr>
          <p:cNvSpPr>
            <a:spLocks noGrp="1"/>
          </p:cNvSpPr>
          <p:nvPr>
            <p:ph idx="1"/>
          </p:nvPr>
        </p:nvSpPr>
        <p:spPr>
          <a:xfrm>
            <a:off x="609600" y="2106204"/>
            <a:ext cx="6110177" cy="4400474"/>
          </a:xfrm>
        </p:spPr>
        <p:txBody>
          <a:bodyPr vert="horz" lIns="91440" tIns="45720" rIns="91440" bIns="45720" rtlCol="0" anchor="t">
            <a:normAutofit lnSpcReduction="10000"/>
          </a:bodyPr>
          <a:lstStyle/>
          <a:p>
            <a:pPr marL="285750" indent="-285750">
              <a:lnSpc>
                <a:spcPct val="100000"/>
              </a:lnSpc>
              <a:buFont typeface="Arial" panose="020B0504020202020204" pitchFamily="34" charset="0"/>
              <a:buChar char="•"/>
            </a:pPr>
            <a:r>
              <a:rPr lang="en-US" sz="1600" dirty="0">
                <a:ea typeface="+mn-lt"/>
                <a:cs typeface="+mn-lt"/>
              </a:rPr>
              <a:t>It is clear from the statistics that workers have varying capacities. The more motivated housekeepers typically outperform the less motivated ones. </a:t>
            </a:r>
            <a:endParaRPr lang="en-US" sz="1600">
              <a:ea typeface="+mn-lt"/>
              <a:cs typeface="+mn-lt"/>
            </a:endParaRPr>
          </a:p>
          <a:p>
            <a:pPr marL="285750" indent="-285750">
              <a:lnSpc>
                <a:spcPct val="100000"/>
              </a:lnSpc>
              <a:buFont typeface="Arial" panose="020B0504020202020204" pitchFamily="34" charset="0"/>
              <a:buChar char="•"/>
            </a:pPr>
            <a:r>
              <a:rPr lang="en-US" sz="1600" dirty="0">
                <a:ea typeface="+mn-lt"/>
                <a:cs typeface="+mn-lt"/>
              </a:rPr>
              <a:t>An employee becomes more competent and effective the more engaged they are (Harter et al., 2002). T</a:t>
            </a:r>
          </a:p>
          <a:p>
            <a:pPr marL="285750" indent="-285750">
              <a:lnSpc>
                <a:spcPct val="100000"/>
              </a:lnSpc>
              <a:buFont typeface="Arial" panose="020B0504020202020204" pitchFamily="34" charset="0"/>
              <a:buChar char="•"/>
            </a:pPr>
            <a:r>
              <a:rPr lang="en-US" sz="1600" dirty="0">
                <a:ea typeface="+mn-lt"/>
                <a:cs typeface="+mn-lt"/>
              </a:rPr>
              <a:t>he Gallup Q12 model highlights the connection between work and employees' passion and determination in completing tasks. T</a:t>
            </a:r>
          </a:p>
          <a:p>
            <a:pPr marL="285750" indent="-285750">
              <a:lnSpc>
                <a:spcPct val="100000"/>
              </a:lnSpc>
              <a:buFont typeface="Arial" panose="020B0504020202020204" pitchFamily="34" charset="0"/>
              <a:buChar char="•"/>
            </a:pPr>
            <a:r>
              <a:rPr lang="en-US" sz="1600" dirty="0">
                <a:ea typeface="+mn-lt"/>
                <a:cs typeface="+mn-lt"/>
              </a:rPr>
              <a:t>his directly affects an organization's ability to succeed. It clearly illustrates an individual's success.</a:t>
            </a:r>
          </a:p>
          <a:p>
            <a:pPr marL="285750" indent="-285750">
              <a:lnSpc>
                <a:spcPct val="100000"/>
              </a:lnSpc>
              <a:buFont typeface="Arial" panose="020B0504020202020204" pitchFamily="34" charset="0"/>
              <a:buChar char="•"/>
            </a:pPr>
            <a:r>
              <a:rPr lang="en-US" sz="1600" dirty="0">
                <a:ea typeface="+mn-lt"/>
                <a:cs typeface="+mn-lt"/>
              </a:rPr>
              <a:t>It is possible to build and maintain a powerful and successful team that has similar objectives to an organization. Competency and excellence are the day-to-day goals for all housekeeping staff. </a:t>
            </a:r>
            <a:endParaRPr lang="en-US" sz="1600">
              <a:ea typeface="+mn-lt"/>
              <a:cs typeface="+mn-lt"/>
            </a:endParaRPr>
          </a:p>
          <a:p>
            <a:pPr marL="285750" indent="-285750">
              <a:lnSpc>
                <a:spcPct val="100000"/>
              </a:lnSpc>
              <a:buFont typeface="Arial" panose="020B0504020202020204" pitchFamily="34" charset="0"/>
              <a:buChar char="•"/>
            </a:pPr>
            <a:r>
              <a:rPr lang="en-US" sz="1600" dirty="0">
                <a:ea typeface="+mn-lt"/>
                <a:cs typeface="+mn-lt"/>
              </a:rPr>
              <a:t>Training can assist in introducing the right concepts to the staff. ‏</a:t>
            </a:r>
            <a:endParaRPr lang="en-US" sz="1600"/>
          </a:p>
          <a:p>
            <a:pPr>
              <a:lnSpc>
                <a:spcPct val="100000"/>
              </a:lnSpc>
            </a:pPr>
            <a:endParaRPr lang="en-US" sz="1600"/>
          </a:p>
        </p:txBody>
      </p:sp>
      <p:pic>
        <p:nvPicPr>
          <p:cNvPr id="4" name="Picture 3" descr="Housekeeper cleaning a hotel room | Free photo - 428592">
            <a:extLst>
              <a:ext uri="{FF2B5EF4-FFF2-40B4-BE49-F238E27FC236}">
                <a16:creationId xmlns:a16="http://schemas.microsoft.com/office/drawing/2014/main" id="{C0FAD691-70B8-A66A-A37B-6C73C9275E1F}"/>
              </a:ext>
            </a:extLst>
          </p:cNvPr>
          <p:cNvPicPr>
            <a:picLocks noChangeAspect="1"/>
          </p:cNvPicPr>
          <p:nvPr/>
        </p:nvPicPr>
        <p:blipFill rotWithShape="1">
          <a:blip r:embed="rId2"/>
          <a:srcRect l="5390" r="3" b="3"/>
          <a:stretch/>
        </p:blipFill>
        <p:spPr>
          <a:xfrm>
            <a:off x="7331853" y="10"/>
            <a:ext cx="4860147" cy="3428990"/>
          </a:xfrm>
          <a:custGeom>
            <a:avLst/>
            <a:gdLst/>
            <a:ahLst/>
            <a:cxnLst/>
            <a:rect l="l" t="t" r="r" b="b"/>
            <a:pathLst>
              <a:path w="4860147" h="3429000">
                <a:moveTo>
                  <a:pt x="268805" y="1822824"/>
                </a:moveTo>
                <a:cubicBezTo>
                  <a:pt x="412387" y="1822824"/>
                  <a:pt x="528781" y="1939219"/>
                  <a:pt x="528781" y="2082800"/>
                </a:cubicBezTo>
                <a:cubicBezTo>
                  <a:pt x="528781" y="2226381"/>
                  <a:pt x="412387" y="2342776"/>
                  <a:pt x="268805" y="2342776"/>
                </a:cubicBezTo>
                <a:cubicBezTo>
                  <a:pt x="125225" y="2342776"/>
                  <a:pt x="8829" y="2226381"/>
                  <a:pt x="8829" y="2082800"/>
                </a:cubicBezTo>
                <a:cubicBezTo>
                  <a:pt x="8829" y="1939219"/>
                  <a:pt x="125225" y="1822824"/>
                  <a:pt x="268805" y="1822824"/>
                </a:cubicBezTo>
                <a:close/>
                <a:moveTo>
                  <a:pt x="311623" y="1354515"/>
                </a:moveTo>
                <a:cubicBezTo>
                  <a:pt x="403243" y="1354515"/>
                  <a:pt x="477514" y="1428787"/>
                  <a:pt x="477514" y="1520407"/>
                </a:cubicBezTo>
                <a:cubicBezTo>
                  <a:pt x="477514" y="1612027"/>
                  <a:pt x="403243" y="1686299"/>
                  <a:pt x="311623" y="1686299"/>
                </a:cubicBezTo>
                <a:cubicBezTo>
                  <a:pt x="220002" y="1686299"/>
                  <a:pt x="145730" y="1612027"/>
                  <a:pt x="145730" y="1520407"/>
                </a:cubicBezTo>
                <a:cubicBezTo>
                  <a:pt x="145730" y="1428787"/>
                  <a:pt x="220002" y="1354515"/>
                  <a:pt x="311623" y="1354515"/>
                </a:cubicBezTo>
                <a:close/>
                <a:moveTo>
                  <a:pt x="541218" y="0"/>
                </a:moveTo>
                <a:lnTo>
                  <a:pt x="833582" y="0"/>
                </a:lnTo>
                <a:lnTo>
                  <a:pt x="2382626" y="0"/>
                </a:lnTo>
                <a:lnTo>
                  <a:pt x="2747580" y="0"/>
                </a:lnTo>
                <a:lnTo>
                  <a:pt x="3950670" y="0"/>
                </a:lnTo>
                <a:lnTo>
                  <a:pt x="4706476" y="0"/>
                </a:lnTo>
                <a:lnTo>
                  <a:pt x="4860147" y="0"/>
                </a:lnTo>
                <a:lnTo>
                  <a:pt x="4860147" y="3429000"/>
                </a:lnTo>
                <a:lnTo>
                  <a:pt x="0" y="3429000"/>
                </a:lnTo>
                <a:lnTo>
                  <a:pt x="10355" y="3365199"/>
                </a:lnTo>
                <a:cubicBezTo>
                  <a:pt x="48015" y="3197951"/>
                  <a:pt x="123724" y="3038692"/>
                  <a:pt x="207457" y="2872062"/>
                </a:cubicBezTo>
                <a:cubicBezTo>
                  <a:pt x="262517" y="2763073"/>
                  <a:pt x="320349" y="2687655"/>
                  <a:pt x="379893" y="2630331"/>
                </a:cubicBezTo>
                <a:cubicBezTo>
                  <a:pt x="382617" y="2627394"/>
                  <a:pt x="385645" y="2624417"/>
                  <a:pt x="389084" y="2621388"/>
                </a:cubicBezTo>
                <a:cubicBezTo>
                  <a:pt x="945661" y="2128752"/>
                  <a:pt x="557531" y="1213511"/>
                  <a:pt x="465879" y="1018429"/>
                </a:cubicBezTo>
                <a:cubicBezTo>
                  <a:pt x="458750" y="1006625"/>
                  <a:pt x="452689" y="994267"/>
                  <a:pt x="447771" y="981453"/>
                </a:cubicBezTo>
                <a:cubicBezTo>
                  <a:pt x="313042" y="605203"/>
                  <a:pt x="284127" y="265828"/>
                  <a:pt x="512399" y="26006"/>
                </a:cubicBezTo>
                <a:close/>
              </a:path>
            </a:pathLst>
          </a:custGeom>
        </p:spPr>
      </p:pic>
      <p:pic>
        <p:nvPicPr>
          <p:cNvPr id="5" name="Picture 4" descr="Light bulb on yellow background with sketched light beams and cord">
            <a:extLst>
              <a:ext uri="{FF2B5EF4-FFF2-40B4-BE49-F238E27FC236}">
                <a16:creationId xmlns:a16="http://schemas.microsoft.com/office/drawing/2014/main" id="{05EA8400-811E-A192-AEF3-339745D27808}"/>
              </a:ext>
            </a:extLst>
          </p:cNvPr>
          <p:cNvPicPr>
            <a:picLocks noChangeAspect="1"/>
          </p:cNvPicPr>
          <p:nvPr/>
        </p:nvPicPr>
        <p:blipFill rotWithShape="1">
          <a:blip r:embed="rId3"/>
          <a:srcRect l="12568"/>
          <a:stretch/>
        </p:blipFill>
        <p:spPr>
          <a:xfrm>
            <a:off x="7317115" y="3429000"/>
            <a:ext cx="4874885" cy="3429000"/>
          </a:xfrm>
          <a:custGeom>
            <a:avLst/>
            <a:gdLst/>
            <a:ahLst/>
            <a:cxnLst/>
            <a:rect l="l" t="t" r="r" b="b"/>
            <a:pathLst>
              <a:path w="4874885" h="3429000">
                <a:moveTo>
                  <a:pt x="342131" y="1329720"/>
                </a:moveTo>
                <a:cubicBezTo>
                  <a:pt x="518068" y="1329720"/>
                  <a:pt x="660693" y="1472346"/>
                  <a:pt x="660693" y="1648283"/>
                </a:cubicBezTo>
                <a:cubicBezTo>
                  <a:pt x="660693" y="1824220"/>
                  <a:pt x="518068" y="1966846"/>
                  <a:pt x="342131" y="1966846"/>
                </a:cubicBezTo>
                <a:cubicBezTo>
                  <a:pt x="166194" y="1966846"/>
                  <a:pt x="23567" y="1824220"/>
                  <a:pt x="23567" y="1648283"/>
                </a:cubicBezTo>
                <a:cubicBezTo>
                  <a:pt x="23567" y="1472346"/>
                  <a:pt x="166194" y="1329720"/>
                  <a:pt x="342131" y="1329720"/>
                </a:cubicBezTo>
                <a:close/>
                <a:moveTo>
                  <a:pt x="14738" y="0"/>
                </a:moveTo>
                <a:lnTo>
                  <a:pt x="4874885" y="0"/>
                </a:lnTo>
                <a:lnTo>
                  <a:pt x="4874885" y="3429000"/>
                </a:lnTo>
                <a:lnTo>
                  <a:pt x="580539" y="3429000"/>
                </a:lnTo>
                <a:lnTo>
                  <a:pt x="548777" y="3393217"/>
                </a:lnTo>
                <a:cubicBezTo>
                  <a:pt x="402964" y="3206564"/>
                  <a:pt x="308389" y="2967571"/>
                  <a:pt x="301088" y="2744809"/>
                </a:cubicBezTo>
                <a:cubicBezTo>
                  <a:pt x="283493" y="2198815"/>
                  <a:pt x="800250" y="2035406"/>
                  <a:pt x="744084" y="1560172"/>
                </a:cubicBezTo>
                <a:cubicBezTo>
                  <a:pt x="697796" y="1165597"/>
                  <a:pt x="239340" y="1008363"/>
                  <a:pt x="56290" y="477274"/>
                </a:cubicBezTo>
                <a:cubicBezTo>
                  <a:pt x="4940" y="328333"/>
                  <a:pt x="-8117" y="192526"/>
                  <a:pt x="4452" y="63374"/>
                </a:cubicBezTo>
                <a:close/>
              </a:path>
            </a:pathLst>
          </a:custGeom>
        </p:spPr>
      </p:pic>
    </p:spTree>
    <p:extLst>
      <p:ext uri="{BB962C8B-B14F-4D97-AF65-F5344CB8AC3E}">
        <p14:creationId xmlns:p14="http://schemas.microsoft.com/office/powerpoint/2010/main" val="3999912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D2105E9-D36D-474C-B2F8-D4444977B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02BE7A-14E5-39F9-3C7A-683526C0227D}"/>
              </a:ext>
            </a:extLst>
          </p:cNvPr>
          <p:cNvSpPr>
            <a:spLocks noGrp="1"/>
          </p:cNvSpPr>
          <p:nvPr>
            <p:ph type="title"/>
          </p:nvPr>
        </p:nvSpPr>
        <p:spPr>
          <a:xfrm>
            <a:off x="5495410" y="177469"/>
            <a:ext cx="6086990" cy="1975265"/>
          </a:xfrm>
        </p:spPr>
        <p:txBody>
          <a:bodyPr>
            <a:normAutofit/>
          </a:bodyPr>
          <a:lstStyle/>
          <a:p>
            <a:r>
              <a:rPr lang="en-US" sz="4100" dirty="0">
                <a:ea typeface="+mj-lt"/>
                <a:cs typeface="+mj-lt"/>
              </a:rPr>
              <a:t>Connecting Room Cleaning with Employee Engagement</a:t>
            </a:r>
            <a:endParaRPr lang="en-US" sz="4100" dirty="0"/>
          </a:p>
        </p:txBody>
      </p:sp>
      <p:pic>
        <p:nvPicPr>
          <p:cNvPr id="4" name="Picture 3" descr="A hand wiping a blue cloth&#10;&#10;Description automatically generated">
            <a:extLst>
              <a:ext uri="{FF2B5EF4-FFF2-40B4-BE49-F238E27FC236}">
                <a16:creationId xmlns:a16="http://schemas.microsoft.com/office/drawing/2014/main" id="{C87C0AD0-8F38-020C-3503-EDC60A5B58CD}"/>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t="7223" r="1" b="28207"/>
          <a:stretch/>
        </p:blipFill>
        <p:spPr>
          <a:xfrm>
            <a:off x="137056" y="10"/>
            <a:ext cx="5465885" cy="2646996"/>
          </a:xfrm>
          <a:custGeom>
            <a:avLst/>
            <a:gdLst/>
            <a:ahLst/>
            <a:cxnLst/>
            <a:rect l="l" t="t" r="r" b="b"/>
            <a:pathLst>
              <a:path w="4991611" h="2417325">
                <a:moveTo>
                  <a:pt x="1698515" y="1777228"/>
                </a:moveTo>
                <a:cubicBezTo>
                  <a:pt x="1741089" y="1769773"/>
                  <a:pt x="1786507" y="1778559"/>
                  <a:pt x="1824679" y="1805354"/>
                </a:cubicBezTo>
                <a:cubicBezTo>
                  <a:pt x="1901020" y="1858944"/>
                  <a:pt x="1919464" y="1964275"/>
                  <a:pt x="1865874" y="2040617"/>
                </a:cubicBezTo>
                <a:cubicBezTo>
                  <a:pt x="1812284" y="2116959"/>
                  <a:pt x="1706954" y="2135403"/>
                  <a:pt x="1630612" y="2081813"/>
                </a:cubicBezTo>
                <a:cubicBezTo>
                  <a:pt x="1554269" y="2028223"/>
                  <a:pt x="1535825" y="1922892"/>
                  <a:pt x="1589415" y="1846551"/>
                </a:cubicBezTo>
                <a:cubicBezTo>
                  <a:pt x="1616210" y="1808379"/>
                  <a:pt x="1655940" y="1784683"/>
                  <a:pt x="1698515" y="1777228"/>
                </a:cubicBezTo>
                <a:close/>
                <a:moveTo>
                  <a:pt x="203804" y="138075"/>
                </a:moveTo>
                <a:cubicBezTo>
                  <a:pt x="242325" y="138765"/>
                  <a:pt x="281060" y="150569"/>
                  <a:pt x="314966" y="174370"/>
                </a:cubicBezTo>
                <a:cubicBezTo>
                  <a:pt x="405384" y="237841"/>
                  <a:pt x="427228" y="362591"/>
                  <a:pt x="363758" y="453009"/>
                </a:cubicBezTo>
                <a:cubicBezTo>
                  <a:pt x="300287" y="543426"/>
                  <a:pt x="175537" y="565271"/>
                  <a:pt x="85119" y="501800"/>
                </a:cubicBezTo>
                <a:cubicBezTo>
                  <a:pt x="-5298" y="438330"/>
                  <a:pt x="-27143" y="313579"/>
                  <a:pt x="36328" y="223162"/>
                </a:cubicBezTo>
                <a:cubicBezTo>
                  <a:pt x="75997" y="166651"/>
                  <a:pt x="139603" y="136926"/>
                  <a:pt x="203804" y="138075"/>
                </a:cubicBezTo>
                <a:close/>
                <a:moveTo>
                  <a:pt x="4523751" y="0"/>
                </a:moveTo>
                <a:lnTo>
                  <a:pt x="4991611" y="0"/>
                </a:lnTo>
                <a:lnTo>
                  <a:pt x="4990548" y="56396"/>
                </a:lnTo>
                <a:cubicBezTo>
                  <a:pt x="4984038" y="86656"/>
                  <a:pt x="4971488" y="116139"/>
                  <a:pt x="4952586" y="143066"/>
                </a:cubicBezTo>
                <a:cubicBezTo>
                  <a:pt x="4876979" y="250772"/>
                  <a:pt x="4728373" y="276794"/>
                  <a:pt x="4620666" y="201187"/>
                </a:cubicBezTo>
                <a:cubicBezTo>
                  <a:pt x="4566812" y="163383"/>
                  <a:pt x="4533379" y="107329"/>
                  <a:pt x="4522861" y="47263"/>
                </a:cubicBezTo>
                <a:close/>
                <a:moveTo>
                  <a:pt x="541421" y="0"/>
                </a:moveTo>
                <a:lnTo>
                  <a:pt x="4356714" y="0"/>
                </a:lnTo>
                <a:lnTo>
                  <a:pt x="4356205" y="34459"/>
                </a:lnTo>
                <a:cubicBezTo>
                  <a:pt x="4362464" y="136224"/>
                  <a:pt x="4407157" y="234699"/>
                  <a:pt x="4484237" y="308330"/>
                </a:cubicBezTo>
                <a:cubicBezTo>
                  <a:pt x="4486133" y="310151"/>
                  <a:pt x="4488029" y="311972"/>
                  <a:pt x="4489907" y="313811"/>
                </a:cubicBezTo>
                <a:cubicBezTo>
                  <a:pt x="4733674" y="552267"/>
                  <a:pt x="4749088" y="944782"/>
                  <a:pt x="4524822" y="1201671"/>
                </a:cubicBezTo>
                <a:cubicBezTo>
                  <a:pt x="4437309" y="1301892"/>
                  <a:pt x="4326199" y="1368457"/>
                  <a:pt x="4207357" y="1400707"/>
                </a:cubicBezTo>
                <a:cubicBezTo>
                  <a:pt x="4066155" y="1439039"/>
                  <a:pt x="3957711" y="1552796"/>
                  <a:pt x="3920694" y="1694333"/>
                </a:cubicBezTo>
                <a:cubicBezTo>
                  <a:pt x="3882006" y="1842233"/>
                  <a:pt x="3807745" y="1983116"/>
                  <a:pt x="3697275" y="2103649"/>
                </a:cubicBezTo>
                <a:cubicBezTo>
                  <a:pt x="3339919" y="2493573"/>
                  <a:pt x="2728866" y="2524228"/>
                  <a:pt x="2334530" y="2171713"/>
                </a:cubicBezTo>
                <a:cubicBezTo>
                  <a:pt x="2237292" y="2084783"/>
                  <a:pt x="2161737" y="1982852"/>
                  <a:pt x="2108126" y="1872607"/>
                </a:cubicBezTo>
                <a:cubicBezTo>
                  <a:pt x="2041917" y="1736456"/>
                  <a:pt x="1902913" y="1651778"/>
                  <a:pt x="1751632" y="1647497"/>
                </a:cubicBezTo>
                <a:cubicBezTo>
                  <a:pt x="1363811" y="1636421"/>
                  <a:pt x="978655" y="1451953"/>
                  <a:pt x="721917" y="1088629"/>
                </a:cubicBezTo>
                <a:cubicBezTo>
                  <a:pt x="514495" y="795116"/>
                  <a:pt x="442915" y="431247"/>
                  <a:pt x="515690" y="89522"/>
                </a:cubicBezTo>
                <a:close/>
              </a:path>
            </a:pathLst>
          </a:custGeom>
        </p:spPr>
      </p:pic>
      <p:pic>
        <p:nvPicPr>
          <p:cNvPr id="5" name="Picture 4" descr="Puzzle pieces">
            <a:extLst>
              <a:ext uri="{FF2B5EF4-FFF2-40B4-BE49-F238E27FC236}">
                <a16:creationId xmlns:a16="http://schemas.microsoft.com/office/drawing/2014/main" id="{C8E1B0C8-DB2D-DE55-C373-E946D21D7CF5}"/>
              </a:ext>
            </a:extLst>
          </p:cNvPr>
          <p:cNvPicPr>
            <a:picLocks noChangeAspect="1"/>
          </p:cNvPicPr>
          <p:nvPr/>
        </p:nvPicPr>
        <p:blipFill rotWithShape="1">
          <a:blip r:embed="rId4"/>
          <a:srcRect t="5285" b="11209"/>
          <a:stretch/>
        </p:blipFill>
        <p:spPr>
          <a:xfrm>
            <a:off x="20" y="4166484"/>
            <a:ext cx="4846788" cy="2691517"/>
          </a:xfrm>
          <a:custGeom>
            <a:avLst/>
            <a:gdLst/>
            <a:ahLst/>
            <a:cxnLst/>
            <a:rect l="l" t="t" r="r" b="b"/>
            <a:pathLst>
              <a:path w="4846808" h="2691517">
                <a:moveTo>
                  <a:pt x="3790622" y="193875"/>
                </a:moveTo>
                <a:cubicBezTo>
                  <a:pt x="3977195" y="193875"/>
                  <a:pt x="4128443" y="345123"/>
                  <a:pt x="4128443" y="531697"/>
                </a:cubicBezTo>
                <a:cubicBezTo>
                  <a:pt x="4128443" y="718271"/>
                  <a:pt x="3977195" y="869519"/>
                  <a:pt x="3790622" y="869519"/>
                </a:cubicBezTo>
                <a:cubicBezTo>
                  <a:pt x="3604048" y="869519"/>
                  <a:pt x="3452800" y="718271"/>
                  <a:pt x="3452800" y="531697"/>
                </a:cubicBezTo>
                <a:cubicBezTo>
                  <a:pt x="3452800" y="345123"/>
                  <a:pt x="3604048" y="193875"/>
                  <a:pt x="3790622" y="193875"/>
                </a:cubicBezTo>
                <a:close/>
                <a:moveTo>
                  <a:pt x="241501" y="20115"/>
                </a:moveTo>
                <a:cubicBezTo>
                  <a:pt x="664320" y="9193"/>
                  <a:pt x="934048" y="592039"/>
                  <a:pt x="1452702" y="512336"/>
                </a:cubicBezTo>
                <a:cubicBezTo>
                  <a:pt x="1776209" y="462675"/>
                  <a:pt x="1785905" y="217628"/>
                  <a:pt x="2166743" y="173053"/>
                </a:cubicBezTo>
                <a:cubicBezTo>
                  <a:pt x="2448597" y="140179"/>
                  <a:pt x="2699919" y="123117"/>
                  <a:pt x="2927667" y="334305"/>
                </a:cubicBezTo>
                <a:cubicBezTo>
                  <a:pt x="3232349" y="616746"/>
                  <a:pt x="3192853" y="1001226"/>
                  <a:pt x="3447751" y="1144546"/>
                </a:cubicBezTo>
                <a:cubicBezTo>
                  <a:pt x="3754927" y="1317256"/>
                  <a:pt x="4032222" y="977743"/>
                  <a:pt x="4400692" y="1141158"/>
                </a:cubicBezTo>
                <a:cubicBezTo>
                  <a:pt x="4640908" y="1247889"/>
                  <a:pt x="4837655" y="1532425"/>
                  <a:pt x="4846517" y="1807517"/>
                </a:cubicBezTo>
                <a:cubicBezTo>
                  <a:pt x="4857756" y="2167864"/>
                  <a:pt x="4540863" y="2370673"/>
                  <a:pt x="4380774" y="2608799"/>
                </a:cubicBezTo>
                <a:lnTo>
                  <a:pt x="4335304" y="2691517"/>
                </a:lnTo>
                <a:lnTo>
                  <a:pt x="0" y="2691517"/>
                </a:lnTo>
                <a:lnTo>
                  <a:pt x="0" y="93864"/>
                </a:lnTo>
                <a:lnTo>
                  <a:pt x="47945" y="66300"/>
                </a:lnTo>
                <a:cubicBezTo>
                  <a:pt x="82472" y="50580"/>
                  <a:pt x="118165" y="38475"/>
                  <a:pt x="154777" y="30588"/>
                </a:cubicBezTo>
                <a:cubicBezTo>
                  <a:pt x="184445" y="24209"/>
                  <a:pt x="213313" y="20842"/>
                  <a:pt x="241501" y="20115"/>
                </a:cubicBezTo>
                <a:close/>
                <a:moveTo>
                  <a:pt x="1352042" y="0"/>
                </a:moveTo>
                <a:cubicBezTo>
                  <a:pt x="1459116" y="0"/>
                  <a:pt x="1545917" y="86801"/>
                  <a:pt x="1545917" y="193875"/>
                </a:cubicBezTo>
                <a:cubicBezTo>
                  <a:pt x="1545917" y="300950"/>
                  <a:pt x="1459116" y="387751"/>
                  <a:pt x="1352042" y="387751"/>
                </a:cubicBezTo>
                <a:cubicBezTo>
                  <a:pt x="1244968" y="387751"/>
                  <a:pt x="1158167" y="300950"/>
                  <a:pt x="1158167" y="193875"/>
                </a:cubicBezTo>
                <a:cubicBezTo>
                  <a:pt x="1158167" y="86801"/>
                  <a:pt x="1244968" y="0"/>
                  <a:pt x="1352042" y="0"/>
                </a:cubicBezTo>
                <a:close/>
              </a:path>
            </a:pathLst>
          </a:custGeom>
        </p:spPr>
      </p:pic>
      <p:sp>
        <p:nvSpPr>
          <p:cNvPr id="3" name="Content Placeholder 2">
            <a:extLst>
              <a:ext uri="{FF2B5EF4-FFF2-40B4-BE49-F238E27FC236}">
                <a16:creationId xmlns:a16="http://schemas.microsoft.com/office/drawing/2014/main" id="{4428FFA0-CBAF-D7A7-9099-AC77C2CBC620}"/>
              </a:ext>
            </a:extLst>
          </p:cNvPr>
          <p:cNvSpPr>
            <a:spLocks noGrp="1"/>
          </p:cNvSpPr>
          <p:nvPr>
            <p:ph idx="1"/>
          </p:nvPr>
        </p:nvSpPr>
        <p:spPr>
          <a:xfrm>
            <a:off x="5495410" y="2291677"/>
            <a:ext cx="6086990" cy="4200174"/>
          </a:xfrm>
        </p:spPr>
        <p:txBody>
          <a:bodyPr vert="horz" lIns="91440" tIns="45720" rIns="91440" bIns="45720" rtlCol="0" anchor="t">
            <a:normAutofit lnSpcReduction="10000"/>
          </a:bodyPr>
          <a:lstStyle/>
          <a:p>
            <a:pPr marL="285750" indent="-285750">
              <a:lnSpc>
                <a:spcPct val="100000"/>
              </a:lnSpc>
              <a:buFont typeface="Arial" panose="020B0504020202020204" pitchFamily="34" charset="0"/>
              <a:buChar char="•"/>
            </a:pPr>
            <a:r>
              <a:rPr lang="en-US" sz="1600" dirty="0">
                <a:ea typeface="+mn-lt"/>
                <a:cs typeface="+mn-lt"/>
              </a:rPr>
              <a:t>According to Mao (2021), workers need a conducive environment. He contends that each employee's psychological well-being has a significant impact on their productivity and interpersonal dynamics within the company. </a:t>
            </a:r>
          </a:p>
          <a:p>
            <a:pPr marL="285750" indent="-285750">
              <a:lnSpc>
                <a:spcPct val="100000"/>
              </a:lnSpc>
              <a:buFont typeface="Arial" panose="020B0504020202020204" pitchFamily="34" charset="0"/>
              <a:buChar char="•"/>
            </a:pPr>
            <a:r>
              <a:rPr lang="en-US" sz="1600" dirty="0">
                <a:ea typeface="+mn-lt"/>
                <a:cs typeface="+mn-lt"/>
              </a:rPr>
              <a:t>The mental condition provides strong support for the employees' desired motivation and encouragement. Success might result from having the freedom to voice problems and get the assistance you </a:t>
            </a:r>
            <a:r>
              <a:rPr lang="en-US" sz="1600">
                <a:ea typeface="+mn-lt"/>
                <a:cs typeface="+mn-lt"/>
              </a:rPr>
              <a:t>need.</a:t>
            </a:r>
            <a:endParaRPr lang="en-US" sz="1600" dirty="0">
              <a:ea typeface="+mn-lt"/>
              <a:cs typeface="+mn-lt"/>
            </a:endParaRPr>
          </a:p>
          <a:p>
            <a:pPr marL="285750" indent="-285750">
              <a:lnSpc>
                <a:spcPct val="100000"/>
              </a:lnSpc>
              <a:buFont typeface="Arial" panose="020B0504020202020204" pitchFamily="34" charset="0"/>
              <a:buChar char="•"/>
            </a:pPr>
            <a:r>
              <a:rPr lang="en-US" sz="1600">
                <a:ea typeface="+mn-lt"/>
                <a:cs typeface="+mn-lt"/>
              </a:rPr>
              <a:t>Finding strategies to inspire and uplift staff members is crucial. This is </a:t>
            </a:r>
            <a:r>
              <a:rPr lang="en-US" sz="1600" dirty="0">
                <a:ea typeface="+mn-lt"/>
                <a:cs typeface="+mn-lt"/>
              </a:rPr>
              <a:t>a gesture of gratitude and recognition for the staff. </a:t>
            </a:r>
          </a:p>
          <a:p>
            <a:pPr marL="285750" indent="-285750">
              <a:lnSpc>
                <a:spcPct val="100000"/>
              </a:lnSpc>
              <a:buFont typeface="Arial" panose="020B0504020202020204" pitchFamily="34" charset="0"/>
              <a:buChar char="•"/>
            </a:pPr>
            <a:r>
              <a:rPr lang="en-US" sz="1600" dirty="0">
                <a:ea typeface="+mn-lt"/>
                <a:cs typeface="+mn-lt"/>
              </a:rPr>
              <a:t>This is carried out in relation to how they carry out their cleaning tasks. This will generate more effective methods for enhancing both their performance and the guest experiences.</a:t>
            </a:r>
            <a:endParaRPr lang="en-US" sz="1600" dirty="0"/>
          </a:p>
          <a:p>
            <a:pPr>
              <a:lnSpc>
                <a:spcPct val="100000"/>
              </a:lnSpc>
            </a:pPr>
            <a:endParaRPr lang="en-US" sz="1600" dirty="0"/>
          </a:p>
        </p:txBody>
      </p:sp>
      <p:sp>
        <p:nvSpPr>
          <p:cNvPr id="6" name="TextBox 5">
            <a:extLst>
              <a:ext uri="{FF2B5EF4-FFF2-40B4-BE49-F238E27FC236}">
                <a16:creationId xmlns:a16="http://schemas.microsoft.com/office/drawing/2014/main" id="{BAD421B1-D0CB-102A-C1D2-A7D7016CF537}"/>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753185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6D55464A-A04F-4A05-6592-29BD4CED2DE3}"/>
              </a:ext>
            </a:extLst>
          </p:cNvPr>
          <p:cNvSpPr>
            <a:spLocks noGrp="1"/>
          </p:cNvSpPr>
          <p:nvPr>
            <p:ph type="title"/>
          </p:nvPr>
        </p:nvSpPr>
        <p:spPr>
          <a:xfrm>
            <a:off x="609600" y="552782"/>
            <a:ext cx="5369169" cy="1591902"/>
          </a:xfrm>
        </p:spPr>
        <p:txBody>
          <a:bodyPr>
            <a:normAutofit/>
          </a:bodyPr>
          <a:lstStyle/>
          <a:p>
            <a:r>
              <a:rPr lang="en-US" dirty="0">
                <a:ea typeface="+mj-lt"/>
                <a:cs typeface="+mj-lt"/>
              </a:rPr>
              <a:t>Essentials on a check list</a:t>
            </a:r>
          </a:p>
        </p:txBody>
      </p:sp>
      <p:sp>
        <p:nvSpPr>
          <p:cNvPr id="3" name="Content Placeholder 2">
            <a:extLst>
              <a:ext uri="{FF2B5EF4-FFF2-40B4-BE49-F238E27FC236}">
                <a16:creationId xmlns:a16="http://schemas.microsoft.com/office/drawing/2014/main" id="{3FC5C41A-FBD0-59E5-070D-DD031227FB55}"/>
              </a:ext>
            </a:extLst>
          </p:cNvPr>
          <p:cNvSpPr>
            <a:spLocks noGrp="1"/>
          </p:cNvSpPr>
          <p:nvPr>
            <p:ph idx="1"/>
          </p:nvPr>
        </p:nvSpPr>
        <p:spPr>
          <a:xfrm>
            <a:off x="610198" y="2391995"/>
            <a:ext cx="5491753" cy="4164250"/>
          </a:xfrm>
        </p:spPr>
        <p:txBody>
          <a:bodyPr vert="horz" lIns="91440" tIns="45720" rIns="91440" bIns="45720" rtlCol="0" anchor="t">
            <a:noAutofit/>
          </a:bodyPr>
          <a:lstStyle/>
          <a:p>
            <a:pPr marL="285750" indent="-285750">
              <a:lnSpc>
                <a:spcPct val="100000"/>
              </a:lnSpc>
              <a:buFont typeface="Arial" panose="020B0504020202020204" pitchFamily="34" charset="0"/>
              <a:buChar char="•"/>
            </a:pPr>
            <a:r>
              <a:rPr lang="en-US" sz="1800" dirty="0">
                <a:ea typeface="+mn-lt"/>
                <a:cs typeface="+mn-lt"/>
              </a:rPr>
              <a:t>Each and every item is necessary to ensure the guest is generally satisfied, from replenishing bed sheets to cleaning high-touch areas.‏</a:t>
            </a:r>
            <a:endParaRPr lang="en-US" sz="1800" dirty="0"/>
          </a:p>
          <a:p>
            <a:pPr marL="285750" indent="-285750">
              <a:lnSpc>
                <a:spcPct val="100000"/>
              </a:lnSpc>
              <a:buFont typeface="Arial" panose="020B0504020202020204" pitchFamily="34" charset="0"/>
              <a:buChar char="•"/>
            </a:pPr>
            <a:r>
              <a:rPr lang="en-US" sz="1800" dirty="0">
                <a:ea typeface="+mn-lt"/>
                <a:cs typeface="+mn-lt"/>
              </a:rPr>
              <a:t>Not just a list of things to do, our checklist is a planning tool designed to make sure our guests have an incredible experience. ‏</a:t>
            </a:r>
            <a:endParaRPr lang="en-US" sz="1800" dirty="0"/>
          </a:p>
          <a:p>
            <a:pPr marL="285750" indent="-285750">
              <a:lnSpc>
                <a:spcPct val="100000"/>
              </a:lnSpc>
              <a:buFont typeface="Arial" panose="020B0504020202020204" pitchFamily="34" charset="0"/>
              <a:buChar char="•"/>
            </a:pPr>
            <a:r>
              <a:rPr lang="en-US" sz="1800" dirty="0">
                <a:ea typeface="+mn-lt"/>
                <a:cs typeface="+mn-lt"/>
              </a:rPr>
              <a:t>It guarantees that every detail is considered and that nothing is missed. ‏</a:t>
            </a:r>
            <a:endParaRPr lang="en-US" sz="1800" dirty="0"/>
          </a:p>
          <a:p>
            <a:pPr marL="285750" indent="-285750">
              <a:lnSpc>
                <a:spcPct val="100000"/>
              </a:lnSpc>
              <a:buFont typeface="Arial" panose="020B0504020202020204" pitchFamily="34" charset="0"/>
              <a:buChar char="•"/>
            </a:pPr>
            <a:r>
              <a:rPr lang="en-US" sz="1800" dirty="0">
                <a:ea typeface="+mn-lt"/>
                <a:cs typeface="+mn-lt"/>
              </a:rPr>
              <a:t>By routinely using this checklist, which results in guest rooms that are not only pristine but also friendly and comfortable, we can be certain that we meet and even exceed our brand criteria.‏</a:t>
            </a:r>
            <a:endParaRPr lang="en-US" sz="1800" dirty="0"/>
          </a:p>
          <a:p>
            <a:pPr marL="285750" indent="-285750">
              <a:lnSpc>
                <a:spcPct val="100000"/>
              </a:lnSpc>
              <a:buFont typeface="Arial" panose="020B0504020202020204" pitchFamily="34" charset="0"/>
              <a:buChar char="•"/>
            </a:pPr>
            <a:endParaRPr lang="en-US" sz="1800" dirty="0"/>
          </a:p>
        </p:txBody>
      </p:sp>
      <p:pic>
        <p:nvPicPr>
          <p:cNvPr id="5" name="Picture 4" descr="A messy bed with comforter and pillows">
            <a:extLst>
              <a:ext uri="{FF2B5EF4-FFF2-40B4-BE49-F238E27FC236}">
                <a16:creationId xmlns:a16="http://schemas.microsoft.com/office/drawing/2014/main" id="{5B14163A-5A74-7541-2D8F-4D82B86A8091}"/>
              </a:ext>
            </a:extLst>
          </p:cNvPr>
          <p:cNvPicPr>
            <a:picLocks noChangeAspect="1"/>
          </p:cNvPicPr>
          <p:nvPr/>
        </p:nvPicPr>
        <p:blipFill rotWithShape="1">
          <a:blip r:embed="rId2"/>
          <a:srcRect l="17617" r="25958" b="7"/>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402786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F739562-6F7D-7F6D-59E7-53A40787733C}"/>
              </a:ext>
            </a:extLst>
          </p:cNvPr>
          <p:cNvSpPr>
            <a:spLocks noGrp="1"/>
          </p:cNvSpPr>
          <p:nvPr>
            <p:ph type="title"/>
          </p:nvPr>
        </p:nvSpPr>
        <p:spPr>
          <a:xfrm>
            <a:off x="5748752" y="552782"/>
            <a:ext cx="5919373" cy="1611920"/>
          </a:xfrm>
        </p:spPr>
        <p:txBody>
          <a:bodyPr>
            <a:normAutofit/>
          </a:bodyPr>
          <a:lstStyle/>
          <a:p>
            <a:r>
              <a:rPr lang="en-US" dirty="0">
                <a:ea typeface="+mj-lt"/>
                <a:cs typeface="+mj-lt"/>
              </a:rPr>
              <a:t>Best practices in the industry </a:t>
            </a:r>
            <a:endParaRPr lang="en-US" dirty="0"/>
          </a:p>
          <a:p>
            <a:endParaRPr lang="en-US" dirty="0">
              <a:cs typeface="Posterama"/>
            </a:endParaRPr>
          </a:p>
        </p:txBody>
      </p:sp>
      <p:pic>
        <p:nvPicPr>
          <p:cNvPr id="5" name="Picture 4" descr="Graph on document with pen">
            <a:extLst>
              <a:ext uri="{FF2B5EF4-FFF2-40B4-BE49-F238E27FC236}">
                <a16:creationId xmlns:a16="http://schemas.microsoft.com/office/drawing/2014/main" id="{E16DA9F1-3A9E-5D03-9B53-7FF4FAC67E81}"/>
              </a:ext>
            </a:extLst>
          </p:cNvPr>
          <p:cNvPicPr>
            <a:picLocks noChangeAspect="1"/>
          </p:cNvPicPr>
          <p:nvPr/>
        </p:nvPicPr>
        <p:blipFill rotWithShape="1">
          <a:blip r:embed="rId2"/>
          <a:srcRect l="29275" r="15223" b="-3"/>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4D60C206-B1AA-646A-D0A8-0825F0F58E51}"/>
              </a:ext>
            </a:extLst>
          </p:cNvPr>
          <p:cNvSpPr>
            <a:spLocks noGrp="1"/>
          </p:cNvSpPr>
          <p:nvPr>
            <p:ph idx="1"/>
          </p:nvPr>
        </p:nvSpPr>
        <p:spPr>
          <a:xfrm>
            <a:off x="5745083" y="1720981"/>
            <a:ext cx="5926802" cy="4789772"/>
          </a:xfrm>
        </p:spPr>
        <p:txBody>
          <a:bodyPr vert="horz" lIns="91440" tIns="45720" rIns="91440" bIns="45720" rtlCol="0" anchor="t">
            <a:noAutofit/>
          </a:bodyPr>
          <a:lstStyle/>
          <a:p>
            <a:pPr marL="285750" indent="-285750">
              <a:lnSpc>
                <a:spcPct val="100000"/>
              </a:lnSpc>
              <a:buFont typeface="Arial" panose="020B0504020202020204" pitchFamily="34" charset="0"/>
              <a:buChar char="•"/>
            </a:pPr>
            <a:r>
              <a:rPr lang="en-US" sz="1600" dirty="0">
                <a:ea typeface="+mn-lt"/>
                <a:cs typeface="+mn-lt"/>
              </a:rPr>
              <a:t>Several hotels, like Premier and The Crown Hotel, are well-known for their excellent work. Their strength is in their ability to utilize checklists appropriately. Giving their bets every season in room presentation and the hotel as a whole is their main objective. </a:t>
            </a:r>
            <a:endParaRPr lang="en-US" sz="1600"/>
          </a:p>
          <a:p>
            <a:pPr marL="285750" indent="-285750">
              <a:lnSpc>
                <a:spcPct val="100000"/>
              </a:lnSpc>
              <a:buFont typeface="Arial" panose="020B0504020202020204" pitchFamily="34" charset="0"/>
              <a:buChar char="•"/>
            </a:pPr>
            <a:r>
              <a:rPr lang="en-US" sz="1600" dirty="0">
                <a:ea typeface="+mn-lt"/>
                <a:cs typeface="+mn-lt"/>
              </a:rPr>
              <a:t>The checklist served as inspiration for their remarkable tale of continuous growth and progress that resulted in their sustainability. This demonstrates the obvious value of a checklist. Using a checklist guarantees that no crucial information is overlooked.</a:t>
            </a:r>
            <a:endParaRPr lang="en-US" sz="1600"/>
          </a:p>
          <a:p>
            <a:pPr marL="285750" indent="-285750">
              <a:lnSpc>
                <a:spcPct val="100000"/>
              </a:lnSpc>
              <a:buFont typeface="Arial" panose="020B0504020202020204" pitchFamily="34" charset="0"/>
              <a:buChar char="•"/>
            </a:pPr>
            <a:r>
              <a:rPr lang="en-US" sz="1600" dirty="0">
                <a:ea typeface="+mn-lt"/>
                <a:cs typeface="+mn-lt"/>
              </a:rPr>
              <a:t>While every season brings about improvements in the performance of the hives, it's also critical to make sure that the practices follow the guidelines for maintaining a healthy environment. </a:t>
            </a:r>
            <a:r>
              <a:rPr lang="en-US" sz="1600" err="1">
                <a:ea typeface="+mn-lt"/>
                <a:cs typeface="+mn-lt"/>
              </a:rPr>
              <a:t>Kassavan</a:t>
            </a:r>
            <a:r>
              <a:rPr lang="en-US" sz="1600" dirty="0">
                <a:ea typeface="+mn-lt"/>
                <a:cs typeface="+mn-lt"/>
              </a:rPr>
              <a:t> (2022) states that food waste and hotel leftovers ought to be environmentally acceptable. All hotels ought to implement sustainable practices that manage the amount of water exposed to the environment.</a:t>
            </a:r>
          </a:p>
        </p:txBody>
      </p:sp>
    </p:spTree>
    <p:extLst>
      <p:ext uri="{BB962C8B-B14F-4D97-AF65-F5344CB8AC3E}">
        <p14:creationId xmlns:p14="http://schemas.microsoft.com/office/powerpoint/2010/main" val="4266201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8EBFEA4-3F15-FCE8-AE6D-8DE34C593102}"/>
              </a:ext>
            </a:extLst>
          </p:cNvPr>
          <p:cNvSpPr>
            <a:spLocks noGrp="1"/>
          </p:cNvSpPr>
          <p:nvPr>
            <p:ph type="title"/>
          </p:nvPr>
        </p:nvSpPr>
        <p:spPr>
          <a:xfrm>
            <a:off x="609600" y="552782"/>
            <a:ext cx="5755855" cy="829903"/>
          </a:xfrm>
        </p:spPr>
        <p:txBody>
          <a:bodyPr>
            <a:noAutofit/>
          </a:bodyPr>
          <a:lstStyle/>
          <a:p>
            <a:pPr>
              <a:lnSpc>
                <a:spcPct val="90000"/>
              </a:lnSpc>
            </a:pPr>
            <a:r>
              <a:rPr lang="en-US" sz="2800" dirty="0">
                <a:ea typeface="+mj-lt"/>
                <a:cs typeface="+mj-lt"/>
              </a:rPr>
              <a:t>In-practice employee involvement </a:t>
            </a:r>
            <a:endParaRPr lang="en-US" sz="2800">
              <a:cs typeface="Posterama"/>
            </a:endParaRPr>
          </a:p>
        </p:txBody>
      </p:sp>
      <p:sp>
        <p:nvSpPr>
          <p:cNvPr id="3" name="Content Placeholder 2">
            <a:extLst>
              <a:ext uri="{FF2B5EF4-FFF2-40B4-BE49-F238E27FC236}">
                <a16:creationId xmlns:a16="http://schemas.microsoft.com/office/drawing/2014/main" id="{73289684-F632-8435-5791-4F43451C5875}"/>
              </a:ext>
            </a:extLst>
          </p:cNvPr>
          <p:cNvSpPr>
            <a:spLocks noGrp="1"/>
          </p:cNvSpPr>
          <p:nvPr>
            <p:ph idx="1"/>
          </p:nvPr>
        </p:nvSpPr>
        <p:spPr>
          <a:xfrm>
            <a:off x="610198" y="1629996"/>
            <a:ext cx="5616858" cy="5062727"/>
          </a:xfrm>
        </p:spPr>
        <p:txBody>
          <a:bodyPr vert="horz" lIns="91440" tIns="45720" rIns="91440" bIns="45720" rtlCol="0" anchor="t">
            <a:noAutofit/>
          </a:bodyPr>
          <a:lstStyle/>
          <a:p>
            <a:pPr marL="342900" indent="-342900">
              <a:lnSpc>
                <a:spcPct val="100000"/>
              </a:lnSpc>
              <a:buFont typeface="Arial" panose="020B0504020202020204" pitchFamily="34" charset="0"/>
              <a:buChar char="•"/>
            </a:pPr>
            <a:r>
              <a:rPr lang="en-US" sz="1900" dirty="0">
                <a:ea typeface="+mn-lt"/>
                <a:cs typeface="+mn-lt"/>
              </a:rPr>
              <a:t>At our allocated property, we have firsthand witnessed the life-changing effect of staff engagement. ‏</a:t>
            </a:r>
            <a:endParaRPr lang="en-US" sz="1900" dirty="0"/>
          </a:p>
          <a:p>
            <a:pPr marL="342900" indent="-342900">
              <a:lnSpc>
                <a:spcPct val="100000"/>
              </a:lnSpc>
              <a:buFont typeface="Arial" panose="020B0504020202020204" pitchFamily="34" charset="0"/>
              <a:buChar char="•"/>
            </a:pPr>
            <a:r>
              <a:rPr lang="en-US" sz="1900" dirty="0">
                <a:ea typeface="+mn-lt"/>
                <a:cs typeface="+mn-lt"/>
              </a:rPr>
              <a:t>Because of our team's love for what they do and dedication to giving visitors an amazing experience, there have been noticeable improvements in the standard of room cleaning. ‏</a:t>
            </a:r>
            <a:endParaRPr lang="en-US" sz="1900" dirty="0"/>
          </a:p>
          <a:p>
            <a:pPr marL="342900" indent="-342900">
              <a:lnSpc>
                <a:spcPct val="100000"/>
              </a:lnSpc>
              <a:buFont typeface="Arial" panose="020B0504020202020204" pitchFamily="34" charset="0"/>
              <a:buChar char="•"/>
            </a:pPr>
            <a:r>
              <a:rPr lang="en-US" sz="1900" dirty="0">
                <a:ea typeface="+mn-lt"/>
                <a:cs typeface="+mn-lt"/>
              </a:rPr>
              <a:t>To increase our checklist's effectiveness, team members have collaborated and shared creative solutions. ‏</a:t>
            </a:r>
            <a:endParaRPr lang="en-US" sz="1900" dirty="0"/>
          </a:p>
          <a:p>
            <a:pPr marL="342900" indent="-342900">
              <a:lnSpc>
                <a:spcPct val="100000"/>
              </a:lnSpc>
              <a:buFont typeface="Arial" panose="020B0504020202020204" pitchFamily="34" charset="0"/>
              <a:buChar char="•"/>
            </a:pPr>
            <a:r>
              <a:rPr lang="en-US" sz="1900" dirty="0">
                <a:ea typeface="+mn-lt"/>
                <a:cs typeface="+mn-lt"/>
              </a:rPr>
              <a:t>Without compromising on cleaning standards, they have embraced innovative cleaning techniques and eco-friendly solutions to reduce our environmental effect.</a:t>
            </a:r>
            <a:endParaRPr lang="en-US" sz="1900" dirty="0"/>
          </a:p>
          <a:p>
            <a:pPr marL="342900" indent="-342900">
              <a:lnSpc>
                <a:spcPct val="100000"/>
              </a:lnSpc>
              <a:buFont typeface="Arial" panose="020B0504020202020204" pitchFamily="34" charset="0"/>
              <a:buChar char="•"/>
            </a:pPr>
            <a:endParaRPr lang="en-US" sz="1900" dirty="0"/>
          </a:p>
        </p:txBody>
      </p:sp>
      <p:pic>
        <p:nvPicPr>
          <p:cNvPr id="5" name="Picture 4" descr="Colourful strings being woven togehter">
            <a:extLst>
              <a:ext uri="{FF2B5EF4-FFF2-40B4-BE49-F238E27FC236}">
                <a16:creationId xmlns:a16="http://schemas.microsoft.com/office/drawing/2014/main" id="{6BED6C28-5EA1-CFB2-9983-B4CD08D12BD4}"/>
              </a:ext>
            </a:extLst>
          </p:cNvPr>
          <p:cNvPicPr>
            <a:picLocks noChangeAspect="1"/>
          </p:cNvPicPr>
          <p:nvPr/>
        </p:nvPicPr>
        <p:blipFill rotWithShape="1">
          <a:blip r:embed="rId2"/>
          <a:srcRect l="36576" r="6786" b="-3"/>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3477966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30C29E0-5063-C8C9-9BFC-A6332FE79478}"/>
              </a:ext>
            </a:extLst>
          </p:cNvPr>
          <p:cNvSpPr>
            <a:spLocks noGrp="1"/>
          </p:cNvSpPr>
          <p:nvPr>
            <p:ph type="title"/>
          </p:nvPr>
        </p:nvSpPr>
        <p:spPr>
          <a:xfrm>
            <a:off x="6307970" y="552782"/>
            <a:ext cx="5274430" cy="551842"/>
          </a:xfrm>
        </p:spPr>
        <p:txBody>
          <a:bodyPr vert="horz" lIns="91440" tIns="45720" rIns="91440" bIns="45720" rtlCol="0" anchor="b">
            <a:noAutofit/>
          </a:bodyPr>
          <a:lstStyle/>
          <a:p>
            <a:pPr>
              <a:lnSpc>
                <a:spcPct val="90000"/>
              </a:lnSpc>
            </a:pPr>
            <a:endParaRPr lang="en-US" sz="2800" b="1" dirty="0">
              <a:cs typeface="Posterama"/>
            </a:endParaRPr>
          </a:p>
          <a:p>
            <a:pPr>
              <a:lnSpc>
                <a:spcPct val="90000"/>
              </a:lnSpc>
            </a:pPr>
            <a:endParaRPr lang="en-US" sz="2800" b="1" dirty="0">
              <a:cs typeface="Posterama"/>
            </a:endParaRPr>
          </a:p>
          <a:p>
            <a:pPr>
              <a:lnSpc>
                <a:spcPct val="90000"/>
              </a:lnSpc>
            </a:pPr>
            <a:endParaRPr lang="en-US" sz="2800" b="1" dirty="0">
              <a:cs typeface="Posterama"/>
            </a:endParaRPr>
          </a:p>
          <a:p>
            <a:pPr>
              <a:lnSpc>
                <a:spcPct val="90000"/>
              </a:lnSpc>
            </a:pPr>
            <a:r>
              <a:rPr lang="en-US" sz="2800" b="1" dirty="0">
                <a:ea typeface="+mj-lt"/>
                <a:cs typeface="+mj-lt"/>
              </a:rPr>
              <a:t>Instruction and assistance.‏</a:t>
            </a:r>
            <a:endParaRPr lang="en-US" sz="2800" b="1" dirty="0">
              <a:cs typeface="Posterama"/>
            </a:endParaRPr>
          </a:p>
        </p:txBody>
      </p:sp>
      <p:pic>
        <p:nvPicPr>
          <p:cNvPr id="5" name="Picture 4" descr="Pain brush and palette">
            <a:extLst>
              <a:ext uri="{FF2B5EF4-FFF2-40B4-BE49-F238E27FC236}">
                <a16:creationId xmlns:a16="http://schemas.microsoft.com/office/drawing/2014/main" id="{3541B2E5-44F9-22D2-B97F-272290A1B351}"/>
              </a:ext>
            </a:extLst>
          </p:cNvPr>
          <p:cNvPicPr>
            <a:picLocks noChangeAspect="1"/>
          </p:cNvPicPr>
          <p:nvPr/>
        </p:nvPicPr>
        <p:blipFill rotWithShape="1">
          <a:blip r:embed="rId2"/>
          <a:srcRect r="25647" b="3"/>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3" name="Content Placeholder 2">
            <a:extLst>
              <a:ext uri="{FF2B5EF4-FFF2-40B4-BE49-F238E27FC236}">
                <a16:creationId xmlns:a16="http://schemas.microsoft.com/office/drawing/2014/main" id="{196E1146-868E-C489-21DF-36AE0DE5C6CF}"/>
              </a:ext>
            </a:extLst>
          </p:cNvPr>
          <p:cNvSpPr>
            <a:spLocks noGrp="1"/>
          </p:cNvSpPr>
          <p:nvPr>
            <p:ph idx="1"/>
          </p:nvPr>
        </p:nvSpPr>
        <p:spPr>
          <a:xfrm>
            <a:off x="6307970" y="1427319"/>
            <a:ext cx="5661116" cy="5246502"/>
          </a:xfrm>
        </p:spPr>
        <p:txBody>
          <a:bodyPr vert="horz" lIns="91440" tIns="45720" rIns="91440" bIns="45720" rtlCol="0" anchor="t">
            <a:noAutofit/>
          </a:bodyPr>
          <a:lstStyle/>
          <a:p>
            <a:pPr marL="285750" indent="-285750">
              <a:lnSpc>
                <a:spcPct val="100000"/>
              </a:lnSpc>
              <a:buFont typeface="Arial" panose="020B0504020202020204" pitchFamily="34" charset="0"/>
              <a:buChar char="•"/>
            </a:pPr>
            <a:r>
              <a:rPr lang="en-US" sz="1800" dirty="0">
                <a:ea typeface="+mn-lt"/>
                <a:cs typeface="+mn-lt"/>
              </a:rPr>
              <a:t>The application of art to instruction. To make sure that our principles are understood better, we shall incorporate the usage of art. Art has a great impact on memorization.</a:t>
            </a:r>
            <a:endParaRPr lang="en-US" sz="1800"/>
          </a:p>
          <a:p>
            <a:pPr marL="285750" indent="-285750">
              <a:lnSpc>
                <a:spcPct val="100000"/>
              </a:lnSpc>
              <a:buFont typeface="Arial" panose="020B0504020202020204" pitchFamily="34" charset="0"/>
              <a:buChar char="•"/>
            </a:pPr>
            <a:r>
              <a:rPr lang="en-US" sz="1800" dirty="0">
                <a:ea typeface="+mn-lt"/>
                <a:cs typeface="+mn-lt"/>
              </a:rPr>
              <a:t>An employee's training has a significant impact, according to </a:t>
            </a:r>
            <a:r>
              <a:rPr lang="en-US" sz="1800" dirty="0" err="1">
                <a:ea typeface="+mn-lt"/>
                <a:cs typeface="+mn-lt"/>
              </a:rPr>
              <a:t>Mazoel</a:t>
            </a:r>
            <a:r>
              <a:rPr lang="en-US" sz="1800" dirty="0">
                <a:ea typeface="+mn-lt"/>
                <a:cs typeface="+mn-lt"/>
              </a:rPr>
              <a:t> (2016). He claims that regular training and awareness-raising help staff members stay up to date on the most recent cleaning techniques.</a:t>
            </a:r>
            <a:endParaRPr lang="en-US" sz="1800"/>
          </a:p>
          <a:p>
            <a:pPr marL="285750" indent="-285750">
              <a:lnSpc>
                <a:spcPct val="100000"/>
              </a:lnSpc>
              <a:buFont typeface="Arial" panose="020B0504020202020204" pitchFamily="34" charset="0"/>
              <a:buChar char="•"/>
            </a:pPr>
            <a:r>
              <a:rPr lang="en-US" sz="1800" dirty="0" err="1">
                <a:ea typeface="+mn-lt"/>
                <a:cs typeface="+mn-lt"/>
              </a:rPr>
              <a:t>Elnaga</a:t>
            </a:r>
            <a:r>
              <a:rPr lang="en-US" sz="1800" dirty="0">
                <a:ea typeface="+mn-lt"/>
                <a:cs typeface="+mn-lt"/>
              </a:rPr>
              <a:t>  (2013) emphasizes the necessity for all organizations to provide ongoing training to their employees. Both individual skills and organizational performance will benefit from the training provided by our business.</a:t>
            </a:r>
            <a:endParaRPr lang="en-US" sz="1800"/>
          </a:p>
          <a:p>
            <a:pPr marL="285750" indent="-285750">
              <a:lnSpc>
                <a:spcPct val="100000"/>
              </a:lnSpc>
              <a:buFont typeface="Arial" panose="020B0504020202020204" pitchFamily="34" charset="0"/>
              <a:buChar char="•"/>
            </a:pPr>
            <a:r>
              <a:rPr lang="en-US" sz="1800" dirty="0">
                <a:ea typeface="+mn-lt"/>
                <a:cs typeface="+mn-lt"/>
              </a:rPr>
              <a:t>Our program will include induction training for new team members, ongoing skill development workshops, and regular refresher courses</a:t>
            </a:r>
            <a:endParaRPr lang="en-US" sz="1800"/>
          </a:p>
        </p:txBody>
      </p:sp>
    </p:spTree>
    <p:extLst>
      <p:ext uri="{BB962C8B-B14F-4D97-AF65-F5344CB8AC3E}">
        <p14:creationId xmlns:p14="http://schemas.microsoft.com/office/powerpoint/2010/main" val="2212200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F52A5B-5810-4130-A3DB-FD2582D05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B8FE145C-BED6-4533-8211-7AC773F7A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16078" cy="6858000"/>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E12A55D-1AE6-06E2-CEC4-7A3930DEA925}"/>
              </a:ext>
            </a:extLst>
          </p:cNvPr>
          <p:cNvSpPr>
            <a:spLocks noGrp="1"/>
          </p:cNvSpPr>
          <p:nvPr>
            <p:ph type="title"/>
          </p:nvPr>
        </p:nvSpPr>
        <p:spPr>
          <a:xfrm>
            <a:off x="609600" y="557784"/>
            <a:ext cx="6029325" cy="643175"/>
          </a:xfrm>
        </p:spPr>
        <p:txBody>
          <a:bodyPr>
            <a:normAutofit/>
          </a:bodyPr>
          <a:lstStyle/>
          <a:p>
            <a:pPr>
              <a:lnSpc>
                <a:spcPct val="90000"/>
              </a:lnSpc>
            </a:pPr>
            <a:r>
              <a:rPr lang="en-US" sz="3600" b="1" dirty="0">
                <a:ea typeface="+mj-lt"/>
                <a:cs typeface="+mj-lt"/>
              </a:rPr>
              <a:t>Assessing Achievement</a:t>
            </a:r>
            <a:endParaRPr lang="en-US" sz="3600" b="1">
              <a:cs typeface="Posterama"/>
            </a:endParaRPr>
          </a:p>
        </p:txBody>
      </p:sp>
      <p:sp>
        <p:nvSpPr>
          <p:cNvPr id="3" name="Content Placeholder 2">
            <a:extLst>
              <a:ext uri="{FF2B5EF4-FFF2-40B4-BE49-F238E27FC236}">
                <a16:creationId xmlns:a16="http://schemas.microsoft.com/office/drawing/2014/main" id="{210BBA9C-6E7B-4FA1-6804-86A6138C7068}"/>
              </a:ext>
            </a:extLst>
          </p:cNvPr>
          <p:cNvSpPr>
            <a:spLocks noGrp="1"/>
          </p:cNvSpPr>
          <p:nvPr>
            <p:ph idx="1"/>
          </p:nvPr>
        </p:nvSpPr>
        <p:spPr>
          <a:xfrm>
            <a:off x="609600" y="1389697"/>
            <a:ext cx="6359145" cy="4980503"/>
          </a:xfrm>
        </p:spPr>
        <p:txBody>
          <a:bodyPr vert="horz" lIns="91440" tIns="45720" rIns="91440" bIns="45720" rtlCol="0" anchor="t">
            <a:noAutofit/>
          </a:bodyPr>
          <a:lstStyle/>
          <a:p>
            <a:pPr marL="342900" indent="-342900">
              <a:lnSpc>
                <a:spcPct val="100000"/>
              </a:lnSpc>
              <a:buFont typeface="Arial" panose="020B0504020202020204" pitchFamily="34" charset="0"/>
              <a:buChar char="•"/>
            </a:pPr>
            <a:r>
              <a:rPr lang="en-US" sz="1900" dirty="0">
                <a:ea typeface="+mn-lt"/>
                <a:cs typeface="+mn-lt"/>
              </a:rPr>
              <a:t>Recoding data continuously from daily operations will aid in gauging the housekeeping department's success. Ensuring continuous data entry is necessary to conduct efficient assessments. Employee goal attainment can also be used to gauge success (Fatima,2020). </a:t>
            </a:r>
            <a:endParaRPr lang="en-US" sz="1900" dirty="0"/>
          </a:p>
          <a:p>
            <a:pPr marL="342900" indent="-342900">
              <a:lnSpc>
                <a:spcPct val="100000"/>
              </a:lnSpc>
              <a:buFont typeface="Arial" panose="020B0504020202020204" pitchFamily="34" charset="0"/>
              <a:buChar char="•"/>
            </a:pPr>
            <a:r>
              <a:rPr lang="en-US" sz="1900" dirty="0">
                <a:ea typeface="+mn-lt"/>
                <a:cs typeface="+mn-lt"/>
              </a:rPr>
              <a:t>KPIs are crucial for assessing how well rooms are cleaned. the degree of competition and the capacity for flawless performance to meet hotel standards.</a:t>
            </a:r>
            <a:endParaRPr lang="en-US" sz="1900" dirty="0"/>
          </a:p>
          <a:p>
            <a:pPr marL="342900" indent="-342900">
              <a:lnSpc>
                <a:spcPct val="100000"/>
              </a:lnSpc>
              <a:buFont typeface="Arial" panose="020B0504020202020204" pitchFamily="34" charset="0"/>
              <a:buChar char="•"/>
            </a:pPr>
            <a:r>
              <a:rPr lang="en-US" sz="1900" dirty="0">
                <a:ea typeface="+mn-lt"/>
                <a:cs typeface="+mn-lt"/>
              </a:rPr>
              <a:t>Measuring the time spent cleaning and the quantity of materials used. It can also be accomplished by giving the guests feedback on their thoughts regarding their experiences. Reviews are an excellent way to gauge accomplishments (Elbana et al.,2015).‏</a:t>
            </a:r>
            <a:endParaRPr lang="en-US" sz="1900" dirty="0"/>
          </a:p>
        </p:txBody>
      </p:sp>
    </p:spTree>
    <p:extLst>
      <p:ext uri="{BB962C8B-B14F-4D97-AF65-F5344CB8AC3E}">
        <p14:creationId xmlns:p14="http://schemas.microsoft.com/office/powerpoint/2010/main" val="1609172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A487A45-540D-5A3A-5A6F-886C8A1A821B}"/>
              </a:ext>
            </a:extLst>
          </p:cNvPr>
          <p:cNvSpPr>
            <a:spLocks noGrp="1"/>
          </p:cNvSpPr>
          <p:nvPr>
            <p:ph type="title"/>
          </p:nvPr>
        </p:nvSpPr>
        <p:spPr>
          <a:xfrm>
            <a:off x="6213231" y="552782"/>
            <a:ext cx="5369169" cy="1154711"/>
          </a:xfrm>
        </p:spPr>
        <p:txBody>
          <a:bodyPr>
            <a:normAutofit/>
          </a:bodyPr>
          <a:lstStyle/>
          <a:p>
            <a:r>
              <a:rPr lang="en-US" dirty="0">
                <a:cs typeface="Posterama"/>
              </a:rPr>
              <a:t>Conclusion</a:t>
            </a:r>
            <a:endParaRPr lang="en-US" dirty="0"/>
          </a:p>
        </p:txBody>
      </p:sp>
      <p:pic>
        <p:nvPicPr>
          <p:cNvPr id="5" name="Picture 4" descr="Hands-on top of each other">
            <a:extLst>
              <a:ext uri="{FF2B5EF4-FFF2-40B4-BE49-F238E27FC236}">
                <a16:creationId xmlns:a16="http://schemas.microsoft.com/office/drawing/2014/main" id="{E5CD701F-2576-2BC4-8644-212D6D10239D}"/>
              </a:ext>
            </a:extLst>
          </p:cNvPr>
          <p:cNvPicPr>
            <a:picLocks noChangeAspect="1"/>
          </p:cNvPicPr>
          <p:nvPr/>
        </p:nvPicPr>
        <p:blipFill rotWithShape="1">
          <a:blip r:embed="rId2"/>
          <a:srcRect l="53043" r="10547"/>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3" name="Content Placeholder 2">
            <a:extLst>
              <a:ext uri="{FF2B5EF4-FFF2-40B4-BE49-F238E27FC236}">
                <a16:creationId xmlns:a16="http://schemas.microsoft.com/office/drawing/2014/main" id="{4D838C70-BF7F-2DB8-214D-FDCFC2DE58AC}"/>
              </a:ext>
            </a:extLst>
          </p:cNvPr>
          <p:cNvSpPr>
            <a:spLocks noGrp="1"/>
          </p:cNvSpPr>
          <p:nvPr>
            <p:ph idx="1"/>
          </p:nvPr>
        </p:nvSpPr>
        <p:spPr>
          <a:xfrm>
            <a:off x="6215153" y="2005309"/>
            <a:ext cx="5366649" cy="4039145"/>
          </a:xfrm>
        </p:spPr>
        <p:txBody>
          <a:bodyPr vert="horz" lIns="91440" tIns="45720" rIns="91440" bIns="45720" rtlCol="0" anchor="t">
            <a:noAutofit/>
          </a:bodyPr>
          <a:lstStyle/>
          <a:p>
            <a:pPr>
              <a:lnSpc>
                <a:spcPct val="100000"/>
              </a:lnSpc>
            </a:pPr>
            <a:r>
              <a:rPr lang="en-US" sz="2400" dirty="0">
                <a:ea typeface="+mn-lt"/>
                <a:cs typeface="+mn-lt"/>
              </a:rPr>
              <a:t>Having a trustworthy staff is essential. Our aim is to assemble a team that shares the same objectives as the organization. </a:t>
            </a:r>
          </a:p>
          <a:p>
            <a:pPr>
              <a:lnSpc>
                <a:spcPct val="100000"/>
              </a:lnSpc>
            </a:pPr>
            <a:r>
              <a:rPr lang="en-US" sz="2400" dirty="0">
                <a:ea typeface="+mn-lt"/>
                <a:cs typeface="+mn-lt"/>
              </a:rPr>
              <a:t>A strong team that will guarantee the company's success. </a:t>
            </a:r>
          </a:p>
          <a:p>
            <a:pPr>
              <a:lnSpc>
                <a:spcPct val="100000"/>
              </a:lnSpc>
            </a:pPr>
            <a:r>
              <a:rPr lang="en-US" sz="2400" dirty="0">
                <a:ea typeface="+mn-lt"/>
                <a:cs typeface="+mn-lt"/>
              </a:rPr>
              <a:t>We'll also think of creative methods to show our team gratitude. to give them constant motivation and encouragement. </a:t>
            </a:r>
            <a:endParaRPr lang="en-US" sz="2400" dirty="0"/>
          </a:p>
          <a:p>
            <a:pPr>
              <a:lnSpc>
                <a:spcPct val="100000"/>
              </a:lnSpc>
            </a:pPr>
            <a:endParaRPr lang="en-US" sz="2400" dirty="0"/>
          </a:p>
          <a:p>
            <a:pPr>
              <a:lnSpc>
                <a:spcPct val="100000"/>
              </a:lnSpc>
            </a:pPr>
            <a:r>
              <a:rPr lang="en-US" sz="2400" dirty="0">
                <a:ea typeface="+mn-lt"/>
                <a:cs typeface="+mn-lt"/>
              </a:rPr>
              <a:t>‏</a:t>
            </a:r>
            <a:endParaRPr lang="en-US" sz="2400" dirty="0"/>
          </a:p>
          <a:p>
            <a:pPr>
              <a:lnSpc>
                <a:spcPct val="100000"/>
              </a:lnSpc>
            </a:pPr>
            <a:endParaRPr lang="en-US" sz="2400" dirty="0"/>
          </a:p>
        </p:txBody>
      </p:sp>
    </p:spTree>
    <p:extLst>
      <p:ext uri="{BB962C8B-B14F-4D97-AF65-F5344CB8AC3E}">
        <p14:creationId xmlns:p14="http://schemas.microsoft.com/office/powerpoint/2010/main" val="506248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ECA19D30-4278-B45B-F4E9-F52FB7021CC5}"/>
              </a:ext>
            </a:extLst>
          </p:cNvPr>
          <p:cNvSpPr>
            <a:spLocks noGrp="1"/>
          </p:cNvSpPr>
          <p:nvPr>
            <p:ph type="title"/>
          </p:nvPr>
        </p:nvSpPr>
        <p:spPr>
          <a:xfrm>
            <a:off x="609600" y="552782"/>
            <a:ext cx="10953378" cy="761664"/>
          </a:xfrm>
        </p:spPr>
        <p:txBody>
          <a:bodyPr>
            <a:normAutofit fontScale="90000"/>
          </a:bodyPr>
          <a:lstStyle/>
          <a:p>
            <a:r>
              <a:rPr lang="en-US" dirty="0">
                <a:cs typeface="Posterama"/>
              </a:rPr>
              <a:t>References </a:t>
            </a:r>
            <a:endParaRPr lang="en-US" dirty="0"/>
          </a:p>
        </p:txBody>
      </p:sp>
      <p:sp>
        <p:nvSpPr>
          <p:cNvPr id="3" name="Content Placeholder 2">
            <a:extLst>
              <a:ext uri="{FF2B5EF4-FFF2-40B4-BE49-F238E27FC236}">
                <a16:creationId xmlns:a16="http://schemas.microsoft.com/office/drawing/2014/main" id="{FC5B22AC-CDD3-6BC4-7237-CE4A5D8BB74F}"/>
              </a:ext>
            </a:extLst>
          </p:cNvPr>
          <p:cNvSpPr>
            <a:spLocks noGrp="1"/>
          </p:cNvSpPr>
          <p:nvPr>
            <p:ph idx="1"/>
          </p:nvPr>
        </p:nvSpPr>
        <p:spPr>
          <a:xfrm>
            <a:off x="610198" y="1470772"/>
            <a:ext cx="11030470" cy="4983115"/>
          </a:xfrm>
        </p:spPr>
        <p:txBody>
          <a:bodyPr vert="horz" lIns="91440" tIns="45720" rIns="91440" bIns="45720" rtlCol="0" anchor="t">
            <a:noAutofit/>
          </a:bodyPr>
          <a:lstStyle/>
          <a:p>
            <a:pPr marL="285750" indent="-285750">
              <a:lnSpc>
                <a:spcPct val="100000"/>
              </a:lnSpc>
              <a:buFont typeface="Symbol"/>
              <a:buChar char="•"/>
            </a:pPr>
            <a:r>
              <a:rPr lang="en-GB" sz="1800" dirty="0">
                <a:latin typeface="Arial"/>
                <a:cs typeface="Arial"/>
              </a:rPr>
              <a:t>Mao, Y., He, J., Morrison, A.M. and Andres Coca-Stefaniak, J., 2021. Effects of tourism CSR on employee psychological capital in the COVID-19 crisis: from the perspective of conservation of resources theory. </a:t>
            </a:r>
            <a:r>
              <a:rPr lang="en-GB" sz="1800" i="1" dirty="0">
                <a:latin typeface="Arial"/>
                <a:cs typeface="Arial"/>
              </a:rPr>
              <a:t>Current Issues in Tourism</a:t>
            </a:r>
            <a:r>
              <a:rPr lang="en-GB" sz="1800" dirty="0">
                <a:latin typeface="Arial"/>
                <a:cs typeface="Arial"/>
              </a:rPr>
              <a:t>, </a:t>
            </a:r>
            <a:r>
              <a:rPr lang="en-GB" sz="1800" i="1" dirty="0">
                <a:latin typeface="Arial"/>
                <a:cs typeface="Arial"/>
              </a:rPr>
              <a:t>24</a:t>
            </a:r>
            <a:r>
              <a:rPr lang="en-GB" sz="1800" dirty="0">
                <a:latin typeface="Arial"/>
                <a:cs typeface="Arial"/>
              </a:rPr>
              <a:t>(19), pp.2716-2734.</a:t>
            </a:r>
            <a:endParaRPr lang="en-US" sz="1800" dirty="0">
              <a:latin typeface="Arial"/>
              <a:cs typeface="Arial"/>
            </a:endParaRPr>
          </a:p>
          <a:p>
            <a:pPr marL="285750" indent="-285750">
              <a:lnSpc>
                <a:spcPct val="100000"/>
              </a:lnSpc>
              <a:buFont typeface="Symbol"/>
              <a:buChar char="•"/>
            </a:pPr>
            <a:r>
              <a:rPr lang="en-GB" sz="1800" dirty="0">
                <a:latin typeface="Arial"/>
                <a:cs typeface="Arial"/>
              </a:rPr>
              <a:t>Kasavan, S., Siron, R., Yusoff, S. and </a:t>
            </a:r>
            <a:r>
              <a:rPr lang="en-GB" sz="1800" err="1">
                <a:latin typeface="Arial"/>
                <a:cs typeface="Arial"/>
              </a:rPr>
              <a:t>Fakri</a:t>
            </a:r>
            <a:r>
              <a:rPr lang="en-GB" sz="1800" dirty="0">
                <a:latin typeface="Arial"/>
                <a:cs typeface="Arial"/>
              </a:rPr>
              <a:t>, M.F.R., 2022. Drivers of food waste generation and best practice towards sustainable food waste management in the hotel sector: A systematic review. </a:t>
            </a:r>
            <a:r>
              <a:rPr lang="en-GB" sz="1800" i="1" dirty="0">
                <a:latin typeface="Arial"/>
                <a:cs typeface="Arial"/>
              </a:rPr>
              <a:t>Environmental Science and Pollution Research</a:t>
            </a:r>
            <a:r>
              <a:rPr lang="en-GB" sz="1800" dirty="0">
                <a:latin typeface="Arial"/>
                <a:cs typeface="Arial"/>
              </a:rPr>
              <a:t>, </a:t>
            </a:r>
            <a:r>
              <a:rPr lang="en-GB" sz="1800" i="1" dirty="0">
                <a:latin typeface="Arial"/>
                <a:cs typeface="Arial"/>
              </a:rPr>
              <a:t>29</a:t>
            </a:r>
            <a:r>
              <a:rPr lang="en-GB" sz="1800" dirty="0">
                <a:latin typeface="Arial"/>
                <a:cs typeface="Arial"/>
              </a:rPr>
              <a:t>(32), pp.48152-48167.</a:t>
            </a:r>
            <a:endParaRPr lang="en-US" sz="1800" dirty="0">
              <a:latin typeface="Arial"/>
              <a:cs typeface="Arial"/>
            </a:endParaRPr>
          </a:p>
          <a:p>
            <a:pPr marL="285750" indent="-285750">
              <a:lnSpc>
                <a:spcPct val="100000"/>
              </a:lnSpc>
              <a:buFont typeface="Symbol"/>
              <a:buChar char="•"/>
            </a:pPr>
            <a:r>
              <a:rPr lang="en-GB" sz="1800" err="1">
                <a:latin typeface="Arial"/>
                <a:cs typeface="Arial"/>
              </a:rPr>
              <a:t>Mozael</a:t>
            </a:r>
            <a:r>
              <a:rPr lang="en-GB" sz="1800" dirty="0">
                <a:latin typeface="Arial"/>
                <a:cs typeface="Arial"/>
              </a:rPr>
              <a:t>, B.M., 2015. Impact of training and development programs on employee performance. </a:t>
            </a:r>
            <a:r>
              <a:rPr lang="en-GB" sz="1800" i="1" dirty="0">
                <a:latin typeface="Arial"/>
                <a:cs typeface="Arial"/>
              </a:rPr>
              <a:t>International Journal of Scientific and Research Publications</a:t>
            </a:r>
            <a:r>
              <a:rPr lang="en-GB" sz="1800" dirty="0">
                <a:latin typeface="Arial"/>
                <a:cs typeface="Arial"/>
              </a:rPr>
              <a:t>, </a:t>
            </a:r>
            <a:r>
              <a:rPr lang="en-GB" sz="1800" i="1" dirty="0">
                <a:latin typeface="Arial"/>
                <a:cs typeface="Arial"/>
              </a:rPr>
              <a:t>5</a:t>
            </a:r>
            <a:r>
              <a:rPr lang="en-GB" sz="1800" dirty="0">
                <a:latin typeface="Arial"/>
                <a:cs typeface="Arial"/>
              </a:rPr>
              <a:t>(11), pp.37-42.</a:t>
            </a:r>
            <a:endParaRPr lang="en-US" sz="1800" dirty="0">
              <a:latin typeface="Arial"/>
              <a:cs typeface="Arial"/>
            </a:endParaRPr>
          </a:p>
          <a:p>
            <a:pPr marL="285750" indent="-285750">
              <a:lnSpc>
                <a:spcPct val="100000"/>
              </a:lnSpc>
              <a:buFont typeface="Symbol"/>
              <a:buChar char="•"/>
            </a:pPr>
            <a:r>
              <a:rPr lang="en-GB" sz="1800" err="1">
                <a:latin typeface="Arial"/>
                <a:cs typeface="Arial"/>
              </a:rPr>
              <a:t>Elnaga</a:t>
            </a:r>
            <a:r>
              <a:rPr lang="en-GB" sz="1800" dirty="0">
                <a:latin typeface="Arial"/>
                <a:cs typeface="Arial"/>
              </a:rPr>
              <a:t>, A. and Imran, A., 2013. The effect of training on employee performance. </a:t>
            </a:r>
            <a:r>
              <a:rPr lang="en-GB" sz="1800" i="1" dirty="0">
                <a:latin typeface="Arial"/>
                <a:cs typeface="Arial"/>
              </a:rPr>
              <a:t>European journal of Business and Management</a:t>
            </a:r>
            <a:r>
              <a:rPr lang="en-GB" sz="1800" dirty="0">
                <a:latin typeface="Arial"/>
                <a:cs typeface="Arial"/>
              </a:rPr>
              <a:t>, </a:t>
            </a:r>
            <a:r>
              <a:rPr lang="en-GB" sz="1800" i="1" dirty="0">
                <a:latin typeface="Arial"/>
                <a:cs typeface="Arial"/>
              </a:rPr>
              <a:t>5</a:t>
            </a:r>
            <a:r>
              <a:rPr lang="en-GB" sz="1800" dirty="0">
                <a:latin typeface="Arial"/>
                <a:cs typeface="Arial"/>
              </a:rPr>
              <a:t>(4), pp.137-147.</a:t>
            </a:r>
            <a:endParaRPr lang="en-US" sz="1800" dirty="0">
              <a:latin typeface="Arial"/>
              <a:cs typeface="Arial"/>
            </a:endParaRPr>
          </a:p>
          <a:p>
            <a:pPr marL="285750" indent="-285750">
              <a:lnSpc>
                <a:spcPct val="100000"/>
              </a:lnSpc>
              <a:buFont typeface="Symbol"/>
              <a:buChar char="•"/>
            </a:pPr>
            <a:r>
              <a:rPr lang="en-GB" sz="1800" dirty="0">
                <a:latin typeface="Arial"/>
                <a:cs typeface="Arial"/>
              </a:rPr>
              <a:t>Elbanna, S., Eid, R. and Kamel, H., 2015. Measuring hotel performance using the balanced scorecard: A theoretical construct development and its empirical validation. </a:t>
            </a:r>
            <a:r>
              <a:rPr lang="en-GB" sz="1800" i="1" dirty="0">
                <a:latin typeface="Arial"/>
                <a:cs typeface="Arial"/>
              </a:rPr>
              <a:t>International Journal of Hospitality Management</a:t>
            </a:r>
            <a:r>
              <a:rPr lang="en-GB" sz="1800" dirty="0">
                <a:latin typeface="Arial"/>
                <a:cs typeface="Arial"/>
              </a:rPr>
              <a:t>, </a:t>
            </a:r>
            <a:r>
              <a:rPr lang="en-GB" sz="1800" i="1" dirty="0">
                <a:latin typeface="Arial"/>
                <a:cs typeface="Arial"/>
              </a:rPr>
              <a:t>51</a:t>
            </a:r>
            <a:r>
              <a:rPr lang="en-GB" sz="1800" dirty="0">
                <a:latin typeface="Arial"/>
                <a:cs typeface="Arial"/>
              </a:rPr>
              <a:t>, pp.105-114.</a:t>
            </a:r>
            <a:endParaRPr lang="en-US" sz="1800" dirty="0">
              <a:latin typeface="Arial"/>
              <a:cs typeface="Arial"/>
            </a:endParaRPr>
          </a:p>
          <a:p>
            <a:pPr marL="285750" indent="-285750">
              <a:lnSpc>
                <a:spcPct val="100000"/>
              </a:lnSpc>
              <a:buFont typeface="Symbol"/>
              <a:buChar char="•"/>
            </a:pPr>
            <a:r>
              <a:rPr lang="en-GB" sz="1800">
                <a:latin typeface="Arial"/>
                <a:cs typeface="Arial"/>
              </a:rPr>
              <a:t>Fatima, T. and Elbanna, S., 2020. Balanced scorecard in the hospitality and tourism industry: Past, present and future. </a:t>
            </a:r>
            <a:r>
              <a:rPr lang="en-GB" sz="1800" i="1">
                <a:latin typeface="Arial"/>
                <a:cs typeface="Arial"/>
              </a:rPr>
              <a:t>International Journal of hospitality management</a:t>
            </a:r>
            <a:r>
              <a:rPr lang="en-GB" sz="1800">
                <a:latin typeface="Arial"/>
                <a:cs typeface="Arial"/>
              </a:rPr>
              <a:t>, </a:t>
            </a:r>
            <a:r>
              <a:rPr lang="en-GB" sz="1800" i="1">
                <a:latin typeface="Arial"/>
                <a:cs typeface="Arial"/>
              </a:rPr>
              <a:t>91</a:t>
            </a:r>
            <a:r>
              <a:rPr lang="en-GB" sz="1800">
                <a:latin typeface="Arial"/>
                <a:cs typeface="Arial"/>
              </a:rPr>
              <a:t>, p.102656.</a:t>
            </a:r>
            <a:endParaRPr lang="en-US" sz="1800" dirty="0">
              <a:latin typeface="Arial"/>
              <a:cs typeface="Arial"/>
            </a:endParaRPr>
          </a:p>
          <a:p>
            <a:pPr>
              <a:lnSpc>
                <a:spcPct val="100000"/>
              </a:lnSpc>
            </a:pPr>
            <a:endParaRPr lang="en-US" sz="1800" dirty="0">
              <a:latin typeface="Arial"/>
              <a:cs typeface="Arial"/>
            </a:endParaRPr>
          </a:p>
          <a:p>
            <a:pPr>
              <a:lnSpc>
                <a:spcPct val="100000"/>
              </a:lnSpc>
            </a:pPr>
            <a:endParaRPr lang="en-US" sz="1800" dirty="0">
              <a:latin typeface="Arial"/>
              <a:cs typeface="Arial"/>
            </a:endParaRPr>
          </a:p>
        </p:txBody>
      </p:sp>
    </p:spTree>
    <p:extLst>
      <p:ext uri="{BB962C8B-B14F-4D97-AF65-F5344CB8AC3E}">
        <p14:creationId xmlns:p14="http://schemas.microsoft.com/office/powerpoint/2010/main" val="3754024436"/>
      </p:ext>
    </p:extLst>
  </p:cSld>
  <p:clrMapOvr>
    <a:masterClrMapping/>
  </p:clrMapOvr>
</p:sld>
</file>

<file path=ppt/theme/theme1.xml><?xml version="1.0" encoding="utf-8"?>
<a:theme xmlns:a="http://schemas.openxmlformats.org/drawingml/2006/main" name="SplashVTI">
  <a:themeElements>
    <a:clrScheme name="AnalogousFromRegularSeed_2SEEDS">
      <a:dk1>
        <a:srgbClr val="000000"/>
      </a:dk1>
      <a:lt1>
        <a:srgbClr val="FFFFFF"/>
      </a:lt1>
      <a:dk2>
        <a:srgbClr val="262441"/>
      </a:dk2>
      <a:lt2>
        <a:srgbClr val="E3E8E2"/>
      </a:lt2>
      <a:accent1>
        <a:srgbClr val="B117D5"/>
      </a:accent1>
      <a:accent2>
        <a:srgbClr val="7429E7"/>
      </a:accent2>
      <a:accent3>
        <a:srgbClr val="E729BC"/>
      </a:accent3>
      <a:accent4>
        <a:srgbClr val="59B914"/>
      </a:accent4>
      <a:accent5>
        <a:srgbClr val="22BD22"/>
      </a:accent5>
      <a:accent6>
        <a:srgbClr val="14BB5A"/>
      </a:accent6>
      <a:hlink>
        <a:srgbClr val="449531"/>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SplashVTI</vt:lpstr>
      <vt:lpstr>Introduction </vt:lpstr>
      <vt:lpstr>Optimizing Team Performance: Room Cleaning Checklist Training</vt:lpstr>
      <vt:lpstr>Employee engagement model </vt:lpstr>
      <vt:lpstr>Connecting Room Cleaning with Employee Engagement</vt:lpstr>
      <vt:lpstr>Essentials on a check list</vt:lpstr>
      <vt:lpstr>Best practices in the industry  </vt:lpstr>
      <vt:lpstr>In-practice employee involvement </vt:lpstr>
      <vt:lpstr>   Instruction and assistance.‏</vt:lpstr>
      <vt:lpstr>Assessing Achievement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Optimizing Team Performance: Room Cleaning Checklist Training</dc:title>
  <dc:creator/>
  <cp:lastModifiedBy/>
  <cp:revision>315</cp:revision>
  <dcterms:created xsi:type="dcterms:W3CDTF">2023-11-05T19:48:38Z</dcterms:created>
  <dcterms:modified xsi:type="dcterms:W3CDTF">2023-11-06T06:39:49Z</dcterms:modified>
</cp:coreProperties>
</file>