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Lst>
  <p:notesMasterIdLst>
    <p:notesMasterId r:id="rId27"/>
  </p:notesMasterIdLst>
  <p:sldIdLst>
    <p:sldId id="256" r:id="rId2"/>
    <p:sldId id="265" r:id="rId3"/>
    <p:sldId id="266" r:id="rId4"/>
    <p:sldId id="267" r:id="rId5"/>
    <p:sldId id="268" r:id="rId6"/>
    <p:sldId id="273" r:id="rId7"/>
    <p:sldId id="275" r:id="rId8"/>
    <p:sldId id="274" r:id="rId9"/>
    <p:sldId id="276" r:id="rId10"/>
    <p:sldId id="277" r:id="rId11"/>
    <p:sldId id="294" r:id="rId12"/>
    <p:sldId id="278" r:id="rId13"/>
    <p:sldId id="279" r:id="rId14"/>
    <p:sldId id="288" r:id="rId15"/>
    <p:sldId id="280" r:id="rId16"/>
    <p:sldId id="281" r:id="rId17"/>
    <p:sldId id="282" r:id="rId18"/>
    <p:sldId id="283" r:id="rId19"/>
    <p:sldId id="284" r:id="rId20"/>
    <p:sldId id="285" r:id="rId21"/>
    <p:sldId id="286" r:id="rId22"/>
    <p:sldId id="287" r:id="rId23"/>
    <p:sldId id="271" r:id="rId24"/>
    <p:sldId id="289" r:id="rId25"/>
    <p:sldId id="27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10" autoAdjust="0"/>
    <p:restoredTop sz="94725"/>
  </p:normalViewPr>
  <p:slideViewPr>
    <p:cSldViewPr>
      <p:cViewPr varScale="1">
        <p:scale>
          <a:sx n="70" d="100"/>
          <a:sy n="70" d="100"/>
        </p:scale>
        <p:origin x="642" y="2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3/9/2026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1045612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Discuss other modules/reference tables/source</a:t>
            </a:r>
            <a:r>
              <a:rPr lang="en-GB" baseline="0" dirty="0"/>
              <a:t> systems that might be included in </a:t>
            </a:r>
            <a:r>
              <a:rPr lang="en-GB" baseline="0"/>
              <a:t>this system.</a:t>
            </a:r>
            <a:endParaRPr lang="en-GB"/>
          </a:p>
        </p:txBody>
      </p:sp>
      <p:sp>
        <p:nvSpPr>
          <p:cNvPr id="4" name="Slide Number Placeholder 3"/>
          <p:cNvSpPr>
            <a:spLocks noGrp="1"/>
          </p:cNvSpPr>
          <p:nvPr>
            <p:ph type="sldNum" sz="quarter" idx="10"/>
          </p:nvPr>
        </p:nvSpPr>
        <p:spPr/>
        <p:txBody>
          <a:bodyPr/>
          <a:lstStyle/>
          <a:p>
            <a:fld id="{BAF73CD3-8614-414D-B46E-05B9848ED3BD}" type="slidenum">
              <a:rPr lang="en-GB" smtClean="0"/>
              <a:pPr/>
              <a:t>9</a:t>
            </a:fld>
            <a:endParaRPr lang="en-GB"/>
          </a:p>
        </p:txBody>
      </p:sp>
    </p:spTree>
    <p:extLst>
      <p:ext uri="{BB962C8B-B14F-4D97-AF65-F5344CB8AC3E}">
        <p14:creationId xmlns:p14="http://schemas.microsoft.com/office/powerpoint/2010/main" val="1256632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Ask what other types of metadata might be stored</a:t>
            </a:r>
          </a:p>
        </p:txBody>
      </p:sp>
      <p:sp>
        <p:nvSpPr>
          <p:cNvPr id="4" name="Slide Number Placeholder 3"/>
          <p:cNvSpPr>
            <a:spLocks noGrp="1"/>
          </p:cNvSpPr>
          <p:nvPr>
            <p:ph type="sldNum" sz="quarter" idx="10"/>
          </p:nvPr>
        </p:nvSpPr>
        <p:spPr/>
        <p:txBody>
          <a:bodyPr/>
          <a:lstStyle/>
          <a:p>
            <a:fld id="{BAF73CD3-8614-414D-B46E-05B9848ED3BD}" type="slidenum">
              <a:rPr lang="en-GB" smtClean="0"/>
              <a:pPr/>
              <a:t>16</a:t>
            </a:fld>
            <a:endParaRPr lang="en-GB"/>
          </a:p>
        </p:txBody>
      </p:sp>
    </p:spTree>
    <p:extLst>
      <p:ext uri="{BB962C8B-B14F-4D97-AF65-F5344CB8AC3E}">
        <p14:creationId xmlns:p14="http://schemas.microsoft.com/office/powerpoint/2010/main" val="181143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GB"/>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3127588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3" name="Content Placeholder 2"/>
          <p:cNvSpPr>
            <a:spLocks noGrp="1"/>
          </p:cNvSpPr>
          <p:nvPr>
            <p:ph idx="1"/>
          </p:nvPr>
        </p:nvSpPr>
        <p:spPr/>
        <p:txBody>
          <a:bodyPr/>
          <a:lstStyle>
            <a:lvl2pPr>
              <a:defRPr>
                <a:solidFill>
                  <a:srgbClr val="0070C0"/>
                </a:solidFill>
              </a:defRPr>
            </a:lvl2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4061479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GB"/>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extLst>
      <p:ext uri="{BB962C8B-B14F-4D97-AF65-F5344CB8AC3E}">
        <p14:creationId xmlns:p14="http://schemas.microsoft.com/office/powerpoint/2010/main" val="2058077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651681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GB"/>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extLst>
      <p:ext uri="{BB962C8B-B14F-4D97-AF65-F5344CB8AC3E}">
        <p14:creationId xmlns:p14="http://schemas.microsoft.com/office/powerpoint/2010/main" val="3153545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GB"/>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857584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440518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GB"/>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GB"/>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78455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GB"/>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GB"/>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GB"/>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515533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139166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GB"/>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4151040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GB"/>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GB"/>
              <a:t>Click to edit Master text styles</a:t>
            </a:r>
          </a:p>
          <a:p>
            <a:pPr lvl="1" eaLnBrk="1" latinLnBrk="0" hangingPunct="1"/>
            <a:r>
              <a:rPr kumimoji="0" lang="en-GB"/>
              <a:t>Second level</a:t>
            </a:r>
          </a:p>
          <a:p>
            <a:pPr lvl="2" eaLnBrk="1" latinLnBrk="0" hangingPunct="1"/>
            <a:r>
              <a:rPr kumimoji="0" lang="en-GB"/>
              <a:t>Third level</a:t>
            </a:r>
          </a:p>
          <a:p>
            <a:pPr lvl="3" eaLnBrk="1" latinLnBrk="0" hangingPunct="1"/>
            <a:r>
              <a:rPr kumimoji="0" lang="en-GB"/>
              <a:t>Fourth level</a:t>
            </a:r>
          </a:p>
          <a:p>
            <a:pPr lvl="4" eaLnBrk="1" latinLnBrk="0" hangingPunct="1"/>
            <a:r>
              <a:rPr kumimoji="0" lang="en-GB"/>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31109374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Arial" panose="020B0604020202020204" pitchFamily="34" charset="0"/>
        <a:buChar char="•"/>
        <a:defRPr kumimoji="0" sz="2600" kern="1200">
          <a:solidFill>
            <a:srgbClr val="0070C0"/>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wmf"/><Relationship Id="rId1" Type="http://schemas.openxmlformats.org/officeDocument/2006/relationships/slideLayout" Target="../slideLayouts/slideLayout2.xml"/><Relationship Id="rId5" Type="http://schemas.openxmlformats.org/officeDocument/2006/relationships/image" Target="../media/image5.wmf"/><Relationship Id="rId4" Type="http://schemas.openxmlformats.org/officeDocument/2006/relationships/image" Target="../media/image4.wmf"/></Relationships>
</file>

<file path=ppt/slides/_rels/slide9.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wmf"/><Relationship Id="rId5" Type="http://schemas.openxmlformats.org/officeDocument/2006/relationships/image" Target="../media/image4.wmf"/><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a:xfrm>
            <a:off x="457200" y="3899938"/>
            <a:ext cx="6563072" cy="1752600"/>
          </a:xfrm>
        </p:spPr>
        <p:txBody>
          <a:bodyPr>
            <a:normAutofit/>
          </a:bodyPr>
          <a:lstStyle/>
          <a:p>
            <a:r>
              <a:rPr lang="en-GB" dirty="0"/>
              <a:t>ACCA6026</a:t>
            </a:r>
          </a:p>
          <a:p>
            <a:r>
              <a:rPr lang="en-GB" dirty="0"/>
              <a:t>Lecture 9 – Business Intelligence Architecture</a:t>
            </a:r>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Definition</a:t>
            </a:r>
          </a:p>
        </p:txBody>
      </p:sp>
      <p:sp>
        <p:nvSpPr>
          <p:cNvPr id="3" name="Content Placeholder 2"/>
          <p:cNvSpPr>
            <a:spLocks noGrp="1"/>
          </p:cNvSpPr>
          <p:nvPr>
            <p:ph idx="1"/>
          </p:nvPr>
        </p:nvSpPr>
        <p:spPr/>
        <p:txBody>
          <a:bodyPr>
            <a:normAutofit/>
          </a:bodyPr>
          <a:lstStyle/>
          <a:p>
            <a:r>
              <a:rPr lang="en-GB" sz="2800" dirty="0"/>
              <a:t>Business Intelligence (BI) allows people at all levels of an organisation to access, interact with, and analyse data to manage the business, improve performance, discover opportunities, and operate efficiently</a:t>
            </a:r>
          </a:p>
          <a:p>
            <a:endParaRPr lang="en-GB" dirty="0"/>
          </a:p>
          <a:p>
            <a:r>
              <a:rPr lang="en-GB" dirty="0"/>
              <a:t>Other terms used by different groups of people instead of ‘business intelligence’ include</a:t>
            </a:r>
          </a:p>
          <a:p>
            <a:pPr lvl="1"/>
            <a:r>
              <a:rPr lang="en-GB" dirty="0"/>
              <a:t>Competitive Intelligence</a:t>
            </a:r>
          </a:p>
          <a:p>
            <a:pPr lvl="1"/>
            <a:r>
              <a:rPr lang="en-GB" dirty="0"/>
              <a:t>Reporting</a:t>
            </a:r>
          </a:p>
          <a:p>
            <a:pPr lvl="1"/>
            <a:r>
              <a:rPr lang="en-GB" dirty="0"/>
              <a:t>Analysis</a:t>
            </a:r>
          </a:p>
          <a:p>
            <a:pPr lvl="1"/>
            <a:r>
              <a:rPr lang="en-GB" dirty="0"/>
              <a:t>Business Analytics</a:t>
            </a:r>
          </a:p>
          <a:p>
            <a:pPr lvl="1"/>
            <a:r>
              <a:rPr lang="en-GB" dirty="0"/>
              <a:t>Decision Support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for Management and Control</a:t>
            </a:r>
          </a:p>
        </p:txBody>
      </p:sp>
      <p:sp>
        <p:nvSpPr>
          <p:cNvPr id="3" name="Content Placeholder 2"/>
          <p:cNvSpPr>
            <a:spLocks noGrp="1"/>
          </p:cNvSpPr>
          <p:nvPr>
            <p:ph idx="1"/>
          </p:nvPr>
        </p:nvSpPr>
        <p:spPr/>
        <p:txBody>
          <a:bodyPr>
            <a:normAutofit fontScale="92500"/>
          </a:bodyPr>
          <a:lstStyle/>
          <a:p>
            <a:r>
              <a:rPr lang="en-GB" dirty="0"/>
              <a:t>At its most basic, BI provides managers with information about what’s going on in the organisation</a:t>
            </a:r>
          </a:p>
          <a:p>
            <a:pPr lvl="1"/>
            <a:r>
              <a:rPr lang="en-GB" dirty="0"/>
              <a:t>Sales</a:t>
            </a:r>
          </a:p>
          <a:p>
            <a:pPr lvl="1"/>
            <a:r>
              <a:rPr lang="en-GB" dirty="0"/>
              <a:t>Expenses</a:t>
            </a:r>
          </a:p>
          <a:p>
            <a:pPr lvl="1"/>
            <a:r>
              <a:rPr lang="en-GB" dirty="0"/>
              <a:t>Stock levels</a:t>
            </a:r>
          </a:p>
          <a:p>
            <a:pPr lvl="1"/>
            <a:r>
              <a:rPr lang="en-GB" dirty="0"/>
              <a:t>...</a:t>
            </a:r>
          </a:p>
          <a:p>
            <a:endParaRPr lang="en-GB" dirty="0"/>
          </a:p>
          <a:p>
            <a:r>
              <a:rPr lang="en-GB" dirty="0"/>
              <a:t>When a particular metric is not where it is expected to be, BI allows managers to explore the reasons for this </a:t>
            </a:r>
          </a:p>
          <a:p>
            <a:endParaRPr lang="en-GB" dirty="0"/>
          </a:p>
          <a:p>
            <a:r>
              <a:rPr lang="en-GB" dirty="0"/>
              <a:t>Instead of having to wait for a monthly or quarterly report, managers can see up-to-date information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and Business Performance</a:t>
            </a:r>
          </a:p>
        </p:txBody>
      </p:sp>
      <p:sp>
        <p:nvSpPr>
          <p:cNvPr id="3" name="Content Placeholder 2"/>
          <p:cNvSpPr>
            <a:spLocks noGrp="1"/>
          </p:cNvSpPr>
          <p:nvPr>
            <p:ph idx="1"/>
          </p:nvPr>
        </p:nvSpPr>
        <p:spPr/>
        <p:txBody>
          <a:bodyPr>
            <a:normAutofit lnSpcReduction="10000"/>
          </a:bodyPr>
          <a:lstStyle/>
          <a:p>
            <a:r>
              <a:rPr lang="en-GB" dirty="0"/>
              <a:t>A key sign of successful BI is the degree to which it impacts on business performance</a:t>
            </a:r>
          </a:p>
          <a:p>
            <a:r>
              <a:rPr lang="en-GB" dirty="0"/>
              <a:t>Business performance can be measured using any combination of</a:t>
            </a:r>
          </a:p>
          <a:p>
            <a:pPr lvl="1"/>
            <a:r>
              <a:rPr lang="en-GB" dirty="0"/>
              <a:t>Revenue</a:t>
            </a:r>
          </a:p>
          <a:p>
            <a:pPr lvl="1"/>
            <a:r>
              <a:rPr lang="en-GB" dirty="0"/>
              <a:t>Margin</a:t>
            </a:r>
          </a:p>
          <a:p>
            <a:pPr lvl="1"/>
            <a:r>
              <a:rPr lang="en-GB" dirty="0"/>
              <a:t>Profitability</a:t>
            </a:r>
          </a:p>
          <a:p>
            <a:pPr lvl="1"/>
            <a:r>
              <a:rPr lang="en-GB" dirty="0"/>
              <a:t>Number of customers</a:t>
            </a:r>
          </a:p>
          <a:p>
            <a:pPr lvl="1"/>
            <a:r>
              <a:rPr lang="en-GB" dirty="0"/>
              <a:t>...</a:t>
            </a:r>
          </a:p>
          <a:p>
            <a:r>
              <a:rPr lang="en-GB" dirty="0"/>
              <a:t>To do any of these you must access some data, analyse it, determine what will improve performance, then take action upon those findings</a:t>
            </a:r>
          </a:p>
          <a:p>
            <a:r>
              <a:rPr lang="en-GB" dirty="0"/>
              <a:t>BI is useless unless you act upon it </a:t>
            </a:r>
            <a:r>
              <a:rPr lang="en-GB" dirty="0">
                <a:sym typeface="Wingdings" pitchFamily="2" charset="2"/>
              </a:rPr>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BI</a:t>
            </a:r>
          </a:p>
        </p:txBody>
      </p:sp>
      <p:sp>
        <p:nvSpPr>
          <p:cNvPr id="3" name="Content Placeholder 2"/>
          <p:cNvSpPr>
            <a:spLocks noGrp="1"/>
          </p:cNvSpPr>
          <p:nvPr>
            <p:ph idx="1"/>
          </p:nvPr>
        </p:nvSpPr>
        <p:spPr/>
        <p:txBody>
          <a:bodyPr>
            <a:normAutofit fontScale="92500" lnSpcReduction="20000"/>
          </a:bodyPr>
          <a:lstStyle/>
          <a:p>
            <a:r>
              <a:rPr lang="en-GB" dirty="0"/>
              <a:t>BI is not just used for strategic planning but is now used for day-to-day operations</a:t>
            </a:r>
          </a:p>
          <a:p>
            <a:r>
              <a:rPr lang="en-GB" dirty="0"/>
              <a:t>Operational BI normally works closer to real-time than BI for management</a:t>
            </a:r>
          </a:p>
          <a:p>
            <a:pPr lvl="1"/>
            <a:r>
              <a:rPr lang="en-GB" dirty="0"/>
              <a:t>Checking stock levels as part of the process of taking an order</a:t>
            </a:r>
          </a:p>
          <a:p>
            <a:pPr lvl="1"/>
            <a:r>
              <a:rPr lang="en-GB" dirty="0"/>
              <a:t>Monitoring flight delays in order to pro-actively accommodate passengers with connections</a:t>
            </a:r>
          </a:p>
          <a:p>
            <a:pPr lvl="1"/>
            <a:r>
              <a:rPr lang="en-GB" dirty="0"/>
              <a:t>Determine optimum staffing levels under different conditions</a:t>
            </a:r>
          </a:p>
          <a:p>
            <a:pPr lvl="1"/>
            <a:r>
              <a:rPr lang="en-GB" dirty="0"/>
              <a:t>Estimate the wait time for a restaurant table based upon the number of current diners and the average length it takes to dine</a:t>
            </a:r>
          </a:p>
          <a:p>
            <a:pPr lvl="1"/>
            <a:r>
              <a:rPr lang="en-GB" dirty="0"/>
              <a:t>Walt Disney World’s Magic Kingdom uses BI to monitor the length of queues for popular rides and work out how many Fast Pass priority tickets it can sell at different times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Architecture</a:t>
            </a:r>
          </a:p>
        </p:txBody>
      </p:sp>
      <p:sp>
        <p:nvSpPr>
          <p:cNvPr id="3" name="Content Placeholder 2"/>
          <p:cNvSpPr>
            <a:spLocks noGrp="1"/>
          </p:cNvSpPr>
          <p:nvPr>
            <p:ph idx="1"/>
          </p:nvPr>
        </p:nvSpPr>
        <p:spPr/>
        <p:txBody>
          <a:bodyPr/>
          <a:lstStyle/>
          <a:p>
            <a:r>
              <a:rPr lang="en-GB" dirty="0"/>
              <a:t>This is a very high level description of a BI system </a:t>
            </a:r>
          </a:p>
          <a:p>
            <a:r>
              <a:rPr lang="en-GB" dirty="0"/>
              <a:t>Lower level descriptions will come as we start to design a data warehouse</a:t>
            </a:r>
          </a:p>
          <a:p>
            <a:r>
              <a:rPr lang="en-GB" dirty="0"/>
              <a:t>This lecture looks at the back end; the next lecture will look at the front end</a:t>
            </a:r>
          </a:p>
          <a:p>
            <a:endParaRPr lang="en-GB" dirty="0"/>
          </a:p>
          <a:p>
            <a:r>
              <a:rPr lang="en-GB" dirty="0"/>
              <a:t>Major architectural components of small/new and large/mature BI system</a:t>
            </a:r>
          </a:p>
          <a:p>
            <a:r>
              <a:rPr lang="en-GB" dirty="0"/>
              <a:t>Large/mature BI systems are sometimes known as Enterprise Intelligence Systems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&amp; Source Systems</a:t>
            </a:r>
          </a:p>
        </p:txBody>
      </p:sp>
      <p:sp>
        <p:nvSpPr>
          <p:cNvPr id="3" name="Content Placeholder 2"/>
          <p:cNvSpPr>
            <a:spLocks noGrp="1"/>
          </p:cNvSpPr>
          <p:nvPr>
            <p:ph idx="1"/>
          </p:nvPr>
        </p:nvSpPr>
        <p:spPr/>
        <p:txBody>
          <a:bodyPr>
            <a:normAutofit lnSpcReduction="10000"/>
          </a:bodyPr>
          <a:lstStyle/>
          <a:p>
            <a:r>
              <a:rPr lang="en-GB" dirty="0"/>
              <a:t>Operational systems provide the source material for any BI system</a:t>
            </a:r>
          </a:p>
          <a:p>
            <a:r>
              <a:rPr lang="en-GB" dirty="0"/>
              <a:t>These may also be known as </a:t>
            </a:r>
            <a:r>
              <a:rPr lang="en-GB" i="1" dirty="0"/>
              <a:t>source systems</a:t>
            </a:r>
            <a:r>
              <a:rPr lang="en-GB" dirty="0"/>
              <a:t>, </a:t>
            </a:r>
            <a:r>
              <a:rPr lang="en-GB" i="1" dirty="0"/>
              <a:t>transaction processing systems</a:t>
            </a:r>
            <a:r>
              <a:rPr lang="en-GB" dirty="0"/>
              <a:t>, </a:t>
            </a:r>
            <a:r>
              <a:rPr lang="en-GB" i="1" dirty="0"/>
              <a:t>enterprise resource planning (ERP) systems</a:t>
            </a:r>
          </a:p>
          <a:p>
            <a:r>
              <a:rPr lang="en-GB" dirty="0"/>
              <a:t>There may be many systems in a company, each dealing with different types of data and, even where they use the same information, using different terms to describe the data</a:t>
            </a:r>
          </a:p>
          <a:p>
            <a:endParaRPr lang="en-GB" dirty="0"/>
          </a:p>
          <a:p>
            <a:r>
              <a:rPr lang="en-GB" dirty="0"/>
              <a:t>When business intelligence is integrated with an operational system or supports an operational task, it is referred to as </a:t>
            </a:r>
            <a:r>
              <a:rPr lang="en-GB" i="1" dirty="0"/>
              <a:t>operational business intelligence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&amp; Source Systems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
        <p:nvSpPr>
          <p:cNvPr id="6" name="Flowchart: Magnetic Disk 5"/>
          <p:cNvSpPr/>
          <p:nvPr/>
        </p:nvSpPr>
        <p:spPr>
          <a:xfrm>
            <a:off x="285720"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642910" y="2071678"/>
            <a:ext cx="1216487" cy="646331"/>
          </a:xfrm>
          <a:prstGeom prst="rect">
            <a:avLst/>
          </a:prstGeom>
          <a:solidFill>
            <a:schemeClr val="accent1"/>
          </a:solidFill>
          <a:ln>
            <a:noFill/>
          </a:ln>
        </p:spPr>
        <p:txBody>
          <a:bodyPr wrap="none" rtlCol="0">
            <a:spAutoFit/>
          </a:bodyPr>
          <a:lstStyle/>
          <a:p>
            <a:r>
              <a:rPr lang="en-GB" dirty="0">
                <a:solidFill>
                  <a:schemeClr val="bg1"/>
                </a:solidFill>
              </a:rPr>
              <a:t>Production</a:t>
            </a:r>
          </a:p>
          <a:p>
            <a:pPr algn="ctr"/>
            <a:r>
              <a:rPr lang="en-GB" dirty="0">
                <a:solidFill>
                  <a:schemeClr val="bg1"/>
                </a:solidFill>
              </a:rPr>
              <a:t>Orders</a:t>
            </a:r>
          </a:p>
        </p:txBody>
      </p:sp>
      <p:sp>
        <p:nvSpPr>
          <p:cNvPr id="18" name="Flowchart: Magnetic Disk 17"/>
          <p:cNvSpPr/>
          <p:nvPr/>
        </p:nvSpPr>
        <p:spPr>
          <a:xfrm>
            <a:off x="2500298"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Magnetic Disk 18"/>
          <p:cNvSpPr/>
          <p:nvPr/>
        </p:nvSpPr>
        <p:spPr>
          <a:xfrm>
            <a:off x="4786314"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Magnetic Disk 19"/>
          <p:cNvSpPr/>
          <p:nvPr/>
        </p:nvSpPr>
        <p:spPr>
          <a:xfrm>
            <a:off x="7000892"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642910" y="1259468"/>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Product</a:t>
            </a:r>
          </a:p>
        </p:txBody>
      </p:sp>
      <p:sp>
        <p:nvSpPr>
          <p:cNvPr id="23" name="TextBox 22"/>
          <p:cNvSpPr txBox="1"/>
          <p:nvPr/>
        </p:nvSpPr>
        <p:spPr>
          <a:xfrm>
            <a:off x="7358082" y="1928802"/>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Customer</a:t>
            </a:r>
          </a:p>
        </p:txBody>
      </p:sp>
      <p:sp>
        <p:nvSpPr>
          <p:cNvPr id="24" name="TextBox 23"/>
          <p:cNvSpPr txBox="1"/>
          <p:nvPr/>
        </p:nvSpPr>
        <p:spPr>
          <a:xfrm>
            <a:off x="2880081" y="1268760"/>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Product</a:t>
            </a:r>
          </a:p>
        </p:txBody>
      </p:sp>
      <p:sp>
        <p:nvSpPr>
          <p:cNvPr id="25" name="TextBox 24"/>
          <p:cNvSpPr txBox="1"/>
          <p:nvPr/>
        </p:nvSpPr>
        <p:spPr>
          <a:xfrm>
            <a:off x="5125021" y="1268760"/>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Product</a:t>
            </a:r>
          </a:p>
        </p:txBody>
      </p:sp>
      <p:sp>
        <p:nvSpPr>
          <p:cNvPr id="26" name="TextBox 25"/>
          <p:cNvSpPr txBox="1"/>
          <p:nvPr/>
        </p:nvSpPr>
        <p:spPr>
          <a:xfrm>
            <a:off x="7358082" y="1268760"/>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Product</a:t>
            </a:r>
          </a:p>
        </p:txBody>
      </p:sp>
      <p:sp>
        <p:nvSpPr>
          <p:cNvPr id="27" name="TextBox 26"/>
          <p:cNvSpPr txBox="1"/>
          <p:nvPr/>
        </p:nvSpPr>
        <p:spPr>
          <a:xfrm>
            <a:off x="5166097" y="1928802"/>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Customer</a:t>
            </a:r>
          </a:p>
        </p:txBody>
      </p:sp>
      <p:sp>
        <p:nvSpPr>
          <p:cNvPr id="28" name="TextBox 27"/>
          <p:cNvSpPr txBox="1"/>
          <p:nvPr/>
        </p:nvSpPr>
        <p:spPr>
          <a:xfrm>
            <a:off x="2880081" y="1928802"/>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Customer</a:t>
            </a:r>
          </a:p>
        </p:txBody>
      </p:sp>
      <p:sp>
        <p:nvSpPr>
          <p:cNvPr id="29" name="TextBox 28"/>
          <p:cNvSpPr txBox="1"/>
          <p:nvPr/>
        </p:nvSpPr>
        <p:spPr>
          <a:xfrm>
            <a:off x="2880081" y="2357430"/>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Orders</a:t>
            </a:r>
          </a:p>
        </p:txBody>
      </p:sp>
      <p:sp>
        <p:nvSpPr>
          <p:cNvPr id="30" name="TextBox 29"/>
          <p:cNvSpPr txBox="1"/>
          <p:nvPr/>
        </p:nvSpPr>
        <p:spPr>
          <a:xfrm>
            <a:off x="5166097" y="2357430"/>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Shipments</a:t>
            </a:r>
          </a:p>
        </p:txBody>
      </p:sp>
      <p:sp>
        <p:nvSpPr>
          <p:cNvPr id="31" name="TextBox 30"/>
          <p:cNvSpPr txBox="1"/>
          <p:nvPr/>
        </p:nvSpPr>
        <p:spPr>
          <a:xfrm>
            <a:off x="7358082" y="2357430"/>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Invoices</a:t>
            </a:r>
          </a:p>
        </p:txBody>
      </p:sp>
      <p:pic>
        <p:nvPicPr>
          <p:cNvPr id="1026" name="Picture 2" descr="C:\Users\PROJECTOR\AppData\Local\Microsoft\Windows\Temporary Internet Files\Content.IE5\3SH2TMWI\MC900335566[1].wmf"/>
          <p:cNvPicPr>
            <a:picLocks noChangeAspect="1" noChangeArrowheads="1"/>
          </p:cNvPicPr>
          <p:nvPr/>
        </p:nvPicPr>
        <p:blipFill>
          <a:blip r:embed="rId2"/>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3"/>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4"/>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5"/>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a:t>Manufacturing</a:t>
            </a:r>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a:t>Sales</a:t>
            </a:r>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a:t>Supply Chain</a:t>
            </a:r>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a:t>Accounting</a:t>
            </a:r>
          </a:p>
        </p:txBody>
      </p:sp>
      <p:grpSp>
        <p:nvGrpSpPr>
          <p:cNvPr id="42" name="Group 41"/>
          <p:cNvGrpSpPr/>
          <p:nvPr/>
        </p:nvGrpSpPr>
        <p:grpSpPr>
          <a:xfrm>
            <a:off x="2928926" y="3429000"/>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a:solidFill>
                    <a:schemeClr val="bg1"/>
                  </a:solidFill>
                </a:rPr>
                <a:t>Order</a:t>
              </a:r>
            </a:p>
          </p:txBody>
        </p:sp>
      </p:grpSp>
      <p:grpSp>
        <p:nvGrpSpPr>
          <p:cNvPr id="43" name="Group 42"/>
          <p:cNvGrpSpPr/>
          <p:nvPr/>
        </p:nvGrpSpPr>
        <p:grpSpPr>
          <a:xfrm>
            <a:off x="4929190" y="3357562"/>
            <a:ext cx="914400" cy="914400"/>
            <a:chOff x="3857620" y="3571876"/>
            <a:chExt cx="914400" cy="914400"/>
          </a:xfrm>
        </p:grpSpPr>
        <p:sp>
          <p:nvSpPr>
            <p:cNvPr id="44" name="Folded Corner 43"/>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5" name="TextBox 44"/>
            <p:cNvSpPr txBox="1"/>
            <p:nvPr/>
          </p:nvSpPr>
          <p:spPr>
            <a:xfrm>
              <a:off x="3929058" y="3857628"/>
              <a:ext cx="723275" cy="369332"/>
            </a:xfrm>
            <a:prstGeom prst="rect">
              <a:avLst/>
            </a:prstGeom>
            <a:noFill/>
          </p:spPr>
          <p:txBody>
            <a:bodyPr wrap="none" rtlCol="0">
              <a:spAutoFit/>
            </a:bodyPr>
            <a:lstStyle/>
            <a:p>
              <a:r>
                <a:rPr lang="en-GB" dirty="0">
                  <a:solidFill>
                    <a:schemeClr val="bg1"/>
                  </a:solidFill>
                </a:rPr>
                <a:t>Order</a:t>
              </a:r>
            </a:p>
          </p:txBody>
        </p:sp>
      </p:grpSp>
      <p:grpSp>
        <p:nvGrpSpPr>
          <p:cNvPr id="55" name="Group 54"/>
          <p:cNvGrpSpPr/>
          <p:nvPr/>
        </p:nvGrpSpPr>
        <p:grpSpPr>
          <a:xfrm>
            <a:off x="7000892" y="3071810"/>
            <a:ext cx="914400" cy="914400"/>
            <a:chOff x="3857620" y="3571876"/>
            <a:chExt cx="914400" cy="914400"/>
          </a:xfrm>
        </p:grpSpPr>
        <p:sp>
          <p:nvSpPr>
            <p:cNvPr id="56" name="Folded Corner 55"/>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7" name="TextBox 56"/>
            <p:cNvSpPr txBox="1"/>
            <p:nvPr/>
          </p:nvSpPr>
          <p:spPr>
            <a:xfrm>
              <a:off x="3929058" y="3857628"/>
              <a:ext cx="723275" cy="369332"/>
            </a:xfrm>
            <a:prstGeom prst="rect">
              <a:avLst/>
            </a:prstGeom>
            <a:noFill/>
          </p:spPr>
          <p:txBody>
            <a:bodyPr wrap="none" rtlCol="0">
              <a:spAutoFit/>
            </a:bodyPr>
            <a:lstStyle/>
            <a:p>
              <a:r>
                <a:rPr lang="en-GB" dirty="0">
                  <a:solidFill>
                    <a:schemeClr val="bg1"/>
                  </a:solidFill>
                </a:rPr>
                <a:t>Order</a:t>
              </a:r>
            </a:p>
          </p:txBody>
        </p:sp>
      </p:grpSp>
      <p:grpSp>
        <p:nvGrpSpPr>
          <p:cNvPr id="60" name="Group 59"/>
          <p:cNvGrpSpPr/>
          <p:nvPr/>
        </p:nvGrpSpPr>
        <p:grpSpPr>
          <a:xfrm>
            <a:off x="5429256" y="3929066"/>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a:solidFill>
                    <a:schemeClr val="bg1"/>
                  </a:solidFill>
                </a:rPr>
                <a:t>Shipping</a:t>
              </a:r>
            </a:p>
            <a:p>
              <a:r>
                <a:rPr lang="en-GB" dirty="0">
                  <a:solidFill>
                    <a:schemeClr val="bg1"/>
                  </a:solidFill>
                </a:rPr>
                <a:t>Details</a:t>
              </a:r>
            </a:p>
          </p:txBody>
        </p:sp>
      </p:grpSp>
      <p:grpSp>
        <p:nvGrpSpPr>
          <p:cNvPr id="59" name="Group 58"/>
          <p:cNvGrpSpPr/>
          <p:nvPr/>
        </p:nvGrpSpPr>
        <p:grpSpPr>
          <a:xfrm>
            <a:off x="7358082" y="3714752"/>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a:solidFill>
                    <a:schemeClr val="bg1"/>
                  </a:solidFill>
                </a:rPr>
                <a:t>Invoice</a:t>
              </a:r>
            </a:p>
          </p:txBody>
        </p:sp>
      </p:grpSp>
      <p:grpSp>
        <p:nvGrpSpPr>
          <p:cNvPr id="58" name="Group 57"/>
          <p:cNvGrpSpPr/>
          <p:nvPr/>
        </p:nvGrpSpPr>
        <p:grpSpPr>
          <a:xfrm>
            <a:off x="7643834" y="4357694"/>
            <a:ext cx="1018227" cy="914400"/>
            <a:chOff x="7143768" y="3714752"/>
            <a:chExt cx="1018227" cy="914400"/>
          </a:xfrm>
        </p:grpSpPr>
        <p:sp>
          <p:nvSpPr>
            <p:cNvPr id="53" name="Folded Corner 52"/>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4" name="TextBox 53"/>
            <p:cNvSpPr txBox="1"/>
            <p:nvPr/>
          </p:nvSpPr>
          <p:spPr>
            <a:xfrm>
              <a:off x="7143768" y="3857628"/>
              <a:ext cx="1018227" cy="646331"/>
            </a:xfrm>
            <a:prstGeom prst="rect">
              <a:avLst/>
            </a:prstGeom>
            <a:noFill/>
          </p:spPr>
          <p:txBody>
            <a:bodyPr wrap="none" rtlCol="0">
              <a:spAutoFit/>
            </a:bodyPr>
            <a:lstStyle/>
            <a:p>
              <a:r>
                <a:rPr lang="en-GB" dirty="0">
                  <a:solidFill>
                    <a:schemeClr val="bg1"/>
                  </a:solidFill>
                </a:rPr>
                <a:t>Shipping</a:t>
              </a:r>
            </a:p>
            <a:p>
              <a:r>
                <a:rPr lang="en-GB" dirty="0">
                  <a:solidFill>
                    <a:schemeClr val="bg1"/>
                  </a:solidFill>
                </a:rPr>
                <a:t>Details</a:t>
              </a:r>
            </a:p>
          </p:txBody>
        </p:sp>
      </p:grpSp>
      <p:sp>
        <p:nvSpPr>
          <p:cNvPr id="63" name="Rounded Rectangle 62"/>
          <p:cNvSpPr/>
          <p:nvPr/>
        </p:nvSpPr>
        <p:spPr>
          <a:xfrm>
            <a:off x="214282"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ounded Rectangle 63"/>
          <p:cNvSpPr/>
          <p:nvPr/>
        </p:nvSpPr>
        <p:spPr>
          <a:xfrm>
            <a:off x="2428860"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65" name="Rounded Rectangle 64"/>
          <p:cNvSpPr/>
          <p:nvPr/>
        </p:nvSpPr>
        <p:spPr>
          <a:xfrm>
            <a:off x="4714876"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ounded Rectangle 65"/>
          <p:cNvSpPr/>
          <p:nvPr/>
        </p:nvSpPr>
        <p:spPr>
          <a:xfrm>
            <a:off x="6929454"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7" name="Group 66"/>
          <p:cNvGrpSpPr/>
          <p:nvPr/>
        </p:nvGrpSpPr>
        <p:grpSpPr>
          <a:xfrm>
            <a:off x="785786" y="3429000"/>
            <a:ext cx="914400" cy="914400"/>
            <a:chOff x="3857620" y="3571876"/>
            <a:chExt cx="914400" cy="914400"/>
          </a:xfrm>
        </p:grpSpPr>
        <p:sp>
          <p:nvSpPr>
            <p:cNvPr id="68" name="Folded Corner 67"/>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9" name="TextBox 68"/>
            <p:cNvSpPr txBox="1"/>
            <p:nvPr/>
          </p:nvSpPr>
          <p:spPr>
            <a:xfrm>
              <a:off x="3929058" y="3857628"/>
              <a:ext cx="723275" cy="369332"/>
            </a:xfrm>
            <a:prstGeom prst="rect">
              <a:avLst/>
            </a:prstGeom>
            <a:noFill/>
          </p:spPr>
          <p:txBody>
            <a:bodyPr wrap="none" rtlCol="0">
              <a:spAutoFit/>
            </a:bodyPr>
            <a:lstStyle/>
            <a:p>
              <a:r>
                <a:rPr lang="en-GB" dirty="0">
                  <a:solidFill>
                    <a:schemeClr val="bg1"/>
                  </a:solidFill>
                </a:rPr>
                <a:t>Order</a:t>
              </a: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BI System</a:t>
            </a: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
        <p:nvSpPr>
          <p:cNvPr id="6" name="Flowchart: Magnetic Disk 5"/>
          <p:cNvSpPr/>
          <p:nvPr/>
        </p:nvSpPr>
        <p:spPr>
          <a:xfrm>
            <a:off x="2000232" y="1142984"/>
            <a:ext cx="5072098" cy="2928958"/>
          </a:xfrm>
          <a:prstGeom prst="flowChartMagneticDisk">
            <a:avLst/>
          </a:prstGeom>
          <a:solidFill>
            <a:schemeClr val="accent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531800" y="2488164"/>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Product</a:t>
            </a:r>
          </a:p>
        </p:txBody>
      </p:sp>
      <p:sp>
        <p:nvSpPr>
          <p:cNvPr id="27" name="TextBox 26"/>
          <p:cNvSpPr txBox="1"/>
          <p:nvPr/>
        </p:nvSpPr>
        <p:spPr>
          <a:xfrm>
            <a:off x="5246444" y="2488164"/>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Accounts</a:t>
            </a:r>
          </a:p>
        </p:txBody>
      </p:sp>
      <p:sp>
        <p:nvSpPr>
          <p:cNvPr id="28" name="TextBox 27"/>
          <p:cNvSpPr txBox="1"/>
          <p:nvPr/>
        </p:nvSpPr>
        <p:spPr>
          <a:xfrm>
            <a:off x="3889122" y="2488164"/>
            <a:ext cx="1197764" cy="369332"/>
          </a:xfrm>
          <a:prstGeom prst="rect">
            <a:avLst/>
          </a:prstGeom>
          <a:solidFill>
            <a:schemeClr val="accent1"/>
          </a:solidFill>
          <a:ln>
            <a:noFill/>
          </a:ln>
        </p:spPr>
        <p:txBody>
          <a:bodyPr wrap="none" rtlCol="0">
            <a:normAutofit/>
          </a:bodyPr>
          <a:lstStyle/>
          <a:p>
            <a:pPr algn="ctr"/>
            <a:r>
              <a:rPr lang="en-GB" dirty="0">
                <a:solidFill>
                  <a:schemeClr val="bg1"/>
                </a:solidFill>
              </a:rPr>
              <a:t>Customer</a:t>
            </a:r>
          </a:p>
        </p:txBody>
      </p:sp>
      <p:sp>
        <p:nvSpPr>
          <p:cNvPr id="29" name="TextBox 28"/>
          <p:cNvSpPr txBox="1"/>
          <p:nvPr/>
        </p:nvSpPr>
        <p:spPr>
          <a:xfrm>
            <a:off x="2285984" y="3286124"/>
            <a:ext cx="2000264" cy="369332"/>
          </a:xfrm>
          <a:prstGeom prst="rect">
            <a:avLst/>
          </a:prstGeom>
          <a:solidFill>
            <a:schemeClr val="accent1"/>
          </a:solidFill>
          <a:ln>
            <a:noFill/>
          </a:ln>
        </p:spPr>
        <p:txBody>
          <a:bodyPr wrap="none" rtlCol="0">
            <a:normAutofit/>
          </a:bodyPr>
          <a:lstStyle/>
          <a:p>
            <a:pPr algn="ctr"/>
            <a:r>
              <a:rPr lang="en-GB" dirty="0">
                <a:solidFill>
                  <a:schemeClr val="bg1"/>
                </a:solidFill>
              </a:rPr>
              <a:t>Order Module</a:t>
            </a:r>
          </a:p>
        </p:txBody>
      </p:sp>
      <p:sp>
        <p:nvSpPr>
          <p:cNvPr id="30" name="TextBox 29"/>
          <p:cNvSpPr txBox="1"/>
          <p:nvPr/>
        </p:nvSpPr>
        <p:spPr>
          <a:xfrm>
            <a:off x="4857752" y="3286124"/>
            <a:ext cx="2000264" cy="369332"/>
          </a:xfrm>
          <a:prstGeom prst="rect">
            <a:avLst/>
          </a:prstGeom>
          <a:solidFill>
            <a:schemeClr val="accent1"/>
          </a:solidFill>
          <a:ln>
            <a:noFill/>
          </a:ln>
        </p:spPr>
        <p:txBody>
          <a:bodyPr wrap="none" rtlCol="0">
            <a:normAutofit/>
          </a:bodyPr>
          <a:lstStyle/>
          <a:p>
            <a:pPr algn="ctr"/>
            <a:r>
              <a:rPr lang="en-GB" dirty="0">
                <a:solidFill>
                  <a:schemeClr val="bg1"/>
                </a:solidFill>
              </a:rPr>
              <a:t>Accounting Module</a:t>
            </a:r>
          </a:p>
        </p:txBody>
      </p:sp>
      <p:pic>
        <p:nvPicPr>
          <p:cNvPr id="1026" name="Picture 2" descr="C:\Users\PROJECTOR\AppData\Local\Microsoft\Windows\Temporary Internet Files\Content.IE5\3SH2TMWI\MC900335566[1].wmf"/>
          <p:cNvPicPr>
            <a:picLocks noChangeAspect="1" noChangeArrowheads="1"/>
          </p:cNvPicPr>
          <p:nvPr/>
        </p:nvPicPr>
        <p:blipFill>
          <a:blip r:embed="rId3"/>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4"/>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5"/>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6"/>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a:t>Manufacturing</a:t>
            </a:r>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a:t>Sales</a:t>
            </a:r>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a:t>Supply Chain</a:t>
            </a:r>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a:t>Accounting</a:t>
            </a:r>
          </a:p>
        </p:txBody>
      </p:sp>
      <p:grpSp>
        <p:nvGrpSpPr>
          <p:cNvPr id="3" name="Group 41"/>
          <p:cNvGrpSpPr/>
          <p:nvPr/>
        </p:nvGrpSpPr>
        <p:grpSpPr>
          <a:xfrm>
            <a:off x="2928926" y="4357694"/>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a:solidFill>
                    <a:schemeClr val="bg1"/>
                  </a:solidFill>
                </a:rPr>
                <a:t>Order</a:t>
              </a:r>
            </a:p>
          </p:txBody>
        </p:sp>
      </p:grpSp>
      <p:grpSp>
        <p:nvGrpSpPr>
          <p:cNvPr id="8" name="Group 59"/>
          <p:cNvGrpSpPr/>
          <p:nvPr/>
        </p:nvGrpSpPr>
        <p:grpSpPr>
          <a:xfrm>
            <a:off x="5000628" y="4357694"/>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a:solidFill>
                    <a:schemeClr val="bg1"/>
                  </a:solidFill>
                </a:rPr>
                <a:t>Shipping</a:t>
              </a:r>
            </a:p>
            <a:p>
              <a:r>
                <a:rPr lang="en-GB" dirty="0">
                  <a:solidFill>
                    <a:schemeClr val="bg1"/>
                  </a:solidFill>
                </a:rPr>
                <a:t>Details</a:t>
              </a:r>
            </a:p>
          </p:txBody>
        </p:sp>
      </p:grpSp>
      <p:grpSp>
        <p:nvGrpSpPr>
          <p:cNvPr id="9" name="Group 58"/>
          <p:cNvGrpSpPr/>
          <p:nvPr/>
        </p:nvGrpSpPr>
        <p:grpSpPr>
          <a:xfrm>
            <a:off x="7358082" y="4286256"/>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a:solidFill>
                    <a:schemeClr val="bg1"/>
                  </a:solidFill>
                </a:rPr>
                <a:t>Invoice</a:t>
              </a:r>
            </a:p>
          </p:txBody>
        </p:sp>
      </p:grpSp>
      <p:sp>
        <p:nvSpPr>
          <p:cNvPr id="49" name="TextBox 48"/>
          <p:cNvSpPr txBox="1"/>
          <p:nvPr/>
        </p:nvSpPr>
        <p:spPr>
          <a:xfrm>
            <a:off x="2747911" y="1388499"/>
            <a:ext cx="3648178" cy="461665"/>
          </a:xfrm>
          <a:prstGeom prst="rect">
            <a:avLst/>
          </a:prstGeom>
          <a:noFill/>
        </p:spPr>
        <p:txBody>
          <a:bodyPr wrap="none" rtlCol="0">
            <a:spAutoFit/>
          </a:bodyPr>
          <a:lstStyle/>
          <a:p>
            <a:r>
              <a:rPr lang="en-GB" sz="2400" b="1" dirty="0">
                <a:solidFill>
                  <a:schemeClr val="bg1"/>
                </a:solidFill>
              </a:rPr>
              <a:t>Business Rules &amp; Processes</a:t>
            </a:r>
          </a:p>
        </p:txBody>
      </p:sp>
      <p:sp>
        <p:nvSpPr>
          <p:cNvPr id="52" name="TextBox 51"/>
          <p:cNvSpPr txBox="1"/>
          <p:nvPr/>
        </p:nvSpPr>
        <p:spPr>
          <a:xfrm>
            <a:off x="3147150" y="2119815"/>
            <a:ext cx="2778261" cy="400110"/>
          </a:xfrm>
          <a:prstGeom prst="rect">
            <a:avLst/>
          </a:prstGeom>
          <a:noFill/>
        </p:spPr>
        <p:txBody>
          <a:bodyPr wrap="none" rtlCol="0">
            <a:spAutoFit/>
          </a:bodyPr>
          <a:lstStyle/>
          <a:p>
            <a:pPr algn="r"/>
            <a:r>
              <a:rPr lang="en-GB" sz="2000" b="1" dirty="0">
                <a:solidFill>
                  <a:schemeClr val="bg1"/>
                </a:solidFill>
              </a:rPr>
              <a:t>Shared Reference Tables</a:t>
            </a:r>
          </a:p>
        </p:txBody>
      </p:sp>
      <p:sp>
        <p:nvSpPr>
          <p:cNvPr id="55" name="TextBox 54"/>
          <p:cNvSpPr txBox="1"/>
          <p:nvPr/>
        </p:nvSpPr>
        <p:spPr>
          <a:xfrm>
            <a:off x="3929197" y="2870668"/>
            <a:ext cx="1117614" cy="400110"/>
          </a:xfrm>
          <a:prstGeom prst="rect">
            <a:avLst/>
          </a:prstGeom>
          <a:noFill/>
        </p:spPr>
        <p:txBody>
          <a:bodyPr wrap="none" rtlCol="0">
            <a:spAutoFit/>
          </a:bodyPr>
          <a:lstStyle/>
          <a:p>
            <a:pPr algn="r"/>
            <a:r>
              <a:rPr lang="en-GB" sz="2000" b="1" dirty="0">
                <a:solidFill>
                  <a:schemeClr val="bg1"/>
                </a:solidFill>
              </a:rPr>
              <a:t>Modules</a:t>
            </a:r>
          </a:p>
        </p:txBody>
      </p:sp>
      <p:cxnSp>
        <p:nvCxnSpPr>
          <p:cNvPr id="59" name="Straight Arrow Connector 58"/>
          <p:cNvCxnSpPr/>
          <p:nvPr/>
        </p:nvCxnSpPr>
        <p:spPr>
          <a:xfrm rot="10800000">
            <a:off x="4216520" y="3470790"/>
            <a:ext cx="571504" cy="1588"/>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67" name="Straight Arrow Connector 66"/>
          <p:cNvCxnSpPr>
            <a:stCxn id="40" idx="2"/>
            <a:endCxn id="29" idx="2"/>
          </p:cNvCxnSpPr>
          <p:nvPr/>
        </p:nvCxnSpPr>
        <p:spPr>
          <a:xfrm rot="16200000" flipV="1">
            <a:off x="2985002" y="3956570"/>
            <a:ext cx="702238" cy="1000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69" name="Straight Arrow Connector 68"/>
          <p:cNvCxnSpPr>
            <a:stCxn id="61" idx="2"/>
            <a:endCxn id="29" idx="2"/>
          </p:cNvCxnSpPr>
          <p:nvPr/>
        </p:nvCxnSpPr>
        <p:spPr>
          <a:xfrm rot="16200000" flipV="1">
            <a:off x="4056572" y="2885000"/>
            <a:ext cx="702238" cy="224315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1" name="Straight Arrow Connector 70"/>
          <p:cNvCxnSpPr>
            <a:stCxn id="30" idx="2"/>
            <a:endCxn id="50" idx="2"/>
          </p:cNvCxnSpPr>
          <p:nvPr/>
        </p:nvCxnSpPr>
        <p:spPr>
          <a:xfrm rot="16200000" flipH="1">
            <a:off x="6521183" y="2992157"/>
            <a:ext cx="630800" cy="195739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78" name="Group 41"/>
          <p:cNvGrpSpPr/>
          <p:nvPr/>
        </p:nvGrpSpPr>
        <p:grpSpPr>
          <a:xfrm>
            <a:off x="785786" y="3929066"/>
            <a:ext cx="914400" cy="914400"/>
            <a:chOff x="3857620" y="3571876"/>
            <a:chExt cx="914400" cy="914400"/>
          </a:xfrm>
        </p:grpSpPr>
        <p:sp>
          <p:nvSpPr>
            <p:cNvPr id="79" name="Folded Corner 78"/>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80" name="TextBox 79"/>
            <p:cNvSpPr txBox="1"/>
            <p:nvPr/>
          </p:nvSpPr>
          <p:spPr>
            <a:xfrm>
              <a:off x="3929058" y="3857628"/>
              <a:ext cx="723275" cy="369332"/>
            </a:xfrm>
            <a:prstGeom prst="rect">
              <a:avLst/>
            </a:prstGeom>
            <a:noFill/>
          </p:spPr>
          <p:txBody>
            <a:bodyPr wrap="none" rtlCol="0">
              <a:spAutoFit/>
            </a:bodyPr>
            <a:lstStyle/>
            <a:p>
              <a:r>
                <a:rPr lang="en-GB" dirty="0">
                  <a:solidFill>
                    <a:schemeClr val="bg1"/>
                  </a:solidFill>
                </a:rPr>
                <a:t>Order</a:t>
              </a:r>
            </a:p>
          </p:txBody>
        </p:sp>
      </p:grpSp>
      <p:cxnSp>
        <p:nvCxnSpPr>
          <p:cNvPr id="85" name="Straight Arrow Connector 84"/>
          <p:cNvCxnSpPr>
            <a:stCxn id="79" idx="1"/>
            <a:endCxn id="29" idx="2"/>
          </p:cNvCxnSpPr>
          <p:nvPr/>
        </p:nvCxnSpPr>
        <p:spPr>
          <a:xfrm flipV="1">
            <a:off x="1700186" y="3655456"/>
            <a:ext cx="1585930" cy="7308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BI v. Data Warehouse</a:t>
            </a:r>
          </a:p>
        </p:txBody>
      </p:sp>
      <p:sp>
        <p:nvSpPr>
          <p:cNvPr id="3" name="Content Placeholder 2"/>
          <p:cNvSpPr>
            <a:spLocks noGrp="1"/>
          </p:cNvSpPr>
          <p:nvPr>
            <p:ph idx="1"/>
          </p:nvPr>
        </p:nvSpPr>
        <p:spPr>
          <a:xfrm>
            <a:off x="457200" y="1000108"/>
            <a:ext cx="8229600" cy="5857892"/>
          </a:xfrm>
        </p:spPr>
        <p:txBody>
          <a:bodyPr>
            <a:normAutofit fontScale="92500" lnSpcReduction="10000"/>
          </a:bodyPr>
          <a:lstStyle/>
          <a:p>
            <a:r>
              <a:rPr lang="en-GB" dirty="0"/>
              <a:t>Operational BI systems do not include data warehouses</a:t>
            </a:r>
          </a:p>
          <a:p>
            <a:r>
              <a:rPr lang="en-GB" dirty="0"/>
              <a:t>With an operational BI system all reporting is performed from the system that controls and records day-to-day operations</a:t>
            </a:r>
          </a:p>
          <a:p>
            <a:r>
              <a:rPr lang="en-GB" dirty="0"/>
              <a:t>This can be a problem when running reports takes up so much computer time that it slows down the operational systems</a:t>
            </a:r>
          </a:p>
          <a:p>
            <a:r>
              <a:rPr lang="en-GB" dirty="0"/>
              <a:t>To avoid this, a data warehouse can be used</a:t>
            </a:r>
          </a:p>
          <a:p>
            <a:r>
              <a:rPr lang="en-GB" dirty="0"/>
              <a:t>The data from many operational systems is extracted and loaded into a data warehouse using a process to either</a:t>
            </a:r>
          </a:p>
          <a:p>
            <a:pPr lvl="1"/>
            <a:r>
              <a:rPr lang="en-GB" i="1" dirty="0"/>
              <a:t>ETL – Extract, Transform and Load</a:t>
            </a:r>
          </a:p>
          <a:p>
            <a:pPr lvl="1"/>
            <a:r>
              <a:rPr lang="en-GB" i="1" dirty="0"/>
              <a:t>ELT – Extract, Load and Transform</a:t>
            </a:r>
          </a:p>
          <a:p>
            <a:r>
              <a:rPr lang="en-GB" dirty="0"/>
              <a:t>Data warehouses also contain </a:t>
            </a:r>
            <a:r>
              <a:rPr lang="en-GB" i="1" dirty="0"/>
              <a:t>Online Analytical Processing</a:t>
            </a:r>
            <a:r>
              <a:rPr lang="en-GB" dirty="0"/>
              <a:t> (OLAP) engines to do the querying and reporting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00DDF-B130-009A-9A94-607E020CA448}"/>
              </a:ext>
            </a:extLst>
          </p:cNvPr>
          <p:cNvSpPr>
            <a:spLocks noGrp="1"/>
          </p:cNvSpPr>
          <p:nvPr>
            <p:ph type="title"/>
          </p:nvPr>
        </p:nvSpPr>
        <p:spPr>
          <a:xfrm>
            <a:off x="457200" y="404664"/>
            <a:ext cx="8479536" cy="576064"/>
          </a:xfrm>
        </p:spPr>
        <p:txBody>
          <a:bodyPr>
            <a:normAutofit fontScale="90000"/>
          </a:bodyPr>
          <a:lstStyle/>
          <a:p>
            <a:r>
              <a:rPr lang="en-GB" dirty="0"/>
              <a:t>Databases, Data Warehouses &amp; Data Lakes</a:t>
            </a:r>
          </a:p>
        </p:txBody>
      </p:sp>
      <p:sp>
        <p:nvSpPr>
          <p:cNvPr id="3" name="Content Placeholder 2">
            <a:extLst>
              <a:ext uri="{FF2B5EF4-FFF2-40B4-BE49-F238E27FC236}">
                <a16:creationId xmlns:a16="http://schemas.microsoft.com/office/drawing/2014/main" id="{E487FBF0-0FB9-DA5A-9AE3-9CD71A6FA440}"/>
              </a:ext>
            </a:extLst>
          </p:cNvPr>
          <p:cNvSpPr>
            <a:spLocks noGrp="1"/>
          </p:cNvSpPr>
          <p:nvPr>
            <p:ph idx="1"/>
          </p:nvPr>
        </p:nvSpPr>
        <p:spPr/>
        <p:txBody>
          <a:bodyPr/>
          <a:lstStyle/>
          <a:p>
            <a:r>
              <a:rPr lang="en-GB" dirty="0"/>
              <a:t>Database</a:t>
            </a:r>
          </a:p>
          <a:p>
            <a:pPr lvl="1"/>
            <a:r>
              <a:rPr lang="en-GB" dirty="0"/>
              <a:t>Structured data</a:t>
            </a:r>
          </a:p>
          <a:p>
            <a:pPr lvl="1"/>
            <a:r>
              <a:rPr lang="en-GB" dirty="0"/>
              <a:t>Normalised to minimise data repetition</a:t>
            </a:r>
          </a:p>
          <a:p>
            <a:r>
              <a:rPr lang="en-GB" dirty="0"/>
              <a:t>Data Warehouse</a:t>
            </a:r>
          </a:p>
          <a:p>
            <a:pPr lvl="1"/>
            <a:r>
              <a:rPr lang="en-GB" dirty="0"/>
              <a:t>Highly structured data</a:t>
            </a:r>
          </a:p>
          <a:p>
            <a:pPr lvl="1"/>
            <a:r>
              <a:rPr lang="en-GB" dirty="0"/>
              <a:t>Dimensional structure to minimise query times</a:t>
            </a:r>
          </a:p>
          <a:p>
            <a:r>
              <a:rPr lang="en-GB" dirty="0"/>
              <a:t>Data Lake (aka ‘Data Sewer’)</a:t>
            </a:r>
          </a:p>
          <a:p>
            <a:pPr lvl="1"/>
            <a:r>
              <a:rPr lang="en-GB" dirty="0"/>
              <a:t>Structured and unstructured data</a:t>
            </a:r>
          </a:p>
          <a:p>
            <a:pPr lvl="1"/>
            <a:r>
              <a:rPr lang="en-GB" dirty="0"/>
              <a:t>Lack of structure to maximise the range of data types that can be collected</a:t>
            </a:r>
          </a:p>
          <a:p>
            <a:pPr lvl="1"/>
            <a:r>
              <a:rPr lang="en-GB" dirty="0"/>
              <a:t>Access anything, analyse with anything</a:t>
            </a:r>
          </a:p>
          <a:p>
            <a:pPr lvl="1"/>
            <a:r>
              <a:rPr lang="en-GB" dirty="0"/>
              <a:t>Low cost as storage rather than applications</a:t>
            </a:r>
          </a:p>
          <a:p>
            <a:pPr lvl="1"/>
            <a:endParaRPr lang="en-GB" dirty="0"/>
          </a:p>
        </p:txBody>
      </p:sp>
      <p:sp>
        <p:nvSpPr>
          <p:cNvPr id="4" name="Slide Number Placeholder 3">
            <a:extLst>
              <a:ext uri="{FF2B5EF4-FFF2-40B4-BE49-F238E27FC236}">
                <a16:creationId xmlns:a16="http://schemas.microsoft.com/office/drawing/2014/main" id="{4FB63311-A81A-C7C5-706F-7466BBF48D73}"/>
              </a:ext>
            </a:extLst>
          </p:cNvPr>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1222899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with a data warehouse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
        <p:nvSpPr>
          <p:cNvPr id="5" name="Flowchart: Magnetic Disk 4"/>
          <p:cNvSpPr/>
          <p:nvPr/>
        </p:nvSpPr>
        <p:spPr>
          <a:xfrm>
            <a:off x="321439" y="185736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ORDERS</a:t>
            </a:r>
          </a:p>
        </p:txBody>
      </p:sp>
      <p:sp>
        <p:nvSpPr>
          <p:cNvPr id="6" name="Flowchart: Magnetic Disk 5"/>
          <p:cNvSpPr/>
          <p:nvPr/>
        </p:nvSpPr>
        <p:spPr>
          <a:xfrm>
            <a:off x="321439" y="258960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INVOICES</a:t>
            </a:r>
          </a:p>
        </p:txBody>
      </p:sp>
      <p:sp>
        <p:nvSpPr>
          <p:cNvPr id="7" name="Flowchart: Magnetic Disk 6"/>
          <p:cNvSpPr/>
          <p:nvPr/>
        </p:nvSpPr>
        <p:spPr>
          <a:xfrm>
            <a:off x="321439" y="332184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SHIPPING</a:t>
            </a:r>
          </a:p>
        </p:txBody>
      </p:sp>
      <p:sp>
        <p:nvSpPr>
          <p:cNvPr id="8" name="Rounded Rectangle 7"/>
          <p:cNvSpPr/>
          <p:nvPr/>
        </p:nvSpPr>
        <p:spPr>
          <a:xfrm>
            <a:off x="142844" y="4054084"/>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WEB CLICKS</a:t>
            </a:r>
          </a:p>
        </p:txBody>
      </p:sp>
      <p:sp>
        <p:nvSpPr>
          <p:cNvPr id="9" name="Folded Corner 8"/>
          <p:cNvSpPr/>
          <p:nvPr/>
        </p:nvSpPr>
        <p:spPr>
          <a:xfrm>
            <a:off x="250001" y="4572008"/>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sz="1600" b="1" dirty="0">
                <a:solidFill>
                  <a:schemeClr val="bg1"/>
                </a:solidFill>
              </a:rPr>
              <a:t>EXTERNAL DATA</a:t>
            </a:r>
          </a:p>
        </p:txBody>
      </p:sp>
      <p:sp>
        <p:nvSpPr>
          <p:cNvPr id="10" name="Flowchart: Magnetic Disk 9"/>
          <p:cNvSpPr/>
          <p:nvPr/>
        </p:nvSpPr>
        <p:spPr>
          <a:xfrm>
            <a:off x="3214678"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solidFill>
                <a:schemeClr val="tx1"/>
              </a:solidFill>
            </a:endParaRPr>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2857496"/>
            <a:ext cx="1599849" cy="1599849"/>
          </a:xfrm>
          <a:prstGeom prst="rect">
            <a:avLst/>
          </a:prstGeom>
          <a:noFill/>
        </p:spPr>
      </p:pic>
      <p:sp>
        <p:nvSpPr>
          <p:cNvPr id="12" name="Rectangle 11"/>
          <p:cNvSpPr/>
          <p:nvPr/>
        </p:nvSpPr>
        <p:spPr>
          <a:xfrm>
            <a:off x="5214942" y="214254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4572000" y="178535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4000496" y="214254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3428992" y="178535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976690" y="3714752"/>
            <a:ext cx="1452566" cy="1452566"/>
          </a:xfrm>
          <a:prstGeom prst="rect">
            <a:avLst/>
          </a:prstGeom>
          <a:noFill/>
        </p:spPr>
      </p:pic>
      <p:sp>
        <p:nvSpPr>
          <p:cNvPr id="17" name="TextBox 16"/>
          <p:cNvSpPr txBox="1"/>
          <p:nvPr/>
        </p:nvSpPr>
        <p:spPr>
          <a:xfrm>
            <a:off x="4286248" y="5143512"/>
            <a:ext cx="700833" cy="369332"/>
          </a:xfrm>
          <a:prstGeom prst="rect">
            <a:avLst/>
          </a:prstGeom>
          <a:noFill/>
        </p:spPr>
        <p:txBody>
          <a:bodyPr wrap="none" rtlCol="0">
            <a:spAutoFit/>
          </a:bodyPr>
          <a:lstStyle/>
          <a:p>
            <a:r>
              <a:rPr lang="en-GB" b="1" dirty="0">
                <a:solidFill>
                  <a:schemeClr val="bg1"/>
                </a:solidFill>
              </a:rPr>
              <a:t>OLAP</a:t>
            </a:r>
          </a:p>
        </p:txBody>
      </p:sp>
      <p:sp>
        <p:nvSpPr>
          <p:cNvPr id="18" name="TextBox 17"/>
          <p:cNvSpPr txBox="1"/>
          <p:nvPr/>
        </p:nvSpPr>
        <p:spPr>
          <a:xfrm>
            <a:off x="3687962" y="2987660"/>
            <a:ext cx="1796774" cy="369332"/>
          </a:xfrm>
          <a:prstGeom prst="rect">
            <a:avLst/>
          </a:prstGeom>
          <a:noFill/>
        </p:spPr>
        <p:txBody>
          <a:bodyPr wrap="none" rtlCol="0">
            <a:spAutoFit/>
          </a:bodyPr>
          <a:lstStyle/>
          <a:p>
            <a:r>
              <a:rPr lang="en-GB" b="1" dirty="0">
                <a:solidFill>
                  <a:schemeClr val="bg1"/>
                </a:solidFill>
              </a:rPr>
              <a:t>Relational</a:t>
            </a:r>
            <a:r>
              <a:rPr lang="en-GB" b="1" dirty="0"/>
              <a:t> </a:t>
            </a:r>
            <a:r>
              <a:rPr lang="en-GB" b="1" dirty="0">
                <a:solidFill>
                  <a:schemeClr val="bg1"/>
                </a:solidFill>
              </a:rPr>
              <a:t>Tables</a:t>
            </a:r>
          </a:p>
        </p:txBody>
      </p:sp>
      <p:sp>
        <p:nvSpPr>
          <p:cNvPr id="19" name="Right Arrow 18"/>
          <p:cNvSpPr/>
          <p:nvPr/>
        </p:nvSpPr>
        <p:spPr>
          <a:xfrm>
            <a:off x="1928794" y="2571744"/>
            <a:ext cx="1571636" cy="1928826"/>
          </a:xfrm>
          <a:prstGeom prst="rightArrow">
            <a:avLst>
              <a:gd name="adj1" fmla="val 57577"/>
              <a:gd name="adj2" fmla="val 171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bg1"/>
                </a:solidFill>
              </a:rPr>
              <a:t>Extract</a:t>
            </a:r>
          </a:p>
          <a:p>
            <a:r>
              <a:rPr lang="en-GB" b="1" dirty="0">
                <a:solidFill>
                  <a:schemeClr val="bg1"/>
                </a:solidFill>
              </a:rPr>
              <a:t>Transform</a:t>
            </a:r>
          </a:p>
          <a:p>
            <a:r>
              <a:rPr lang="en-GB" b="1" dirty="0">
                <a:solidFill>
                  <a:schemeClr val="bg1"/>
                </a:solidFill>
              </a:rPr>
              <a:t>Load</a:t>
            </a:r>
          </a:p>
        </p:txBody>
      </p:sp>
      <p:sp>
        <p:nvSpPr>
          <p:cNvPr id="21" name="TextBox 20"/>
          <p:cNvSpPr txBox="1"/>
          <p:nvPr/>
        </p:nvSpPr>
        <p:spPr>
          <a:xfrm>
            <a:off x="285720" y="5572140"/>
            <a:ext cx="1422185" cy="954107"/>
          </a:xfrm>
          <a:prstGeom prst="rect">
            <a:avLst/>
          </a:prstGeom>
          <a:noFill/>
        </p:spPr>
        <p:txBody>
          <a:bodyPr wrap="none" rtlCol="0">
            <a:spAutoFit/>
          </a:bodyPr>
          <a:lstStyle/>
          <a:p>
            <a:pPr algn="ctr"/>
            <a:r>
              <a:rPr lang="en-GB" sz="2800" b="1" dirty="0"/>
              <a:t>Source</a:t>
            </a:r>
          </a:p>
          <a:p>
            <a:pPr algn="ctr"/>
            <a:r>
              <a:rPr lang="en-GB" sz="2800" b="1" dirty="0"/>
              <a:t>Systems</a:t>
            </a:r>
          </a:p>
        </p:txBody>
      </p:sp>
      <p:sp>
        <p:nvSpPr>
          <p:cNvPr id="22" name="TextBox 21"/>
          <p:cNvSpPr txBox="1"/>
          <p:nvPr/>
        </p:nvSpPr>
        <p:spPr>
          <a:xfrm>
            <a:off x="3357554" y="5903893"/>
            <a:ext cx="2715102" cy="523220"/>
          </a:xfrm>
          <a:prstGeom prst="rect">
            <a:avLst/>
          </a:prstGeom>
          <a:noFill/>
        </p:spPr>
        <p:txBody>
          <a:bodyPr wrap="none" rtlCol="0">
            <a:spAutoFit/>
          </a:bodyPr>
          <a:lstStyle/>
          <a:p>
            <a:pPr algn="ctr"/>
            <a:r>
              <a:rPr lang="en-GB" sz="2800" b="1" dirty="0"/>
              <a:t>Data Warehouse</a:t>
            </a:r>
          </a:p>
        </p:txBody>
      </p:sp>
      <p:sp>
        <p:nvSpPr>
          <p:cNvPr id="23" name="TextBox 22"/>
          <p:cNvSpPr txBox="1"/>
          <p:nvPr/>
        </p:nvSpPr>
        <p:spPr>
          <a:xfrm>
            <a:off x="7786710" y="5500702"/>
            <a:ext cx="988476" cy="954107"/>
          </a:xfrm>
          <a:prstGeom prst="rect">
            <a:avLst/>
          </a:prstGeom>
          <a:noFill/>
        </p:spPr>
        <p:txBody>
          <a:bodyPr wrap="none" rtlCol="0">
            <a:spAutoFit/>
          </a:bodyPr>
          <a:lstStyle/>
          <a:p>
            <a:pPr algn="ctr"/>
            <a:r>
              <a:rPr lang="en-GB" sz="2800" b="1" dirty="0"/>
              <a:t>BI</a:t>
            </a:r>
          </a:p>
          <a:p>
            <a:pPr algn="ctr"/>
            <a:r>
              <a:rPr lang="en-GB" sz="2800" b="1" dirty="0"/>
              <a:t>Tools</a:t>
            </a:r>
          </a:p>
        </p:txBody>
      </p:sp>
      <p:sp>
        <p:nvSpPr>
          <p:cNvPr id="24" name="TextBox 23"/>
          <p:cNvSpPr txBox="1"/>
          <p:nvPr/>
        </p:nvSpPr>
        <p:spPr>
          <a:xfrm>
            <a:off x="1214414" y="857232"/>
            <a:ext cx="2040943" cy="954107"/>
          </a:xfrm>
          <a:prstGeom prst="rect">
            <a:avLst/>
          </a:prstGeom>
          <a:noFill/>
        </p:spPr>
        <p:txBody>
          <a:bodyPr wrap="none" rtlCol="0">
            <a:spAutoFit/>
          </a:bodyPr>
          <a:lstStyle/>
          <a:p>
            <a:pPr algn="ctr"/>
            <a:r>
              <a:rPr lang="en-GB" sz="2800" b="1" dirty="0"/>
              <a:t>IT</a:t>
            </a:r>
          </a:p>
          <a:p>
            <a:pPr algn="ctr"/>
            <a:r>
              <a:rPr lang="en-GB" sz="2800" b="1" dirty="0"/>
              <a:t>Department</a:t>
            </a:r>
          </a:p>
        </p:txBody>
      </p:sp>
      <p:sp>
        <p:nvSpPr>
          <p:cNvPr id="25" name="TextBox 24"/>
          <p:cNvSpPr txBox="1"/>
          <p:nvPr/>
        </p:nvSpPr>
        <p:spPr>
          <a:xfrm>
            <a:off x="5929322" y="857232"/>
            <a:ext cx="1500732" cy="954107"/>
          </a:xfrm>
          <a:prstGeom prst="rect">
            <a:avLst/>
          </a:prstGeom>
          <a:noFill/>
        </p:spPr>
        <p:txBody>
          <a:bodyPr wrap="none" rtlCol="0">
            <a:spAutoFit/>
          </a:bodyPr>
          <a:lstStyle/>
          <a:p>
            <a:pPr algn="ctr"/>
            <a:r>
              <a:rPr lang="en-GB" sz="2800" b="1" dirty="0"/>
              <a:t>Business</a:t>
            </a:r>
          </a:p>
          <a:p>
            <a:pPr algn="ctr"/>
            <a:r>
              <a:rPr lang="en-GB" sz="2800" b="1" dirty="0"/>
              <a:t>Users</a:t>
            </a:r>
          </a:p>
        </p:txBody>
      </p:sp>
      <p:sp>
        <p:nvSpPr>
          <p:cNvPr id="3" name="Arrow: Right 2">
            <a:extLst>
              <a:ext uri="{FF2B5EF4-FFF2-40B4-BE49-F238E27FC236}">
                <a16:creationId xmlns:a16="http://schemas.microsoft.com/office/drawing/2014/main" id="{5FE0EE52-08E6-0766-EE28-91B3C66D2A00}"/>
              </a:ext>
            </a:extLst>
          </p:cNvPr>
          <p:cNvSpPr/>
          <p:nvPr/>
        </p:nvSpPr>
        <p:spPr>
          <a:xfrm>
            <a:off x="6143636" y="2635371"/>
            <a:ext cx="1418287" cy="1928826"/>
          </a:xfrm>
          <a:prstGeom prst="rightArrow">
            <a:avLst>
              <a:gd name="adj1" fmla="val 62735"/>
              <a:gd name="adj2" fmla="val 21420"/>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b="1" dirty="0">
                <a:solidFill>
                  <a:schemeClr val="bg1"/>
                </a:solidFill>
              </a:rPr>
              <a:t>Query</a:t>
            </a:r>
          </a:p>
          <a:p>
            <a:pPr algn="r"/>
            <a:r>
              <a:rPr lang="en-GB" b="1" dirty="0">
                <a:solidFill>
                  <a:schemeClr val="bg1"/>
                </a:solidFill>
              </a:rPr>
              <a:t>Report</a:t>
            </a:r>
          </a:p>
          <a:p>
            <a:pPr algn="r"/>
            <a:r>
              <a:rPr lang="en-GB" b="1" dirty="0">
                <a:solidFill>
                  <a:schemeClr val="bg1"/>
                </a:solidFill>
              </a:rPr>
              <a:t>Analyse</a:t>
            </a:r>
          </a:p>
          <a:p>
            <a:pPr algn="r"/>
            <a:r>
              <a:rPr lang="en-GB" b="1" dirty="0">
                <a:solidFill>
                  <a:schemeClr val="bg1"/>
                </a:solidFill>
              </a:rPr>
              <a:t>Alert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ETL</a:t>
            </a:r>
          </a:p>
        </p:txBody>
      </p:sp>
      <p:sp>
        <p:nvSpPr>
          <p:cNvPr id="3" name="Content Placeholder 2"/>
          <p:cNvSpPr>
            <a:spLocks noGrp="1"/>
          </p:cNvSpPr>
          <p:nvPr>
            <p:ph idx="1"/>
          </p:nvPr>
        </p:nvSpPr>
        <p:spPr/>
        <p:txBody>
          <a:bodyPr>
            <a:normAutofit fontScale="92500" lnSpcReduction="20000"/>
          </a:bodyPr>
          <a:lstStyle/>
          <a:p>
            <a:r>
              <a:rPr lang="en-GB" dirty="0"/>
              <a:t>Data must be </a:t>
            </a:r>
            <a:r>
              <a:rPr lang="en-GB" i="1" dirty="0"/>
              <a:t>extracted</a:t>
            </a:r>
            <a:r>
              <a:rPr lang="en-GB" dirty="0"/>
              <a:t> from the source systems, </a:t>
            </a:r>
            <a:r>
              <a:rPr lang="en-GB" i="1" dirty="0"/>
              <a:t>transformed</a:t>
            </a:r>
            <a:r>
              <a:rPr lang="en-GB" dirty="0"/>
              <a:t> so that it is all in the same format, then </a:t>
            </a:r>
            <a:r>
              <a:rPr lang="en-GB" i="1" dirty="0"/>
              <a:t>loaded</a:t>
            </a:r>
            <a:r>
              <a:rPr lang="en-GB" dirty="0"/>
              <a:t> into the data warehouse</a:t>
            </a:r>
          </a:p>
          <a:p>
            <a:r>
              <a:rPr lang="en-GB" dirty="0"/>
              <a:t>Data must be transformed because different systems may use different field names, domains or coding systems</a:t>
            </a:r>
          </a:p>
          <a:p>
            <a:r>
              <a:rPr lang="en-GB" dirty="0"/>
              <a:t>Most transformation is custom-coded, although systems like Oracle Data Integrator and Microsoft Integration Services can automate the process to a degree</a:t>
            </a:r>
          </a:p>
          <a:p>
            <a:r>
              <a:rPr lang="en-GB" dirty="0"/>
              <a:t>Careful thought must be given to what data is to be extracted</a:t>
            </a:r>
          </a:p>
          <a:p>
            <a:r>
              <a:rPr lang="en-GB" dirty="0"/>
              <a:t>Extracting everything often isn’t an option due to </a:t>
            </a:r>
          </a:p>
          <a:p>
            <a:pPr lvl="1"/>
            <a:r>
              <a:rPr lang="en-GB" dirty="0"/>
              <a:t>Cost of storage</a:t>
            </a:r>
          </a:p>
          <a:p>
            <a:pPr lvl="1"/>
            <a:r>
              <a:rPr lang="en-GB" dirty="0"/>
              <a:t>Extractions must be done rapidly to keep up to date</a:t>
            </a:r>
          </a:p>
          <a:p>
            <a:pPr lvl="1"/>
            <a:r>
              <a:rPr lang="en-GB" dirty="0"/>
              <a:t>Too much data slows down the DW query process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CFA1F-EED0-70F8-74B5-0F0D946B33B9}"/>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810C1F64-C92E-B42E-0563-628024B28751}"/>
              </a:ext>
            </a:extLst>
          </p:cNvPr>
          <p:cNvSpPr>
            <a:spLocks noGrp="1"/>
          </p:cNvSpPr>
          <p:nvPr>
            <p:ph idx="1"/>
          </p:nvPr>
        </p:nvSpPr>
        <p:spPr/>
        <p:txBody>
          <a:bodyPr/>
          <a:lstStyle/>
          <a:p>
            <a:r>
              <a:rPr lang="en-GB" dirty="0"/>
              <a:t>Where does this belong in the BI architecture?</a:t>
            </a:r>
          </a:p>
          <a:p>
            <a:pPr lvl="1"/>
            <a:r>
              <a:rPr lang="en-GB" dirty="0"/>
              <a:t>A medium-sized online retailer is designing a BI system</a:t>
            </a:r>
          </a:p>
          <a:p>
            <a:pPr lvl="1"/>
            <a:r>
              <a:rPr lang="en-GB" dirty="0"/>
              <a:t>You need to identify how its existing systems and processes fit into the BI architecture</a:t>
            </a:r>
          </a:p>
          <a:p>
            <a:endParaRPr lang="en-GB" dirty="0"/>
          </a:p>
          <a:p>
            <a:r>
              <a:rPr lang="en-GB" dirty="0"/>
              <a:t>Follow the task instructions on OneNote to design this</a:t>
            </a:r>
          </a:p>
          <a:p>
            <a:endParaRPr lang="en-GB" dirty="0"/>
          </a:p>
        </p:txBody>
      </p:sp>
      <p:sp>
        <p:nvSpPr>
          <p:cNvPr id="4" name="Slide Number Placeholder 3">
            <a:extLst>
              <a:ext uri="{FF2B5EF4-FFF2-40B4-BE49-F238E27FC236}">
                <a16:creationId xmlns:a16="http://schemas.microsoft.com/office/drawing/2014/main" id="{C4F137CC-3B5C-6CA1-83FE-9F50CCE7A0F5}"/>
              </a:ext>
            </a:extLst>
          </p:cNvPr>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5464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Enterprise Information Management</a:t>
            </a:r>
          </a:p>
        </p:txBody>
      </p:sp>
      <p:sp>
        <p:nvSpPr>
          <p:cNvPr id="3" name="Content Placeholder 2"/>
          <p:cNvSpPr>
            <a:spLocks noGrp="1"/>
          </p:cNvSpPr>
          <p:nvPr>
            <p:ph idx="1"/>
          </p:nvPr>
        </p:nvSpPr>
        <p:spPr/>
        <p:txBody>
          <a:bodyPr>
            <a:normAutofit/>
          </a:bodyPr>
          <a:lstStyle/>
          <a:p>
            <a:r>
              <a:rPr lang="en-GB" sz="2400" dirty="0"/>
              <a:t>The term ‘Enterprise Information Management’ (EIM) is beginning to replace the term ‘data warehouse’ in some businesses</a:t>
            </a:r>
            <a:endParaRPr lang="en-GB" sz="2400" i="1" dirty="0"/>
          </a:p>
          <a:p>
            <a:r>
              <a:rPr lang="en-GB" sz="2400" dirty="0"/>
              <a:t>An EIM generally includes </a:t>
            </a:r>
          </a:p>
          <a:p>
            <a:pPr lvl="1"/>
            <a:r>
              <a:rPr lang="en-GB" sz="2400" dirty="0"/>
              <a:t>The data warehouse</a:t>
            </a:r>
          </a:p>
          <a:p>
            <a:pPr lvl="1"/>
            <a:r>
              <a:rPr lang="en-GB" sz="2400" dirty="0"/>
              <a:t>ETL tools</a:t>
            </a:r>
          </a:p>
          <a:p>
            <a:pPr lvl="1"/>
            <a:r>
              <a:rPr lang="en-GB" sz="2400" dirty="0"/>
              <a:t>Data modelling tools</a:t>
            </a:r>
          </a:p>
          <a:p>
            <a:pPr lvl="1"/>
            <a:r>
              <a:rPr lang="en-GB" sz="2400" dirty="0"/>
              <a:t>Data quality tools</a:t>
            </a:r>
          </a:p>
          <a:p>
            <a:pPr lvl="1"/>
            <a:r>
              <a:rPr lang="en-GB" sz="2400" dirty="0"/>
              <a:t>Data profiling tools</a:t>
            </a:r>
          </a:p>
          <a:p>
            <a:pPr lvl="1"/>
            <a:r>
              <a:rPr lang="en-GB" sz="2400" dirty="0"/>
              <a:t>Metadata management tools</a:t>
            </a:r>
          </a:p>
          <a:p>
            <a:pPr lvl="1"/>
            <a:r>
              <a:rPr lang="en-GB" sz="2400" dirty="0"/>
              <a:t>Master data management tools</a:t>
            </a:r>
          </a:p>
          <a:p>
            <a:r>
              <a:rPr lang="en-GB" sz="2400" dirty="0"/>
              <a:t>These tools may all be from the same package, such as Microsoft’s SQL Server range, or from different vendors</a:t>
            </a:r>
          </a:p>
          <a:p>
            <a:pPr>
              <a:buNone/>
            </a:pPr>
            <a:endParaRPr lang="en-GB" i="1"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Metadata</a:t>
            </a:r>
          </a:p>
        </p:txBody>
      </p:sp>
      <p:sp>
        <p:nvSpPr>
          <p:cNvPr id="3" name="Content Placeholder 2"/>
          <p:cNvSpPr>
            <a:spLocks noGrp="1"/>
          </p:cNvSpPr>
          <p:nvPr>
            <p:ph idx="1"/>
          </p:nvPr>
        </p:nvSpPr>
        <p:spPr/>
        <p:txBody>
          <a:bodyPr/>
          <a:lstStyle/>
          <a:p>
            <a:r>
              <a:rPr lang="en-GB" dirty="0"/>
              <a:t>Metadata is the data about the data</a:t>
            </a:r>
          </a:p>
          <a:p>
            <a:r>
              <a:rPr lang="en-GB" dirty="0"/>
              <a:t>This may include:</a:t>
            </a:r>
          </a:p>
          <a:p>
            <a:pPr lvl="1"/>
            <a:r>
              <a:rPr lang="en-GB" dirty="0"/>
              <a:t>When the data was extracted from the source system</a:t>
            </a:r>
          </a:p>
          <a:p>
            <a:pPr lvl="1"/>
            <a:r>
              <a:rPr lang="en-GB" dirty="0"/>
              <a:t>Which source system the data was extracted from</a:t>
            </a:r>
          </a:p>
          <a:p>
            <a:pPr lvl="1"/>
            <a:r>
              <a:rPr lang="en-GB" dirty="0"/>
              <a:t>When the data was loaded into the warehouse</a:t>
            </a:r>
          </a:p>
          <a:p>
            <a:pPr lvl="1"/>
            <a:r>
              <a:rPr lang="en-GB" dirty="0"/>
              <a:t>Which tables/fields in a source originally held the data</a:t>
            </a:r>
          </a:p>
          <a:p>
            <a:pPr lvl="1"/>
            <a:r>
              <a:rPr lang="en-GB" dirty="0"/>
              <a:t>Which tables/fields in a source were used to calculate data</a:t>
            </a:r>
          </a:p>
          <a:p>
            <a:pPr lvl="1"/>
            <a:r>
              <a:rPr lang="en-GB" dirty="0"/>
              <a:t>What an item means in the business context</a:t>
            </a:r>
          </a:p>
          <a:p>
            <a:pPr lvl="1"/>
            <a:r>
              <a:rPr lang="en-GB" dirty="0"/>
              <a: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Master Data Management</a:t>
            </a:r>
          </a:p>
        </p:txBody>
      </p:sp>
      <p:sp>
        <p:nvSpPr>
          <p:cNvPr id="3" name="Content Placeholder 2"/>
          <p:cNvSpPr>
            <a:spLocks noGrp="1"/>
          </p:cNvSpPr>
          <p:nvPr>
            <p:ph idx="1"/>
          </p:nvPr>
        </p:nvSpPr>
        <p:spPr/>
        <p:txBody>
          <a:bodyPr>
            <a:normAutofit fontScale="92500"/>
          </a:bodyPr>
          <a:lstStyle/>
          <a:p>
            <a:r>
              <a:rPr lang="en-GB" dirty="0"/>
              <a:t>Master Data Management (MDM) is comprised of the business applications, methods and tools that implement the policies, procedures and infrastructure to support the capture, integration and subsequent shared use of accurate, timely, consistent and complete master data</a:t>
            </a:r>
          </a:p>
          <a:p>
            <a:r>
              <a:rPr lang="en-GB" dirty="0"/>
              <a:t>i.e. It is all of the code and descriptions for customers, products, accounts and so on</a:t>
            </a:r>
          </a:p>
          <a:p>
            <a:r>
              <a:rPr lang="en-GB" dirty="0"/>
              <a:t>The MDM ensures, for example, that the same product ID is used throughout the system</a:t>
            </a:r>
          </a:p>
          <a:p>
            <a:pPr lvl="1"/>
            <a:r>
              <a:rPr lang="en-GB" dirty="0"/>
              <a:t>This is often done by including translation tables that map the manufacturing product IDs to the sales product Ids</a:t>
            </a:r>
          </a:p>
          <a:p>
            <a:r>
              <a:rPr lang="en-GB" dirty="0"/>
              <a:t>Master data is stored in a set of tables that are available to the rest of the data warehouse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 warehouses &amp; Data marts</a:t>
            </a:r>
          </a:p>
        </p:txBody>
      </p:sp>
      <p:sp>
        <p:nvSpPr>
          <p:cNvPr id="3" name="Content Placeholder 2"/>
          <p:cNvSpPr>
            <a:spLocks noGrp="1"/>
          </p:cNvSpPr>
          <p:nvPr>
            <p:ph idx="1"/>
          </p:nvPr>
        </p:nvSpPr>
        <p:spPr/>
        <p:txBody>
          <a:bodyPr>
            <a:normAutofit fontScale="92500"/>
          </a:bodyPr>
          <a:lstStyle/>
          <a:p>
            <a:r>
              <a:rPr lang="en-GB" dirty="0"/>
              <a:t>A data warehouse consists of data that has been </a:t>
            </a:r>
            <a:r>
              <a:rPr lang="en-GB" i="1" dirty="0"/>
              <a:t>extracted</a:t>
            </a:r>
            <a:r>
              <a:rPr lang="en-GB" dirty="0"/>
              <a:t> from the source systems, </a:t>
            </a:r>
            <a:r>
              <a:rPr lang="en-GB" i="1" dirty="0"/>
              <a:t>transformed</a:t>
            </a:r>
            <a:r>
              <a:rPr lang="en-GB" dirty="0"/>
              <a:t> so that it is all in the same format, then </a:t>
            </a:r>
            <a:r>
              <a:rPr lang="en-GB" i="1" dirty="0"/>
              <a:t>loaded</a:t>
            </a:r>
            <a:r>
              <a:rPr lang="en-GB" dirty="0"/>
              <a:t> for analysis</a:t>
            </a:r>
          </a:p>
          <a:p>
            <a:r>
              <a:rPr lang="en-GB" i="1" dirty="0"/>
              <a:t>Data Marts</a:t>
            </a:r>
            <a:r>
              <a:rPr lang="en-GB" dirty="0"/>
              <a:t> are extracts from the main data warehouse tailored to the needs of individual sections of the organisation</a:t>
            </a:r>
          </a:p>
          <a:p>
            <a:r>
              <a:rPr lang="en-GB" dirty="0"/>
              <a:t>It is possible to create data marts based directly upon an operational business intelligence system but this is generally viewed as having higher long-term costs than using a data warehouse</a:t>
            </a:r>
          </a:p>
          <a:p>
            <a:r>
              <a:rPr lang="en-GB" dirty="0"/>
              <a:t>Data marts may be used to feed data back to the data warehouse, e.g. Updating of VAT rates</a:t>
            </a:r>
          </a:p>
          <a:p>
            <a:r>
              <a:rPr lang="en-GB" dirty="0"/>
              <a:t>Data warehouses may be used to update source systems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 warehouse with data marts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
        <p:nvSpPr>
          <p:cNvPr id="5" name="Flowchart: Magnetic Disk 4"/>
          <p:cNvSpPr/>
          <p:nvPr/>
        </p:nvSpPr>
        <p:spPr>
          <a:xfrm>
            <a:off x="321439" y="207167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ORDERS</a:t>
            </a:r>
          </a:p>
        </p:txBody>
      </p:sp>
      <p:sp>
        <p:nvSpPr>
          <p:cNvPr id="6" name="Flowchart: Magnetic Disk 5"/>
          <p:cNvSpPr/>
          <p:nvPr/>
        </p:nvSpPr>
        <p:spPr>
          <a:xfrm>
            <a:off x="321439" y="280391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INVOICES</a:t>
            </a:r>
          </a:p>
        </p:txBody>
      </p:sp>
      <p:sp>
        <p:nvSpPr>
          <p:cNvPr id="7" name="Flowchart: Magnetic Disk 6"/>
          <p:cNvSpPr/>
          <p:nvPr/>
        </p:nvSpPr>
        <p:spPr>
          <a:xfrm>
            <a:off x="321439" y="353615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SHIPPING</a:t>
            </a:r>
          </a:p>
        </p:txBody>
      </p:sp>
      <p:sp>
        <p:nvSpPr>
          <p:cNvPr id="8" name="Rounded Rectangle 7"/>
          <p:cNvSpPr/>
          <p:nvPr/>
        </p:nvSpPr>
        <p:spPr>
          <a:xfrm>
            <a:off x="142844" y="4268398"/>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WEB CLICKS</a:t>
            </a:r>
          </a:p>
        </p:txBody>
      </p:sp>
      <p:sp>
        <p:nvSpPr>
          <p:cNvPr id="9" name="Folded Corner 8"/>
          <p:cNvSpPr/>
          <p:nvPr/>
        </p:nvSpPr>
        <p:spPr>
          <a:xfrm>
            <a:off x="250001" y="4786322"/>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sz="1600" b="1" dirty="0">
                <a:solidFill>
                  <a:schemeClr val="bg1"/>
                </a:solidFill>
              </a:rPr>
              <a:t>EXTERNAL DATA</a:t>
            </a:r>
          </a:p>
        </p:txBody>
      </p:sp>
      <p:sp>
        <p:nvSpPr>
          <p:cNvPr id="10" name="Flowchart: Magnetic Disk 9"/>
          <p:cNvSpPr/>
          <p:nvPr/>
        </p:nvSpPr>
        <p:spPr>
          <a:xfrm>
            <a:off x="2428860"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459145" y="2871893"/>
            <a:ext cx="1599849" cy="1599849"/>
          </a:xfrm>
          <a:prstGeom prst="rect">
            <a:avLst/>
          </a:prstGeom>
          <a:noFill/>
        </p:spPr>
      </p:pic>
      <p:sp>
        <p:nvSpPr>
          <p:cNvPr id="12" name="Rectangle 11"/>
          <p:cNvSpPr/>
          <p:nvPr/>
        </p:nvSpPr>
        <p:spPr>
          <a:xfrm>
            <a:off x="4429124"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3786182"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3214678"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2643174"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190872" y="3714752"/>
            <a:ext cx="1452566" cy="1452566"/>
          </a:xfrm>
          <a:prstGeom prst="rect">
            <a:avLst/>
          </a:prstGeom>
          <a:noFill/>
        </p:spPr>
      </p:pic>
      <p:sp>
        <p:nvSpPr>
          <p:cNvPr id="17" name="TextBox 16"/>
          <p:cNvSpPr txBox="1"/>
          <p:nvPr/>
        </p:nvSpPr>
        <p:spPr>
          <a:xfrm>
            <a:off x="3500430" y="5143512"/>
            <a:ext cx="700833" cy="369332"/>
          </a:xfrm>
          <a:prstGeom prst="rect">
            <a:avLst/>
          </a:prstGeom>
          <a:noFill/>
        </p:spPr>
        <p:txBody>
          <a:bodyPr wrap="none" rtlCol="0">
            <a:spAutoFit/>
          </a:bodyPr>
          <a:lstStyle/>
          <a:p>
            <a:r>
              <a:rPr lang="en-GB" b="1" dirty="0">
                <a:solidFill>
                  <a:schemeClr val="bg1"/>
                </a:solidFill>
              </a:rPr>
              <a:t>OLAP</a:t>
            </a:r>
          </a:p>
        </p:txBody>
      </p:sp>
      <p:sp>
        <p:nvSpPr>
          <p:cNvPr id="18" name="TextBox 17"/>
          <p:cNvSpPr txBox="1"/>
          <p:nvPr/>
        </p:nvSpPr>
        <p:spPr>
          <a:xfrm>
            <a:off x="2902144" y="3273982"/>
            <a:ext cx="1796774" cy="369332"/>
          </a:xfrm>
          <a:prstGeom prst="rect">
            <a:avLst/>
          </a:prstGeom>
          <a:noFill/>
        </p:spPr>
        <p:txBody>
          <a:bodyPr wrap="none" rtlCol="0">
            <a:spAutoFit/>
          </a:bodyPr>
          <a:lstStyle/>
          <a:p>
            <a:r>
              <a:rPr lang="en-GB" b="1" dirty="0">
                <a:solidFill>
                  <a:schemeClr val="bg1"/>
                </a:solidFill>
              </a:rPr>
              <a:t>Relational Tables</a:t>
            </a:r>
          </a:p>
        </p:txBody>
      </p:sp>
      <p:sp>
        <p:nvSpPr>
          <p:cNvPr id="21" name="TextBox 20"/>
          <p:cNvSpPr txBox="1"/>
          <p:nvPr/>
        </p:nvSpPr>
        <p:spPr>
          <a:xfrm>
            <a:off x="255263" y="5689603"/>
            <a:ext cx="1483099" cy="830997"/>
          </a:xfrm>
          <a:prstGeom prst="rect">
            <a:avLst/>
          </a:prstGeom>
          <a:noFill/>
        </p:spPr>
        <p:txBody>
          <a:bodyPr wrap="none" rtlCol="0">
            <a:spAutoFit/>
          </a:bodyPr>
          <a:lstStyle/>
          <a:p>
            <a:pPr algn="ctr"/>
            <a:r>
              <a:rPr lang="en-GB" sz="2400" b="1" dirty="0"/>
              <a:t>Source</a:t>
            </a:r>
          </a:p>
          <a:p>
            <a:pPr algn="ctr"/>
            <a:r>
              <a:rPr lang="en-GB" sz="2400" b="1" dirty="0"/>
              <a:t>Systems</a:t>
            </a:r>
          </a:p>
        </p:txBody>
      </p:sp>
      <p:sp>
        <p:nvSpPr>
          <p:cNvPr id="22" name="TextBox 21"/>
          <p:cNvSpPr txBox="1"/>
          <p:nvPr/>
        </p:nvSpPr>
        <p:spPr>
          <a:xfrm>
            <a:off x="2519286" y="5905046"/>
            <a:ext cx="2820003" cy="461665"/>
          </a:xfrm>
          <a:prstGeom prst="rect">
            <a:avLst/>
          </a:prstGeom>
          <a:noFill/>
        </p:spPr>
        <p:txBody>
          <a:bodyPr wrap="none" rtlCol="0">
            <a:spAutoFit/>
          </a:bodyPr>
          <a:lstStyle/>
          <a:p>
            <a:pPr algn="ctr"/>
            <a:r>
              <a:rPr lang="en-GB" sz="2400" b="1" dirty="0"/>
              <a:t>Data Warehouse</a:t>
            </a:r>
          </a:p>
        </p:txBody>
      </p:sp>
      <p:sp>
        <p:nvSpPr>
          <p:cNvPr id="23" name="TextBox 22"/>
          <p:cNvSpPr txBox="1"/>
          <p:nvPr/>
        </p:nvSpPr>
        <p:spPr>
          <a:xfrm>
            <a:off x="7756606" y="5689603"/>
            <a:ext cx="1048685" cy="830997"/>
          </a:xfrm>
          <a:prstGeom prst="rect">
            <a:avLst/>
          </a:prstGeom>
          <a:noFill/>
        </p:spPr>
        <p:txBody>
          <a:bodyPr wrap="none" rtlCol="0">
            <a:spAutoFit/>
          </a:bodyPr>
          <a:lstStyle/>
          <a:p>
            <a:pPr algn="ctr"/>
            <a:r>
              <a:rPr lang="en-GB" sz="2400" b="1" dirty="0"/>
              <a:t>BI</a:t>
            </a:r>
          </a:p>
          <a:p>
            <a:pPr algn="ctr"/>
            <a:r>
              <a:rPr lang="en-GB" sz="2400" b="1" dirty="0"/>
              <a:t>Tools</a:t>
            </a:r>
          </a:p>
        </p:txBody>
      </p:sp>
      <p:sp>
        <p:nvSpPr>
          <p:cNvPr id="24" name="TextBox 23"/>
          <p:cNvSpPr txBox="1"/>
          <p:nvPr/>
        </p:nvSpPr>
        <p:spPr>
          <a:xfrm>
            <a:off x="538610" y="857232"/>
            <a:ext cx="2106667" cy="830997"/>
          </a:xfrm>
          <a:prstGeom prst="rect">
            <a:avLst/>
          </a:prstGeom>
          <a:noFill/>
        </p:spPr>
        <p:txBody>
          <a:bodyPr wrap="none" rtlCol="0">
            <a:spAutoFit/>
          </a:bodyPr>
          <a:lstStyle/>
          <a:p>
            <a:pPr algn="ctr"/>
            <a:r>
              <a:rPr lang="en-GB" sz="2400" b="1" dirty="0"/>
              <a:t>IT</a:t>
            </a:r>
          </a:p>
          <a:p>
            <a:pPr algn="ctr"/>
            <a:r>
              <a:rPr lang="en-GB" sz="2400" b="1" dirty="0"/>
              <a:t>Department</a:t>
            </a:r>
          </a:p>
        </p:txBody>
      </p:sp>
      <p:sp>
        <p:nvSpPr>
          <p:cNvPr id="25" name="TextBox 24"/>
          <p:cNvSpPr txBox="1"/>
          <p:nvPr/>
        </p:nvSpPr>
        <p:spPr>
          <a:xfrm>
            <a:off x="7596781" y="785794"/>
            <a:ext cx="1593706" cy="830997"/>
          </a:xfrm>
          <a:prstGeom prst="rect">
            <a:avLst/>
          </a:prstGeom>
          <a:noFill/>
        </p:spPr>
        <p:txBody>
          <a:bodyPr wrap="none" rtlCol="0">
            <a:spAutoFit/>
          </a:bodyPr>
          <a:lstStyle/>
          <a:p>
            <a:pPr algn="ctr"/>
            <a:r>
              <a:rPr lang="en-GB" sz="2400" b="1" dirty="0"/>
              <a:t>Business</a:t>
            </a:r>
          </a:p>
          <a:p>
            <a:pPr algn="ctr"/>
            <a:r>
              <a:rPr lang="en-GB" sz="2400" b="1" dirty="0"/>
              <a:t>Users</a:t>
            </a:r>
          </a:p>
        </p:txBody>
      </p:sp>
      <p:pic>
        <p:nvPicPr>
          <p:cNvPr id="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4214818"/>
            <a:ext cx="1599849" cy="1599849"/>
          </a:xfrm>
          <a:prstGeom prst="rect">
            <a:avLst/>
          </a:prstGeom>
          <a:noFill/>
        </p:spPr>
      </p:pic>
      <p:pic>
        <p:nvPicPr>
          <p:cNvPr id="27"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13069" y="1643050"/>
            <a:ext cx="1630932" cy="1630932"/>
          </a:xfrm>
          <a:prstGeom prst="rect">
            <a:avLst/>
          </a:prstGeom>
          <a:noFill/>
        </p:spPr>
      </p:pic>
      <p:sp>
        <p:nvSpPr>
          <p:cNvPr id="29" name="Cube 28"/>
          <p:cNvSpPr/>
          <p:nvPr/>
        </p:nvSpPr>
        <p:spPr>
          <a:xfrm>
            <a:off x="6179355" y="1785926"/>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Cube 29"/>
          <p:cNvSpPr/>
          <p:nvPr/>
        </p:nvSpPr>
        <p:spPr>
          <a:xfrm>
            <a:off x="6179355" y="3071810"/>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Cube 30"/>
          <p:cNvSpPr/>
          <p:nvPr/>
        </p:nvSpPr>
        <p:spPr>
          <a:xfrm>
            <a:off x="6179355" y="4429132"/>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TextBox 31"/>
          <p:cNvSpPr txBox="1"/>
          <p:nvPr/>
        </p:nvSpPr>
        <p:spPr>
          <a:xfrm>
            <a:off x="5645975" y="5905046"/>
            <a:ext cx="1944763" cy="461665"/>
          </a:xfrm>
          <a:prstGeom prst="rect">
            <a:avLst/>
          </a:prstGeom>
          <a:noFill/>
        </p:spPr>
        <p:txBody>
          <a:bodyPr wrap="none" rtlCol="0">
            <a:spAutoFit/>
          </a:bodyPr>
          <a:lstStyle/>
          <a:p>
            <a:pPr algn="ctr"/>
            <a:r>
              <a:rPr lang="en-GB" sz="2400" b="1" dirty="0"/>
              <a:t>Data Marts</a:t>
            </a:r>
          </a:p>
        </p:txBody>
      </p:sp>
      <p:sp>
        <p:nvSpPr>
          <p:cNvPr id="3" name="Arrow: Right 2">
            <a:extLst>
              <a:ext uri="{FF2B5EF4-FFF2-40B4-BE49-F238E27FC236}">
                <a16:creationId xmlns:a16="http://schemas.microsoft.com/office/drawing/2014/main" id="{6CA60CD9-A1B1-C82E-4619-4B2D463CDC48}"/>
              </a:ext>
            </a:extLst>
          </p:cNvPr>
          <p:cNvSpPr/>
          <p:nvPr/>
        </p:nvSpPr>
        <p:spPr>
          <a:xfrm>
            <a:off x="1733100" y="2844789"/>
            <a:ext cx="678660" cy="17399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49B20D19-90A2-D660-8D8D-C0C3129C879B}"/>
              </a:ext>
            </a:extLst>
          </p:cNvPr>
          <p:cNvSpPr/>
          <p:nvPr/>
        </p:nvSpPr>
        <p:spPr>
          <a:xfrm>
            <a:off x="5436096" y="2821777"/>
            <a:ext cx="678660" cy="1739925"/>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rrow: Right 15">
            <a:extLst>
              <a:ext uri="{FF2B5EF4-FFF2-40B4-BE49-F238E27FC236}">
                <a16:creationId xmlns:a16="http://schemas.microsoft.com/office/drawing/2014/main" id="{60270538-47FB-EBDF-6F63-CBABDE9FF436}"/>
              </a:ext>
            </a:extLst>
          </p:cNvPr>
          <p:cNvSpPr/>
          <p:nvPr/>
        </p:nvSpPr>
        <p:spPr>
          <a:xfrm>
            <a:off x="7163803" y="2069437"/>
            <a:ext cx="648557" cy="207435"/>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D5CA801C-A11D-7874-7B40-32E0EFB42C93}"/>
              </a:ext>
            </a:extLst>
          </p:cNvPr>
          <p:cNvSpPr/>
          <p:nvPr/>
        </p:nvSpPr>
        <p:spPr>
          <a:xfrm>
            <a:off x="7163803" y="3327160"/>
            <a:ext cx="648557" cy="207435"/>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Arrow: Right 19">
            <a:extLst>
              <a:ext uri="{FF2B5EF4-FFF2-40B4-BE49-F238E27FC236}">
                <a16:creationId xmlns:a16="http://schemas.microsoft.com/office/drawing/2014/main" id="{8FA22F80-344E-2B6D-28EA-522E2A59D98F}"/>
              </a:ext>
            </a:extLst>
          </p:cNvPr>
          <p:cNvSpPr/>
          <p:nvPr/>
        </p:nvSpPr>
        <p:spPr>
          <a:xfrm>
            <a:off x="7163803" y="4664070"/>
            <a:ext cx="648557" cy="207435"/>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 warehouse tables</a:t>
            </a:r>
          </a:p>
        </p:txBody>
      </p:sp>
      <p:sp>
        <p:nvSpPr>
          <p:cNvPr id="3" name="Content Placeholder 2"/>
          <p:cNvSpPr>
            <a:spLocks noGrp="1"/>
          </p:cNvSpPr>
          <p:nvPr>
            <p:ph idx="1"/>
          </p:nvPr>
        </p:nvSpPr>
        <p:spPr>
          <a:xfrm>
            <a:off x="457200" y="1000108"/>
            <a:ext cx="8229600" cy="5500726"/>
          </a:xfrm>
        </p:spPr>
        <p:txBody>
          <a:bodyPr>
            <a:normAutofit fontScale="92500" lnSpcReduction="10000"/>
          </a:bodyPr>
          <a:lstStyle/>
          <a:p>
            <a:r>
              <a:rPr lang="en-GB" dirty="0"/>
              <a:t>Most data warehouses have two types of table</a:t>
            </a:r>
          </a:p>
          <a:p>
            <a:r>
              <a:rPr lang="en-GB" i="1" dirty="0"/>
              <a:t>Fact tables</a:t>
            </a:r>
            <a:r>
              <a:rPr lang="en-GB" dirty="0"/>
              <a:t> – these are relationship tables containing foreign keys to other look-up tables plus other related data for analysis</a:t>
            </a:r>
          </a:p>
          <a:p>
            <a:pPr lvl="1"/>
            <a:r>
              <a:rPr lang="en-GB" dirty="0"/>
              <a:t>E.g. An orders table might contain foreign key links to look-up tables for products and customers plus other fields for prices and number sold</a:t>
            </a:r>
          </a:p>
          <a:p>
            <a:pPr lvl="1"/>
            <a:r>
              <a:rPr lang="en-GB" dirty="0"/>
              <a:t>These facts are often called </a:t>
            </a:r>
            <a:r>
              <a:rPr lang="en-GB" i="1" dirty="0"/>
              <a:t>measures</a:t>
            </a:r>
          </a:p>
          <a:p>
            <a:pPr lvl="1"/>
            <a:r>
              <a:rPr lang="en-GB" dirty="0"/>
              <a:t>To improve performance, aggregate fact tables are sometimes used, e.g. All sales this quarter</a:t>
            </a:r>
          </a:p>
          <a:p>
            <a:r>
              <a:rPr lang="en-GB" i="1" dirty="0"/>
              <a:t>Dimension tables</a:t>
            </a:r>
            <a:r>
              <a:rPr lang="en-GB" dirty="0"/>
              <a:t> – these are the look-up tables containing the information referred to by the fact tables</a:t>
            </a:r>
          </a:p>
          <a:p>
            <a:endParaRPr lang="en-GB" dirty="0"/>
          </a:p>
          <a:p>
            <a:r>
              <a:rPr lang="en-GB" dirty="0"/>
              <a:t>NB: Data warehouse databases are often </a:t>
            </a:r>
            <a:r>
              <a:rPr lang="en-GB" b="1" dirty="0"/>
              <a:t>not</a:t>
            </a:r>
            <a:r>
              <a:rPr lang="en-GB" dirty="0"/>
              <a:t> normalised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DW star schema</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graphicFrame>
        <p:nvGraphicFramePr>
          <p:cNvPr id="5" name="Table 4"/>
          <p:cNvGraphicFramePr>
            <a:graphicFrameLocks noGrp="1"/>
          </p:cNvGraphicFramePr>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extLst>
                    <a:ext uri="{9D8B030D-6E8A-4147-A177-3AD203B41FA5}">
                      <a16:colId xmlns:a16="http://schemas.microsoft.com/office/drawing/2014/main" val="20000"/>
                    </a:ext>
                  </a:extLst>
                </a:gridCol>
              </a:tblGrid>
              <a:tr h="460364">
                <a:tc>
                  <a:txBody>
                    <a:bodyPr/>
                    <a:lstStyle/>
                    <a:p>
                      <a:pPr algn="ctr"/>
                      <a:r>
                        <a:rPr lang="en-GB" dirty="0">
                          <a:solidFill>
                            <a:schemeClr val="bg1"/>
                          </a:solidFill>
                        </a:rPr>
                        <a:t>ORDERS FACT</a:t>
                      </a:r>
                    </a:p>
                  </a:txBody>
                  <a:tcPr/>
                </a:tc>
                <a:extLst>
                  <a:ext uri="{0D108BD9-81ED-4DB2-BD59-A6C34878D82A}">
                    <a16:rowId xmlns:a16="http://schemas.microsoft.com/office/drawing/2014/main" val="10000"/>
                  </a:ext>
                </a:extLst>
              </a:tr>
              <a:tr h="694529">
                <a:tc>
                  <a:txBody>
                    <a:bodyPr/>
                    <a:lstStyle/>
                    <a:p>
                      <a:endParaRPr lang="en-GB" dirty="0"/>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3978668268"/>
              </p:ext>
            </p:extLst>
          </p:nvPr>
        </p:nvGraphicFramePr>
        <p:xfrm>
          <a:off x="214282" y="1142984"/>
          <a:ext cx="3405190" cy="1483360"/>
        </p:xfrm>
        <a:graphic>
          <a:graphicData uri="http://schemas.openxmlformats.org/drawingml/2006/table">
            <a:tbl>
              <a:tblPr firstRow="1" bandRow="1">
                <a:tableStyleId>{5C22544A-7EE6-4342-B048-85BDC9FD1C3A}</a:tableStyleId>
              </a:tblPr>
              <a:tblGrid>
                <a:gridCol w="761984">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1071570">
                  <a:extLst>
                    <a:ext uri="{9D8B030D-6E8A-4147-A177-3AD203B41FA5}">
                      <a16:colId xmlns:a16="http://schemas.microsoft.com/office/drawing/2014/main" val="20002"/>
                    </a:ext>
                  </a:extLst>
                </a:gridCol>
                <a:gridCol w="857256">
                  <a:extLst>
                    <a:ext uri="{9D8B030D-6E8A-4147-A177-3AD203B41FA5}">
                      <a16:colId xmlns:a16="http://schemas.microsoft.com/office/drawing/2014/main" val="20003"/>
                    </a:ext>
                  </a:extLst>
                </a:gridCol>
              </a:tblGrid>
              <a:tr h="370840">
                <a:tc gridSpan="4">
                  <a:txBody>
                    <a:bodyPr/>
                    <a:lstStyle/>
                    <a:p>
                      <a:pPr algn="ctr"/>
                      <a:r>
                        <a:rPr lang="en-GB" dirty="0">
                          <a:solidFill>
                            <a:schemeClr val="bg1"/>
                          </a:solidFill>
                        </a:rPr>
                        <a:t>TIME</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sz="1600" dirty="0"/>
                        <a:t>KEY</a:t>
                      </a:r>
                    </a:p>
                  </a:txBody>
                  <a:tcPr/>
                </a:tc>
                <a:tc>
                  <a:txBody>
                    <a:bodyPr/>
                    <a:lstStyle/>
                    <a:p>
                      <a:r>
                        <a:rPr lang="en-GB" sz="1600" dirty="0"/>
                        <a:t>DAY</a:t>
                      </a:r>
                    </a:p>
                  </a:txBody>
                  <a:tcPr/>
                </a:tc>
                <a:tc>
                  <a:txBody>
                    <a:bodyPr/>
                    <a:lstStyle/>
                    <a:p>
                      <a:r>
                        <a:rPr lang="en-GB" sz="1600" dirty="0"/>
                        <a:t>MONTH</a:t>
                      </a:r>
                    </a:p>
                  </a:txBody>
                  <a:tcPr/>
                </a:tc>
                <a:tc>
                  <a:txBody>
                    <a:bodyPr/>
                    <a:lstStyle/>
                    <a:p>
                      <a:r>
                        <a:rPr lang="en-GB" sz="1600" dirty="0"/>
                        <a:t>YEAR</a:t>
                      </a:r>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3924041659"/>
              </p:ext>
            </p:extLst>
          </p:nvPr>
        </p:nvGraphicFramePr>
        <p:xfrm>
          <a:off x="4714876" y="1142984"/>
          <a:ext cx="4048132" cy="1483360"/>
        </p:xfrm>
        <a:graphic>
          <a:graphicData uri="http://schemas.openxmlformats.org/drawingml/2006/table">
            <a:tbl>
              <a:tblPr firstRow="1" bandRow="1">
                <a:tableStyleId>{5C22544A-7EE6-4342-B048-85BDC9FD1C3A}</a:tableStyleId>
              </a:tblPr>
              <a:tblGrid>
                <a:gridCol w="666464">
                  <a:extLst>
                    <a:ext uri="{9D8B030D-6E8A-4147-A177-3AD203B41FA5}">
                      <a16:colId xmlns:a16="http://schemas.microsoft.com/office/drawing/2014/main" val="20000"/>
                    </a:ext>
                  </a:extLst>
                </a:gridCol>
                <a:gridCol w="1332929">
                  <a:extLst>
                    <a:ext uri="{9D8B030D-6E8A-4147-A177-3AD203B41FA5}">
                      <a16:colId xmlns:a16="http://schemas.microsoft.com/office/drawing/2014/main" val="20001"/>
                    </a:ext>
                  </a:extLst>
                </a:gridCol>
                <a:gridCol w="1029622">
                  <a:extLst>
                    <a:ext uri="{9D8B030D-6E8A-4147-A177-3AD203B41FA5}">
                      <a16:colId xmlns:a16="http://schemas.microsoft.com/office/drawing/2014/main" val="20002"/>
                    </a:ext>
                  </a:extLst>
                </a:gridCol>
                <a:gridCol w="1019117">
                  <a:extLst>
                    <a:ext uri="{9D8B030D-6E8A-4147-A177-3AD203B41FA5}">
                      <a16:colId xmlns:a16="http://schemas.microsoft.com/office/drawing/2014/main" val="20003"/>
                    </a:ext>
                  </a:extLst>
                </a:gridCol>
              </a:tblGrid>
              <a:tr h="370840">
                <a:tc gridSpan="4">
                  <a:txBody>
                    <a:bodyPr/>
                    <a:lstStyle/>
                    <a:p>
                      <a:pPr algn="ctr"/>
                      <a:r>
                        <a:rPr lang="en-GB" dirty="0">
                          <a:solidFill>
                            <a:schemeClr val="bg1"/>
                          </a:solidFill>
                        </a:rPr>
                        <a:t>SHIPPING</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sz="1600" dirty="0"/>
                        <a:t>KEY</a:t>
                      </a:r>
                    </a:p>
                  </a:txBody>
                  <a:tcPr/>
                </a:tc>
                <a:tc>
                  <a:txBody>
                    <a:bodyPr/>
                    <a:lstStyle/>
                    <a:p>
                      <a:r>
                        <a:rPr lang="en-GB" sz="1600" dirty="0"/>
                        <a:t>COMPANY</a:t>
                      </a:r>
                    </a:p>
                  </a:txBody>
                  <a:tcPr/>
                </a:tc>
                <a:tc>
                  <a:txBody>
                    <a:bodyPr/>
                    <a:lstStyle/>
                    <a:p>
                      <a:r>
                        <a:rPr lang="en-GB" sz="1600" dirty="0"/>
                        <a:t>STREET</a:t>
                      </a:r>
                    </a:p>
                  </a:txBody>
                  <a:tcPr/>
                </a:tc>
                <a:tc>
                  <a:txBody>
                    <a:bodyPr/>
                    <a:lstStyle/>
                    <a:p>
                      <a:r>
                        <a:rPr lang="en-GB" sz="1600" dirty="0"/>
                        <a:t>TOWN</a:t>
                      </a:r>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400004905"/>
              </p:ext>
            </p:extLst>
          </p:nvPr>
        </p:nvGraphicFramePr>
        <p:xfrm>
          <a:off x="214282" y="5143512"/>
          <a:ext cx="3714775" cy="1483360"/>
        </p:xfrm>
        <a:graphic>
          <a:graphicData uri="http://schemas.openxmlformats.org/drawingml/2006/table">
            <a:tbl>
              <a:tblPr firstRow="1" bandRow="1">
                <a:tableStyleId>{5C22544A-7EE6-4342-B048-85BDC9FD1C3A}</a:tableStyleId>
              </a:tblPr>
              <a:tblGrid>
                <a:gridCol w="817250">
                  <a:extLst>
                    <a:ext uri="{9D8B030D-6E8A-4147-A177-3AD203B41FA5}">
                      <a16:colId xmlns:a16="http://schemas.microsoft.com/office/drawing/2014/main" val="20000"/>
                    </a:ext>
                  </a:extLst>
                </a:gridCol>
                <a:gridCol w="1540204">
                  <a:extLst>
                    <a:ext uri="{9D8B030D-6E8A-4147-A177-3AD203B41FA5}">
                      <a16:colId xmlns:a16="http://schemas.microsoft.com/office/drawing/2014/main" val="20001"/>
                    </a:ext>
                  </a:extLst>
                </a:gridCol>
                <a:gridCol w="1357321">
                  <a:extLst>
                    <a:ext uri="{9D8B030D-6E8A-4147-A177-3AD203B41FA5}">
                      <a16:colId xmlns:a16="http://schemas.microsoft.com/office/drawing/2014/main" val="20002"/>
                    </a:ext>
                  </a:extLst>
                </a:gridCol>
              </a:tblGrid>
              <a:tr h="370840">
                <a:tc gridSpan="3">
                  <a:txBody>
                    <a:bodyPr/>
                    <a:lstStyle/>
                    <a:p>
                      <a:pPr algn="ctr"/>
                      <a:r>
                        <a:rPr lang="en-GB" dirty="0">
                          <a:solidFill>
                            <a:schemeClr val="bg1"/>
                          </a:solidFill>
                        </a:rPr>
                        <a:t>CUSTOMER</a:t>
                      </a:r>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sz="1600" dirty="0"/>
                        <a:t>KEY</a:t>
                      </a:r>
                    </a:p>
                  </a:txBody>
                  <a:tcPr/>
                </a:tc>
                <a:tc>
                  <a:txBody>
                    <a:bodyPr/>
                    <a:lstStyle/>
                    <a:p>
                      <a:r>
                        <a:rPr lang="en-GB" sz="1600" dirty="0"/>
                        <a:t>CUSTOMER</a:t>
                      </a:r>
                    </a:p>
                  </a:txBody>
                  <a:tcPr/>
                </a:tc>
                <a:tc>
                  <a:txBody>
                    <a:bodyPr/>
                    <a:lstStyle/>
                    <a:p>
                      <a:r>
                        <a:rPr lang="en-GB" sz="1600" dirty="0"/>
                        <a:t>COMPANY</a:t>
                      </a:r>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1045317456"/>
              </p:ext>
            </p:extLst>
          </p:nvPr>
        </p:nvGraphicFramePr>
        <p:xfrm>
          <a:off x="5000628" y="5143512"/>
          <a:ext cx="3714775" cy="1483360"/>
        </p:xfrm>
        <a:graphic>
          <a:graphicData uri="http://schemas.openxmlformats.org/drawingml/2006/table">
            <a:tbl>
              <a:tblPr firstRow="1" bandRow="1">
                <a:tableStyleId>{5C22544A-7EE6-4342-B048-85BDC9FD1C3A}</a:tableStyleId>
              </a:tblPr>
              <a:tblGrid>
                <a:gridCol w="817250">
                  <a:extLst>
                    <a:ext uri="{9D8B030D-6E8A-4147-A177-3AD203B41FA5}">
                      <a16:colId xmlns:a16="http://schemas.microsoft.com/office/drawing/2014/main" val="20000"/>
                    </a:ext>
                  </a:extLst>
                </a:gridCol>
                <a:gridCol w="1325890">
                  <a:extLst>
                    <a:ext uri="{9D8B030D-6E8A-4147-A177-3AD203B41FA5}">
                      <a16:colId xmlns:a16="http://schemas.microsoft.com/office/drawing/2014/main" val="20001"/>
                    </a:ext>
                  </a:extLst>
                </a:gridCol>
                <a:gridCol w="1571635">
                  <a:extLst>
                    <a:ext uri="{9D8B030D-6E8A-4147-A177-3AD203B41FA5}">
                      <a16:colId xmlns:a16="http://schemas.microsoft.com/office/drawing/2014/main" val="20002"/>
                    </a:ext>
                  </a:extLst>
                </a:gridCol>
              </a:tblGrid>
              <a:tr h="370840">
                <a:tc gridSpan="3">
                  <a:txBody>
                    <a:bodyPr/>
                    <a:lstStyle/>
                    <a:p>
                      <a:pPr algn="ctr"/>
                      <a:r>
                        <a:rPr lang="en-GB" dirty="0">
                          <a:solidFill>
                            <a:schemeClr val="bg1"/>
                          </a:solidFill>
                        </a:rPr>
                        <a:t>PRODUCT</a:t>
                      </a:r>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sz="1600" dirty="0"/>
                        <a:t>KEY</a:t>
                      </a:r>
                    </a:p>
                  </a:txBody>
                  <a:tcPr/>
                </a:tc>
                <a:tc>
                  <a:txBody>
                    <a:bodyPr/>
                    <a:lstStyle/>
                    <a:p>
                      <a:r>
                        <a:rPr lang="en-GB" sz="1600" dirty="0"/>
                        <a:t>PRODUCT</a:t>
                      </a:r>
                    </a:p>
                  </a:txBody>
                  <a:tcPr/>
                </a:tc>
                <a:tc>
                  <a:txBody>
                    <a:bodyPr/>
                    <a:lstStyle/>
                    <a:p>
                      <a:r>
                        <a:rPr lang="en-GB" sz="1600" dirty="0"/>
                        <a:t>CATEGORY</a:t>
                      </a:r>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cxnSp>
        <p:nvCxnSpPr>
          <p:cNvPr id="11" name="Straight Connector 10"/>
          <p:cNvCxnSpPr/>
          <p:nvPr/>
        </p:nvCxnSpPr>
        <p:spPr>
          <a:xfrm>
            <a:off x="2000232" y="2643182"/>
            <a:ext cx="1285884" cy="9286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2643182"/>
            <a:ext cx="1214446"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1857356"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DW snowflake schema</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22</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1475944291"/>
              </p:ext>
            </p:extLst>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extLst>
                    <a:ext uri="{9D8B030D-6E8A-4147-A177-3AD203B41FA5}">
                      <a16:colId xmlns:a16="http://schemas.microsoft.com/office/drawing/2014/main" val="20000"/>
                    </a:ext>
                  </a:extLst>
                </a:gridCol>
              </a:tblGrid>
              <a:tr h="460364">
                <a:tc>
                  <a:txBody>
                    <a:bodyPr/>
                    <a:lstStyle/>
                    <a:p>
                      <a:pPr algn="ctr"/>
                      <a:r>
                        <a:rPr lang="en-GB" dirty="0">
                          <a:solidFill>
                            <a:schemeClr val="bg1"/>
                          </a:solidFill>
                        </a:rPr>
                        <a:t>ORDERS FACT</a:t>
                      </a:r>
                    </a:p>
                  </a:txBody>
                  <a:tcPr/>
                </a:tc>
                <a:extLst>
                  <a:ext uri="{0D108BD9-81ED-4DB2-BD59-A6C34878D82A}">
                    <a16:rowId xmlns:a16="http://schemas.microsoft.com/office/drawing/2014/main" val="10000"/>
                  </a:ext>
                </a:extLst>
              </a:tr>
              <a:tr h="694529">
                <a:tc>
                  <a:txBody>
                    <a:bodyPr/>
                    <a:lstStyle/>
                    <a:p>
                      <a:endParaRPr lang="en-GB" dirty="0"/>
                    </a:p>
                  </a:txBody>
                  <a:tcPr/>
                </a:tc>
                <a:extLst>
                  <a:ext uri="{0D108BD9-81ED-4DB2-BD59-A6C34878D82A}">
                    <a16:rowId xmlns:a16="http://schemas.microsoft.com/office/drawing/2014/main" val="10001"/>
                  </a:ext>
                </a:extLst>
              </a:tr>
            </a:tbl>
          </a:graphicData>
        </a:graphic>
      </p:graphicFrame>
      <p:cxnSp>
        <p:nvCxnSpPr>
          <p:cNvPr id="11" name="Straight Connector 10"/>
          <p:cNvCxnSpPr/>
          <p:nvPr/>
        </p:nvCxnSpPr>
        <p:spPr>
          <a:xfrm>
            <a:off x="500034" y="1285860"/>
            <a:ext cx="2786082" cy="2286016"/>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1214422"/>
            <a:ext cx="2857520" cy="242889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2928958" cy="207170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428596" y="4143380"/>
            <a:ext cx="2857520" cy="2214578"/>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p:cNvSpPr/>
          <p:nvPr/>
        </p:nvSpPr>
        <p:spPr>
          <a:xfrm>
            <a:off x="5500694" y="250030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Customer</a:t>
            </a:r>
          </a:p>
        </p:txBody>
      </p:sp>
      <p:sp>
        <p:nvSpPr>
          <p:cNvPr id="21" name="Rectangle 20"/>
          <p:cNvSpPr/>
          <p:nvPr/>
        </p:nvSpPr>
        <p:spPr>
          <a:xfrm>
            <a:off x="7429520" y="71435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Town</a:t>
            </a:r>
          </a:p>
        </p:txBody>
      </p:sp>
      <p:sp>
        <p:nvSpPr>
          <p:cNvPr id="22" name="Rectangle 21"/>
          <p:cNvSpPr/>
          <p:nvPr/>
        </p:nvSpPr>
        <p:spPr>
          <a:xfrm>
            <a:off x="6500826" y="1643050"/>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Street</a:t>
            </a:r>
          </a:p>
        </p:txBody>
      </p:sp>
      <p:sp>
        <p:nvSpPr>
          <p:cNvPr id="23" name="Rectangle 22"/>
          <p:cNvSpPr/>
          <p:nvPr/>
        </p:nvSpPr>
        <p:spPr>
          <a:xfrm>
            <a:off x="7215206" y="564357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Category</a:t>
            </a:r>
          </a:p>
        </p:txBody>
      </p:sp>
      <p:sp>
        <p:nvSpPr>
          <p:cNvPr id="24" name="Rectangle 23"/>
          <p:cNvSpPr/>
          <p:nvPr/>
        </p:nvSpPr>
        <p:spPr>
          <a:xfrm>
            <a:off x="5857884" y="464344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Product</a:t>
            </a:r>
          </a:p>
        </p:txBody>
      </p:sp>
      <p:sp>
        <p:nvSpPr>
          <p:cNvPr id="25" name="Rectangle 24"/>
          <p:cNvSpPr/>
          <p:nvPr/>
        </p:nvSpPr>
        <p:spPr>
          <a:xfrm>
            <a:off x="1714480" y="45720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Customer</a:t>
            </a:r>
          </a:p>
        </p:txBody>
      </p:sp>
      <p:sp>
        <p:nvSpPr>
          <p:cNvPr id="26" name="Rectangle 25"/>
          <p:cNvSpPr/>
          <p:nvPr/>
        </p:nvSpPr>
        <p:spPr>
          <a:xfrm>
            <a:off x="214282" y="571501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Company</a:t>
            </a:r>
          </a:p>
        </p:txBody>
      </p:sp>
      <p:sp>
        <p:nvSpPr>
          <p:cNvPr id="27" name="Rectangle 26"/>
          <p:cNvSpPr/>
          <p:nvPr/>
        </p:nvSpPr>
        <p:spPr>
          <a:xfrm>
            <a:off x="214282" y="10001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Year</a:t>
            </a:r>
          </a:p>
        </p:txBody>
      </p:sp>
      <p:sp>
        <p:nvSpPr>
          <p:cNvPr id="28" name="Rectangle 27"/>
          <p:cNvSpPr/>
          <p:nvPr/>
        </p:nvSpPr>
        <p:spPr>
          <a:xfrm>
            <a:off x="1071538" y="178592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Month</a:t>
            </a:r>
          </a:p>
        </p:txBody>
      </p:sp>
      <p:sp>
        <p:nvSpPr>
          <p:cNvPr id="29" name="Rectangle 28"/>
          <p:cNvSpPr/>
          <p:nvPr/>
        </p:nvSpPr>
        <p:spPr>
          <a:xfrm>
            <a:off x="1928794" y="2643182"/>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Day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Summary</a:t>
            </a:r>
          </a:p>
        </p:txBody>
      </p:sp>
      <p:sp>
        <p:nvSpPr>
          <p:cNvPr id="3" name="Content Placeholder 2"/>
          <p:cNvSpPr>
            <a:spLocks noGrp="1"/>
          </p:cNvSpPr>
          <p:nvPr>
            <p:ph idx="1"/>
          </p:nvPr>
        </p:nvSpPr>
        <p:spPr/>
        <p:txBody>
          <a:bodyPr>
            <a:normAutofit/>
          </a:bodyPr>
          <a:lstStyle/>
          <a:p>
            <a:r>
              <a:rPr lang="en-GB" sz="2400" i="1" dirty="0"/>
              <a:t>Operational business intelligence systems </a:t>
            </a:r>
            <a:r>
              <a:rPr lang="en-GB" sz="2400" dirty="0"/>
              <a:t>do not include data warehouses</a:t>
            </a:r>
          </a:p>
          <a:p>
            <a:r>
              <a:rPr lang="en-GB" sz="2400" dirty="0"/>
              <a:t>A </a:t>
            </a:r>
            <a:r>
              <a:rPr lang="en-GB" sz="2400" i="1" dirty="0"/>
              <a:t>data warehouse </a:t>
            </a:r>
            <a:r>
              <a:rPr lang="en-GB" sz="2400" dirty="0"/>
              <a:t>consists of data that has been </a:t>
            </a:r>
            <a:r>
              <a:rPr lang="en-GB" sz="2400" i="1" dirty="0"/>
              <a:t>extracted</a:t>
            </a:r>
            <a:r>
              <a:rPr lang="en-GB" sz="2400" dirty="0"/>
              <a:t> from the source systems, </a:t>
            </a:r>
            <a:r>
              <a:rPr lang="en-GB" sz="2400" i="1" dirty="0"/>
              <a:t>transformed</a:t>
            </a:r>
            <a:r>
              <a:rPr lang="en-GB" sz="2400" dirty="0"/>
              <a:t> so that it is all in the same format, then </a:t>
            </a:r>
            <a:r>
              <a:rPr lang="en-GB" sz="2400" i="1" dirty="0"/>
              <a:t>loaded</a:t>
            </a:r>
            <a:r>
              <a:rPr lang="en-GB" sz="2400" dirty="0"/>
              <a:t> for analysis</a:t>
            </a:r>
          </a:p>
          <a:p>
            <a:r>
              <a:rPr lang="en-GB" sz="2400" i="1" dirty="0"/>
              <a:t>Data marts</a:t>
            </a:r>
            <a:r>
              <a:rPr lang="en-GB" sz="2400" dirty="0"/>
              <a:t> are extracts from the main data warehouse tailored to the needs of individual sections of the organisation</a:t>
            </a:r>
          </a:p>
          <a:p>
            <a:r>
              <a:rPr lang="en-GB" sz="2400" dirty="0"/>
              <a:t>Data warehouses contain </a:t>
            </a:r>
            <a:r>
              <a:rPr lang="en-GB" sz="2400" i="1" dirty="0"/>
              <a:t>fact tables</a:t>
            </a:r>
            <a:r>
              <a:rPr lang="en-GB" sz="2400" dirty="0"/>
              <a:t> and </a:t>
            </a:r>
            <a:r>
              <a:rPr lang="en-GB" sz="2400" i="1" dirty="0"/>
              <a:t>dimensions</a:t>
            </a:r>
            <a:endParaRPr lang="en-GB" sz="2400" dirty="0"/>
          </a:p>
          <a:p>
            <a:r>
              <a:rPr lang="en-GB" sz="2400" dirty="0"/>
              <a:t>As the data does not need to be normalised, either </a:t>
            </a:r>
            <a:r>
              <a:rPr lang="en-GB" sz="2400" i="1" dirty="0"/>
              <a:t>star schema</a:t>
            </a:r>
            <a:r>
              <a:rPr lang="en-GB" sz="2400" dirty="0"/>
              <a:t> and </a:t>
            </a:r>
            <a:r>
              <a:rPr lang="en-GB" sz="2400" i="1" dirty="0"/>
              <a:t>snowflake schema</a:t>
            </a:r>
            <a:r>
              <a:rPr lang="en-GB" sz="2400" dirty="0"/>
              <a:t> are generally used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E4492-8BF8-89A6-AF78-14C9F04CA021}"/>
              </a:ext>
            </a:extLst>
          </p:cNvPr>
          <p:cNvSpPr>
            <a:spLocks noGrp="1"/>
          </p:cNvSpPr>
          <p:nvPr>
            <p:ph type="title"/>
          </p:nvPr>
        </p:nvSpPr>
        <p:spPr/>
        <p:txBody>
          <a:bodyPr>
            <a:normAutofit fontScale="90000"/>
          </a:bodyPr>
          <a:lstStyle/>
          <a:p>
            <a:r>
              <a:rPr lang="en-GB" dirty="0"/>
              <a:t>Exercise / Homework</a:t>
            </a:r>
          </a:p>
        </p:txBody>
      </p:sp>
      <p:sp>
        <p:nvSpPr>
          <p:cNvPr id="3" name="Content Placeholder 2">
            <a:extLst>
              <a:ext uri="{FF2B5EF4-FFF2-40B4-BE49-F238E27FC236}">
                <a16:creationId xmlns:a16="http://schemas.microsoft.com/office/drawing/2014/main" id="{AD0106A3-6164-AC26-6009-AEDBB7FEDB0D}"/>
              </a:ext>
            </a:extLst>
          </p:cNvPr>
          <p:cNvSpPr>
            <a:spLocks noGrp="1"/>
          </p:cNvSpPr>
          <p:nvPr>
            <p:ph idx="1"/>
          </p:nvPr>
        </p:nvSpPr>
        <p:spPr>
          <a:xfrm>
            <a:off x="457200" y="980728"/>
            <a:ext cx="8479536" cy="5875000"/>
          </a:xfrm>
        </p:spPr>
        <p:txBody>
          <a:bodyPr>
            <a:normAutofit/>
          </a:bodyPr>
          <a:lstStyle/>
          <a:p>
            <a:r>
              <a:rPr lang="en-GB" dirty="0"/>
              <a:t>A hospital currently has:</a:t>
            </a:r>
          </a:p>
          <a:p>
            <a:pPr lvl="1" fontAlgn="ctr"/>
            <a:r>
              <a:rPr lang="en-GB" dirty="0"/>
              <a:t>patient records system</a:t>
            </a:r>
          </a:p>
          <a:p>
            <a:pPr lvl="1" fontAlgn="ctr"/>
            <a:r>
              <a:rPr lang="en-GB" dirty="0"/>
              <a:t>appointment booking system</a:t>
            </a:r>
          </a:p>
          <a:p>
            <a:pPr lvl="1" fontAlgn="ctr"/>
            <a:r>
              <a:rPr lang="en-GB" dirty="0"/>
              <a:t>pharmacy inventory system</a:t>
            </a:r>
          </a:p>
          <a:p>
            <a:pPr lvl="1" fontAlgn="ctr"/>
            <a:r>
              <a:rPr lang="en-GB" dirty="0"/>
              <a:t>payroll database</a:t>
            </a:r>
          </a:p>
          <a:p>
            <a:pPr lvl="1" fontAlgn="ctr"/>
            <a:r>
              <a:rPr lang="en-GB" dirty="0"/>
              <a:t>external government health statistics</a:t>
            </a:r>
          </a:p>
          <a:p>
            <a:r>
              <a:rPr lang="en-GB" dirty="0"/>
              <a:t>Managers want dashboards showing:</a:t>
            </a:r>
          </a:p>
          <a:p>
            <a:pPr lvl="1" fontAlgn="ctr"/>
            <a:r>
              <a:rPr lang="en-GB" dirty="0"/>
              <a:t>waiting times</a:t>
            </a:r>
          </a:p>
          <a:p>
            <a:pPr lvl="1" fontAlgn="ctr"/>
            <a:r>
              <a:rPr lang="en-GB" dirty="0"/>
              <a:t>medicine usage trends</a:t>
            </a:r>
          </a:p>
          <a:p>
            <a:pPr lvl="1" fontAlgn="ctr"/>
            <a:r>
              <a:rPr lang="en-GB" dirty="0"/>
              <a:t>staffing vs patient demand</a:t>
            </a:r>
          </a:p>
          <a:p>
            <a:pPr lvl="1" fontAlgn="ctr"/>
            <a:r>
              <a:rPr lang="en-GB" dirty="0"/>
              <a:t>long-term treatment outcomes</a:t>
            </a:r>
          </a:p>
          <a:p>
            <a:pPr fontAlgn="ctr"/>
            <a:endParaRPr lang="en-GB" dirty="0"/>
          </a:p>
          <a:p>
            <a:pPr fontAlgn="ctr"/>
            <a:r>
              <a:rPr lang="en-GB" dirty="0"/>
              <a:t>Follow the task instructions on OneNote to design this</a:t>
            </a:r>
          </a:p>
          <a:p>
            <a:endParaRPr lang="en-GB" dirty="0"/>
          </a:p>
        </p:txBody>
      </p:sp>
      <p:sp>
        <p:nvSpPr>
          <p:cNvPr id="4" name="Slide Number Placeholder 3">
            <a:extLst>
              <a:ext uri="{FF2B5EF4-FFF2-40B4-BE49-F238E27FC236}">
                <a16:creationId xmlns:a16="http://schemas.microsoft.com/office/drawing/2014/main" id="{9A63C23E-8F43-F792-3FEF-31EE6E24AFD3}"/>
              </a:ext>
            </a:extLst>
          </p:cNvPr>
          <p:cNvSpPr>
            <a:spLocks noGrp="1"/>
          </p:cNvSpPr>
          <p:nvPr>
            <p:ph type="sldNum" sz="quarter" idx="12"/>
          </p:nvPr>
        </p:nvSpPr>
        <p:spPr/>
        <p:txBody>
          <a:bodyPr/>
          <a:lstStyle/>
          <a:p>
            <a:fld id="{B32D2D4F-B262-4018-8594-6B1FE2F875A5}" type="slidenum">
              <a:rPr lang="en-GB" smtClean="0"/>
              <a:pPr/>
              <a:t>24</a:t>
            </a:fld>
            <a:endParaRPr lang="en-GB"/>
          </a:p>
        </p:txBody>
      </p:sp>
    </p:spTree>
    <p:extLst>
      <p:ext uri="{BB962C8B-B14F-4D97-AF65-F5344CB8AC3E}">
        <p14:creationId xmlns:p14="http://schemas.microsoft.com/office/powerpoint/2010/main" val="2968719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Looking ahead</a:t>
            </a:r>
          </a:p>
        </p:txBody>
      </p:sp>
      <p:sp>
        <p:nvSpPr>
          <p:cNvPr id="3" name="Content Placeholder 2"/>
          <p:cNvSpPr>
            <a:spLocks noGrp="1"/>
          </p:cNvSpPr>
          <p:nvPr>
            <p:ph idx="1"/>
          </p:nvPr>
        </p:nvSpPr>
        <p:spPr/>
        <p:txBody>
          <a:bodyPr/>
          <a:lstStyle/>
          <a:p>
            <a:r>
              <a:rPr lang="en-GB" dirty="0"/>
              <a:t>Next week: Business Intelligence Front End</a:t>
            </a:r>
          </a:p>
          <a:p>
            <a:endParaRPr lang="en-GB" dirty="0"/>
          </a:p>
          <a:p>
            <a:r>
              <a:rPr lang="en-GB" dirty="0"/>
              <a:t>Homework: Read the following Wikipedia entries</a:t>
            </a:r>
          </a:p>
          <a:p>
            <a:pPr lvl="1"/>
            <a:r>
              <a:rPr lang="en-GB" dirty="0"/>
              <a:t>Star schema </a:t>
            </a:r>
          </a:p>
          <a:p>
            <a:pPr lvl="1"/>
            <a:r>
              <a:rPr lang="en-GB" dirty="0"/>
              <a:t>Snowflake schema</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WDM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DWDM Theme" id="{91FE0652-E2B7-4E80-AC0A-31C038D62DBB}" vid="{CE954B22-DB1B-40BA-A813-029F82376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DWDM Theme</Template>
  <TotalTime>1675</TotalTime>
  <Words>1660</Words>
  <Application>Microsoft Office PowerPoint</Application>
  <PresentationFormat>On-screen Show (4:3)</PresentationFormat>
  <Paragraphs>305</Paragraphs>
  <Slides>25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Cambria</vt:lpstr>
      <vt:lpstr>Georgia</vt:lpstr>
      <vt:lpstr>Wingdings</vt:lpstr>
      <vt:lpstr>Wingdings 2</vt:lpstr>
      <vt:lpstr>DWDM Theme</vt:lpstr>
      <vt:lpstr>Data Warehousing &amp; Data Mining</vt:lpstr>
      <vt:lpstr>Definition</vt:lpstr>
      <vt:lpstr>BI for Management and Control</vt:lpstr>
      <vt:lpstr>BI and Business Performance</vt:lpstr>
      <vt:lpstr>Operational BI</vt:lpstr>
      <vt:lpstr>BI Architecture</vt:lpstr>
      <vt:lpstr>Operational &amp; Source Systems</vt:lpstr>
      <vt:lpstr>Operational &amp; Source Systems</vt:lpstr>
      <vt:lpstr>Operational BI System</vt:lpstr>
      <vt:lpstr>Operational BI v. Data Warehouse</vt:lpstr>
      <vt:lpstr>Databases, Data Warehouses &amp; Data Lakes</vt:lpstr>
      <vt:lpstr>BI with a data warehouse</vt:lpstr>
      <vt:lpstr>ETL</vt:lpstr>
      <vt:lpstr>Exercise</vt:lpstr>
      <vt:lpstr>Enterprise Information Management</vt:lpstr>
      <vt:lpstr>Metadata</vt:lpstr>
      <vt:lpstr>Master Data Management</vt:lpstr>
      <vt:lpstr>Data warehouses &amp; Data marts</vt:lpstr>
      <vt:lpstr>Data warehouse with data marts</vt:lpstr>
      <vt:lpstr>Data warehouse tables</vt:lpstr>
      <vt:lpstr>DW star schema</vt:lpstr>
      <vt:lpstr>DW snowflake schema</vt:lpstr>
      <vt:lpstr>Summary</vt:lpstr>
      <vt:lpstr>Exercise / Homework</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Nik Whitehead</cp:lastModifiedBy>
  <cp:revision>128</cp:revision>
  <dcterms:created xsi:type="dcterms:W3CDTF">2011-09-13T10:27:46Z</dcterms:created>
  <dcterms:modified xsi:type="dcterms:W3CDTF">2026-03-09T12:19:26Z</dcterms:modified>
</cp:coreProperties>
</file>