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19" r:id="rId4"/>
    <p:sldMasterId id="2147484331" r:id="rId5"/>
  </p:sldMasterIdLst>
  <p:notesMasterIdLst>
    <p:notesMasterId r:id="rId33"/>
  </p:notesMasterIdLst>
  <p:handoutMasterIdLst>
    <p:handoutMasterId r:id="rId34"/>
  </p:handoutMasterIdLst>
  <p:sldIdLst>
    <p:sldId id="313" r:id="rId6"/>
    <p:sldId id="370" r:id="rId7"/>
    <p:sldId id="367" r:id="rId8"/>
    <p:sldId id="351" r:id="rId9"/>
    <p:sldId id="352" r:id="rId10"/>
    <p:sldId id="350" r:id="rId11"/>
    <p:sldId id="338" r:id="rId12"/>
    <p:sldId id="372" r:id="rId13"/>
    <p:sldId id="371" r:id="rId14"/>
    <p:sldId id="382" r:id="rId15"/>
    <p:sldId id="383" r:id="rId16"/>
    <p:sldId id="384" r:id="rId17"/>
    <p:sldId id="387" r:id="rId18"/>
    <p:sldId id="386" r:id="rId19"/>
    <p:sldId id="339" r:id="rId20"/>
    <p:sldId id="341" r:id="rId21"/>
    <p:sldId id="342" r:id="rId22"/>
    <p:sldId id="378" r:id="rId23"/>
    <p:sldId id="344" r:id="rId24"/>
    <p:sldId id="345" r:id="rId25"/>
    <p:sldId id="346" r:id="rId26"/>
    <p:sldId id="379" r:id="rId27"/>
    <p:sldId id="340" r:id="rId28"/>
    <p:sldId id="349" r:id="rId29"/>
    <p:sldId id="353" r:id="rId30"/>
    <p:sldId id="380" r:id="rId31"/>
    <p:sldId id="354" r:id="rId32"/>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F87E18-ED40-CCDC-7D88-B40C781118FE}" v="1355" dt="2024-01-17T21:08:22.854"/>
    <p1510:client id="{D1F0DA55-BDAC-B870-11DA-BDB116548BC6}" v="108" dt="2024-01-16T15:05:50.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0" autoAdjust="0"/>
    <p:restoredTop sz="84798" autoAdjust="0"/>
  </p:normalViewPr>
  <p:slideViewPr>
    <p:cSldViewPr>
      <p:cViewPr varScale="1">
        <p:scale>
          <a:sx n="87" d="100"/>
          <a:sy n="87" d="100"/>
        </p:scale>
        <p:origin x="122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AC78AAB-BAB9-102C-C589-8CA0E6BD04A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70F23E4E-4678-E6BF-0707-9E6361234F8B}"/>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B01C049E-65C6-0794-7C27-E317F641A26B}"/>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DE0A9FB1-5F42-24F1-6D93-037587BFF2CF}"/>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881A9D35-0CDE-465D-A66D-3668A9993BB9}"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8A49879-36A6-AAD3-A686-CA870EAEA9AE}"/>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F5D99C77-DF88-F3D2-FD79-AE69FEAC3E5C}"/>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3878A980-6A65-FC3C-32A9-4C079C984B22}"/>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37E1ABBC-6EFF-0782-A40E-DF8F922F9254}"/>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E430033-183E-24A3-A980-4B28B36C6BA3}"/>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930A10C4-8964-AAA8-E93A-8A42816D1589}"/>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EB014483-7767-4339-9CA1-0FC61B362F90}"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wb.gov.wales/curriculum-for-wales/assessment-arrangements/supporting-learner-progression-assessment-guidanc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W07-nZhisHI"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wb.gov.wales/curriculum-for-wales/languages-literacy-and-communication/descriptions-of-learnin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wb.gov.wales/curriculum-for-wales/languages-literacy-and-communication/descriptions-of-learnin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7nQxWCn_dBg&amp;t=10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EFDE4B2-D82D-2151-1E61-5C88442F784F}"/>
              </a:ext>
            </a:extLst>
          </p:cNvPr>
          <p:cNvSpPr>
            <a:spLocks noGrp="1" noRot="1" noChangeAspect="1" noChangeArrowheads="1" noTextEdit="1"/>
          </p:cNvSpPr>
          <p:nvPr>
            <p:ph type="sldImg"/>
          </p:nvPr>
        </p:nvSpPr>
        <p:spPr>
          <a:xfrm>
            <a:off x="917575" y="744538"/>
            <a:ext cx="4962525" cy="3722687"/>
          </a:xfrm>
          <a:ln/>
        </p:spPr>
      </p:sp>
      <p:sp>
        <p:nvSpPr>
          <p:cNvPr id="18435" name="Notes Placeholder 2">
            <a:extLst>
              <a:ext uri="{FF2B5EF4-FFF2-40B4-BE49-F238E27FC236}">
                <a16:creationId xmlns:a16="http://schemas.microsoft.com/office/drawing/2014/main" id="{6CA3DAFB-3045-B6A7-BC8D-05D5419E89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7E440404-C5DA-C207-8A58-7A2A45A1EEF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50445CF-AA7A-484C-826E-68B2E57F158D}"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Discussion</a:t>
            </a:r>
            <a:endParaRPr lang="en-US" dirty="0"/>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smtClean="0"/>
              <a:pPr>
                <a:defRPr/>
              </a:pPr>
              <a:t>4</a:t>
            </a:fld>
            <a:endParaRPr lang="cy-GB" altLang="en-US"/>
          </a:p>
        </p:txBody>
      </p:sp>
    </p:spTree>
    <p:extLst>
      <p:ext uri="{BB962C8B-B14F-4D97-AF65-F5344CB8AC3E}">
        <p14:creationId xmlns:p14="http://schemas.microsoft.com/office/powerpoint/2010/main" val="3133114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2CAD4FE-AE2D-03CE-6D99-91D38F92C493}"/>
              </a:ext>
            </a:extLst>
          </p:cNvPr>
          <p:cNvSpPr>
            <a:spLocks noGrp="1" noRot="1" noChangeAspect="1" noChangeArrowheads="1" noTextEdit="1"/>
          </p:cNvSpPr>
          <p:nvPr>
            <p:ph type="sldImg"/>
          </p:nvPr>
        </p:nvSpPr>
        <p:spPr>
          <a:xfrm>
            <a:off x="917575" y="744538"/>
            <a:ext cx="4962525" cy="3722687"/>
          </a:xfrm>
          <a:ln/>
        </p:spPr>
      </p:sp>
      <p:sp>
        <p:nvSpPr>
          <p:cNvPr id="21507" name="Notes Placeholder 2">
            <a:extLst>
              <a:ext uri="{FF2B5EF4-FFF2-40B4-BE49-F238E27FC236}">
                <a16:creationId xmlns:a16="http://schemas.microsoft.com/office/drawing/2014/main" id="{8DDCDA5E-76AB-2118-A0DA-2CA651D770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Hand out copy of research paper </a:t>
            </a:r>
            <a:r>
              <a:rPr lang="en-GB" altLang="en-US" b="1" dirty="0">
                <a:latin typeface="Arial" panose="020B0604020202020204" pitchFamily="34" charset="0"/>
              </a:rPr>
              <a:t>The impact of children’s perception of an activity as</a:t>
            </a:r>
          </a:p>
          <a:p>
            <a:r>
              <a:rPr lang="en-GB" altLang="en-US" b="1" dirty="0">
                <a:latin typeface="Arial" panose="020B0604020202020204" pitchFamily="34" charset="0"/>
              </a:rPr>
              <a:t>play rather than not play on emotional well-being</a:t>
            </a:r>
          </a:p>
          <a:p>
            <a:endParaRPr lang="en-GB" altLang="en-US" b="1" dirty="0">
              <a:latin typeface="Arial" panose="020B0604020202020204" pitchFamily="34" charset="0"/>
            </a:endParaRPr>
          </a:p>
          <a:p>
            <a:r>
              <a:rPr lang="en-GB" altLang="en-US" b="1" dirty="0">
                <a:latin typeface="Arial" panose="020B0604020202020204" pitchFamily="34" charset="0"/>
              </a:rPr>
              <a:t>Read through abstract with students, explore findings and discuss their thinking in line with this. It is not essential to go through the paper in detail, focus on the abstract information as a prompt for discussion regarding tasks set out for children in schools and settings, the role of the adult etc. </a:t>
            </a:r>
          </a:p>
          <a:p>
            <a:r>
              <a:rPr lang="en-GB" altLang="en-US" b="1" dirty="0">
                <a:latin typeface="Arial" panose="020B0604020202020204" pitchFamily="34" charset="0"/>
              </a:rPr>
              <a:t>Consider this with the play based curriculum ideals of the Foundation Phase, How do these </a:t>
            </a:r>
            <a:r>
              <a:rPr lang="en-GB" altLang="en-US" b="1" dirty="0" err="1">
                <a:latin typeface="Arial" panose="020B0604020202020204" pitchFamily="34" charset="0"/>
              </a:rPr>
              <a:t>conceptS</a:t>
            </a:r>
            <a:r>
              <a:rPr lang="en-GB" altLang="en-US" b="1" dirty="0">
                <a:latin typeface="Arial" panose="020B0604020202020204" pitchFamily="34" charset="0"/>
              </a:rPr>
              <a:t> sit together in practice?</a:t>
            </a:r>
            <a:endParaRPr lang="en-GB" altLang="en-US" dirty="0">
              <a:latin typeface="Arial" panose="020B0604020202020204" pitchFamily="34" charset="0"/>
            </a:endParaRPr>
          </a:p>
        </p:txBody>
      </p:sp>
      <p:sp>
        <p:nvSpPr>
          <p:cNvPr id="21508" name="Slide Number Placeholder 3">
            <a:extLst>
              <a:ext uri="{FF2B5EF4-FFF2-40B4-BE49-F238E27FC236}">
                <a16:creationId xmlns:a16="http://schemas.microsoft.com/office/drawing/2014/main" id="{5C24C48A-0E4E-C716-EE6A-F2ACB81A75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fontAlgn="base">
              <a:spcBef>
                <a:spcPct val="0"/>
              </a:spcBef>
              <a:spcAft>
                <a:spcPct val="0"/>
              </a:spcAft>
              <a:defRPr>
                <a:solidFill>
                  <a:schemeClr val="tx1"/>
                </a:solidFill>
                <a:latin typeface="Arial" panose="020B0604020202020204" pitchFamily="34" charset="0"/>
              </a:defRPr>
            </a:lvl6pPr>
            <a:lvl7pPr marL="2933700" indent="-223838" fontAlgn="base">
              <a:spcBef>
                <a:spcPct val="0"/>
              </a:spcBef>
              <a:spcAft>
                <a:spcPct val="0"/>
              </a:spcAft>
              <a:defRPr>
                <a:solidFill>
                  <a:schemeClr val="tx1"/>
                </a:solidFill>
                <a:latin typeface="Arial" panose="020B0604020202020204" pitchFamily="34" charset="0"/>
              </a:defRPr>
            </a:lvl7pPr>
            <a:lvl8pPr marL="3390900" indent="-223838" fontAlgn="base">
              <a:spcBef>
                <a:spcPct val="0"/>
              </a:spcBef>
              <a:spcAft>
                <a:spcPct val="0"/>
              </a:spcAft>
              <a:defRPr>
                <a:solidFill>
                  <a:schemeClr val="tx1"/>
                </a:solidFill>
                <a:latin typeface="Arial" panose="020B0604020202020204" pitchFamily="34" charset="0"/>
              </a:defRPr>
            </a:lvl8pPr>
            <a:lvl9pPr marL="3848100" indent="-223838"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410F371-7764-47AF-B6D5-17ECD9CD7E1F}"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7B88E943-213C-A0A3-9829-35263833DD91}"/>
              </a:ext>
            </a:extLst>
          </p:cNvPr>
          <p:cNvSpPr>
            <a:spLocks noGrp="1" noRot="1" noChangeAspect="1" noChangeArrowheads="1" noTextEdit="1"/>
          </p:cNvSpPr>
          <p:nvPr>
            <p:ph type="sldImg"/>
          </p:nvPr>
        </p:nvSpPr>
        <p:spPr>
          <a:xfrm>
            <a:off x="917575" y="744538"/>
            <a:ext cx="4962525" cy="3722687"/>
          </a:xfrm>
          <a:ln/>
        </p:spPr>
      </p:sp>
      <p:sp>
        <p:nvSpPr>
          <p:cNvPr id="23555" name="Notes Placeholder 2">
            <a:extLst>
              <a:ext uri="{FF2B5EF4-FFF2-40B4-BE49-F238E27FC236}">
                <a16:creationId xmlns:a16="http://schemas.microsoft.com/office/drawing/2014/main" id="{4F27B8D0-E67B-B019-71C1-821F9C78480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3556" name="Slide Number Placeholder 3">
            <a:extLst>
              <a:ext uri="{FF2B5EF4-FFF2-40B4-BE49-F238E27FC236}">
                <a16:creationId xmlns:a16="http://schemas.microsoft.com/office/drawing/2014/main" id="{8A4BB48E-3E27-71DC-7817-133BB0CED6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72764B3-C149-4E46-9CF2-960B41A39F9D}" type="slidenum">
              <a:rPr lang="cy-GB" altLang="en-US" smtClean="0">
                <a:ea typeface="MS PGothic" panose="020B0600070205080204" pitchFamily="34" charset="-128"/>
              </a:rPr>
              <a:pPr fontAlgn="base">
                <a:spcBef>
                  <a:spcPct val="0"/>
                </a:spcBef>
                <a:spcAft>
                  <a:spcPct val="0"/>
                </a:spcAft>
              </a:pPr>
              <a:t>6</a:t>
            </a:fld>
            <a:endParaRPr lang="cy-GB"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285750" indent="-285750">
              <a:spcBef>
                <a:spcPts val="0"/>
              </a:spcBef>
              <a:spcAft>
                <a:spcPts val="0"/>
              </a:spcAft>
              <a:buFont typeface="Arial"/>
              <a:buChar char="•"/>
            </a:pPr>
            <a:r>
              <a:rPr lang="en-US"/>
              <a:t>ambitious, capable learners, ready to learn throughout their lives</a:t>
            </a:r>
          </a:p>
          <a:p>
            <a:pPr marL="285750" indent="-285750">
              <a:spcBef>
                <a:spcPts val="0"/>
              </a:spcBef>
              <a:spcAft>
                <a:spcPts val="0"/>
              </a:spcAft>
              <a:buFont typeface="Arial"/>
              <a:buChar char="•"/>
            </a:pPr>
            <a:r>
              <a:rPr lang="en-US" dirty="0"/>
              <a:t>enterprising, creative contributors, ready to play a full part in life and work</a:t>
            </a:r>
          </a:p>
          <a:p>
            <a:pPr marL="285750" indent="-285750">
              <a:spcBef>
                <a:spcPts val="0"/>
              </a:spcBef>
              <a:spcAft>
                <a:spcPts val="0"/>
              </a:spcAft>
              <a:buFont typeface="Arial"/>
              <a:buChar char="•"/>
            </a:pPr>
            <a:r>
              <a:rPr lang="en-US" dirty="0"/>
              <a:t>ethical, informed citizens of Wales and the world</a:t>
            </a:r>
          </a:p>
          <a:p>
            <a:pPr marL="285750" indent="-285750">
              <a:spcBef>
                <a:spcPts val="0"/>
              </a:spcBef>
              <a:spcAft>
                <a:spcPts val="0"/>
              </a:spcAft>
              <a:buFont typeface="Arial"/>
              <a:buChar char="•"/>
            </a:pPr>
            <a:r>
              <a:rPr lang="en-US" dirty="0"/>
              <a:t>healthy, confident individuals, ready to lead fulfilling lives as valued members of society</a:t>
            </a:r>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a:pPr>
                <a:defRPr/>
              </a:pPr>
              <a:t>7</a:t>
            </a:fld>
            <a:endParaRPr lang="cy-GB" altLang="en-US"/>
          </a:p>
        </p:txBody>
      </p:sp>
    </p:spTree>
    <p:extLst>
      <p:ext uri="{BB962C8B-B14F-4D97-AF65-F5344CB8AC3E}">
        <p14:creationId xmlns:p14="http://schemas.microsoft.com/office/powerpoint/2010/main" val="2627849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hlinkClick r:id="rId3"/>
              </a:rPr>
              <a:t>Supporting learner progression assessment guidance - Hwb (</a:t>
            </a:r>
            <a:r>
              <a:rPr lang="en-US" dirty="0" err="1">
                <a:hlinkClick r:id="rId3"/>
              </a:rPr>
              <a:t>gov.wales</a:t>
            </a:r>
            <a:r>
              <a:rPr lang="en-US" dirty="0">
                <a:hlinkClick r:id="rId3"/>
              </a:rPr>
              <a:t>)</a:t>
            </a:r>
            <a:endParaRPr lang="en-US" dirty="0"/>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smtClean="0"/>
              <a:pPr>
                <a:defRPr/>
              </a:pPr>
              <a:t>8</a:t>
            </a:fld>
            <a:endParaRPr lang="cy-GB" altLang="en-US"/>
          </a:p>
        </p:txBody>
      </p:sp>
    </p:spTree>
    <p:extLst>
      <p:ext uri="{BB962C8B-B14F-4D97-AF65-F5344CB8AC3E}">
        <p14:creationId xmlns:p14="http://schemas.microsoft.com/office/powerpoint/2010/main" val="2581539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hlinkClick r:id="rId3"/>
              </a:rPr>
              <a:t>Wales' new curriculum and assessment arrangements 2022 (youtube.com)</a:t>
            </a:r>
            <a:endParaRPr lang="en-US"/>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a:pPr>
                <a:defRPr/>
              </a:pPr>
              <a:t>12</a:t>
            </a:fld>
            <a:endParaRPr lang="cy-GB" altLang="en-US"/>
          </a:p>
        </p:txBody>
      </p:sp>
    </p:spTree>
    <p:extLst>
      <p:ext uri="{BB962C8B-B14F-4D97-AF65-F5344CB8AC3E}">
        <p14:creationId xmlns:p14="http://schemas.microsoft.com/office/powerpoint/2010/main" val="2399449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hlinkClick r:id="rId3"/>
              </a:rPr>
              <a:t>Descriptions of learning - Hwb (gov.wales)</a:t>
            </a:r>
            <a:endParaRPr lang="en-US"/>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a:pPr>
                <a:defRPr/>
              </a:pPr>
              <a:t>13</a:t>
            </a:fld>
            <a:endParaRPr lang="cy-GB" altLang="en-US"/>
          </a:p>
        </p:txBody>
      </p:sp>
    </p:spTree>
    <p:extLst>
      <p:ext uri="{BB962C8B-B14F-4D97-AF65-F5344CB8AC3E}">
        <p14:creationId xmlns:p14="http://schemas.microsoft.com/office/powerpoint/2010/main" val="564940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hlinkClick r:id="rId3"/>
              </a:rPr>
              <a:t>Descriptions of learning - Hwb (gov.wales)</a:t>
            </a:r>
            <a:endParaRPr lang="en-US"/>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a:pPr>
                <a:defRPr/>
              </a:pPr>
              <a:t>14</a:t>
            </a:fld>
            <a:endParaRPr lang="cy-GB" altLang="en-US"/>
          </a:p>
        </p:txBody>
      </p:sp>
    </p:spTree>
    <p:extLst>
      <p:ext uri="{BB962C8B-B14F-4D97-AF65-F5344CB8AC3E}">
        <p14:creationId xmlns:p14="http://schemas.microsoft.com/office/powerpoint/2010/main" val="222440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B32D17D-3763-06DA-87F0-D79F95C3C995}"/>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E197B519-D660-99B8-3B79-CD896C2CC5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Discussion based on student knowledge</a:t>
            </a:r>
          </a:p>
          <a:p>
            <a:r>
              <a:rPr lang="en-GB" altLang="en-US" dirty="0">
                <a:latin typeface="Arial"/>
                <a:ea typeface="MS PGothic"/>
                <a:cs typeface="Arial"/>
              </a:rPr>
              <a:t>How they would be able to evidence this- choose method of assessment </a:t>
            </a:r>
            <a:endParaRPr lang="en-GB" altLang="en-US" dirty="0">
              <a:latin typeface="Arial" panose="020B0604020202020204" pitchFamily="34" charset="0"/>
              <a:cs typeface="Arial"/>
            </a:endParaRPr>
          </a:p>
          <a:p>
            <a:r>
              <a:rPr lang="en-GB" altLang="en-US" dirty="0">
                <a:latin typeface="Arial"/>
                <a:ea typeface="MS PGothic"/>
                <a:cs typeface="Arial"/>
              </a:rPr>
              <a:t>How many times would you need to see it to be able to record it- Estyn advise it is up to the setting (assessing should go day by day in line with the child's individual needs)</a:t>
            </a:r>
          </a:p>
          <a:p>
            <a:r>
              <a:rPr lang="en-GB" altLang="en-US" dirty="0">
                <a:latin typeface="Arial"/>
                <a:ea typeface="MS PGothic"/>
                <a:cs typeface="Arial"/>
              </a:rPr>
              <a:t>What is the role of the practitioner? - determine whether progress is being made, develop an understanding of how each learner learns</a:t>
            </a:r>
          </a:p>
          <a:p>
            <a:r>
              <a:rPr lang="en-GB" altLang="en-US" dirty="0">
                <a:latin typeface="Arial"/>
                <a:ea typeface="MS PGothic"/>
                <a:cs typeface="Arial"/>
              </a:rPr>
              <a:t>How can we use self-directed play to assess?</a:t>
            </a:r>
          </a:p>
          <a:p>
            <a:endParaRPr lang="en-GB" altLang="en-US" dirty="0">
              <a:latin typeface="Arial"/>
              <a:ea typeface="MS PGothic"/>
              <a:cs typeface="Arial"/>
            </a:endParaRPr>
          </a:p>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64F76DAD-8475-375C-A723-96763558F3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E6ED8E4-7E64-4D37-BFA6-7FA58011C794}" type="slidenum">
              <a:rPr lang="cy-GB" altLang="en-US" smtClean="0">
                <a:ea typeface="MS PGothic" panose="020B0600070205080204" pitchFamily="34" charset="-128"/>
              </a:rPr>
              <a:pPr fontAlgn="base">
                <a:spcBef>
                  <a:spcPct val="0"/>
                </a:spcBef>
                <a:spcAft>
                  <a:spcPct val="0"/>
                </a:spcAft>
              </a:pPr>
              <a:t>15</a:t>
            </a:fld>
            <a:endParaRPr lang="cy-GB" altLang="en-US">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A0E2ED9-35B3-57BA-6933-9E8F21BE0A3E}"/>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C0CDB55-5631-393F-6C3D-179DC4DCF0B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What do we need to observe children? Discuss through techniques practitioners need such as knowledge of child development, knowledge of the environment, objectivity, not interacting while observing.</a:t>
            </a:r>
          </a:p>
          <a:p>
            <a:r>
              <a:rPr lang="en-GB" altLang="en-US" dirty="0">
                <a:latin typeface="Arial" panose="020B0604020202020204" pitchFamily="34" charset="0"/>
              </a:rPr>
              <a:t>Can touch on consent and right to withdraw but this will be covered in depth in level 5.</a:t>
            </a:r>
          </a:p>
        </p:txBody>
      </p:sp>
      <p:sp>
        <p:nvSpPr>
          <p:cNvPr id="30724" name="Slide Number Placeholder 3">
            <a:extLst>
              <a:ext uri="{FF2B5EF4-FFF2-40B4-BE49-F238E27FC236}">
                <a16:creationId xmlns:a16="http://schemas.microsoft.com/office/drawing/2014/main" id="{F6DE7546-ADA7-2D9C-9B5F-FACFC841F7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21E9AD4-3438-4570-9837-5700270ED292}" type="slidenum">
              <a:rPr lang="cy-GB" altLang="en-US" smtClean="0">
                <a:ea typeface="MS PGothic" panose="020B0600070205080204" pitchFamily="34" charset="-128"/>
              </a:rPr>
              <a:pPr fontAlgn="base">
                <a:spcBef>
                  <a:spcPct val="0"/>
                </a:spcBef>
                <a:spcAft>
                  <a:spcPct val="0"/>
                </a:spcAft>
              </a:pPr>
              <a:t>16</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Choose one</a:t>
            </a:r>
            <a:endParaRPr lang="en-US" dirty="0"/>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smtClean="0"/>
              <a:pPr>
                <a:defRPr/>
              </a:pPr>
              <a:t>18</a:t>
            </a:fld>
            <a:endParaRPr lang="cy-GB" altLang="en-US"/>
          </a:p>
        </p:txBody>
      </p:sp>
    </p:spTree>
    <p:extLst>
      <p:ext uri="{BB962C8B-B14F-4D97-AF65-F5344CB8AC3E}">
        <p14:creationId xmlns:p14="http://schemas.microsoft.com/office/powerpoint/2010/main" val="479956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C2A3903-EC28-5E1B-5CFA-4807EFBD2AEB}"/>
              </a:ext>
            </a:extLst>
          </p:cNvPr>
          <p:cNvSpPr>
            <a:spLocks noGrp="1" noRot="1" noChangeAspect="1" noChangeArrowheads="1" noTextEdit="1"/>
          </p:cNvSpPr>
          <p:nvPr>
            <p:ph type="sldImg"/>
          </p:nvPr>
        </p:nvSpPr>
        <p:spPr>
          <a:xfrm>
            <a:off x="917575" y="744538"/>
            <a:ext cx="4962525" cy="3722687"/>
          </a:xfrm>
          <a:ln/>
        </p:spPr>
      </p:sp>
      <p:sp>
        <p:nvSpPr>
          <p:cNvPr id="35843" name="Notes Placeholder 2">
            <a:extLst>
              <a:ext uri="{FF2B5EF4-FFF2-40B4-BE49-F238E27FC236}">
                <a16:creationId xmlns:a16="http://schemas.microsoft.com/office/drawing/2014/main" id="{C2D1532F-5A59-BBA5-442F-5209287A97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Running record example</a:t>
            </a:r>
          </a:p>
        </p:txBody>
      </p:sp>
      <p:sp>
        <p:nvSpPr>
          <p:cNvPr id="35844" name="Slide Number Placeholder 3">
            <a:extLst>
              <a:ext uri="{FF2B5EF4-FFF2-40B4-BE49-F238E27FC236}">
                <a16:creationId xmlns:a16="http://schemas.microsoft.com/office/drawing/2014/main" id="{1F5B879C-F7B2-E498-713A-B3623BAC61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8545CC5-029F-4785-9CAE-C1ED36079733}" type="slidenum">
              <a:rPr lang="cy-GB" altLang="en-US" smtClean="0">
                <a:ea typeface="MS PGothic" panose="020B0600070205080204" pitchFamily="34" charset="-128"/>
              </a:rPr>
              <a:pPr fontAlgn="base">
                <a:spcBef>
                  <a:spcPct val="0"/>
                </a:spcBef>
                <a:spcAft>
                  <a:spcPct val="0"/>
                </a:spcAft>
              </a:pPr>
              <a:t>19</a:t>
            </a:fld>
            <a:endParaRPr lang="cy-GB" altLang="en-US">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9790E60B-C3D5-06F3-741D-E39F64F17680}"/>
              </a:ext>
            </a:extLst>
          </p:cNvPr>
          <p:cNvSpPr>
            <a:spLocks noGrp="1" noRot="1" noChangeAspect="1" noChangeArrowheads="1" noTextEdit="1"/>
          </p:cNvSpPr>
          <p:nvPr>
            <p:ph type="sldImg"/>
          </p:nvPr>
        </p:nvSpPr>
        <p:spPr>
          <a:xfrm>
            <a:off x="917575" y="744538"/>
            <a:ext cx="4962525" cy="3722687"/>
          </a:xfrm>
          <a:ln/>
        </p:spPr>
      </p:sp>
      <p:sp>
        <p:nvSpPr>
          <p:cNvPr id="37891" name="Notes Placeholder 2">
            <a:extLst>
              <a:ext uri="{FF2B5EF4-FFF2-40B4-BE49-F238E27FC236}">
                <a16:creationId xmlns:a16="http://schemas.microsoft.com/office/drawing/2014/main" id="{18D096D1-EB81-E061-1D81-37775F7917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Interaction Tracker</a:t>
            </a:r>
          </a:p>
          <a:p>
            <a:endParaRPr lang="en-GB" altLang="en-US">
              <a:latin typeface="Arial" panose="020B0604020202020204" pitchFamily="34" charset="0"/>
            </a:endParaRPr>
          </a:p>
          <a:p>
            <a:r>
              <a:rPr lang="en-GB" altLang="en-US" dirty="0">
                <a:latin typeface="Arial" panose="020B0604020202020204" pitchFamily="34" charset="0"/>
              </a:rPr>
              <a:t>Give out additional copies of movement tracker and SOGS assessment</a:t>
            </a:r>
          </a:p>
        </p:txBody>
      </p:sp>
      <p:sp>
        <p:nvSpPr>
          <p:cNvPr id="37892" name="Slide Number Placeholder 3">
            <a:extLst>
              <a:ext uri="{FF2B5EF4-FFF2-40B4-BE49-F238E27FC236}">
                <a16:creationId xmlns:a16="http://schemas.microsoft.com/office/drawing/2014/main" id="{8FBC5420-5657-CC40-2A70-0532EDBF96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7B15AC8-6781-4494-8CBE-DD51F301E5C5}" type="slidenum">
              <a:rPr lang="cy-GB" altLang="en-US" smtClean="0">
                <a:ea typeface="MS PGothic" panose="020B0600070205080204" pitchFamily="34" charset="-128"/>
              </a:rPr>
              <a:pPr fontAlgn="base">
                <a:spcBef>
                  <a:spcPct val="0"/>
                </a:spcBef>
                <a:spcAft>
                  <a:spcPct val="0"/>
                </a:spcAft>
              </a:pPr>
              <a:t>20</a:t>
            </a:fld>
            <a:endParaRPr lang="cy-GB" altLang="en-US">
              <a:ea typeface="MS PGothic"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5F51DE68-9738-BFD6-49C3-99C1D14F75BF}"/>
              </a:ext>
            </a:extLst>
          </p:cNvPr>
          <p:cNvSpPr>
            <a:spLocks noGrp="1" noRot="1" noChangeAspect="1" noChangeArrowheads="1" noTextEdit="1"/>
          </p:cNvSpPr>
          <p:nvPr>
            <p:ph type="sldImg"/>
          </p:nvPr>
        </p:nvSpPr>
        <p:spPr>
          <a:xfrm>
            <a:off x="917575" y="744538"/>
            <a:ext cx="4962525" cy="3722687"/>
          </a:xfrm>
          <a:ln/>
        </p:spPr>
      </p:sp>
      <p:sp>
        <p:nvSpPr>
          <p:cNvPr id="39939" name="Notes Placeholder 2">
            <a:extLst>
              <a:ext uri="{FF2B5EF4-FFF2-40B4-BE49-F238E27FC236}">
                <a16:creationId xmlns:a16="http://schemas.microsoft.com/office/drawing/2014/main" id="{ECFA538C-A943-94A4-074A-ACC1FB36CC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Group work/ or in pairs</a:t>
            </a:r>
          </a:p>
        </p:txBody>
      </p:sp>
      <p:sp>
        <p:nvSpPr>
          <p:cNvPr id="39940" name="Slide Number Placeholder 3">
            <a:extLst>
              <a:ext uri="{FF2B5EF4-FFF2-40B4-BE49-F238E27FC236}">
                <a16:creationId xmlns:a16="http://schemas.microsoft.com/office/drawing/2014/main" id="{21C1BEF4-65B2-8596-DEED-32BCB32BD0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D9A4090-701E-4783-A024-CF5949C98BFC}" type="slidenum">
              <a:rPr lang="cy-GB" altLang="en-US" smtClean="0">
                <a:ea typeface="MS PGothic" panose="020B0600070205080204" pitchFamily="34" charset="-128"/>
              </a:rPr>
              <a:pPr fontAlgn="base">
                <a:spcBef>
                  <a:spcPct val="0"/>
                </a:spcBef>
                <a:spcAft>
                  <a:spcPct val="0"/>
                </a:spcAft>
              </a:pPr>
              <a:t>21</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latin typeface="Calibri"/>
                <a:ea typeface="MS PGothic"/>
                <a:cs typeface="Calibri"/>
              </a:rPr>
              <a:t>Use the video clip to test out the observation types discussed</a:t>
            </a:r>
            <a:endParaRPr lang="en-US" dirty="0">
              <a:latin typeface="Calibri"/>
              <a:cs typeface="Calibri"/>
            </a:endParaRPr>
          </a:p>
          <a:p>
            <a:r>
              <a:rPr lang="en-US" dirty="0" err="1">
                <a:latin typeface="Calibri"/>
                <a:ea typeface="MS PGothic"/>
                <a:cs typeface="Calibri"/>
              </a:rPr>
              <a:t>Defnyddiwch</a:t>
            </a:r>
            <a:r>
              <a:rPr lang="en-US" dirty="0">
                <a:latin typeface="Calibri"/>
                <a:ea typeface="MS PGothic"/>
                <a:cs typeface="Calibri"/>
              </a:rPr>
              <a:t> y clip </a:t>
            </a:r>
            <a:r>
              <a:rPr lang="en-US" dirty="0" err="1">
                <a:latin typeface="Calibri"/>
                <a:ea typeface="MS PGothic"/>
                <a:cs typeface="Calibri"/>
              </a:rPr>
              <a:t>fideo</a:t>
            </a:r>
            <a:r>
              <a:rPr lang="en-US" dirty="0">
                <a:latin typeface="Calibri"/>
                <a:ea typeface="MS PGothic"/>
                <a:cs typeface="Calibri"/>
              </a:rPr>
              <a:t> I </a:t>
            </a:r>
            <a:r>
              <a:rPr lang="en-US" dirty="0" err="1">
                <a:latin typeface="Calibri"/>
                <a:ea typeface="MS PGothic"/>
                <a:cs typeface="Calibri"/>
              </a:rPr>
              <a:t>brofi</a:t>
            </a:r>
            <a:r>
              <a:rPr lang="en-US" dirty="0">
                <a:latin typeface="Calibri"/>
                <a:ea typeface="MS PGothic"/>
                <a:cs typeface="Calibri"/>
              </a:rPr>
              <a:t> </a:t>
            </a:r>
            <a:r>
              <a:rPr lang="en-US" dirty="0" err="1">
                <a:latin typeface="Calibri"/>
                <a:ea typeface="MS PGothic"/>
                <a:cs typeface="Calibri"/>
              </a:rPr>
              <a:t>rhai</a:t>
            </a:r>
            <a:r>
              <a:rPr lang="en-US" dirty="0">
                <a:latin typeface="Calibri"/>
                <a:ea typeface="MS PGothic"/>
                <a:cs typeface="Calibri"/>
              </a:rPr>
              <a:t> </a:t>
            </a:r>
            <a:r>
              <a:rPr lang="en-US" dirty="0" err="1">
                <a:latin typeface="Calibri"/>
                <a:ea typeface="MS PGothic"/>
                <a:cs typeface="Calibri"/>
              </a:rPr>
              <a:t>o'r</a:t>
            </a:r>
            <a:r>
              <a:rPr lang="en-US" dirty="0">
                <a:latin typeface="Calibri"/>
                <a:ea typeface="MS PGothic"/>
                <a:cs typeface="Calibri"/>
              </a:rPr>
              <a:t> </a:t>
            </a:r>
            <a:r>
              <a:rPr lang="en-US" dirty="0" err="1">
                <a:latin typeface="Calibri"/>
                <a:ea typeface="MS PGothic"/>
                <a:cs typeface="Calibri"/>
              </a:rPr>
              <a:t>mathau</a:t>
            </a:r>
            <a:r>
              <a:rPr lang="en-US" dirty="0">
                <a:latin typeface="Calibri"/>
                <a:ea typeface="MS PGothic"/>
                <a:cs typeface="Calibri"/>
              </a:rPr>
              <a:t> o </a:t>
            </a:r>
            <a:r>
              <a:rPr lang="en-US" dirty="0" err="1">
                <a:latin typeface="Calibri"/>
                <a:ea typeface="MS PGothic"/>
                <a:cs typeface="Calibri"/>
              </a:rPr>
              <a:t>arsylwi</a:t>
            </a:r>
            <a:r>
              <a:rPr lang="en-US" dirty="0">
                <a:latin typeface="Calibri"/>
                <a:ea typeface="MS PGothic"/>
                <a:cs typeface="Calibri"/>
              </a:rPr>
              <a:t> a </a:t>
            </a:r>
            <a:r>
              <a:rPr lang="en-US" dirty="0" err="1">
                <a:latin typeface="Calibri"/>
                <a:ea typeface="MS PGothic"/>
                <a:cs typeface="Calibri"/>
              </a:rPr>
              <a:t>drafodwyd</a:t>
            </a:r>
            <a:r>
              <a:rPr lang="en-US" dirty="0">
                <a:latin typeface="Calibri"/>
                <a:ea typeface="MS PGothic"/>
                <a:cs typeface="Calibri"/>
              </a:rPr>
              <a:t> </a:t>
            </a:r>
            <a:endParaRPr lang="en-US" dirty="0">
              <a:latin typeface="Calibri"/>
              <a:cs typeface="Calibri"/>
            </a:endParaRPr>
          </a:p>
          <a:p>
            <a:r>
              <a:rPr lang="en-US" dirty="0">
                <a:hlinkClick r:id="rId3"/>
              </a:rPr>
              <a:t>Toddler Observation Video 3 - YouTube</a:t>
            </a:r>
            <a:endParaRPr lang="en-US"/>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a:pPr>
                <a:defRPr/>
              </a:pPr>
              <a:t>22</a:t>
            </a:fld>
            <a:endParaRPr lang="cy-GB" altLang="en-US"/>
          </a:p>
        </p:txBody>
      </p:sp>
    </p:spTree>
    <p:extLst>
      <p:ext uri="{BB962C8B-B14F-4D97-AF65-F5344CB8AC3E}">
        <p14:creationId xmlns:p14="http://schemas.microsoft.com/office/powerpoint/2010/main" val="4069820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FD0D2AC-7B30-C116-692D-16B21CBB224F}"/>
              </a:ext>
            </a:extLst>
          </p:cNvPr>
          <p:cNvSpPr>
            <a:spLocks noGrp="1" noRot="1" noChangeAspect="1" noChangeArrowheads="1" noTextEdit="1"/>
          </p:cNvSpPr>
          <p:nvPr>
            <p:ph type="sldImg"/>
          </p:nvPr>
        </p:nvSpPr>
        <p:spPr>
          <a:xfrm>
            <a:off x="917575" y="744538"/>
            <a:ext cx="4962525" cy="3722687"/>
          </a:xfrm>
          <a:ln/>
        </p:spPr>
      </p:sp>
      <p:sp>
        <p:nvSpPr>
          <p:cNvPr id="41987" name="Notes Placeholder 2">
            <a:extLst>
              <a:ext uri="{FF2B5EF4-FFF2-40B4-BE49-F238E27FC236}">
                <a16:creationId xmlns:a16="http://schemas.microsoft.com/office/drawing/2014/main" id="{B9551C4C-1FE0-8693-C5F7-B4C7A91D8E8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C8F3308D-8A85-51C4-A8FF-3A6A1D48C7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40D8930-5956-4EA2-B0E9-6AA02C8E6C0D}" type="slidenum">
              <a:rPr lang="cy-GB" altLang="en-US" smtClean="0">
                <a:ea typeface="MS PGothic" panose="020B0600070205080204" pitchFamily="34" charset="-128"/>
              </a:rPr>
              <a:pPr fontAlgn="base">
                <a:spcBef>
                  <a:spcPct val="0"/>
                </a:spcBef>
                <a:spcAft>
                  <a:spcPct val="0"/>
                </a:spcAft>
              </a:pPr>
              <a:t>23</a:t>
            </a:fld>
            <a:endParaRPr lang="cy-GB" altLang="en-US">
              <a:ea typeface="MS PGothic"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A36FD42-A5AD-A1A5-2584-9F2E50EC42E9}"/>
              </a:ext>
            </a:extLst>
          </p:cNvPr>
          <p:cNvSpPr>
            <a:spLocks noGrp="1" noRot="1" noChangeAspect="1" noChangeArrowheads="1" noTextEdit="1"/>
          </p:cNvSpPr>
          <p:nvPr>
            <p:ph type="sldImg"/>
          </p:nvPr>
        </p:nvSpPr>
        <p:spPr>
          <a:xfrm>
            <a:off x="917575" y="744538"/>
            <a:ext cx="4962525" cy="3722687"/>
          </a:xfrm>
          <a:ln/>
        </p:spPr>
      </p:sp>
      <p:sp>
        <p:nvSpPr>
          <p:cNvPr id="44035" name="Notes Placeholder 2">
            <a:extLst>
              <a:ext uri="{FF2B5EF4-FFF2-40B4-BE49-F238E27FC236}">
                <a16:creationId xmlns:a16="http://schemas.microsoft.com/office/drawing/2014/main" id="{ED507568-BE6D-B618-7441-A90D5F98EFA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ADB53E6F-3DEC-AA08-5E6D-1BA052B1E4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0A52DFE-05DD-4396-882B-DD44DC085D4F}" type="slidenum">
              <a:rPr lang="cy-GB" altLang="en-US" smtClean="0">
                <a:ea typeface="MS PGothic" panose="020B0600070205080204" pitchFamily="34" charset="-128"/>
              </a:rPr>
              <a:pPr fontAlgn="base">
                <a:spcBef>
                  <a:spcPct val="0"/>
                </a:spcBef>
                <a:spcAft>
                  <a:spcPct val="0"/>
                </a:spcAft>
              </a:pPr>
              <a:t>24</a:t>
            </a:fld>
            <a:endParaRPr lang="cy-GB" altLang="en-US">
              <a:ea typeface="MS PGothic"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A22380E-CFE1-0770-A6B0-45BB2B7BDF1D}"/>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96BE5F02-54B5-83EF-9C8B-667303B814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Consider the relevance of the Howard and McInnes research – do we see a truer reflection of children during play rather than in a set task?</a:t>
            </a:r>
          </a:p>
        </p:txBody>
      </p:sp>
      <p:sp>
        <p:nvSpPr>
          <p:cNvPr id="46084" name="Slide Number Placeholder 3">
            <a:extLst>
              <a:ext uri="{FF2B5EF4-FFF2-40B4-BE49-F238E27FC236}">
                <a16:creationId xmlns:a16="http://schemas.microsoft.com/office/drawing/2014/main" id="{BAF32160-B0DF-8579-BB73-2C5A8875C60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C566574-FB57-46A2-9D5D-2D98F0DD82ED}" type="slidenum">
              <a:rPr lang="cy-GB" altLang="en-US" smtClean="0">
                <a:ea typeface="MS PGothic" panose="020B0600070205080204" pitchFamily="34" charset="-128"/>
              </a:rPr>
              <a:pPr fontAlgn="base">
                <a:spcBef>
                  <a:spcPct val="0"/>
                </a:spcBef>
                <a:spcAft>
                  <a:spcPct val="0"/>
                </a:spcAft>
              </a:pPr>
              <a:t>25</a:t>
            </a:fld>
            <a:endParaRPr lang="cy-GB" altLang="en-US">
              <a:ea typeface="MS PGothic"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69B1C1E-0D63-6079-890B-AAF445AE7C70}"/>
              </a:ext>
            </a:extLst>
          </p:cNvPr>
          <p:cNvSpPr>
            <a:spLocks noGrp="1" noRot="1" noChangeAspect="1" noChangeArrowheads="1" noTextEdit="1"/>
          </p:cNvSpPr>
          <p:nvPr>
            <p:ph type="sldImg"/>
          </p:nvPr>
        </p:nvSpPr>
        <p:spPr>
          <a:xfrm>
            <a:off x="917575" y="744538"/>
            <a:ext cx="4962525" cy="3722687"/>
          </a:xfrm>
          <a:ln/>
        </p:spPr>
      </p:sp>
      <p:sp>
        <p:nvSpPr>
          <p:cNvPr id="48131" name="Notes Placeholder 2">
            <a:extLst>
              <a:ext uri="{FF2B5EF4-FFF2-40B4-BE49-F238E27FC236}">
                <a16:creationId xmlns:a16="http://schemas.microsoft.com/office/drawing/2014/main" id="{764ED557-CFBE-B093-CC0E-5524B97579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5DE9B4C1-8D90-C959-E549-CCB5A510A9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BA08D0A-70F7-433B-8ECA-5585E0536130}" type="slidenum">
              <a:rPr lang="cy-GB" altLang="en-US" smtClean="0">
                <a:ea typeface="MS PGothic" panose="020B0600070205080204" pitchFamily="34" charset="-128"/>
              </a:rPr>
              <a:pPr fontAlgn="base">
                <a:spcBef>
                  <a:spcPct val="0"/>
                </a:spcBef>
                <a:spcAft>
                  <a:spcPct val="0"/>
                </a:spcAft>
              </a:pPr>
              <a:t>27</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95E66A-6D19-E89C-A0E5-3BDFEFA2AFAE}"/>
              </a:ext>
            </a:extLst>
          </p:cNvPr>
          <p:cNvSpPr>
            <a:spLocks noGrp="1"/>
          </p:cNvSpPr>
          <p:nvPr>
            <p:ph type="dt" sz="half" idx="10"/>
          </p:nvPr>
        </p:nvSpPr>
        <p:spPr/>
        <p:txBody>
          <a:bodyPr/>
          <a:lstStyle>
            <a:lvl1pPr>
              <a:defRPr/>
            </a:lvl1pPr>
          </a:lstStyle>
          <a:p>
            <a:pPr>
              <a:defRPr/>
            </a:pPr>
            <a:fld id="{714A3BEA-C8A5-4F3F-AA89-70ABACE23BC9}" type="datetimeFigureOut">
              <a:rPr lang="en-GB"/>
              <a:pPr>
                <a:defRPr/>
              </a:pPr>
              <a:t>17/01/2024</a:t>
            </a:fld>
            <a:endParaRPr lang="en-GB"/>
          </a:p>
        </p:txBody>
      </p:sp>
      <p:sp>
        <p:nvSpPr>
          <p:cNvPr id="5" name="Footer Placeholder 4">
            <a:extLst>
              <a:ext uri="{FF2B5EF4-FFF2-40B4-BE49-F238E27FC236}">
                <a16:creationId xmlns:a16="http://schemas.microsoft.com/office/drawing/2014/main" id="{0E2D4D10-C3E7-49F4-53FF-2F7BFB3BF81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E43CDB-AD2B-5BF8-4C31-0DEFD846A4C0}"/>
              </a:ext>
            </a:extLst>
          </p:cNvPr>
          <p:cNvSpPr>
            <a:spLocks noGrp="1"/>
          </p:cNvSpPr>
          <p:nvPr>
            <p:ph type="sldNum" sz="quarter" idx="12"/>
          </p:nvPr>
        </p:nvSpPr>
        <p:spPr/>
        <p:txBody>
          <a:bodyPr/>
          <a:lstStyle>
            <a:lvl1pPr>
              <a:defRPr/>
            </a:lvl1pPr>
          </a:lstStyle>
          <a:p>
            <a:pPr>
              <a:defRPr/>
            </a:pPr>
            <a:fld id="{B0366F65-5FBB-47DD-AB7D-E047124846DA}" type="slidenum">
              <a:rPr lang="en-GB" altLang="en-US"/>
              <a:pPr>
                <a:defRPr/>
              </a:pPr>
              <a:t>‹#›</a:t>
            </a:fld>
            <a:endParaRPr lang="en-GB" altLang="en-US"/>
          </a:p>
        </p:txBody>
      </p:sp>
    </p:spTree>
    <p:extLst>
      <p:ext uri="{BB962C8B-B14F-4D97-AF65-F5344CB8AC3E}">
        <p14:creationId xmlns:p14="http://schemas.microsoft.com/office/powerpoint/2010/main" val="274070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BFB419-6153-3C0A-BB80-80C9F7299DFF}"/>
              </a:ext>
            </a:extLst>
          </p:cNvPr>
          <p:cNvSpPr>
            <a:spLocks noGrp="1"/>
          </p:cNvSpPr>
          <p:nvPr>
            <p:ph type="dt" sz="half" idx="10"/>
          </p:nvPr>
        </p:nvSpPr>
        <p:spPr/>
        <p:txBody>
          <a:bodyPr/>
          <a:lstStyle>
            <a:lvl1pPr>
              <a:defRPr/>
            </a:lvl1pPr>
          </a:lstStyle>
          <a:p>
            <a:pPr>
              <a:defRPr/>
            </a:pPr>
            <a:fld id="{1019F63E-98C0-4176-9620-D90C7C0A09FE}" type="datetimeFigureOut">
              <a:rPr lang="en-GB"/>
              <a:pPr>
                <a:defRPr/>
              </a:pPr>
              <a:t>17/01/2024</a:t>
            </a:fld>
            <a:endParaRPr lang="en-GB" dirty="0"/>
          </a:p>
        </p:txBody>
      </p:sp>
      <p:sp>
        <p:nvSpPr>
          <p:cNvPr id="5" name="Footer Placeholder 4">
            <a:extLst>
              <a:ext uri="{FF2B5EF4-FFF2-40B4-BE49-F238E27FC236}">
                <a16:creationId xmlns:a16="http://schemas.microsoft.com/office/drawing/2014/main" id="{3602995B-A97B-EC2B-2CF3-1AA8ACE98CA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A719248-F572-AFED-EE07-6EA196BBA677}"/>
              </a:ext>
            </a:extLst>
          </p:cNvPr>
          <p:cNvSpPr>
            <a:spLocks noGrp="1"/>
          </p:cNvSpPr>
          <p:nvPr>
            <p:ph type="sldNum" sz="quarter" idx="12"/>
          </p:nvPr>
        </p:nvSpPr>
        <p:spPr/>
        <p:txBody>
          <a:bodyPr/>
          <a:lstStyle>
            <a:lvl1pPr>
              <a:defRPr/>
            </a:lvl1pPr>
          </a:lstStyle>
          <a:p>
            <a:pPr>
              <a:defRPr/>
            </a:pPr>
            <a:fld id="{908A60D7-91B8-4A35-A4D4-9EE5F8FB17C0}" type="slidenum">
              <a:rPr lang="en-GB" altLang="en-US"/>
              <a:pPr>
                <a:defRPr/>
              </a:pPr>
              <a:t>‹#›</a:t>
            </a:fld>
            <a:endParaRPr lang="en-GB" altLang="en-US"/>
          </a:p>
        </p:txBody>
      </p:sp>
    </p:spTree>
    <p:extLst>
      <p:ext uri="{BB962C8B-B14F-4D97-AF65-F5344CB8AC3E}">
        <p14:creationId xmlns:p14="http://schemas.microsoft.com/office/powerpoint/2010/main" val="209975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FB7A14-F438-F22D-C3E5-E40989132DE3}"/>
              </a:ext>
            </a:extLst>
          </p:cNvPr>
          <p:cNvSpPr>
            <a:spLocks noGrp="1"/>
          </p:cNvSpPr>
          <p:nvPr>
            <p:ph type="dt" sz="half" idx="10"/>
          </p:nvPr>
        </p:nvSpPr>
        <p:spPr/>
        <p:txBody>
          <a:bodyPr/>
          <a:lstStyle>
            <a:lvl1pPr>
              <a:defRPr/>
            </a:lvl1pPr>
          </a:lstStyle>
          <a:p>
            <a:pPr>
              <a:defRPr/>
            </a:pPr>
            <a:fld id="{76B2474C-B3BB-4CDD-9429-0B2CF7028605}" type="datetimeFigureOut">
              <a:rPr lang="en-GB"/>
              <a:pPr>
                <a:defRPr/>
              </a:pPr>
              <a:t>17/01/2024</a:t>
            </a:fld>
            <a:endParaRPr lang="en-GB" dirty="0"/>
          </a:p>
        </p:txBody>
      </p:sp>
      <p:sp>
        <p:nvSpPr>
          <p:cNvPr id="5" name="Footer Placeholder 4">
            <a:extLst>
              <a:ext uri="{FF2B5EF4-FFF2-40B4-BE49-F238E27FC236}">
                <a16:creationId xmlns:a16="http://schemas.microsoft.com/office/drawing/2014/main" id="{BBB3DEDD-2A5D-AB47-FA48-FEF7A660769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BF959DD-2C49-EA36-4C70-0820BBE3FE39}"/>
              </a:ext>
            </a:extLst>
          </p:cNvPr>
          <p:cNvSpPr>
            <a:spLocks noGrp="1"/>
          </p:cNvSpPr>
          <p:nvPr>
            <p:ph type="sldNum" sz="quarter" idx="12"/>
          </p:nvPr>
        </p:nvSpPr>
        <p:spPr/>
        <p:txBody>
          <a:bodyPr/>
          <a:lstStyle>
            <a:lvl1pPr>
              <a:defRPr/>
            </a:lvl1pPr>
          </a:lstStyle>
          <a:p>
            <a:pPr>
              <a:defRPr/>
            </a:pPr>
            <a:fld id="{96447453-E282-477A-8668-AB9BDEB1D647}" type="slidenum">
              <a:rPr lang="en-GB" altLang="en-US"/>
              <a:pPr>
                <a:defRPr/>
              </a:pPr>
              <a:t>‹#›</a:t>
            </a:fld>
            <a:endParaRPr lang="en-GB" altLang="en-US"/>
          </a:p>
        </p:txBody>
      </p:sp>
    </p:spTree>
    <p:extLst>
      <p:ext uri="{BB962C8B-B14F-4D97-AF65-F5344CB8AC3E}">
        <p14:creationId xmlns:p14="http://schemas.microsoft.com/office/powerpoint/2010/main" val="736482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89A4111-3A5D-A518-D55F-9901049FCC68}"/>
              </a:ext>
            </a:extLst>
          </p:cNvPr>
          <p:cNvSpPr>
            <a:spLocks noGrp="1"/>
          </p:cNvSpPr>
          <p:nvPr>
            <p:ph type="dt" sz="half" idx="10"/>
          </p:nvPr>
        </p:nvSpPr>
        <p:spPr/>
        <p:txBody>
          <a:bodyPr/>
          <a:lstStyle>
            <a:lvl1pPr>
              <a:defRPr/>
            </a:lvl1pPr>
          </a:lstStyle>
          <a:p>
            <a:pPr>
              <a:defRPr/>
            </a:pPr>
            <a:fld id="{B8337771-4101-4B2E-B9CC-036B23CE1B3E}" type="datetimeFigureOut">
              <a:rPr lang="en-GB"/>
              <a:pPr>
                <a:defRPr/>
              </a:pPr>
              <a:t>17/01/2024</a:t>
            </a:fld>
            <a:endParaRPr lang="en-GB" dirty="0"/>
          </a:p>
        </p:txBody>
      </p:sp>
      <p:sp>
        <p:nvSpPr>
          <p:cNvPr id="6" name="Footer Placeholder 4">
            <a:extLst>
              <a:ext uri="{FF2B5EF4-FFF2-40B4-BE49-F238E27FC236}">
                <a16:creationId xmlns:a16="http://schemas.microsoft.com/office/drawing/2014/main" id="{3E448B5B-06A1-64CA-73D9-A894DB692D1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0C0FEA6-8DC2-777A-84AC-E6FDD6388E71}"/>
              </a:ext>
            </a:extLst>
          </p:cNvPr>
          <p:cNvSpPr>
            <a:spLocks noGrp="1"/>
          </p:cNvSpPr>
          <p:nvPr>
            <p:ph type="sldNum" sz="quarter" idx="12"/>
          </p:nvPr>
        </p:nvSpPr>
        <p:spPr/>
        <p:txBody>
          <a:bodyPr/>
          <a:lstStyle>
            <a:lvl1pPr>
              <a:defRPr/>
            </a:lvl1pPr>
          </a:lstStyle>
          <a:p>
            <a:pPr>
              <a:defRPr/>
            </a:pPr>
            <a:fld id="{15A97257-AB9C-42ED-A082-91F6B0E01E02}" type="slidenum">
              <a:rPr lang="en-GB" altLang="en-US"/>
              <a:pPr>
                <a:defRPr/>
              </a:pPr>
              <a:t>‹#›</a:t>
            </a:fld>
            <a:endParaRPr lang="en-GB" altLang="en-US"/>
          </a:p>
        </p:txBody>
      </p:sp>
    </p:spTree>
    <p:extLst>
      <p:ext uri="{BB962C8B-B14F-4D97-AF65-F5344CB8AC3E}">
        <p14:creationId xmlns:p14="http://schemas.microsoft.com/office/powerpoint/2010/main" val="2130201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DFDB285-0D5B-B7FB-F934-F1FD91DEE8FE}"/>
              </a:ext>
            </a:extLst>
          </p:cNvPr>
          <p:cNvSpPr>
            <a:spLocks noGrp="1"/>
          </p:cNvSpPr>
          <p:nvPr>
            <p:ph type="dt" sz="half" idx="10"/>
          </p:nvPr>
        </p:nvSpPr>
        <p:spPr/>
        <p:txBody>
          <a:bodyPr/>
          <a:lstStyle>
            <a:lvl1pPr>
              <a:defRPr/>
            </a:lvl1pPr>
          </a:lstStyle>
          <a:p>
            <a:pPr>
              <a:defRPr/>
            </a:pPr>
            <a:fld id="{1C7AF5FB-2798-4295-9EFA-E846FA99CE2A}" type="datetimeFigureOut">
              <a:rPr lang="en-GB"/>
              <a:pPr>
                <a:defRPr/>
              </a:pPr>
              <a:t>17/01/2024</a:t>
            </a:fld>
            <a:endParaRPr lang="en-GB" dirty="0"/>
          </a:p>
        </p:txBody>
      </p:sp>
      <p:sp>
        <p:nvSpPr>
          <p:cNvPr id="8" name="Footer Placeholder 4">
            <a:extLst>
              <a:ext uri="{FF2B5EF4-FFF2-40B4-BE49-F238E27FC236}">
                <a16:creationId xmlns:a16="http://schemas.microsoft.com/office/drawing/2014/main" id="{3B7A4AC1-FB29-E721-BE34-288E7DA1E3A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7E940EA-0F99-A2A5-2E63-7F056EB50F07}"/>
              </a:ext>
            </a:extLst>
          </p:cNvPr>
          <p:cNvSpPr>
            <a:spLocks noGrp="1"/>
          </p:cNvSpPr>
          <p:nvPr>
            <p:ph type="sldNum" sz="quarter" idx="12"/>
          </p:nvPr>
        </p:nvSpPr>
        <p:spPr/>
        <p:txBody>
          <a:bodyPr/>
          <a:lstStyle>
            <a:lvl1pPr>
              <a:defRPr/>
            </a:lvl1pPr>
          </a:lstStyle>
          <a:p>
            <a:pPr>
              <a:defRPr/>
            </a:pPr>
            <a:fld id="{80202913-89A5-4554-BC10-C926E6D52829}" type="slidenum">
              <a:rPr lang="en-GB" altLang="en-US"/>
              <a:pPr>
                <a:defRPr/>
              </a:pPr>
              <a:t>‹#›</a:t>
            </a:fld>
            <a:endParaRPr lang="en-GB" altLang="en-US"/>
          </a:p>
        </p:txBody>
      </p:sp>
    </p:spTree>
    <p:extLst>
      <p:ext uri="{BB962C8B-B14F-4D97-AF65-F5344CB8AC3E}">
        <p14:creationId xmlns:p14="http://schemas.microsoft.com/office/powerpoint/2010/main" val="1941669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11BE562-0FC5-C4CB-E6FF-0F76D71ACB06}"/>
              </a:ext>
            </a:extLst>
          </p:cNvPr>
          <p:cNvSpPr>
            <a:spLocks noGrp="1"/>
          </p:cNvSpPr>
          <p:nvPr>
            <p:ph type="dt" sz="half" idx="10"/>
          </p:nvPr>
        </p:nvSpPr>
        <p:spPr/>
        <p:txBody>
          <a:bodyPr/>
          <a:lstStyle>
            <a:lvl1pPr>
              <a:defRPr/>
            </a:lvl1pPr>
          </a:lstStyle>
          <a:p>
            <a:pPr>
              <a:defRPr/>
            </a:pPr>
            <a:fld id="{FE161240-80CE-4D4E-8D8D-1B854199CC0A}" type="datetimeFigureOut">
              <a:rPr lang="en-GB"/>
              <a:pPr>
                <a:defRPr/>
              </a:pPr>
              <a:t>17/01/2024</a:t>
            </a:fld>
            <a:endParaRPr lang="en-GB" dirty="0"/>
          </a:p>
        </p:txBody>
      </p:sp>
      <p:sp>
        <p:nvSpPr>
          <p:cNvPr id="4" name="Footer Placeholder 4">
            <a:extLst>
              <a:ext uri="{FF2B5EF4-FFF2-40B4-BE49-F238E27FC236}">
                <a16:creationId xmlns:a16="http://schemas.microsoft.com/office/drawing/2014/main" id="{90E67CB4-0B15-89AB-B00B-F3012C88005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0EB5125-C02C-AF57-CBA5-8412F5AB8642}"/>
              </a:ext>
            </a:extLst>
          </p:cNvPr>
          <p:cNvSpPr>
            <a:spLocks noGrp="1"/>
          </p:cNvSpPr>
          <p:nvPr>
            <p:ph type="sldNum" sz="quarter" idx="12"/>
          </p:nvPr>
        </p:nvSpPr>
        <p:spPr/>
        <p:txBody>
          <a:bodyPr/>
          <a:lstStyle>
            <a:lvl1pPr>
              <a:defRPr/>
            </a:lvl1pPr>
          </a:lstStyle>
          <a:p>
            <a:pPr>
              <a:defRPr/>
            </a:pPr>
            <a:fld id="{E3C833F8-8FBC-4093-8A4E-BB4F79E53D8C}" type="slidenum">
              <a:rPr lang="en-GB" altLang="en-US"/>
              <a:pPr>
                <a:defRPr/>
              </a:pPr>
              <a:t>‹#›</a:t>
            </a:fld>
            <a:endParaRPr lang="en-GB" altLang="en-US"/>
          </a:p>
        </p:txBody>
      </p:sp>
    </p:spTree>
    <p:extLst>
      <p:ext uri="{BB962C8B-B14F-4D97-AF65-F5344CB8AC3E}">
        <p14:creationId xmlns:p14="http://schemas.microsoft.com/office/powerpoint/2010/main" val="882915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DC34A43-AEF0-5D36-8B9B-7D05BEC751CA}"/>
              </a:ext>
            </a:extLst>
          </p:cNvPr>
          <p:cNvSpPr>
            <a:spLocks noGrp="1"/>
          </p:cNvSpPr>
          <p:nvPr>
            <p:ph type="dt" sz="half" idx="10"/>
          </p:nvPr>
        </p:nvSpPr>
        <p:spPr/>
        <p:txBody>
          <a:bodyPr/>
          <a:lstStyle>
            <a:lvl1pPr>
              <a:defRPr/>
            </a:lvl1pPr>
          </a:lstStyle>
          <a:p>
            <a:pPr>
              <a:defRPr/>
            </a:pPr>
            <a:fld id="{62AD45FA-E0FA-493A-BD3F-934B35A336C2}" type="datetimeFigureOut">
              <a:rPr lang="en-GB"/>
              <a:pPr>
                <a:defRPr/>
              </a:pPr>
              <a:t>17/01/2024</a:t>
            </a:fld>
            <a:endParaRPr lang="en-GB" dirty="0"/>
          </a:p>
        </p:txBody>
      </p:sp>
      <p:sp>
        <p:nvSpPr>
          <p:cNvPr id="3" name="Footer Placeholder 4">
            <a:extLst>
              <a:ext uri="{FF2B5EF4-FFF2-40B4-BE49-F238E27FC236}">
                <a16:creationId xmlns:a16="http://schemas.microsoft.com/office/drawing/2014/main" id="{25CC6228-D0F3-02DD-7892-EBAA246BEAE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FC5E519-96A1-36BB-C18E-25A1BEB01499}"/>
              </a:ext>
            </a:extLst>
          </p:cNvPr>
          <p:cNvSpPr>
            <a:spLocks noGrp="1"/>
          </p:cNvSpPr>
          <p:nvPr>
            <p:ph type="sldNum" sz="quarter" idx="12"/>
          </p:nvPr>
        </p:nvSpPr>
        <p:spPr/>
        <p:txBody>
          <a:bodyPr/>
          <a:lstStyle>
            <a:lvl1pPr>
              <a:defRPr/>
            </a:lvl1pPr>
          </a:lstStyle>
          <a:p>
            <a:pPr>
              <a:defRPr/>
            </a:pPr>
            <a:fld id="{8694DF9F-EAF4-44DB-B554-9DB3AA376483}" type="slidenum">
              <a:rPr lang="en-GB" altLang="en-US"/>
              <a:pPr>
                <a:defRPr/>
              </a:pPr>
              <a:t>‹#›</a:t>
            </a:fld>
            <a:endParaRPr lang="en-GB" altLang="en-US"/>
          </a:p>
        </p:txBody>
      </p:sp>
    </p:spTree>
    <p:extLst>
      <p:ext uri="{BB962C8B-B14F-4D97-AF65-F5344CB8AC3E}">
        <p14:creationId xmlns:p14="http://schemas.microsoft.com/office/powerpoint/2010/main" val="3116061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17F7BD3D-17B4-F7E4-461C-F7EA173EE0E0}"/>
              </a:ext>
            </a:extLst>
          </p:cNvPr>
          <p:cNvSpPr>
            <a:spLocks noGrp="1"/>
          </p:cNvSpPr>
          <p:nvPr>
            <p:ph type="dt" sz="half" idx="10"/>
          </p:nvPr>
        </p:nvSpPr>
        <p:spPr/>
        <p:txBody>
          <a:bodyPr/>
          <a:lstStyle>
            <a:lvl1pPr>
              <a:defRPr/>
            </a:lvl1pPr>
          </a:lstStyle>
          <a:p>
            <a:pPr>
              <a:defRPr/>
            </a:pPr>
            <a:fld id="{F650B6A9-A6A3-497F-A86C-F33A148A22B2}" type="datetimeFigureOut">
              <a:rPr lang="en-GB"/>
              <a:pPr>
                <a:defRPr/>
              </a:pPr>
              <a:t>17/01/2024</a:t>
            </a:fld>
            <a:endParaRPr lang="en-GB" dirty="0"/>
          </a:p>
        </p:txBody>
      </p:sp>
      <p:sp>
        <p:nvSpPr>
          <p:cNvPr id="6" name="Footer Placeholder 4">
            <a:extLst>
              <a:ext uri="{FF2B5EF4-FFF2-40B4-BE49-F238E27FC236}">
                <a16:creationId xmlns:a16="http://schemas.microsoft.com/office/drawing/2014/main" id="{DBA3F7D0-4FF8-3A58-D03F-DFED3040978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E42C058-0ACE-A7A1-F3AB-4B169444E834}"/>
              </a:ext>
            </a:extLst>
          </p:cNvPr>
          <p:cNvSpPr>
            <a:spLocks noGrp="1"/>
          </p:cNvSpPr>
          <p:nvPr>
            <p:ph type="sldNum" sz="quarter" idx="12"/>
          </p:nvPr>
        </p:nvSpPr>
        <p:spPr/>
        <p:txBody>
          <a:bodyPr/>
          <a:lstStyle>
            <a:lvl1pPr>
              <a:defRPr/>
            </a:lvl1pPr>
          </a:lstStyle>
          <a:p>
            <a:pPr>
              <a:defRPr/>
            </a:pPr>
            <a:fld id="{9F562AFD-D91A-45C6-847C-C80DEB36EA11}" type="slidenum">
              <a:rPr lang="en-GB" altLang="en-US"/>
              <a:pPr>
                <a:defRPr/>
              </a:pPr>
              <a:t>‹#›</a:t>
            </a:fld>
            <a:endParaRPr lang="en-GB" altLang="en-US"/>
          </a:p>
        </p:txBody>
      </p:sp>
    </p:spTree>
    <p:extLst>
      <p:ext uri="{BB962C8B-B14F-4D97-AF65-F5344CB8AC3E}">
        <p14:creationId xmlns:p14="http://schemas.microsoft.com/office/powerpoint/2010/main" val="2640746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323AE6D1-19A2-74BC-643A-2718FCBD5E40}"/>
              </a:ext>
            </a:extLst>
          </p:cNvPr>
          <p:cNvSpPr>
            <a:spLocks noGrp="1"/>
          </p:cNvSpPr>
          <p:nvPr>
            <p:ph type="dt" sz="half" idx="10"/>
          </p:nvPr>
        </p:nvSpPr>
        <p:spPr/>
        <p:txBody>
          <a:bodyPr/>
          <a:lstStyle>
            <a:lvl1pPr>
              <a:defRPr/>
            </a:lvl1pPr>
          </a:lstStyle>
          <a:p>
            <a:pPr>
              <a:defRPr/>
            </a:pPr>
            <a:fld id="{EA33D4A1-8AA9-4DAB-BE57-7C4EE2BE8A2A}" type="datetimeFigureOut">
              <a:rPr lang="en-GB"/>
              <a:pPr>
                <a:defRPr/>
              </a:pPr>
              <a:t>17/01/2024</a:t>
            </a:fld>
            <a:endParaRPr lang="en-GB" dirty="0"/>
          </a:p>
        </p:txBody>
      </p:sp>
      <p:sp>
        <p:nvSpPr>
          <p:cNvPr id="6" name="Footer Placeholder 4">
            <a:extLst>
              <a:ext uri="{FF2B5EF4-FFF2-40B4-BE49-F238E27FC236}">
                <a16:creationId xmlns:a16="http://schemas.microsoft.com/office/drawing/2014/main" id="{93A7998A-4DF5-EE4A-B4EE-9DCBE6BD733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CEB9ED3-D7E4-8B2F-19D2-0928B90A6BFE}"/>
              </a:ext>
            </a:extLst>
          </p:cNvPr>
          <p:cNvSpPr>
            <a:spLocks noGrp="1"/>
          </p:cNvSpPr>
          <p:nvPr>
            <p:ph type="sldNum" sz="quarter" idx="12"/>
          </p:nvPr>
        </p:nvSpPr>
        <p:spPr/>
        <p:txBody>
          <a:bodyPr/>
          <a:lstStyle>
            <a:lvl1pPr>
              <a:defRPr/>
            </a:lvl1pPr>
          </a:lstStyle>
          <a:p>
            <a:pPr>
              <a:defRPr/>
            </a:pPr>
            <a:fld id="{1E261741-3906-4519-9E74-690971EF9754}" type="slidenum">
              <a:rPr lang="en-GB" altLang="en-US"/>
              <a:pPr>
                <a:defRPr/>
              </a:pPr>
              <a:t>‹#›</a:t>
            </a:fld>
            <a:endParaRPr lang="en-GB" altLang="en-US"/>
          </a:p>
        </p:txBody>
      </p:sp>
    </p:spTree>
    <p:extLst>
      <p:ext uri="{BB962C8B-B14F-4D97-AF65-F5344CB8AC3E}">
        <p14:creationId xmlns:p14="http://schemas.microsoft.com/office/powerpoint/2010/main" val="4237544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FA1EA-BA35-0288-2767-FC1EDCA9E461}"/>
              </a:ext>
            </a:extLst>
          </p:cNvPr>
          <p:cNvSpPr>
            <a:spLocks noGrp="1"/>
          </p:cNvSpPr>
          <p:nvPr>
            <p:ph type="dt" sz="half" idx="10"/>
          </p:nvPr>
        </p:nvSpPr>
        <p:spPr/>
        <p:txBody>
          <a:bodyPr/>
          <a:lstStyle>
            <a:lvl1pPr>
              <a:defRPr/>
            </a:lvl1pPr>
          </a:lstStyle>
          <a:p>
            <a:pPr>
              <a:defRPr/>
            </a:pPr>
            <a:fld id="{85FEDCDD-D6D3-4F81-8A30-15B2909DE375}" type="datetimeFigureOut">
              <a:rPr lang="en-GB"/>
              <a:pPr>
                <a:defRPr/>
              </a:pPr>
              <a:t>17/01/2024</a:t>
            </a:fld>
            <a:endParaRPr lang="en-GB" dirty="0"/>
          </a:p>
        </p:txBody>
      </p:sp>
      <p:sp>
        <p:nvSpPr>
          <p:cNvPr id="5" name="Footer Placeholder 4">
            <a:extLst>
              <a:ext uri="{FF2B5EF4-FFF2-40B4-BE49-F238E27FC236}">
                <a16:creationId xmlns:a16="http://schemas.microsoft.com/office/drawing/2014/main" id="{24B7EA7D-A29F-3EF7-9F03-1FA6D17DCFB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B1B6E3F-0D63-51C0-769B-4D54EDC0CD46}"/>
              </a:ext>
            </a:extLst>
          </p:cNvPr>
          <p:cNvSpPr>
            <a:spLocks noGrp="1"/>
          </p:cNvSpPr>
          <p:nvPr>
            <p:ph type="sldNum" sz="quarter" idx="12"/>
          </p:nvPr>
        </p:nvSpPr>
        <p:spPr/>
        <p:txBody>
          <a:bodyPr/>
          <a:lstStyle>
            <a:lvl1pPr>
              <a:defRPr/>
            </a:lvl1pPr>
          </a:lstStyle>
          <a:p>
            <a:pPr>
              <a:defRPr/>
            </a:pPr>
            <a:fld id="{F87C42C1-4BC6-4C4B-9559-C6FBAD491FD2}" type="slidenum">
              <a:rPr lang="en-GB" altLang="en-US"/>
              <a:pPr>
                <a:defRPr/>
              </a:pPr>
              <a:t>‹#›</a:t>
            </a:fld>
            <a:endParaRPr lang="en-GB" altLang="en-US"/>
          </a:p>
        </p:txBody>
      </p:sp>
    </p:spTree>
    <p:extLst>
      <p:ext uri="{BB962C8B-B14F-4D97-AF65-F5344CB8AC3E}">
        <p14:creationId xmlns:p14="http://schemas.microsoft.com/office/powerpoint/2010/main" val="1504902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820DF4-6210-41EB-6E0A-C366B1BEC36D}"/>
              </a:ext>
            </a:extLst>
          </p:cNvPr>
          <p:cNvSpPr>
            <a:spLocks noGrp="1"/>
          </p:cNvSpPr>
          <p:nvPr>
            <p:ph type="dt" sz="half" idx="10"/>
          </p:nvPr>
        </p:nvSpPr>
        <p:spPr/>
        <p:txBody>
          <a:bodyPr/>
          <a:lstStyle>
            <a:lvl1pPr>
              <a:defRPr/>
            </a:lvl1pPr>
          </a:lstStyle>
          <a:p>
            <a:pPr>
              <a:defRPr/>
            </a:pPr>
            <a:fld id="{5AE1E62A-BF7B-4FA4-94E7-312FCD0B9F38}" type="datetimeFigureOut">
              <a:rPr lang="en-GB"/>
              <a:pPr>
                <a:defRPr/>
              </a:pPr>
              <a:t>17/01/2024</a:t>
            </a:fld>
            <a:endParaRPr lang="en-GB" dirty="0"/>
          </a:p>
        </p:txBody>
      </p:sp>
      <p:sp>
        <p:nvSpPr>
          <p:cNvPr id="5" name="Footer Placeholder 4">
            <a:extLst>
              <a:ext uri="{FF2B5EF4-FFF2-40B4-BE49-F238E27FC236}">
                <a16:creationId xmlns:a16="http://schemas.microsoft.com/office/drawing/2014/main" id="{3054464A-007C-7D56-8F5D-789170F5381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BD1C747-7EFA-99FC-C7B1-F088DEEB2B5C}"/>
              </a:ext>
            </a:extLst>
          </p:cNvPr>
          <p:cNvSpPr>
            <a:spLocks noGrp="1"/>
          </p:cNvSpPr>
          <p:nvPr>
            <p:ph type="sldNum" sz="quarter" idx="12"/>
          </p:nvPr>
        </p:nvSpPr>
        <p:spPr/>
        <p:txBody>
          <a:bodyPr/>
          <a:lstStyle>
            <a:lvl1pPr>
              <a:defRPr/>
            </a:lvl1pPr>
          </a:lstStyle>
          <a:p>
            <a:pPr>
              <a:defRPr/>
            </a:pPr>
            <a:fld id="{2C71B0B9-6E9F-48E6-A2E5-D85FD9BFD4B6}" type="slidenum">
              <a:rPr lang="en-GB" altLang="en-US"/>
              <a:pPr>
                <a:defRPr/>
              </a:pPr>
              <a:t>‹#›</a:t>
            </a:fld>
            <a:endParaRPr lang="en-GB" altLang="en-US"/>
          </a:p>
        </p:txBody>
      </p:sp>
    </p:spTree>
    <p:extLst>
      <p:ext uri="{BB962C8B-B14F-4D97-AF65-F5344CB8AC3E}">
        <p14:creationId xmlns:p14="http://schemas.microsoft.com/office/powerpoint/2010/main" val="342029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6257ED-C7C4-D6F3-942D-09FBF9DA601B}"/>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D2B1E171-99EF-4E7C-9780-B87F5B50E18D}" type="datetimeFigureOut">
              <a:rPr lang="en-GB"/>
              <a:pPr>
                <a:defRPr/>
              </a:pPr>
              <a:t>17/01/2024</a:t>
            </a:fld>
            <a:endParaRPr lang="en-GB"/>
          </a:p>
        </p:txBody>
      </p:sp>
      <p:sp>
        <p:nvSpPr>
          <p:cNvPr id="5" name="Footer Placeholder 4">
            <a:extLst>
              <a:ext uri="{FF2B5EF4-FFF2-40B4-BE49-F238E27FC236}">
                <a16:creationId xmlns:a16="http://schemas.microsoft.com/office/drawing/2014/main" id="{5B79E754-54A5-8E19-09CA-87D944BBAC6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3F6D609-CB03-4D0D-F1FD-C1B66523F626}"/>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74832391-5960-4053-BA4B-9DBD73500F32}" type="slidenum">
              <a:rPr lang="en-GB" altLang="en-US"/>
              <a:pPr>
                <a:defRPr/>
              </a:pPr>
              <a:t>‹#›</a:t>
            </a:fld>
            <a:endParaRPr lang="en-GB" altLang="en-US"/>
          </a:p>
        </p:txBody>
      </p:sp>
    </p:spTree>
    <p:extLst>
      <p:ext uri="{BB962C8B-B14F-4D97-AF65-F5344CB8AC3E}">
        <p14:creationId xmlns:p14="http://schemas.microsoft.com/office/powerpoint/2010/main" val="3559548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D39F6F-6C93-786E-1D35-61726DFB72B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9019930-FC96-425C-A428-D580D0EA78BA}" type="datetimeFigureOut">
              <a:rPr lang="en-GB"/>
              <a:pPr>
                <a:defRPr/>
              </a:pPr>
              <a:t>17/01/2024</a:t>
            </a:fld>
            <a:endParaRPr lang="en-GB"/>
          </a:p>
        </p:txBody>
      </p:sp>
      <p:sp>
        <p:nvSpPr>
          <p:cNvPr id="5" name="Footer Placeholder 4">
            <a:extLst>
              <a:ext uri="{FF2B5EF4-FFF2-40B4-BE49-F238E27FC236}">
                <a16:creationId xmlns:a16="http://schemas.microsoft.com/office/drawing/2014/main" id="{F1AC706A-D858-F00C-581F-D88788671D7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C3EAFF1D-54AB-EF01-433D-95AEF20238CF}"/>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D9E33751-B9F7-4F22-943A-662ECCF5608E}" type="slidenum">
              <a:rPr lang="en-GB" altLang="en-US"/>
              <a:pPr>
                <a:defRPr/>
              </a:pPr>
              <a:t>‹#›</a:t>
            </a:fld>
            <a:endParaRPr lang="en-GB" altLang="en-US"/>
          </a:p>
        </p:txBody>
      </p:sp>
    </p:spTree>
    <p:extLst>
      <p:ext uri="{BB962C8B-B14F-4D97-AF65-F5344CB8AC3E}">
        <p14:creationId xmlns:p14="http://schemas.microsoft.com/office/powerpoint/2010/main" val="765628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86FF21-4A19-B02B-9478-BF33B1260D25}"/>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003A3C7-C7D8-4D11-9266-4EF3210F1192}" type="datetimeFigureOut">
              <a:rPr lang="en-GB"/>
              <a:pPr>
                <a:defRPr/>
              </a:pPr>
              <a:t>17/01/2024</a:t>
            </a:fld>
            <a:endParaRPr lang="en-GB"/>
          </a:p>
        </p:txBody>
      </p:sp>
      <p:sp>
        <p:nvSpPr>
          <p:cNvPr id="5" name="Slide Number Placeholder 5">
            <a:extLst>
              <a:ext uri="{FF2B5EF4-FFF2-40B4-BE49-F238E27FC236}">
                <a16:creationId xmlns:a16="http://schemas.microsoft.com/office/drawing/2014/main" id="{5CFD5192-0367-BE6A-013D-AF5542DD7DE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EA4F002-FE93-4002-9031-5328A2ABF2C7}" type="slidenum">
              <a:rPr lang="en-GB" altLang="en-US"/>
              <a:pPr>
                <a:defRPr/>
              </a:pPr>
              <a:t>‹#›</a:t>
            </a:fld>
            <a:endParaRPr lang="en-GB" altLang="en-US"/>
          </a:p>
        </p:txBody>
      </p:sp>
    </p:spTree>
    <p:extLst>
      <p:ext uri="{BB962C8B-B14F-4D97-AF65-F5344CB8AC3E}">
        <p14:creationId xmlns:p14="http://schemas.microsoft.com/office/powerpoint/2010/main" val="14167915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0908EF-B199-952A-DE3B-AEF9B2197DD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3ED4569-C910-44C4-9B94-B70EAE14D33A}" type="datetimeFigureOut">
              <a:rPr lang="en-GB"/>
              <a:pPr>
                <a:defRPr/>
              </a:pPr>
              <a:t>17/01/2024</a:t>
            </a:fld>
            <a:endParaRPr lang="en-GB"/>
          </a:p>
        </p:txBody>
      </p:sp>
      <p:sp>
        <p:nvSpPr>
          <p:cNvPr id="6" name="Slide Number Placeholder 6">
            <a:extLst>
              <a:ext uri="{FF2B5EF4-FFF2-40B4-BE49-F238E27FC236}">
                <a16:creationId xmlns:a16="http://schemas.microsoft.com/office/drawing/2014/main" id="{9569E87B-7875-2B80-9EB0-8F2CE6C9E2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F3813C9-5D59-4251-963D-FB98E7AF0897}" type="slidenum">
              <a:rPr lang="en-GB" altLang="en-US"/>
              <a:pPr>
                <a:defRPr/>
              </a:pPr>
              <a:t>‹#›</a:t>
            </a:fld>
            <a:endParaRPr lang="en-GB" altLang="en-US"/>
          </a:p>
        </p:txBody>
      </p:sp>
    </p:spTree>
    <p:extLst>
      <p:ext uri="{BB962C8B-B14F-4D97-AF65-F5344CB8AC3E}">
        <p14:creationId xmlns:p14="http://schemas.microsoft.com/office/powerpoint/2010/main" val="42672213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B953FF-0092-0051-7ECD-26991B8048C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1B2172B-DC42-40FF-9B0C-25D83AA8A99B}" type="datetimeFigureOut">
              <a:rPr lang="en-GB"/>
              <a:pPr>
                <a:defRPr/>
              </a:pPr>
              <a:t>17/01/2024</a:t>
            </a:fld>
            <a:endParaRPr lang="en-GB"/>
          </a:p>
        </p:txBody>
      </p:sp>
      <p:sp>
        <p:nvSpPr>
          <p:cNvPr id="8" name="Slide Number Placeholder 8">
            <a:extLst>
              <a:ext uri="{FF2B5EF4-FFF2-40B4-BE49-F238E27FC236}">
                <a16:creationId xmlns:a16="http://schemas.microsoft.com/office/drawing/2014/main" id="{84B777C9-8322-4FA6-6E7C-7B3B4E4F6DB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6FBA69-CC44-40D6-A2EC-FBB4FBE0BE2D}" type="slidenum">
              <a:rPr lang="en-GB" altLang="en-US"/>
              <a:pPr>
                <a:defRPr/>
              </a:pPr>
              <a:t>‹#›</a:t>
            </a:fld>
            <a:endParaRPr lang="en-GB" altLang="en-US"/>
          </a:p>
        </p:txBody>
      </p:sp>
    </p:spTree>
    <p:extLst>
      <p:ext uri="{BB962C8B-B14F-4D97-AF65-F5344CB8AC3E}">
        <p14:creationId xmlns:p14="http://schemas.microsoft.com/office/powerpoint/2010/main" val="3886106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007A77-31DF-2BB0-DEDC-180F8397D99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00709FC-94A7-4CF5-AC2D-9F7858EF0CEB}" type="datetimeFigureOut">
              <a:rPr lang="en-GB"/>
              <a:pPr>
                <a:defRPr/>
              </a:pPr>
              <a:t>17/01/2024</a:t>
            </a:fld>
            <a:endParaRPr lang="en-GB"/>
          </a:p>
        </p:txBody>
      </p:sp>
      <p:sp>
        <p:nvSpPr>
          <p:cNvPr id="4" name="Slide Number Placeholder 4">
            <a:extLst>
              <a:ext uri="{FF2B5EF4-FFF2-40B4-BE49-F238E27FC236}">
                <a16:creationId xmlns:a16="http://schemas.microsoft.com/office/drawing/2014/main" id="{4259D571-C18B-2C25-3DFD-E185C7A94FF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B644645-ADF3-4F3B-B3D9-AB4336055CC6}" type="slidenum">
              <a:rPr lang="en-GB" altLang="en-US"/>
              <a:pPr>
                <a:defRPr/>
              </a:pPr>
              <a:t>‹#›</a:t>
            </a:fld>
            <a:endParaRPr lang="en-GB" altLang="en-US"/>
          </a:p>
        </p:txBody>
      </p:sp>
    </p:spTree>
    <p:extLst>
      <p:ext uri="{BB962C8B-B14F-4D97-AF65-F5344CB8AC3E}">
        <p14:creationId xmlns:p14="http://schemas.microsoft.com/office/powerpoint/2010/main" val="9663802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AFDC35-EDBB-B89B-FDCB-A018332F1F1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B3C9C3B-F07A-4200-81BD-0E47DB76E1CA}" type="datetimeFigureOut">
              <a:rPr lang="en-GB"/>
              <a:pPr>
                <a:defRPr/>
              </a:pPr>
              <a:t>17/01/2024</a:t>
            </a:fld>
            <a:endParaRPr lang="en-GB"/>
          </a:p>
        </p:txBody>
      </p:sp>
      <p:sp>
        <p:nvSpPr>
          <p:cNvPr id="3" name="Slide Number Placeholder 3">
            <a:extLst>
              <a:ext uri="{FF2B5EF4-FFF2-40B4-BE49-F238E27FC236}">
                <a16:creationId xmlns:a16="http://schemas.microsoft.com/office/drawing/2014/main" id="{9415A34C-9D29-FBCB-43BD-169996CCBB5B}"/>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F091115-7D17-4A65-AD7A-A330E7E31F50}" type="slidenum">
              <a:rPr lang="en-GB" altLang="en-US"/>
              <a:pPr>
                <a:defRPr/>
              </a:pPr>
              <a:t>‹#›</a:t>
            </a:fld>
            <a:endParaRPr lang="en-GB" altLang="en-US"/>
          </a:p>
        </p:txBody>
      </p:sp>
    </p:spTree>
    <p:extLst>
      <p:ext uri="{BB962C8B-B14F-4D97-AF65-F5344CB8AC3E}">
        <p14:creationId xmlns:p14="http://schemas.microsoft.com/office/powerpoint/2010/main" val="267240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47A41769-2F54-3168-305C-B57FC3B9DCE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CAF9741-144C-4B83-92FA-915873F00B49}" type="datetimeFigureOut">
              <a:rPr lang="en-GB"/>
              <a:pPr>
                <a:defRPr/>
              </a:pPr>
              <a:t>17/01/2024</a:t>
            </a:fld>
            <a:endParaRPr lang="en-GB"/>
          </a:p>
        </p:txBody>
      </p:sp>
      <p:sp>
        <p:nvSpPr>
          <p:cNvPr id="6" name="Slide Number Placeholder 6">
            <a:extLst>
              <a:ext uri="{FF2B5EF4-FFF2-40B4-BE49-F238E27FC236}">
                <a16:creationId xmlns:a16="http://schemas.microsoft.com/office/drawing/2014/main" id="{3DC125C0-6520-6A86-81E8-B3A98F5FF43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DF9F370-2585-4F55-9921-FAD061FFA730}" type="slidenum">
              <a:rPr lang="en-GB" altLang="en-US"/>
              <a:pPr>
                <a:defRPr/>
              </a:pPr>
              <a:t>‹#›</a:t>
            </a:fld>
            <a:endParaRPr lang="en-GB" altLang="en-US"/>
          </a:p>
        </p:txBody>
      </p:sp>
    </p:spTree>
    <p:extLst>
      <p:ext uri="{BB962C8B-B14F-4D97-AF65-F5344CB8AC3E}">
        <p14:creationId xmlns:p14="http://schemas.microsoft.com/office/powerpoint/2010/main" val="25188969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F3041099-4A1D-B4D0-40EE-DF2B348B7D4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21EC72A-82E9-4E52-BFE3-1BAE3D6BCA01}" type="datetimeFigureOut">
              <a:rPr lang="en-GB"/>
              <a:pPr>
                <a:defRPr/>
              </a:pPr>
              <a:t>17/01/2024</a:t>
            </a:fld>
            <a:endParaRPr lang="en-GB"/>
          </a:p>
        </p:txBody>
      </p:sp>
      <p:sp>
        <p:nvSpPr>
          <p:cNvPr id="6" name="Slide Number Placeholder 6">
            <a:extLst>
              <a:ext uri="{FF2B5EF4-FFF2-40B4-BE49-F238E27FC236}">
                <a16:creationId xmlns:a16="http://schemas.microsoft.com/office/drawing/2014/main" id="{3C6242AA-27BA-70CE-839A-3B3798BC67A4}"/>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9CDF304-F73C-4170-91D7-6DF7D9E857D8}" type="slidenum">
              <a:rPr lang="en-GB" altLang="en-US"/>
              <a:pPr>
                <a:defRPr/>
              </a:pPr>
              <a:t>‹#›</a:t>
            </a:fld>
            <a:endParaRPr lang="en-GB" altLang="en-US"/>
          </a:p>
        </p:txBody>
      </p:sp>
    </p:spTree>
    <p:extLst>
      <p:ext uri="{BB962C8B-B14F-4D97-AF65-F5344CB8AC3E}">
        <p14:creationId xmlns:p14="http://schemas.microsoft.com/office/powerpoint/2010/main" val="42653059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2E7D68-B008-5241-15F5-247CC5D646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5B66917-D7E6-47B8-A0EF-EADDE4AE937B}" type="datetimeFigureOut">
              <a:rPr lang="en-GB"/>
              <a:pPr>
                <a:defRPr/>
              </a:pPr>
              <a:t>17/01/2024</a:t>
            </a:fld>
            <a:endParaRPr lang="en-GB"/>
          </a:p>
        </p:txBody>
      </p:sp>
      <p:sp>
        <p:nvSpPr>
          <p:cNvPr id="5" name="Slide Number Placeholder 5">
            <a:extLst>
              <a:ext uri="{FF2B5EF4-FFF2-40B4-BE49-F238E27FC236}">
                <a16:creationId xmlns:a16="http://schemas.microsoft.com/office/drawing/2014/main" id="{654BD815-35AB-7358-8A78-2CADDEFA55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E91060C-6CA4-4E59-8305-5A695344F908}" type="slidenum">
              <a:rPr lang="en-GB" altLang="en-US"/>
              <a:pPr>
                <a:defRPr/>
              </a:pPr>
              <a:t>‹#›</a:t>
            </a:fld>
            <a:endParaRPr lang="en-GB" altLang="en-US"/>
          </a:p>
        </p:txBody>
      </p:sp>
    </p:spTree>
    <p:extLst>
      <p:ext uri="{BB962C8B-B14F-4D97-AF65-F5344CB8AC3E}">
        <p14:creationId xmlns:p14="http://schemas.microsoft.com/office/powerpoint/2010/main" val="9018852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674C8-EE2F-10E8-018F-7AB9BB52938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08B5BE7-8689-423A-AE34-05D4598E1976}" type="datetimeFigureOut">
              <a:rPr lang="en-GB"/>
              <a:pPr>
                <a:defRPr/>
              </a:pPr>
              <a:t>17/01/2024</a:t>
            </a:fld>
            <a:endParaRPr lang="en-GB"/>
          </a:p>
        </p:txBody>
      </p:sp>
      <p:sp>
        <p:nvSpPr>
          <p:cNvPr id="5" name="Slide Number Placeholder 5">
            <a:extLst>
              <a:ext uri="{FF2B5EF4-FFF2-40B4-BE49-F238E27FC236}">
                <a16:creationId xmlns:a16="http://schemas.microsoft.com/office/drawing/2014/main" id="{B1A636C1-ECF0-B9C7-A31A-74B9CDF8B08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D3E0427-69D4-47DD-AC56-9241CCEE7691}" type="slidenum">
              <a:rPr lang="en-GB" altLang="en-US"/>
              <a:pPr>
                <a:defRPr/>
              </a:pPr>
              <a:t>‹#›</a:t>
            </a:fld>
            <a:endParaRPr lang="en-GB" altLang="en-US"/>
          </a:p>
        </p:txBody>
      </p:sp>
    </p:spTree>
    <p:extLst>
      <p:ext uri="{BB962C8B-B14F-4D97-AF65-F5344CB8AC3E}">
        <p14:creationId xmlns:p14="http://schemas.microsoft.com/office/powerpoint/2010/main" val="3567711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4085205-8D97-110C-4D26-B574831F5FE2}"/>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E6FDAA64-C906-4532-4FBE-901AAAAAEA6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FDA8FB-2FBE-8DBE-B7E7-499DC2B50D4A}"/>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smtClean="0">
                <a:solidFill>
                  <a:schemeClr val="tx1">
                    <a:tint val="75000"/>
                  </a:schemeClr>
                </a:solidFill>
                <a:latin typeface="+mn-lt"/>
              </a:defRPr>
            </a:lvl1pPr>
          </a:lstStyle>
          <a:p>
            <a:pPr>
              <a:defRPr/>
            </a:pPr>
            <a:fld id="{B6A779A2-AB8B-4428-9670-9C289F3EAA3E}" type="datetimeFigureOut">
              <a:rPr lang="en-GB"/>
              <a:pPr>
                <a:defRPr/>
              </a:pPr>
              <a:t>17/01/2024</a:t>
            </a:fld>
            <a:endParaRPr lang="en-GB" dirty="0"/>
          </a:p>
        </p:txBody>
      </p:sp>
      <p:sp>
        <p:nvSpPr>
          <p:cNvPr id="5" name="Footer Placeholder 4">
            <a:extLst>
              <a:ext uri="{FF2B5EF4-FFF2-40B4-BE49-F238E27FC236}">
                <a16:creationId xmlns:a16="http://schemas.microsoft.com/office/drawing/2014/main" id="{B57A4D65-D09B-6DCF-6C5E-82223AAFAF58}"/>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dirty="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FC5081C7-07B2-867A-F080-D9671CE5A61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smtClean="0">
                <a:solidFill>
                  <a:schemeClr val="tx1">
                    <a:tint val="75000"/>
                  </a:schemeClr>
                </a:solidFill>
                <a:latin typeface="+mn-lt"/>
              </a:defRPr>
            </a:lvl1pPr>
          </a:lstStyle>
          <a:p>
            <a:pPr>
              <a:defRPr/>
            </a:pPr>
            <a:fld id="{77FCE13A-8C9B-4C32-AD7C-E385BF59BB47}" type="slidenum">
              <a:rPr lang="en-GB" altLang="en-US"/>
              <a:pPr>
                <a:defRPr/>
              </a:pPr>
              <a:t>‹#›</a:t>
            </a:fld>
            <a:endParaRPr lang="en-GB" altLang="en-US"/>
          </a:p>
        </p:txBody>
      </p:sp>
      <p:sp>
        <p:nvSpPr>
          <p:cNvPr id="8" name="TextBox 7">
            <a:extLst>
              <a:ext uri="{FF2B5EF4-FFF2-40B4-BE49-F238E27FC236}">
                <a16:creationId xmlns:a16="http://schemas.microsoft.com/office/drawing/2014/main" id="{FF2E7A13-4988-7264-8230-9B7F92C569F1}"/>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43359643-CCB3-93BB-8E1C-BCAA89FF055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65" r:id="rId1"/>
    <p:sldLayoutId id="2147484355" r:id="rId2"/>
    <p:sldLayoutId id="2147484356" r:id="rId3"/>
    <p:sldLayoutId id="2147484357" r:id="rId4"/>
    <p:sldLayoutId id="2147484358" r:id="rId5"/>
    <p:sldLayoutId id="2147484359" r:id="rId6"/>
    <p:sldLayoutId id="2147484360" r:id="rId7"/>
    <p:sldLayoutId id="2147484361" r:id="rId8"/>
    <p:sldLayoutId id="2147484362" r:id="rId9"/>
    <p:sldLayoutId id="2147484363" r:id="rId10"/>
    <p:sldLayoutId id="2147484364" r:id="rId11"/>
  </p:sldLayoutIdLst>
  <p:txStyles>
    <p:titleStyle>
      <a:lvl1pPr algn="l" defTabSz="685800" rtl="0" fontAlgn="base">
        <a:lnSpc>
          <a:spcPct val="90000"/>
        </a:lnSpc>
        <a:spcBef>
          <a:spcPct val="0"/>
        </a:spcBef>
        <a:spcAft>
          <a:spcPct val="0"/>
        </a:spcAft>
        <a:defRPr sz="3300" kern="1200">
          <a:solidFill>
            <a:schemeClr val="tx1"/>
          </a:solidFill>
          <a:latin typeface="+mj-lt"/>
          <a:ea typeface="+mj-ea"/>
          <a:cs typeface="+mj-cs"/>
        </a:defRPr>
      </a:lvl1pPr>
      <a:lvl2pPr algn="l" defTabSz="685800" rtl="0" fontAlgn="base">
        <a:lnSpc>
          <a:spcPct val="90000"/>
        </a:lnSpc>
        <a:spcBef>
          <a:spcPct val="0"/>
        </a:spcBef>
        <a:spcAft>
          <a:spcPct val="0"/>
        </a:spcAft>
        <a:defRPr sz="3300">
          <a:solidFill>
            <a:schemeClr val="tx1"/>
          </a:solidFill>
          <a:latin typeface="Arial" panose="020B0604020202020204" pitchFamily="34" charset="0"/>
        </a:defRPr>
      </a:lvl2pPr>
      <a:lvl3pPr algn="l" defTabSz="685800" rtl="0" fontAlgn="base">
        <a:lnSpc>
          <a:spcPct val="90000"/>
        </a:lnSpc>
        <a:spcBef>
          <a:spcPct val="0"/>
        </a:spcBef>
        <a:spcAft>
          <a:spcPct val="0"/>
        </a:spcAft>
        <a:defRPr sz="3300">
          <a:solidFill>
            <a:schemeClr val="tx1"/>
          </a:solidFill>
          <a:latin typeface="Arial" panose="020B0604020202020204" pitchFamily="34" charset="0"/>
        </a:defRPr>
      </a:lvl3pPr>
      <a:lvl4pPr algn="l" defTabSz="685800" rtl="0" fontAlgn="base">
        <a:lnSpc>
          <a:spcPct val="90000"/>
        </a:lnSpc>
        <a:spcBef>
          <a:spcPct val="0"/>
        </a:spcBef>
        <a:spcAft>
          <a:spcPct val="0"/>
        </a:spcAft>
        <a:defRPr sz="3300">
          <a:solidFill>
            <a:schemeClr val="tx1"/>
          </a:solidFill>
          <a:latin typeface="Arial" panose="020B0604020202020204" pitchFamily="34" charset="0"/>
        </a:defRPr>
      </a:lvl4pPr>
      <a:lvl5pPr algn="l" defTabSz="685800" rtl="0" fontAlgn="base">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11A27745-1C66-03FC-0BCA-BDCEF9423D6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42D579D9-C4FB-4D6E-C1DD-F24B68F66EB0}"/>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1CD10E3-4525-3439-498B-9E5A814809E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52F49CE8-141C-47DA-848C-ADDBA024D1A4}" type="datetimeFigureOut">
              <a:rPr lang="en-GB"/>
              <a:pPr>
                <a:defRPr/>
              </a:pPr>
              <a:t>17/01/2024</a:t>
            </a:fld>
            <a:endParaRPr lang="en-GB" dirty="0"/>
          </a:p>
        </p:txBody>
      </p:sp>
      <p:sp>
        <p:nvSpPr>
          <p:cNvPr id="6" name="Slide Number Placeholder 5">
            <a:extLst>
              <a:ext uri="{FF2B5EF4-FFF2-40B4-BE49-F238E27FC236}">
                <a16:creationId xmlns:a16="http://schemas.microsoft.com/office/drawing/2014/main" id="{CCD1A76D-739D-173A-C9E0-945568112AB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F11D6689-4728-4551-87B9-711DC8E174D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66" r:id="rId1"/>
    <p:sldLayoutId id="2147484367" r:id="rId2"/>
    <p:sldLayoutId id="2147484368" r:id="rId3"/>
    <p:sldLayoutId id="2147484369" r:id="rId4"/>
    <p:sldLayoutId id="2147484370" r:id="rId5"/>
    <p:sldLayoutId id="2147484371" r:id="rId6"/>
    <p:sldLayoutId id="2147484372" r:id="rId7"/>
    <p:sldLayoutId id="2147484373" r:id="rId8"/>
    <p:sldLayoutId id="2147484374" r:id="rId9"/>
    <p:sldLayoutId id="2147484375" r:id="rId10"/>
    <p:sldLayoutId id="2147484376" r:id="rId11"/>
  </p:sldLayoutIdLst>
  <p:txStyles>
    <p:titleStyle>
      <a:lvl1pPr algn="ctr" rtl="0" fontAlgn="base">
        <a:spcBef>
          <a:spcPct val="0"/>
        </a:spcBef>
        <a:spcAft>
          <a:spcPct val="0"/>
        </a:spcAft>
        <a:defRPr sz="3300" kern="1200">
          <a:solidFill>
            <a:schemeClr val="tx1"/>
          </a:solidFill>
          <a:latin typeface="+mj-lt"/>
          <a:ea typeface="+mj-ea"/>
          <a:cs typeface="+mj-cs"/>
        </a:defRPr>
      </a:lvl1pPr>
      <a:lvl2pPr algn="ctr" rtl="0" fontAlgn="base">
        <a:spcBef>
          <a:spcPct val="0"/>
        </a:spcBef>
        <a:spcAft>
          <a:spcPct val="0"/>
        </a:spcAft>
        <a:defRPr sz="3300">
          <a:solidFill>
            <a:schemeClr val="tx1"/>
          </a:solidFill>
          <a:latin typeface="Myriad Pro"/>
        </a:defRPr>
      </a:lvl2pPr>
      <a:lvl3pPr algn="ctr" rtl="0" fontAlgn="base">
        <a:spcBef>
          <a:spcPct val="0"/>
        </a:spcBef>
        <a:spcAft>
          <a:spcPct val="0"/>
        </a:spcAft>
        <a:defRPr sz="3300">
          <a:solidFill>
            <a:schemeClr val="tx1"/>
          </a:solidFill>
          <a:latin typeface="Myriad Pro"/>
        </a:defRPr>
      </a:lvl3pPr>
      <a:lvl4pPr algn="ctr" rtl="0" fontAlgn="base">
        <a:spcBef>
          <a:spcPct val="0"/>
        </a:spcBef>
        <a:spcAft>
          <a:spcPct val="0"/>
        </a:spcAft>
        <a:defRPr sz="3300">
          <a:solidFill>
            <a:schemeClr val="tx1"/>
          </a:solidFill>
          <a:latin typeface="Myriad Pro"/>
        </a:defRPr>
      </a:lvl4pPr>
      <a:lvl5pPr algn="ctr" rtl="0" fontAlgn="base">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fontAlgn="base">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fontAlgn="base">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fontAlgn="base">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fontAlgn="base">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7nQxWCn_dBg?start=10&amp;feature=oembed" TargetMode="Externa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sway.cloud.microsoft/h4Jz3AQNttMj7yX9?ref=Link"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hwb.gov.wales/storage/d5d8e39c-b534-40cb-a3f5-7e2e126d8077/foundation-phase-framework.pdf"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gov.wales/sites/default/files/publications/2018-03/foundation-phase-profile-handbook-revised-september-201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118E-1984-6B56-05E8-3467C685FC59}"/>
              </a:ext>
            </a:extLst>
          </p:cNvPr>
          <p:cNvSpPr>
            <a:spLocks noGrp="1"/>
          </p:cNvSpPr>
          <p:nvPr>
            <p:ph type="ctrTitle"/>
          </p:nvPr>
        </p:nvSpPr>
        <p:spPr>
          <a:xfrm>
            <a:off x="984024" y="6872"/>
            <a:ext cx="7175952" cy="5544617"/>
          </a:xfrm>
        </p:spPr>
        <p:txBody>
          <a:bodyPr/>
          <a:lstStyle/>
          <a:p>
            <a:r>
              <a:rPr lang="en-US" sz="4000" b="1" i="0" u="none" strike="noStrike" dirty="0">
                <a:solidFill>
                  <a:srgbClr val="000000"/>
                </a:solidFill>
                <a:effectLst/>
                <a:latin typeface="Calibri" panose="020F0502020204030204" pitchFamily="34" charset="0"/>
                <a:cs typeface="Calibri" panose="020F0502020204030204" pitchFamily="34" charset="0"/>
              </a:rPr>
              <a:t>ECEY4003/C</a:t>
            </a:r>
            <a:r>
              <a:rPr lang="en-US" sz="4000" b="0" i="0" dirty="0">
                <a:solidFill>
                  <a:srgbClr val="000000"/>
                </a:solidFill>
                <a:effectLst/>
                <a:latin typeface="Calibri" panose="020F0502020204030204" pitchFamily="34" charset="0"/>
                <a:cs typeface="Calibri" panose="020F0502020204030204" pitchFamily="34" charset="0"/>
              </a:rPr>
              <a:t>​</a:t>
            </a:r>
            <a:br>
              <a:rPr lang="en-US" sz="4000" b="0" i="0" dirty="0">
                <a:solidFill>
                  <a:srgbClr val="000000"/>
                </a:solidFill>
                <a:effectLst/>
                <a:latin typeface="Calibri" panose="020F0502020204030204" pitchFamily="34" charset="0"/>
                <a:cs typeface="Calibri" panose="020F0502020204030204" pitchFamily="34" charset="0"/>
              </a:rPr>
            </a:br>
            <a:r>
              <a:rPr lang="en-US" sz="4000" b="1" i="0" u="none" strike="noStrike" dirty="0" err="1">
                <a:solidFill>
                  <a:srgbClr val="000000"/>
                </a:solidFill>
                <a:effectLst/>
                <a:latin typeface="Calibri" panose="020F0502020204030204" pitchFamily="34" charset="0"/>
                <a:cs typeface="Calibri" panose="020F0502020204030204" pitchFamily="34" charset="0"/>
              </a:rPr>
              <a:t>Chwarae</a:t>
            </a:r>
            <a:r>
              <a:rPr lang="en-US" sz="4000" b="1" i="0" u="none" strike="noStrike" dirty="0">
                <a:solidFill>
                  <a:srgbClr val="000000"/>
                </a:solidFill>
                <a:effectLst/>
                <a:latin typeface="Calibri" panose="020F0502020204030204" pitchFamily="34" charset="0"/>
                <a:cs typeface="Calibri" panose="020F0502020204030204" pitchFamily="34" charset="0"/>
              </a:rPr>
              <a:t> plant: </a:t>
            </a:r>
            <a:r>
              <a:rPr lang="en-US" sz="4000" b="1" i="0" u="none" strike="noStrike" dirty="0" err="1">
                <a:solidFill>
                  <a:srgbClr val="000000"/>
                </a:solidFill>
                <a:effectLst/>
                <a:latin typeface="Calibri" panose="020F0502020204030204" pitchFamily="34" charset="0"/>
                <a:cs typeface="Calibri" panose="020F0502020204030204" pitchFamily="34" charset="0"/>
              </a:rPr>
              <a:t>egwyddorion</a:t>
            </a:r>
            <a:r>
              <a:rPr lang="en-US" sz="4000" b="1" i="0" u="none" strike="noStrike" dirty="0">
                <a:solidFill>
                  <a:srgbClr val="000000"/>
                </a:solidFill>
                <a:effectLst/>
                <a:latin typeface="Calibri" panose="020F0502020204030204" pitchFamily="34" charset="0"/>
                <a:cs typeface="Calibri" panose="020F0502020204030204" pitchFamily="34" charset="0"/>
              </a:rPr>
              <a:t> ac </a:t>
            </a:r>
            <a:r>
              <a:rPr lang="en-US" sz="4000" b="1" dirty="0" err="1">
                <a:solidFill>
                  <a:srgbClr val="000000"/>
                </a:solidFill>
                <a:latin typeface="Calibri" panose="020F0502020204030204" pitchFamily="34" charset="0"/>
                <a:cs typeface="Calibri" panose="020F0502020204030204" pitchFamily="34" charset="0"/>
              </a:rPr>
              <a:t>a</a:t>
            </a:r>
            <a:r>
              <a:rPr lang="en-US" sz="4000" b="1" i="0" u="none" strike="noStrike" dirty="0" err="1">
                <a:solidFill>
                  <a:srgbClr val="000000"/>
                </a:solidFill>
                <a:effectLst/>
                <a:latin typeface="Calibri" panose="020F0502020204030204" pitchFamily="34" charset="0"/>
                <a:cs typeface="Calibri" panose="020F0502020204030204" pitchFamily="34" charset="0"/>
              </a:rPr>
              <a:t>rfer</a:t>
            </a:r>
            <a:r>
              <a:rPr lang="en-US" sz="4000" b="0" i="0" dirty="0">
                <a:solidFill>
                  <a:srgbClr val="000000"/>
                </a:solidFill>
                <a:effectLst/>
                <a:latin typeface="Calibri" panose="020F0502020204030204" pitchFamily="34" charset="0"/>
                <a:cs typeface="Calibri" panose="020F0502020204030204" pitchFamily="34" charset="0"/>
              </a:rPr>
              <a:t>​</a:t>
            </a:r>
            <a:br>
              <a:rPr lang="en-US" sz="4000" b="0" i="0" dirty="0">
                <a:solidFill>
                  <a:srgbClr val="000000"/>
                </a:solidFill>
                <a:effectLst/>
                <a:latin typeface="Calibri" panose="020F0502020204030204" pitchFamily="34" charset="0"/>
                <a:cs typeface="Calibri" panose="020F0502020204030204" pitchFamily="34" charset="0"/>
              </a:rPr>
            </a:br>
            <a:r>
              <a:rPr lang="en-US" sz="3200" b="1" i="0" u="none" strike="noStrike" dirty="0" err="1">
                <a:solidFill>
                  <a:srgbClr val="000000"/>
                </a:solidFill>
                <a:effectLst/>
                <a:latin typeface="Calibri" panose="020F0502020204030204" pitchFamily="34" charset="0"/>
                <a:cs typeface="Calibri" panose="020F0502020204030204" pitchFamily="34" charset="0"/>
              </a:rPr>
              <a:t>Darlith</a:t>
            </a:r>
            <a:r>
              <a:rPr lang="en-US" sz="3200" b="1" i="0" u="none" strike="noStrike" dirty="0">
                <a:solidFill>
                  <a:srgbClr val="000000"/>
                </a:solidFill>
                <a:effectLst/>
                <a:latin typeface="Calibri" panose="020F0502020204030204" pitchFamily="34" charset="0"/>
                <a:cs typeface="Calibri" panose="020F0502020204030204" pitchFamily="34" charset="0"/>
              </a:rPr>
              <a:t> 4</a:t>
            </a:r>
            <a:r>
              <a:rPr lang="en-US" sz="3200" b="0" i="0" dirty="0">
                <a:solidFill>
                  <a:srgbClr val="000000"/>
                </a:solidFill>
                <a:effectLst/>
                <a:latin typeface="Calibri" panose="020F0502020204030204" pitchFamily="34" charset="0"/>
                <a:cs typeface="Calibri" panose="020F0502020204030204" pitchFamily="34" charset="0"/>
              </a:rPr>
              <a:t>​</a:t>
            </a:r>
            <a:br>
              <a:rPr lang="en-US" sz="4000" b="0" i="0" dirty="0">
                <a:solidFill>
                  <a:srgbClr val="000000"/>
                </a:solidFill>
                <a:effectLst/>
                <a:latin typeface="Calibri" panose="020F0502020204030204" pitchFamily="34" charset="0"/>
                <a:cs typeface="Calibri" panose="020F0502020204030204" pitchFamily="34" charset="0"/>
              </a:rPr>
            </a:br>
            <a:r>
              <a:rPr lang="en-US" sz="4000" b="0" i="0" dirty="0">
                <a:solidFill>
                  <a:srgbClr val="000000"/>
                </a:solidFill>
                <a:effectLst/>
                <a:latin typeface="Calibri" panose="020F0502020204030204" pitchFamily="34" charset="0"/>
                <a:cs typeface="Calibri" panose="020F0502020204030204" pitchFamily="34" charset="0"/>
              </a:rPr>
              <a:t>​</a:t>
            </a:r>
            <a:br>
              <a:rPr lang="en-US" sz="4000" b="0" i="0" dirty="0">
                <a:solidFill>
                  <a:srgbClr val="000000"/>
                </a:solidFill>
                <a:effectLst/>
                <a:latin typeface="Calibri" panose="020F0502020204030204" pitchFamily="34" charset="0"/>
                <a:cs typeface="Calibri" panose="020F0502020204030204" pitchFamily="34" charset="0"/>
              </a:rPr>
            </a:br>
            <a:r>
              <a:rPr lang="en-US" sz="4000" b="1" i="0" u="none" strike="noStrike" dirty="0">
                <a:solidFill>
                  <a:srgbClr val="0070C0"/>
                </a:solidFill>
                <a:effectLst/>
                <a:latin typeface="Calibri" panose="020F0502020204030204" pitchFamily="34" charset="0"/>
                <a:cs typeface="Calibri" panose="020F0502020204030204" pitchFamily="34" charset="0"/>
              </a:rPr>
              <a:t>Children’s play: principles and practice</a:t>
            </a:r>
            <a:r>
              <a:rPr lang="en-US" sz="4000" b="0" i="0" dirty="0">
                <a:solidFill>
                  <a:srgbClr val="0070C0"/>
                </a:solidFill>
                <a:effectLst/>
                <a:latin typeface="Calibri" panose="020F0502020204030204" pitchFamily="34" charset="0"/>
                <a:cs typeface="Calibri" panose="020F0502020204030204" pitchFamily="34" charset="0"/>
              </a:rPr>
              <a:t>​</a:t>
            </a:r>
            <a:br>
              <a:rPr lang="en-US" sz="4000" b="0" i="0" dirty="0">
                <a:solidFill>
                  <a:srgbClr val="0070C0"/>
                </a:solidFill>
                <a:effectLst/>
                <a:latin typeface="Calibri" panose="020F0502020204030204" pitchFamily="34" charset="0"/>
                <a:cs typeface="Calibri" panose="020F0502020204030204" pitchFamily="34" charset="0"/>
              </a:rPr>
            </a:br>
            <a:r>
              <a:rPr lang="en-US" sz="3200" b="1" i="0" u="none" strike="noStrike" dirty="0">
                <a:solidFill>
                  <a:srgbClr val="0070C0"/>
                </a:solidFill>
                <a:effectLst/>
                <a:latin typeface="Calibri" panose="020F0502020204030204" pitchFamily="34" charset="0"/>
                <a:cs typeface="Calibri" panose="020F0502020204030204" pitchFamily="34" charset="0"/>
              </a:rPr>
              <a:t>Lecture 4</a:t>
            </a:r>
            <a:r>
              <a:rPr lang="en-US" sz="3200" b="0" i="0" dirty="0">
                <a:solidFill>
                  <a:srgbClr val="0070C0"/>
                </a:solidFill>
                <a:effectLst/>
                <a:latin typeface="Calibri" panose="020F0502020204030204" pitchFamily="34" charset="0"/>
                <a:cs typeface="Calibri" panose="020F0502020204030204" pitchFamily="34" charset="0"/>
              </a:rPr>
              <a:t>​</a:t>
            </a:r>
            <a:br>
              <a:rPr lang="en-US" sz="4000" b="0" i="0" dirty="0">
                <a:solidFill>
                  <a:srgbClr val="0070C0"/>
                </a:solidFill>
                <a:effectLst/>
                <a:latin typeface="Calibri" panose="020F0502020204030204" pitchFamily="34" charset="0"/>
                <a:cs typeface="Calibri" panose="020F0502020204030204" pitchFamily="34" charset="0"/>
              </a:rPr>
            </a:br>
            <a:r>
              <a:rPr lang="en-US" sz="4000" b="0" i="0" dirty="0">
                <a:solidFill>
                  <a:srgbClr val="000000"/>
                </a:solidFill>
                <a:effectLst/>
                <a:latin typeface="Calibri" panose="020F0502020204030204" pitchFamily="34" charset="0"/>
                <a:cs typeface="Calibri" panose="020F0502020204030204" pitchFamily="34" charset="0"/>
              </a:rPr>
              <a:t>​</a:t>
            </a:r>
            <a:br>
              <a:rPr lang="en-US" sz="4000" b="0" i="0" dirty="0">
                <a:solidFill>
                  <a:srgbClr val="000000"/>
                </a:solidFill>
                <a:effectLst/>
                <a:latin typeface="Calibri" panose="020F0502020204030204" pitchFamily="34" charset="0"/>
                <a:cs typeface="Calibri" panose="020F0502020204030204" pitchFamily="34" charset="0"/>
              </a:rPr>
            </a:br>
            <a:r>
              <a:rPr lang="en-US" sz="4000" b="1" i="0" u="none" strike="noStrike" dirty="0" err="1">
                <a:solidFill>
                  <a:srgbClr val="000000"/>
                </a:solidFill>
                <a:effectLst/>
                <a:latin typeface="Calibri" panose="020F0502020204030204" pitchFamily="34" charset="0"/>
                <a:cs typeface="Calibri" panose="020F0502020204030204" pitchFamily="34" charset="0"/>
              </a:rPr>
              <a:t>Arsylwi</a:t>
            </a:r>
            <a:r>
              <a:rPr lang="en-US" sz="4000" b="1" i="0" u="none" strike="noStrike" dirty="0">
                <a:solidFill>
                  <a:srgbClr val="000000"/>
                </a:solidFill>
                <a:effectLst/>
                <a:latin typeface="Calibri" panose="020F0502020204030204" pitchFamily="34" charset="0"/>
                <a:cs typeface="Calibri" panose="020F0502020204030204" pitchFamily="34" charset="0"/>
              </a:rPr>
              <a:t>/ </a:t>
            </a:r>
            <a:r>
              <a:rPr lang="en-US" sz="4000" b="1" i="0" u="none" strike="noStrike" dirty="0">
                <a:solidFill>
                  <a:srgbClr val="0070C0"/>
                </a:solidFill>
                <a:effectLst/>
                <a:latin typeface="Calibri" panose="020F0502020204030204" pitchFamily="34" charset="0"/>
                <a:cs typeface="Calibri" panose="020F0502020204030204" pitchFamily="34" charset="0"/>
              </a:rPr>
              <a:t>Observation</a:t>
            </a:r>
            <a:endParaRPr lang="en-US" dirty="0"/>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7B739F8-726E-05A3-C68C-03127B60E3B1}"/>
              </a:ext>
            </a:extLst>
          </p:cNvPr>
          <p:cNvSpPr>
            <a:spLocks noGrp="1" noChangeArrowheads="1"/>
          </p:cNvSpPr>
          <p:nvPr>
            <p:ph type="title"/>
          </p:nvPr>
        </p:nvSpPr>
        <p:spPr/>
        <p:txBody>
          <a:bodyPr/>
          <a:lstStyle/>
          <a:p>
            <a:pPr eaLnBrk="1" hangingPunct="1"/>
            <a:r>
              <a:rPr lang="en-GB" altLang="en-US" sz="4000" b="1" dirty="0" err="1">
                <a:latin typeface="Calibri" panose="020F0502020204030204" pitchFamily="34" charset="0"/>
                <a:cs typeface="Calibri" panose="020F0502020204030204" pitchFamily="34" charset="0"/>
              </a:rPr>
              <a:t>Crynodeb</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o’r</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darlith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diwethaf</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Recap of previous lecture</a:t>
            </a:r>
            <a:endParaRPr lang="en-US" altLang="en-US" sz="4000" b="1" dirty="0">
              <a:latin typeface="Calibri" panose="020F0502020204030204" pitchFamily="34" charset="0"/>
              <a:cs typeface="Calibri" panose="020F0502020204030204" pitchFamily="34" charset="0"/>
            </a:endParaRPr>
          </a:p>
        </p:txBody>
      </p:sp>
      <p:sp>
        <p:nvSpPr>
          <p:cNvPr id="18435" name="Content Placeholder 2">
            <a:extLst>
              <a:ext uri="{FF2B5EF4-FFF2-40B4-BE49-F238E27FC236}">
                <a16:creationId xmlns:a16="http://schemas.microsoft.com/office/drawing/2014/main" id="{B41468C7-0D1C-CEE2-52EF-093FDA935117}"/>
              </a:ext>
            </a:extLst>
          </p:cNvPr>
          <p:cNvSpPr>
            <a:spLocks noGrp="1" noChangeArrowheads="1"/>
          </p:cNvSpPr>
          <p:nvPr>
            <p:ph sz="half" idx="1"/>
          </p:nvPr>
        </p:nvSpPr>
        <p:spPr>
          <a:xfrm>
            <a:off x="4857552" y="1988840"/>
            <a:ext cx="3816548" cy="3096493"/>
          </a:xfrm>
        </p:spPr>
        <p:txBody>
          <a:bodyPr/>
          <a:lstStyle/>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Self-directed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Holistic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Adventurous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Role of the adult</a:t>
            </a:r>
          </a:p>
          <a:p>
            <a:pPr eaLnBrk="1" hangingPunct="1"/>
            <a:endParaRPr lang="en-US" altLang="en-US" sz="2400" dirty="0">
              <a:solidFill>
                <a:srgbClr val="0070C0"/>
              </a:solidFill>
              <a:latin typeface="Calibri" panose="020F0502020204030204" pitchFamily="34" charset="0"/>
              <a:cs typeface="Calibri" panose="020F0502020204030204" pitchFamily="34" charset="0"/>
            </a:endParaRPr>
          </a:p>
        </p:txBody>
      </p:sp>
      <p:sp>
        <p:nvSpPr>
          <p:cNvPr id="18436" name="Content Placeholder 3">
            <a:extLst>
              <a:ext uri="{FF2B5EF4-FFF2-40B4-BE49-F238E27FC236}">
                <a16:creationId xmlns:a16="http://schemas.microsoft.com/office/drawing/2014/main" id="{2437E86A-58F5-1A85-5F32-471304B7BEBD}"/>
              </a:ext>
            </a:extLst>
          </p:cNvPr>
          <p:cNvSpPr>
            <a:spLocks noGrp="1" noChangeArrowheads="1"/>
          </p:cNvSpPr>
          <p:nvPr>
            <p:ph sz="half" idx="2"/>
          </p:nvPr>
        </p:nvSpPr>
        <p:spPr>
          <a:xfrm>
            <a:off x="628650" y="1988840"/>
            <a:ext cx="3886200" cy="4351338"/>
          </a:xfrm>
        </p:spPr>
        <p:txBody>
          <a:bodyPr/>
          <a:lstStyle/>
          <a:p>
            <a:pPr marL="0" indent="0" eaLnBrk="1" hangingPunct="1">
              <a:defRPr/>
            </a:pP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hunan-gyfeiredig</a:t>
            </a:r>
            <a:endParaRPr lang="en-GB" altLang="en-US" sz="2400" dirty="0">
              <a:latin typeface="Calibri" panose="020F0502020204030204" pitchFamily="34" charset="0"/>
              <a:cs typeface="Calibri" panose="020F0502020204030204" pitchFamily="34" charset="0"/>
            </a:endParaRPr>
          </a:p>
          <a:p>
            <a:pPr marL="0" indent="0" eaLnBrk="1" hangingPunct="1">
              <a:defRPr/>
            </a:pPr>
            <a:r>
              <a:rPr lang="en-GB" altLang="en-US" sz="2400" dirty="0" err="1">
                <a:latin typeface="Calibri" panose="020F0502020204030204" pitchFamily="34" charset="0"/>
                <a:cs typeface="Calibri" panose="020F0502020204030204" pitchFamily="34" charset="0"/>
              </a:rPr>
              <a:t>Datblygiad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cyfannol</a:t>
            </a:r>
            <a:endParaRPr lang="en-GB" altLang="en-US" sz="2400" dirty="0">
              <a:latin typeface="Calibri" panose="020F0502020204030204" pitchFamily="34" charset="0"/>
              <a:cs typeface="Calibri" panose="020F0502020204030204" pitchFamily="34" charset="0"/>
            </a:endParaRPr>
          </a:p>
          <a:p>
            <a:pPr marL="0" indent="0" eaLnBrk="1" hangingPunct="1">
              <a:defRPr/>
            </a:pP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anturus</a:t>
            </a:r>
            <a:endParaRPr lang="en-GB" altLang="en-US" sz="2400" dirty="0">
              <a:latin typeface="Calibri" panose="020F0502020204030204" pitchFamily="34" charset="0"/>
              <a:cs typeface="Calibri" panose="020F0502020204030204" pitchFamily="34" charset="0"/>
            </a:endParaRPr>
          </a:p>
          <a:p>
            <a:pPr marL="0" indent="0" eaLnBrk="1" hangingPunct="1">
              <a:defRPr/>
            </a:pPr>
            <a:r>
              <a:rPr lang="en-GB" altLang="en-US" sz="2400" dirty="0" err="1">
                <a:latin typeface="Calibri" panose="020F0502020204030204" pitchFamily="34" charset="0"/>
                <a:cs typeface="Calibri" panose="020F0502020204030204" pitchFamily="34" charset="0"/>
              </a:rPr>
              <a:t>Rôl</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yr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oedolyn</a:t>
            </a:r>
            <a:endParaRPr lang="en-GB" altLang="en-US" sz="2400" dirty="0">
              <a:latin typeface="Calibri" panose="020F0502020204030204" pitchFamily="34" charset="0"/>
              <a:cs typeface="Calibri" panose="020F0502020204030204" pitchFamily="34" charset="0"/>
            </a:endParaRPr>
          </a:p>
          <a:p>
            <a:pPr eaLnBrk="1" hangingPunct="1"/>
            <a:endParaRPr lang="en-US" altLang="en-US" sz="2400" dirty="0">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E7A2289-D3FA-2ED6-98D3-2871EF6650B7}"/>
              </a:ext>
            </a:extLst>
          </p:cNvPr>
          <p:cNvSpPr>
            <a:spLocks noGrp="1" noChangeArrowheads="1"/>
          </p:cNvSpPr>
          <p:nvPr>
            <p:ph type="title"/>
          </p:nvPr>
        </p:nvSpPr>
        <p:spPr>
          <a:xfrm>
            <a:off x="628650" y="365125"/>
            <a:ext cx="3713163" cy="1191667"/>
          </a:xfrm>
        </p:spPr>
        <p:txBody>
          <a:bodyPr/>
          <a:lstStyle/>
          <a:p>
            <a:pPr eaLnBrk="1" hangingPunct="1"/>
            <a:r>
              <a:rPr lang="en-GB" altLang="en-US" sz="4000" b="1" dirty="0">
                <a:latin typeface="Calibri" panose="020F0502020204030204" pitchFamily="34" charset="0"/>
                <a:cs typeface="Calibri" panose="020F0502020204030204" pitchFamily="34" charset="0"/>
              </a:rPr>
              <a:t>Nod</a:t>
            </a:r>
            <a:endParaRPr lang="en-US" altLang="en-US" sz="4000" b="1" dirty="0">
              <a:solidFill>
                <a:srgbClr val="0070C0"/>
              </a:solidFill>
              <a:latin typeface="Calibri" panose="020F0502020204030204" pitchFamily="34" charset="0"/>
              <a:cs typeface="Calibri" panose="020F0502020204030204" pitchFamily="34" charset="0"/>
            </a:endParaRPr>
          </a:p>
        </p:txBody>
      </p:sp>
      <p:sp>
        <p:nvSpPr>
          <p:cNvPr id="18435" name="Content Placeholder 2">
            <a:extLst>
              <a:ext uri="{FF2B5EF4-FFF2-40B4-BE49-F238E27FC236}">
                <a16:creationId xmlns:a16="http://schemas.microsoft.com/office/drawing/2014/main" id="{3D104C1D-FCC0-E1F6-2442-235BC02563C5}"/>
              </a:ext>
            </a:extLst>
          </p:cNvPr>
          <p:cNvSpPr>
            <a:spLocks noGrp="1" noChangeArrowheads="1"/>
          </p:cNvSpPr>
          <p:nvPr>
            <p:ph sz="half" idx="1"/>
          </p:nvPr>
        </p:nvSpPr>
        <p:spPr>
          <a:xfrm>
            <a:off x="4802188" y="1690688"/>
            <a:ext cx="3946525" cy="3724275"/>
          </a:xfrm>
        </p:spPr>
        <p:txBody>
          <a:bodyPr>
            <a:normAutofit/>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Observation and assessment</a:t>
            </a:r>
          </a:p>
          <a:p>
            <a:pPr eaLnBrk="1" hangingPunct="1"/>
            <a:r>
              <a:rPr lang="en-GB" altLang="en-US" sz="2800" dirty="0">
                <a:solidFill>
                  <a:srgbClr val="0070C0"/>
                </a:solidFill>
                <a:latin typeface="Calibri" panose="020F0502020204030204" pitchFamily="34" charset="0"/>
                <a:cs typeface="Calibri" panose="020F0502020204030204" pitchFamily="34" charset="0"/>
              </a:rPr>
              <a:t>How do we assess in Early years?</a:t>
            </a:r>
          </a:p>
          <a:p>
            <a:pPr eaLnBrk="1" hangingPunct="1"/>
            <a:r>
              <a:rPr lang="en-GB" altLang="en-US" sz="2800" dirty="0">
                <a:solidFill>
                  <a:srgbClr val="0070C0"/>
                </a:solidFill>
                <a:latin typeface="Calibri" panose="020F0502020204030204" pitchFamily="34" charset="0"/>
                <a:cs typeface="Calibri" panose="020F0502020204030204" pitchFamily="34" charset="0"/>
              </a:rPr>
              <a:t>Why is this important? </a:t>
            </a:r>
            <a:endParaRPr lang="en-US" altLang="en-US" sz="2800" dirty="0">
              <a:solidFill>
                <a:srgbClr val="0070C0"/>
              </a:solidFill>
              <a:latin typeface="Calibri" panose="020F0502020204030204" pitchFamily="34" charset="0"/>
              <a:cs typeface="Calibri" panose="020F0502020204030204" pitchFamily="34" charset="0"/>
            </a:endParaRPr>
          </a:p>
        </p:txBody>
      </p:sp>
      <p:sp>
        <p:nvSpPr>
          <p:cNvPr id="18436" name="Content Placeholder 1">
            <a:extLst>
              <a:ext uri="{FF2B5EF4-FFF2-40B4-BE49-F238E27FC236}">
                <a16:creationId xmlns:a16="http://schemas.microsoft.com/office/drawing/2014/main" id="{B04B360F-FC3E-46EE-8B0E-781578454AB5}"/>
              </a:ext>
            </a:extLst>
          </p:cNvPr>
          <p:cNvSpPr>
            <a:spLocks noGrp="1" noChangeArrowheads="1"/>
          </p:cNvSpPr>
          <p:nvPr>
            <p:ph sz="half" idx="2"/>
          </p:nvPr>
        </p:nvSpPr>
        <p:spPr>
          <a:xfrm>
            <a:off x="653123" y="1690688"/>
            <a:ext cx="3886200" cy="3960812"/>
          </a:xfrm>
        </p:spPr>
        <p:txBody>
          <a:bodyPr>
            <a:normAutofit/>
          </a:bodyPr>
          <a:lstStyle/>
          <a:p>
            <a:r>
              <a:rPr lang="en-GB" altLang="en-US" sz="2800" dirty="0" err="1">
                <a:latin typeface="Calibri" panose="020F0502020204030204" pitchFamily="34" charset="0"/>
                <a:cs typeface="Calibri" panose="020F0502020204030204" pitchFamily="34" charset="0"/>
              </a:rPr>
              <a:t>Arsylwi</a:t>
            </a:r>
            <a:r>
              <a:rPr lang="en-GB" altLang="en-US" sz="2800" dirty="0">
                <a:latin typeface="Calibri" panose="020F0502020204030204" pitchFamily="34" charset="0"/>
                <a:cs typeface="Calibri" panose="020F0502020204030204" pitchFamily="34" charset="0"/>
              </a:rPr>
              <a:t> ac </a:t>
            </a:r>
            <a:r>
              <a:rPr lang="en-GB" altLang="en-US" sz="2800" dirty="0" err="1">
                <a:latin typeface="Calibri" panose="020F0502020204030204" pitchFamily="34" charset="0"/>
                <a:cs typeface="Calibri" panose="020F0502020204030204" pitchFamily="34" charset="0"/>
              </a:rPr>
              <a:t>asesu</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Fel</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gallwn</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asesu</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yn</a:t>
            </a:r>
            <a:r>
              <a:rPr lang="en-GB" altLang="en-US" sz="2800" dirty="0">
                <a:latin typeface="Calibri" panose="020F0502020204030204" pitchFamily="34" charset="0"/>
                <a:cs typeface="Calibri" panose="020F0502020204030204" pitchFamily="34" charset="0"/>
              </a:rPr>
              <a:t> y </a:t>
            </a:r>
            <a:r>
              <a:rPr lang="en-GB" altLang="en-US" sz="2800" dirty="0" err="1">
                <a:latin typeface="Calibri" panose="020F0502020204030204" pitchFamily="34" charset="0"/>
                <a:cs typeface="Calibri" panose="020F0502020204030204" pitchFamily="34" charset="0"/>
              </a:rPr>
              <a:t>Blynyddoedd</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Cynnar</a:t>
            </a:r>
            <a:r>
              <a:rPr lang="en-GB" altLang="en-US" sz="2800" dirty="0">
                <a:latin typeface="Calibri" panose="020F0502020204030204" pitchFamily="34" charset="0"/>
                <a:cs typeface="Calibri" panose="020F0502020204030204" pitchFamily="34" charset="0"/>
              </a:rPr>
              <a:t>?</a:t>
            </a:r>
          </a:p>
          <a:p>
            <a:r>
              <a:rPr lang="en-GB" altLang="en-US" sz="2800" dirty="0">
                <a:latin typeface="Calibri" panose="020F0502020204030204" pitchFamily="34" charset="0"/>
                <a:cs typeface="Calibri" panose="020F0502020204030204" pitchFamily="34" charset="0"/>
              </a:rPr>
              <a:t>Pam </a:t>
            </a:r>
            <a:r>
              <a:rPr lang="en-GB" altLang="en-US" sz="2800" dirty="0" err="1">
                <a:latin typeface="Calibri" panose="020F0502020204030204" pitchFamily="34" charset="0"/>
                <a:cs typeface="Calibri" panose="020F0502020204030204" pitchFamily="34" charset="0"/>
              </a:rPr>
              <a:t>ei</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fod</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yn</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bwysig</a:t>
            </a:r>
            <a:r>
              <a:rPr lang="en-GB" altLang="en-US" sz="2800" dirty="0">
                <a:latin typeface="Calibri" panose="020F0502020204030204" pitchFamily="34" charset="0"/>
                <a:cs typeface="Calibri" panose="020F0502020204030204" pitchFamily="34" charset="0"/>
              </a:rPr>
              <a:t>?</a:t>
            </a:r>
            <a:endParaRPr lang="en-US" altLang="en-US" sz="2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6C70484-557C-E462-864F-C9C36A2906F4}"/>
              </a:ext>
            </a:extLst>
          </p:cNvPr>
          <p:cNvSpPr txBox="1"/>
          <p:nvPr/>
        </p:nvSpPr>
        <p:spPr>
          <a:xfrm>
            <a:off x="4716016" y="620688"/>
            <a:ext cx="2416111"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Objectives</a:t>
            </a:r>
            <a:endParaRPr lang="en-US" sz="4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D82EDAE-EA95-C567-7BA2-C59D22920E36}"/>
              </a:ext>
            </a:extLst>
          </p:cNvPr>
          <p:cNvSpPr>
            <a:spLocks noGrp="1" noChangeArrowheads="1"/>
          </p:cNvSpPr>
          <p:nvPr>
            <p:ph type="title"/>
          </p:nvPr>
        </p:nvSpPr>
        <p:spPr>
          <a:xfrm>
            <a:off x="395288" y="125412"/>
            <a:ext cx="4032002" cy="1503387"/>
          </a:xfrm>
        </p:spPr>
        <p:txBody>
          <a:bodyPr/>
          <a:lstStyle/>
          <a:p>
            <a:r>
              <a:rPr lang="en-GB" altLang="en-US" sz="4000" b="1" dirty="0" err="1">
                <a:latin typeface="Calibri" panose="020F0502020204030204" pitchFamily="34" charset="0"/>
                <a:cs typeface="Calibri" panose="020F0502020204030204" pitchFamily="34" charset="0"/>
              </a:rPr>
              <a:t>Arsylwi</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wrth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chwarae</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19459" name="Content Placeholder 2">
            <a:extLst>
              <a:ext uri="{FF2B5EF4-FFF2-40B4-BE49-F238E27FC236}">
                <a16:creationId xmlns:a16="http://schemas.microsoft.com/office/drawing/2014/main" id="{B0BFD2A0-20E2-AECB-DDAA-27C4D2E13DEB}"/>
              </a:ext>
            </a:extLst>
          </p:cNvPr>
          <p:cNvSpPr>
            <a:spLocks noGrp="1" noChangeArrowheads="1"/>
          </p:cNvSpPr>
          <p:nvPr>
            <p:ph sz="half" idx="1"/>
          </p:nvPr>
        </p:nvSpPr>
        <p:spPr bwMode="auto">
          <a:xfrm>
            <a:off x="395288" y="1700808"/>
            <a:ext cx="4032002" cy="3629000"/>
          </a:xfrm>
        </p:spPr>
        <p:txBody>
          <a:bodyPr wrap="square" numCol="1" anchor="t" anchorCtr="0" compatLnSpc="1">
            <a:prstTxWarp prst="textNoShape">
              <a:avLst/>
            </a:prstTxWarp>
          </a:bodyPr>
          <a:lstStyle/>
          <a:p>
            <a:r>
              <a:rPr lang="en-GB" altLang="en-US" sz="2400" dirty="0" err="1">
                <a:latin typeface="Calibri" panose="020F0502020204030204" pitchFamily="34" charset="0"/>
                <a:cs typeface="Calibri" panose="020F0502020204030204" pitchFamily="34" charset="0"/>
              </a:rPr>
              <a:t>Wrth</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arsylwi</a:t>
            </a:r>
            <a:r>
              <a:rPr lang="en-GB" altLang="en-US" sz="2400" dirty="0">
                <a:latin typeface="Calibri" panose="020F0502020204030204" pitchFamily="34" charset="0"/>
                <a:cs typeface="Calibri" panose="020F0502020204030204" pitchFamily="34" charset="0"/>
              </a:rPr>
              <a:t> plant, pam </a:t>
            </a:r>
            <a:r>
              <a:rPr lang="en-GB" altLang="en-US" sz="2400" dirty="0" err="1">
                <a:latin typeface="Calibri" panose="020F0502020204030204" pitchFamily="34" charset="0"/>
                <a:cs typeface="Calibri" panose="020F0502020204030204" pitchFamily="34" charset="0"/>
              </a:rPr>
              <a:t>mae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chwarae'n</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bwysig</a:t>
            </a:r>
            <a:r>
              <a:rPr lang="en-GB" altLang="en-US" sz="2400" dirty="0">
                <a:latin typeface="Calibri" panose="020F0502020204030204" pitchFamily="34" charset="0"/>
                <a:cs typeface="Calibri" panose="020F0502020204030204" pitchFamily="34" charset="0"/>
              </a:rPr>
              <a:t>?</a:t>
            </a:r>
          </a:p>
          <a:p>
            <a:r>
              <a:rPr lang="en-GB" altLang="en-US" sz="2400" dirty="0">
                <a:latin typeface="Calibri" panose="020F0502020204030204" pitchFamily="34" charset="0"/>
                <a:cs typeface="Calibri" panose="020F0502020204030204" pitchFamily="34" charset="0"/>
              </a:rPr>
              <a:t>A </a:t>
            </a:r>
            <a:r>
              <a:rPr lang="en-GB" altLang="en-US" sz="2400" dirty="0" err="1">
                <a:latin typeface="Calibri" panose="020F0502020204030204" pitchFamily="34" charset="0"/>
                <a:cs typeface="Calibri" panose="020F0502020204030204" pitchFamily="34" charset="0"/>
              </a:rPr>
              <a:t>yw</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arsylwi</a:t>
            </a:r>
            <a:r>
              <a:rPr lang="en-GB" altLang="en-US" sz="2400" dirty="0">
                <a:latin typeface="Calibri" panose="020F0502020204030204" pitchFamily="34" charset="0"/>
                <a:cs typeface="Calibri" panose="020F0502020204030204" pitchFamily="34" charset="0"/>
              </a:rPr>
              <a:t> plant </a:t>
            </a:r>
            <a:r>
              <a:rPr lang="en-GB" altLang="en-US" sz="2400" dirty="0" err="1">
                <a:latin typeface="Calibri" panose="020F0502020204030204" pitchFamily="34" charset="0"/>
                <a:cs typeface="Calibri" panose="020F0502020204030204" pitchFamily="34" charset="0"/>
              </a:rPr>
              <a:t>mewn</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yn</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rhoi</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adlewyrchiad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mwy</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cywir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i</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ni</a:t>
            </a:r>
            <a:r>
              <a:rPr lang="en-GB" altLang="en-US" sz="2400" dirty="0">
                <a:latin typeface="Calibri" panose="020F0502020204030204" pitchFamily="34" charset="0"/>
                <a:cs typeface="Calibri" panose="020F0502020204030204" pitchFamily="34" charset="0"/>
              </a:rPr>
              <a:t> o </a:t>
            </a:r>
            <a:r>
              <a:rPr lang="en-GB" altLang="en-US" sz="2400" dirty="0" err="1">
                <a:latin typeface="Calibri" panose="020F0502020204030204" pitchFamily="34" charset="0"/>
                <a:cs typeface="Calibri" panose="020F0502020204030204" pitchFamily="34" charset="0"/>
              </a:rPr>
              <a:t>ble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maent</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yn</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eu</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datblygiad</a:t>
            </a:r>
            <a:r>
              <a:rPr lang="en-GB" altLang="en-US" sz="2400" dirty="0">
                <a:latin typeface="Calibri" panose="020F0502020204030204" pitchFamily="34" charset="0"/>
                <a:cs typeface="Calibri" panose="020F0502020204030204" pitchFamily="34" charset="0"/>
              </a:rPr>
              <a:t>?</a:t>
            </a:r>
          </a:p>
          <a:p>
            <a:r>
              <a:rPr lang="en-GB" altLang="en-US" sz="2400" dirty="0">
                <a:latin typeface="Calibri" panose="020F0502020204030204" pitchFamily="34" charset="0"/>
                <a:cs typeface="Calibri" panose="020F0502020204030204" pitchFamily="34" charset="0"/>
              </a:rPr>
              <a:t>Sut gall </a:t>
            </a:r>
            <a:r>
              <a:rPr lang="en-GB" altLang="en-US" sz="2400" dirty="0" err="1">
                <a:latin typeface="Calibri" panose="020F0502020204030204" pitchFamily="34" charset="0"/>
                <a:cs typeface="Calibri" panose="020F0502020204030204" pitchFamily="34" charset="0"/>
              </a:rPr>
              <a:t>oedolion</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hwyluso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hyn</a:t>
            </a:r>
            <a:r>
              <a:rPr lang="en-GB" altLang="en-US" sz="2400" dirty="0">
                <a:latin typeface="Calibri" panose="020F0502020204030204" pitchFamily="34" charset="0"/>
                <a:cs typeface="Calibri" panose="020F0502020204030204" pitchFamily="34" charset="0"/>
              </a:rPr>
              <a:t>?</a:t>
            </a:r>
          </a:p>
          <a:p>
            <a:endParaRPr lang="en-GB" altLang="en-US" dirty="0"/>
          </a:p>
          <a:p>
            <a:endParaRPr lang="en-GB" altLang="en-US" dirty="0"/>
          </a:p>
        </p:txBody>
      </p:sp>
      <p:sp>
        <p:nvSpPr>
          <p:cNvPr id="19460" name="Content Placeholder 3">
            <a:extLst>
              <a:ext uri="{FF2B5EF4-FFF2-40B4-BE49-F238E27FC236}">
                <a16:creationId xmlns:a16="http://schemas.microsoft.com/office/drawing/2014/main" id="{74084862-AB54-7342-389B-81B52D5ACFC7}"/>
              </a:ext>
            </a:extLst>
          </p:cNvPr>
          <p:cNvSpPr>
            <a:spLocks noGrp="1" noChangeArrowheads="1"/>
          </p:cNvSpPr>
          <p:nvPr>
            <p:ph sz="half" idx="2"/>
          </p:nvPr>
        </p:nvSpPr>
        <p:spPr bwMode="auto">
          <a:xfrm>
            <a:off x="4716710" y="1700809"/>
            <a:ext cx="4032002" cy="4104456"/>
          </a:xfrm>
        </p:spPr>
        <p:txBody>
          <a:bodyPr wrap="square" numCol="1" anchor="t" anchorCtr="0" compatLnSpc="1">
            <a:prstTxWarp prst="textNoShape">
              <a:avLst/>
            </a:prstTxWarp>
            <a:normAutofit/>
          </a:bodyPr>
          <a:lstStyle/>
          <a:p>
            <a:r>
              <a:rPr lang="en-GB" altLang="en-US" sz="2400" dirty="0">
                <a:solidFill>
                  <a:srgbClr val="0070C0"/>
                </a:solidFill>
                <a:latin typeface="Calibri" panose="020F0502020204030204" pitchFamily="34" charset="0"/>
                <a:cs typeface="Calibri" panose="020F0502020204030204" pitchFamily="34" charset="0"/>
              </a:rPr>
              <a:t>When observing children, why is play important?</a:t>
            </a:r>
          </a:p>
          <a:p>
            <a:r>
              <a:rPr lang="en-GB" altLang="en-US" sz="2400" dirty="0">
                <a:solidFill>
                  <a:srgbClr val="0070C0"/>
                </a:solidFill>
                <a:latin typeface="Calibri" panose="020F0502020204030204" pitchFamily="34" charset="0"/>
                <a:cs typeface="Calibri" panose="020F0502020204030204" pitchFamily="34" charset="0"/>
              </a:rPr>
              <a:t>Does observing children in play give us a more accurate reflection of where they are in their development?</a:t>
            </a:r>
          </a:p>
          <a:p>
            <a:r>
              <a:rPr lang="en-GB" altLang="en-US" sz="2400" dirty="0">
                <a:solidFill>
                  <a:srgbClr val="0070C0"/>
                </a:solidFill>
                <a:latin typeface="Calibri" panose="020F0502020204030204" pitchFamily="34" charset="0"/>
                <a:cs typeface="Calibri" panose="020F0502020204030204" pitchFamily="34" charset="0"/>
              </a:rPr>
              <a:t>How can adults facilitate this?</a:t>
            </a:r>
          </a:p>
        </p:txBody>
      </p:sp>
      <p:sp>
        <p:nvSpPr>
          <p:cNvPr id="2" name="TextBox 1">
            <a:extLst>
              <a:ext uri="{FF2B5EF4-FFF2-40B4-BE49-F238E27FC236}">
                <a16:creationId xmlns:a16="http://schemas.microsoft.com/office/drawing/2014/main" id="{9E1A2530-7F97-9BD0-5595-804E160993A1}"/>
              </a:ext>
            </a:extLst>
          </p:cNvPr>
          <p:cNvSpPr txBox="1"/>
          <p:nvPr/>
        </p:nvSpPr>
        <p:spPr>
          <a:xfrm>
            <a:off x="4716710" y="215385"/>
            <a:ext cx="4592178" cy="1323439"/>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Observing during play</a:t>
            </a:r>
            <a:endParaRPr lang="en-US" sz="4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D7FCEFB-50A2-E59E-32BD-EA111738403C}"/>
              </a:ext>
            </a:extLst>
          </p:cNvPr>
          <p:cNvSpPr>
            <a:spLocks noGrp="1" noChangeArrowheads="1"/>
          </p:cNvSpPr>
          <p:nvPr>
            <p:ph type="title"/>
          </p:nvPr>
        </p:nvSpPr>
        <p:spPr/>
        <p:txBody>
          <a:bodyPr/>
          <a:lstStyle/>
          <a:p>
            <a:r>
              <a:rPr lang="en-GB" altLang="en-US" sz="4000" b="1" dirty="0">
                <a:solidFill>
                  <a:srgbClr val="0070C0"/>
                </a:solidFill>
                <a:latin typeface="Calibri" panose="020F0502020204030204" pitchFamily="34" charset="0"/>
                <a:cs typeface="Calibri" panose="020F0502020204030204" pitchFamily="34" charset="0"/>
              </a:rPr>
              <a:t>Howard and McInnes (2012)</a:t>
            </a:r>
          </a:p>
        </p:txBody>
      </p:sp>
      <p:sp>
        <p:nvSpPr>
          <p:cNvPr id="20483" name="Content Placeholder 2">
            <a:extLst>
              <a:ext uri="{FF2B5EF4-FFF2-40B4-BE49-F238E27FC236}">
                <a16:creationId xmlns:a16="http://schemas.microsoft.com/office/drawing/2014/main" id="{852F8320-847E-C8E1-2A66-D7135B05B361}"/>
              </a:ext>
            </a:extLst>
          </p:cNvPr>
          <p:cNvSpPr>
            <a:spLocks noGrp="1" noChangeArrowheads="1"/>
          </p:cNvSpPr>
          <p:nvPr>
            <p:ph sz="half" idx="1"/>
          </p:nvPr>
        </p:nvSpPr>
        <p:spPr bwMode="auto"/>
        <p:txBody>
          <a:bodyPr wrap="square" numCol="1" anchor="t" anchorCtr="0" compatLnSpc="1">
            <a:prstTxWarp prst="textNoShape">
              <a:avLst/>
            </a:prstTxWarp>
          </a:bodyPr>
          <a:lstStyle/>
          <a:p>
            <a:r>
              <a:rPr lang="cy-GB" altLang="en-US" sz="2800" dirty="0">
                <a:latin typeface="Calibri" panose="020F0502020204030204" pitchFamily="34" charset="0"/>
                <a:cs typeface="Calibri" panose="020F0502020204030204" pitchFamily="34" charset="0"/>
              </a:rPr>
              <a:t>Archwiliwch y papur ymchwil</a:t>
            </a:r>
          </a:p>
          <a:p>
            <a:pPr marL="0" indent="0">
              <a:buNone/>
            </a:pPr>
            <a:r>
              <a:rPr lang="en-GB" altLang="en-US" sz="2000" b="1" dirty="0">
                <a:latin typeface="Calibri" panose="020F0502020204030204" pitchFamily="34" charset="0"/>
                <a:cs typeface="Calibri" panose="020F0502020204030204" pitchFamily="34" charset="0"/>
              </a:rPr>
              <a:t>‘The impact of children’s perception of an activity as play rather than not play on emotional well-being’</a:t>
            </a:r>
          </a:p>
          <a:p>
            <a:endParaRPr lang="en-GB" altLang="en-US" sz="2800" dirty="0"/>
          </a:p>
        </p:txBody>
      </p:sp>
      <p:sp>
        <p:nvSpPr>
          <p:cNvPr id="18436" name="Content Placeholder 3">
            <a:extLst>
              <a:ext uri="{FF2B5EF4-FFF2-40B4-BE49-F238E27FC236}">
                <a16:creationId xmlns:a16="http://schemas.microsoft.com/office/drawing/2014/main" id="{BE711929-E883-84E5-FA71-77BD4B48A51F}"/>
              </a:ext>
            </a:extLst>
          </p:cNvPr>
          <p:cNvSpPr>
            <a:spLocks noGrp="1"/>
          </p:cNvSpPr>
          <p:nvPr>
            <p:ph sz="half" idx="2"/>
          </p:nvPr>
        </p:nvSpPr>
        <p:spPr>
          <a:xfrm>
            <a:off x="4860032" y="1909292"/>
            <a:ext cx="3759274" cy="4267671"/>
          </a:xfrm>
        </p:spPr>
        <p:txBody>
          <a:bodyPr/>
          <a:lstStyle/>
          <a:p>
            <a:pPr fontAlgn="auto">
              <a:spcAft>
                <a:spcPts val="0"/>
              </a:spcAft>
              <a:defRPr/>
            </a:pPr>
            <a:r>
              <a:rPr lang="en-GB" altLang="en-US" sz="2800" dirty="0">
                <a:solidFill>
                  <a:srgbClr val="0070C0"/>
                </a:solidFill>
                <a:latin typeface="Calibri" panose="020F0502020204030204" pitchFamily="34" charset="0"/>
                <a:cs typeface="Calibri" panose="020F0502020204030204" pitchFamily="34" charset="0"/>
              </a:rPr>
              <a:t>Explore the research paper</a:t>
            </a:r>
          </a:p>
          <a:p>
            <a:pPr marL="0" indent="0">
              <a:buNone/>
            </a:pPr>
            <a:r>
              <a:rPr lang="en-GB" altLang="en-US" sz="2000" b="1" dirty="0">
                <a:solidFill>
                  <a:srgbClr val="0070C0"/>
                </a:solidFill>
                <a:latin typeface="Calibri" panose="020F0502020204030204" pitchFamily="34" charset="0"/>
                <a:cs typeface="Calibri" panose="020F0502020204030204" pitchFamily="34" charset="0"/>
              </a:rPr>
              <a:t>‘The impact of children’s perception of an activity as play rather than not play on emotional well-being’</a:t>
            </a:r>
          </a:p>
          <a:p>
            <a:pPr fontAlgn="auto">
              <a:spcAft>
                <a:spcPts val="0"/>
              </a:spcAft>
              <a:defRPr/>
            </a:pPr>
            <a:endParaRPr lang="en-GB" altLang="en-US" sz="2800" dirty="0">
              <a:solidFill>
                <a:srgbClr val="0070C0"/>
              </a:solidFill>
            </a:endParaRPr>
          </a:p>
          <a:p>
            <a:pPr marL="0" indent="0" fontAlgn="auto">
              <a:spcAft>
                <a:spcPts val="0"/>
              </a:spcAft>
              <a:buFont typeface="Arial" panose="020B0604020202020204" pitchFamily="34" charset="0"/>
              <a:buNone/>
              <a:defRPr/>
            </a:pP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a:extLst>
              <a:ext uri="{FF2B5EF4-FFF2-40B4-BE49-F238E27FC236}">
                <a16:creationId xmlns:a16="http://schemas.microsoft.com/office/drawing/2014/main" id="{3F87CDC0-D5A8-15F8-3D8B-18968B7BF746}"/>
              </a:ext>
            </a:extLst>
          </p:cNvPr>
          <p:cNvSpPr>
            <a:spLocks noGrp="1" noChangeArrowheads="1"/>
          </p:cNvSpPr>
          <p:nvPr>
            <p:ph type="title"/>
          </p:nvPr>
        </p:nvSpPr>
        <p:spPr>
          <a:xfrm>
            <a:off x="628650" y="365125"/>
            <a:ext cx="3943350" cy="1460500"/>
          </a:xfrm>
        </p:spPr>
        <p:txBody>
          <a:bodyPr/>
          <a:lstStyle/>
          <a:p>
            <a:r>
              <a:rPr lang="en-GB" altLang="en-US" sz="4000" b="1" dirty="0" err="1">
                <a:latin typeface="Calibri" panose="020F0502020204030204" pitchFamily="34" charset="0"/>
                <a:cs typeface="Calibri" panose="020F0502020204030204" pitchFamily="34" charset="0"/>
              </a:rPr>
              <a:t>Cwricwlwm</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yng</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Nghymru</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22531" name="Content Placeholder 4">
            <a:extLst>
              <a:ext uri="{FF2B5EF4-FFF2-40B4-BE49-F238E27FC236}">
                <a16:creationId xmlns:a16="http://schemas.microsoft.com/office/drawing/2014/main" id="{C48C9398-EC04-EAD5-EF37-0EFC8A17C619}"/>
              </a:ext>
            </a:extLst>
          </p:cNvPr>
          <p:cNvSpPr>
            <a:spLocks noGrp="1" noChangeArrowheads="1"/>
          </p:cNvSpPr>
          <p:nvPr>
            <p:ph sz="half" idx="1"/>
          </p:nvPr>
        </p:nvSpPr>
        <p:spPr bwMode="auto"/>
        <p:txBody>
          <a:bodyPr wrap="square" numCol="1" anchor="t" anchorCtr="0" compatLnSpc="1">
            <a:prstTxWarp prst="textNoShape">
              <a:avLst/>
            </a:prstTxWarp>
          </a:bodyPr>
          <a:lstStyle/>
          <a:p>
            <a:r>
              <a:rPr lang="en-GB" altLang="en-US" sz="2400" dirty="0" err="1">
                <a:latin typeface="Calibri" panose="020F0502020204030204" pitchFamily="34" charset="0"/>
                <a:cs typeface="Calibri" panose="020F0502020204030204" pitchFamily="34" charset="0"/>
              </a:rPr>
              <a:t>Ardaloedd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dysgu</a:t>
            </a:r>
            <a:endParaRPr lang="en-GB" altLang="en-US" sz="2400" dirty="0">
              <a:latin typeface="Calibri" panose="020F0502020204030204" pitchFamily="34" charset="0"/>
              <a:cs typeface="Calibri" panose="020F0502020204030204" pitchFamily="34" charset="0"/>
            </a:endParaRPr>
          </a:p>
          <a:p>
            <a:r>
              <a:rPr lang="en-GB" altLang="en-US" sz="2400" dirty="0" err="1">
                <a:latin typeface="Calibri" panose="020F0502020204030204" pitchFamily="34" charset="0"/>
                <a:cs typeface="Calibri" panose="020F0502020204030204" pitchFamily="34" charset="0"/>
              </a:rPr>
              <a:t>Darpariaeth</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barhaus</a:t>
            </a:r>
            <a:endParaRPr lang="en-GB" altLang="en-US" sz="2400" dirty="0">
              <a:latin typeface="Calibri" panose="020F0502020204030204" pitchFamily="34" charset="0"/>
              <a:cs typeface="Calibri" panose="020F0502020204030204" pitchFamily="34" charset="0"/>
            </a:endParaRPr>
          </a:p>
          <a:p>
            <a:r>
              <a:rPr lang="en-GB" altLang="en-US" sz="2400" dirty="0" err="1">
                <a:latin typeface="Calibri" panose="020F0502020204030204" pitchFamily="34" charset="0"/>
                <a:cs typeface="Calibri" panose="020F0502020204030204" pitchFamily="34" charset="0"/>
              </a:rPr>
              <a:t>Gwella’r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ddarpariaeth</a:t>
            </a:r>
            <a:r>
              <a:rPr lang="en-GB" altLang="en-US" sz="2400" dirty="0">
                <a:latin typeface="Calibri" panose="020F0502020204030204" pitchFamily="34" charset="0"/>
                <a:cs typeface="Calibri" panose="020F0502020204030204" pitchFamily="34" charset="0"/>
              </a:rPr>
              <a:t> </a:t>
            </a:r>
          </a:p>
          <a:p>
            <a:r>
              <a:rPr lang="en-GB" altLang="en-US" sz="2400" dirty="0" err="1">
                <a:latin typeface="Calibri" panose="020F0502020204030204" pitchFamily="34" charset="0"/>
                <a:cs typeface="Calibri" panose="020F0502020204030204" pitchFamily="34" charset="0"/>
              </a:rPr>
              <a:t>Cynllunio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wedi</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ei</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selio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endParaRPr lang="en-GB" altLang="en-US" sz="2400" dirty="0">
              <a:latin typeface="Calibri" panose="020F0502020204030204" pitchFamily="34" charset="0"/>
              <a:cs typeface="Calibri" panose="020F0502020204030204" pitchFamily="34" charset="0"/>
            </a:endParaRPr>
          </a:p>
          <a:p>
            <a:r>
              <a:rPr lang="en-GB" altLang="en-US" sz="2400" dirty="0" err="1">
                <a:latin typeface="Calibri" panose="020F0502020204030204" pitchFamily="34" charset="0"/>
                <a:cs typeface="Calibri" panose="020F0502020204030204" pitchFamily="34" charset="0"/>
              </a:rPr>
              <a:t>Dyfodol</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Llwyddiannus</a:t>
            </a:r>
            <a:endParaRPr lang="en-GB" altLang="en-US" sz="2400" dirty="0">
              <a:latin typeface="Calibri" panose="020F0502020204030204" pitchFamily="34" charset="0"/>
              <a:cs typeface="Calibri" panose="020F0502020204030204" pitchFamily="34" charset="0"/>
            </a:endParaRPr>
          </a:p>
          <a:p>
            <a:endParaRPr lang="en-GB" altLang="en-US" dirty="0"/>
          </a:p>
        </p:txBody>
      </p:sp>
      <p:sp>
        <p:nvSpPr>
          <p:cNvPr id="22532" name="Content Placeholder 5">
            <a:extLst>
              <a:ext uri="{FF2B5EF4-FFF2-40B4-BE49-F238E27FC236}">
                <a16:creationId xmlns:a16="http://schemas.microsoft.com/office/drawing/2014/main" id="{F360379D-5577-C41B-EC8A-96CE384C8913}"/>
              </a:ext>
            </a:extLst>
          </p:cNvPr>
          <p:cNvSpPr>
            <a:spLocks noGrp="1" noChangeArrowheads="1"/>
          </p:cNvSpPr>
          <p:nvPr>
            <p:ph sz="half" idx="2"/>
          </p:nvPr>
        </p:nvSpPr>
        <p:spPr bwMode="auto">
          <a:xfrm>
            <a:off x="4716016" y="1916832"/>
            <a:ext cx="3886200" cy="4351338"/>
          </a:xfrm>
        </p:spPr>
        <p:txBody>
          <a:bodyPr wrap="square" numCol="1" anchor="t" anchorCtr="0" compatLnSpc="1">
            <a:prstTxWarp prst="textNoShape">
              <a:avLst/>
            </a:prstTxWarp>
            <a:normAutofit/>
          </a:bodyPr>
          <a:lstStyle/>
          <a:p>
            <a:r>
              <a:rPr lang="en-GB" altLang="en-US" sz="2400" dirty="0">
                <a:solidFill>
                  <a:srgbClr val="0070C0"/>
                </a:solidFill>
                <a:latin typeface="Calibri" panose="020F0502020204030204" pitchFamily="34" charset="0"/>
                <a:cs typeface="Calibri" panose="020F0502020204030204" pitchFamily="34" charset="0"/>
              </a:rPr>
              <a:t>Areas of Learning</a:t>
            </a:r>
          </a:p>
          <a:p>
            <a:r>
              <a:rPr lang="en-GB" altLang="en-US" sz="2400" dirty="0">
                <a:solidFill>
                  <a:srgbClr val="0070C0"/>
                </a:solidFill>
                <a:latin typeface="Calibri" panose="020F0502020204030204" pitchFamily="34" charset="0"/>
                <a:cs typeface="Calibri" panose="020F0502020204030204" pitchFamily="34" charset="0"/>
              </a:rPr>
              <a:t>Continuous Provision</a:t>
            </a:r>
          </a:p>
          <a:p>
            <a:r>
              <a:rPr lang="en-GB" altLang="en-US" sz="2400" dirty="0">
                <a:solidFill>
                  <a:srgbClr val="0070C0"/>
                </a:solidFill>
                <a:latin typeface="Calibri" panose="020F0502020204030204" pitchFamily="34" charset="0"/>
                <a:cs typeface="Calibri" panose="020F0502020204030204" pitchFamily="34" charset="0"/>
              </a:rPr>
              <a:t>Enhanced Provision</a:t>
            </a:r>
          </a:p>
          <a:p>
            <a:r>
              <a:rPr lang="en-GB" altLang="en-US" sz="2400" dirty="0">
                <a:solidFill>
                  <a:srgbClr val="0070C0"/>
                </a:solidFill>
                <a:latin typeface="Calibri" panose="020F0502020204030204" pitchFamily="34" charset="0"/>
                <a:cs typeface="Calibri" panose="020F0502020204030204" pitchFamily="34" charset="0"/>
              </a:rPr>
              <a:t>Play Based Planning </a:t>
            </a:r>
          </a:p>
          <a:p>
            <a:r>
              <a:rPr lang="en-GB" altLang="en-US" sz="2400" dirty="0">
                <a:solidFill>
                  <a:srgbClr val="0070C0"/>
                </a:solidFill>
                <a:latin typeface="Calibri" panose="020F0502020204030204" pitchFamily="34" charset="0"/>
                <a:cs typeface="Calibri" panose="020F0502020204030204" pitchFamily="34" charset="0"/>
              </a:rPr>
              <a:t>Successful Futures</a:t>
            </a:r>
          </a:p>
        </p:txBody>
      </p:sp>
      <p:sp>
        <p:nvSpPr>
          <p:cNvPr id="2" name="TextBox 1">
            <a:extLst>
              <a:ext uri="{FF2B5EF4-FFF2-40B4-BE49-F238E27FC236}">
                <a16:creationId xmlns:a16="http://schemas.microsoft.com/office/drawing/2014/main" id="{D2BFBC7C-22B1-2C0F-DBC7-AA41301076D7}"/>
              </a:ext>
            </a:extLst>
          </p:cNvPr>
          <p:cNvSpPr txBox="1"/>
          <p:nvPr/>
        </p:nvSpPr>
        <p:spPr>
          <a:xfrm>
            <a:off x="4713492" y="433655"/>
            <a:ext cx="3943350" cy="1323439"/>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Curriculum in Wales</a:t>
            </a:r>
            <a:endParaRPr lang="en-US" sz="4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5FE651A-9086-FAD7-5E32-FAE7E061A7ED}"/>
              </a:ext>
            </a:extLst>
          </p:cNvPr>
          <p:cNvSpPr>
            <a:spLocks noGrp="1"/>
          </p:cNvSpPr>
          <p:nvPr>
            <p:ph type="title"/>
          </p:nvPr>
        </p:nvSpPr>
        <p:spPr>
          <a:xfrm>
            <a:off x="457200" y="404664"/>
            <a:ext cx="8229600" cy="850900"/>
          </a:xfrm>
        </p:spPr>
        <p:txBody>
          <a:bodyPr rtlCol="0">
            <a:noAutofit/>
          </a:bodyPr>
          <a:lstStyle/>
          <a:p>
            <a:pPr fontAlgn="auto">
              <a:spcAft>
                <a:spcPts val="0"/>
              </a:spcAft>
              <a:defRPr/>
            </a:pPr>
            <a:r>
              <a:rPr lang="en-GB" altLang="en-US" sz="4000" b="1" dirty="0" err="1">
                <a:latin typeface="Calibri"/>
                <a:cs typeface="Calibri"/>
              </a:rPr>
              <a:t>Ystyrir</a:t>
            </a:r>
            <a:r>
              <a:rPr lang="en-GB" altLang="en-US" sz="4000" b="1" dirty="0">
                <a:latin typeface="Calibri"/>
                <a:cs typeface="Calibri"/>
              </a:rPr>
              <a:t> </a:t>
            </a:r>
            <a:r>
              <a:rPr lang="en-GB" altLang="en-US" sz="4000" b="1" dirty="0" err="1">
                <a:latin typeface="Calibri"/>
                <a:cs typeface="Calibri"/>
              </a:rPr>
              <a:t>pedwar</a:t>
            </a:r>
            <a:r>
              <a:rPr lang="en-GB" altLang="en-US" sz="4000" b="1" dirty="0">
                <a:latin typeface="Calibri"/>
                <a:cs typeface="Calibri"/>
              </a:rPr>
              <a:t> </a:t>
            </a:r>
            <a:r>
              <a:rPr lang="en-GB" altLang="en-US" sz="4000" b="1" dirty="0" err="1">
                <a:latin typeface="Calibri"/>
                <a:cs typeface="Calibri"/>
              </a:rPr>
              <a:t>diben</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a:cs typeface="Calibri"/>
              </a:rPr>
              <a:t>Four purposes are considered </a:t>
            </a:r>
            <a:endParaRPr lang="en-GB" altLang="en-US" sz="4000" b="1" dirty="0">
              <a:solidFill>
                <a:srgbClr val="0070C0"/>
              </a:solidFill>
              <a:latin typeface="Calibri" panose="020F0502020204030204" pitchFamily="34" charset="0"/>
              <a:cs typeface="Calibri" panose="020F0502020204030204" pitchFamily="34" charset="0"/>
            </a:endParaRPr>
          </a:p>
        </p:txBody>
      </p:sp>
      <p:pic>
        <p:nvPicPr>
          <p:cNvPr id="4" name="Content Placeholder 3" descr="A diagram of different colored circles&#10;&#10;Description automatically generated">
            <a:extLst>
              <a:ext uri="{FF2B5EF4-FFF2-40B4-BE49-F238E27FC236}">
                <a16:creationId xmlns:a16="http://schemas.microsoft.com/office/drawing/2014/main" id="{E081B2D1-E344-3E36-40D8-03573987621E}"/>
              </a:ext>
            </a:extLst>
          </p:cNvPr>
          <p:cNvPicPr>
            <a:picLocks noGrp="1" noChangeAspect="1"/>
          </p:cNvPicPr>
          <p:nvPr>
            <p:ph sz="half" idx="1"/>
          </p:nvPr>
        </p:nvPicPr>
        <p:blipFill>
          <a:blip r:embed="rId3"/>
          <a:stretch>
            <a:fillRect/>
          </a:stretch>
        </p:blipFill>
        <p:spPr>
          <a:xfrm>
            <a:off x="400050" y="1715215"/>
            <a:ext cx="3886200" cy="3574630"/>
          </a:xfrm>
        </p:spPr>
      </p:pic>
      <p:pic>
        <p:nvPicPr>
          <p:cNvPr id="7" name="Content Placeholder 6" descr="A diagram of different colored circles&#10;&#10;Description automatically generated">
            <a:extLst>
              <a:ext uri="{FF2B5EF4-FFF2-40B4-BE49-F238E27FC236}">
                <a16:creationId xmlns:a16="http://schemas.microsoft.com/office/drawing/2014/main" id="{B1E52A12-D0AB-5D28-267A-D06B0C8C38F0}"/>
              </a:ext>
            </a:extLst>
          </p:cNvPr>
          <p:cNvPicPr>
            <a:picLocks noGrp="1" noChangeAspect="1"/>
          </p:cNvPicPr>
          <p:nvPr>
            <p:ph sz="half" idx="2"/>
          </p:nvPr>
        </p:nvPicPr>
        <p:blipFill>
          <a:blip r:embed="rId4"/>
          <a:stretch>
            <a:fillRect/>
          </a:stretch>
        </p:blipFill>
        <p:spPr>
          <a:xfrm>
            <a:off x="4802332" y="1743747"/>
            <a:ext cx="3886200" cy="3517566"/>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E26A104-A970-86F9-EF07-839584718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249" y="1481241"/>
            <a:ext cx="4101117" cy="411694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diagram of a learning process&#10;&#10;Description automatically generated">
            <a:extLst>
              <a:ext uri="{FF2B5EF4-FFF2-40B4-BE49-F238E27FC236}">
                <a16:creationId xmlns:a16="http://schemas.microsoft.com/office/drawing/2014/main" id="{778CD869-7E37-FAC3-6F0F-A8E904BF34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0635" y="1481241"/>
            <a:ext cx="4116417" cy="41493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A80E816-D9D6-8D33-EABD-3BDCD8974795}"/>
              </a:ext>
            </a:extLst>
          </p:cNvPr>
          <p:cNvSpPr txBox="1"/>
          <p:nvPr/>
        </p:nvSpPr>
        <p:spPr>
          <a:xfrm>
            <a:off x="400903" y="157802"/>
            <a:ext cx="834731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err="1">
                <a:latin typeface="Calibri"/>
                <a:cs typeface="Arial"/>
              </a:rPr>
              <a:t>Egwyddorion</a:t>
            </a:r>
            <a:r>
              <a:rPr lang="en-US" sz="4000" b="1" dirty="0">
                <a:latin typeface="Calibri"/>
                <a:cs typeface="Arial"/>
              </a:rPr>
              <a:t> a </a:t>
            </a:r>
            <a:r>
              <a:rPr lang="en-US" sz="4000" b="1" dirty="0" err="1">
                <a:latin typeface="Calibri"/>
                <a:cs typeface="Arial"/>
              </a:rPr>
              <a:t>phwrpas</a:t>
            </a:r>
            <a:r>
              <a:rPr lang="en-US" sz="4000" b="1" dirty="0">
                <a:latin typeface="Calibri"/>
                <a:cs typeface="Arial"/>
              </a:rPr>
              <a:t> </a:t>
            </a:r>
            <a:r>
              <a:rPr lang="en-US" sz="4000" b="1" dirty="0" err="1">
                <a:latin typeface="Calibri"/>
                <a:cs typeface="Arial"/>
              </a:rPr>
              <a:t>asesu</a:t>
            </a:r>
            <a:endParaRPr lang="en-US" sz="4000" b="1" dirty="0">
              <a:latin typeface="Calibri"/>
              <a:cs typeface="Arial"/>
            </a:endParaRPr>
          </a:p>
          <a:p>
            <a:r>
              <a:rPr lang="en-US" sz="4000" b="1" dirty="0">
                <a:solidFill>
                  <a:srgbClr val="0070C0"/>
                </a:solidFill>
                <a:latin typeface="Calibri"/>
                <a:cs typeface="Arial"/>
              </a:rPr>
              <a:t>Principles and purpose of assessment </a:t>
            </a:r>
            <a:endParaRPr lang="en-US" sz="4000" b="1" dirty="0">
              <a:solidFill>
                <a:srgbClr val="0070C0"/>
              </a:solidFill>
              <a:latin typeface="Calibri"/>
            </a:endParaRPr>
          </a:p>
        </p:txBody>
      </p:sp>
    </p:spTree>
    <p:extLst>
      <p:ext uri="{BB962C8B-B14F-4D97-AF65-F5344CB8AC3E}">
        <p14:creationId xmlns:p14="http://schemas.microsoft.com/office/powerpoint/2010/main" val="358175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DC5B5A-552C-ECF8-02F3-D1E355EA451D}"/>
              </a:ext>
            </a:extLst>
          </p:cNvPr>
          <p:cNvSpPr>
            <a:spLocks noGrp="1"/>
          </p:cNvSpPr>
          <p:nvPr>
            <p:ph sz="half" idx="1"/>
          </p:nvPr>
        </p:nvSpPr>
        <p:spPr/>
        <p:txBody>
          <a:bodyPr/>
          <a:lstStyle/>
          <a:p>
            <a:pPr marL="0" indent="0" algn="l" fontAlgn="base">
              <a:buNone/>
            </a:pPr>
            <a:r>
              <a:rPr lang="en-US" b="0" i="0" dirty="0">
                <a:solidFill>
                  <a:srgbClr val="1F1F1F"/>
                </a:solidFill>
                <a:effectLst/>
                <a:latin typeface="Calibri" panose="020F0502020204030204" pitchFamily="34" charset="0"/>
                <a:cs typeface="Calibri" panose="020F0502020204030204" pitchFamily="34" charset="0"/>
              </a:rPr>
              <a:t>Mae </a:t>
            </a:r>
            <a:r>
              <a:rPr lang="en-US" b="0" i="0" dirty="0" err="1">
                <a:solidFill>
                  <a:srgbClr val="1F1F1F"/>
                </a:solidFill>
                <a:effectLst/>
                <a:latin typeface="Calibri" panose="020F0502020204030204" pitchFamily="34" charset="0"/>
                <a:cs typeface="Calibri" panose="020F0502020204030204" pitchFamily="34" charset="0"/>
              </a:rPr>
              <a:t>asesu</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yn</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chwarae</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tair</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prif</a:t>
            </a:r>
            <a:r>
              <a:rPr lang="en-US" b="0" i="0" dirty="0">
                <a:solidFill>
                  <a:srgbClr val="1F1F1F"/>
                </a:solidFill>
                <a:effectLst/>
                <a:latin typeface="Calibri" panose="020F0502020204030204" pitchFamily="34" charset="0"/>
                <a:cs typeface="Calibri" panose="020F0502020204030204" pitchFamily="34" charset="0"/>
              </a:rPr>
              <a:t> ran </a:t>
            </a:r>
            <a:r>
              <a:rPr lang="en-US" b="0" i="0" dirty="0" err="1">
                <a:solidFill>
                  <a:srgbClr val="1F1F1F"/>
                </a:solidFill>
                <a:effectLst/>
                <a:latin typeface="Calibri" panose="020F0502020204030204" pitchFamily="34" charset="0"/>
                <a:cs typeface="Calibri" panose="020F0502020204030204" pitchFamily="34" charset="0"/>
              </a:rPr>
              <a:t>yn</a:t>
            </a:r>
            <a:r>
              <a:rPr lang="en-US" b="0" i="0" dirty="0">
                <a:solidFill>
                  <a:srgbClr val="1F1F1F"/>
                </a:solidFill>
                <a:effectLst/>
                <a:latin typeface="Calibri" panose="020F0502020204030204" pitchFamily="34" charset="0"/>
                <a:cs typeface="Calibri" panose="020F0502020204030204" pitchFamily="34" charset="0"/>
              </a:rPr>
              <a:t> y broses o </a:t>
            </a:r>
            <a:r>
              <a:rPr lang="en-US" b="0" i="0" dirty="0" err="1">
                <a:solidFill>
                  <a:srgbClr val="1F1F1F"/>
                </a:solidFill>
                <a:effectLst/>
                <a:latin typeface="Calibri" panose="020F0502020204030204" pitchFamily="34" charset="0"/>
                <a:cs typeface="Calibri" panose="020F0502020204030204" pitchFamily="34" charset="0"/>
              </a:rPr>
              <a:t>alluogi</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cynnydd</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dysgwyr</a:t>
            </a:r>
            <a:r>
              <a:rPr lang="en-US" b="0" i="0" dirty="0">
                <a:solidFill>
                  <a:srgbClr val="1F1F1F"/>
                </a:solidFill>
                <a:effectLst/>
                <a:latin typeface="Calibri" panose="020F0502020204030204" pitchFamily="34" charset="0"/>
                <a:cs typeface="Calibri" panose="020F0502020204030204" pitchFamily="34" charset="0"/>
              </a:rPr>
              <a:t>:</a:t>
            </a:r>
          </a:p>
          <a:p>
            <a:pPr algn="l" fontAlgn="base">
              <a:buFont typeface="Arial" panose="020B0604020202020204" pitchFamily="34" charset="0"/>
              <a:buChar char="•"/>
            </a:pPr>
            <a:r>
              <a:rPr lang="en-US" b="0" i="0" dirty="0" err="1">
                <a:solidFill>
                  <a:srgbClr val="1F1F1F"/>
                </a:solidFill>
                <a:effectLst/>
                <a:latin typeface="Calibri" panose="020F0502020204030204" pitchFamily="34" charset="0"/>
                <a:cs typeface="Calibri" panose="020F0502020204030204" pitchFamily="34" charset="0"/>
              </a:rPr>
              <a:t>cefnogi</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dysgwyr</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unigol</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yn</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barhaus</a:t>
            </a:r>
            <a:r>
              <a:rPr lang="en-US" b="0" i="0" dirty="0">
                <a:solidFill>
                  <a:srgbClr val="1F1F1F"/>
                </a:solidFill>
                <a:effectLst/>
                <a:latin typeface="Calibri" panose="020F0502020204030204" pitchFamily="34" charset="0"/>
                <a:cs typeface="Calibri" panose="020F0502020204030204" pitchFamily="34" charset="0"/>
              </a:rPr>
              <a:t> o </a:t>
            </a:r>
            <a:r>
              <a:rPr lang="en-US" b="0" i="0" dirty="0" err="1">
                <a:solidFill>
                  <a:srgbClr val="1F1F1F"/>
                </a:solidFill>
                <a:effectLst/>
                <a:latin typeface="Calibri" panose="020F0502020204030204" pitchFamily="34" charset="0"/>
                <a:cs typeface="Calibri" panose="020F0502020204030204" pitchFamily="34" charset="0"/>
              </a:rPr>
              <a:t>ddydd</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i</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ddydd</a:t>
            </a:r>
            <a:endParaRPr lang="en-US" b="0" i="0" dirty="0">
              <a:solidFill>
                <a:srgbClr val="1F1F1F"/>
              </a:solidFill>
              <a:effectLst/>
              <a:latin typeface="Calibri" panose="020F0502020204030204" pitchFamily="34" charset="0"/>
              <a:cs typeface="Calibri" panose="020F0502020204030204" pitchFamily="34" charset="0"/>
            </a:endParaRPr>
          </a:p>
          <a:p>
            <a:pPr algn="l" fontAlgn="base">
              <a:buFont typeface="Arial" panose="020B0604020202020204" pitchFamily="34" charset="0"/>
              <a:buChar char="•"/>
            </a:pPr>
            <a:r>
              <a:rPr lang="en-US" b="0" i="0" dirty="0">
                <a:solidFill>
                  <a:srgbClr val="1F1F1F"/>
                </a:solidFill>
                <a:effectLst/>
                <a:latin typeface="Calibri" panose="020F0502020204030204" pitchFamily="34" charset="0"/>
                <a:cs typeface="Calibri" panose="020F0502020204030204" pitchFamily="34" charset="0"/>
              </a:rPr>
              <a:t>nodi, </a:t>
            </a:r>
            <a:r>
              <a:rPr lang="en-US" b="0" i="0" dirty="0" err="1">
                <a:solidFill>
                  <a:srgbClr val="1F1F1F"/>
                </a:solidFill>
                <a:effectLst/>
                <a:latin typeface="Calibri" panose="020F0502020204030204" pitchFamily="34" charset="0"/>
                <a:cs typeface="Calibri" panose="020F0502020204030204" pitchFamily="34" charset="0"/>
              </a:rPr>
              <a:t>cofnodi</a:t>
            </a:r>
            <a:r>
              <a:rPr lang="en-US" b="0" i="0" dirty="0">
                <a:solidFill>
                  <a:srgbClr val="1F1F1F"/>
                </a:solidFill>
                <a:effectLst/>
                <a:latin typeface="Calibri" panose="020F0502020204030204" pitchFamily="34" charset="0"/>
                <a:cs typeface="Calibri" panose="020F0502020204030204" pitchFamily="34" charset="0"/>
              </a:rPr>
              <a:t> a </a:t>
            </a:r>
            <a:r>
              <a:rPr lang="en-US" b="0" i="0" dirty="0" err="1">
                <a:solidFill>
                  <a:srgbClr val="1F1F1F"/>
                </a:solidFill>
                <a:effectLst/>
                <a:latin typeface="Calibri" panose="020F0502020204030204" pitchFamily="34" charset="0"/>
                <a:cs typeface="Calibri" panose="020F0502020204030204" pitchFamily="34" charset="0"/>
              </a:rPr>
              <a:t>myfyrio</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ar</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gynnydd</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dysgwyr</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unigol</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dros</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amser</a:t>
            </a:r>
            <a:endParaRPr lang="en-US" b="0" i="0" dirty="0">
              <a:solidFill>
                <a:srgbClr val="1F1F1F"/>
              </a:solidFill>
              <a:effectLst/>
              <a:latin typeface="Calibri" panose="020F0502020204030204" pitchFamily="34" charset="0"/>
              <a:cs typeface="Calibri" panose="020F0502020204030204" pitchFamily="34" charset="0"/>
            </a:endParaRPr>
          </a:p>
          <a:p>
            <a:pPr algn="l" fontAlgn="base">
              <a:buFont typeface="Arial" panose="020B0604020202020204" pitchFamily="34" charset="0"/>
              <a:buChar char="•"/>
            </a:pPr>
            <a:r>
              <a:rPr lang="en-US" b="0" i="0" dirty="0" err="1">
                <a:solidFill>
                  <a:srgbClr val="1F1F1F"/>
                </a:solidFill>
                <a:effectLst/>
                <a:latin typeface="Calibri" panose="020F0502020204030204" pitchFamily="34" charset="0"/>
                <a:cs typeface="Calibri" panose="020F0502020204030204" pitchFamily="34" charset="0"/>
              </a:rPr>
              <a:t>deall</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cynnydd</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grwpiau</a:t>
            </a:r>
            <a:r>
              <a:rPr lang="en-US" b="0" i="0" dirty="0">
                <a:solidFill>
                  <a:srgbClr val="1F1F1F"/>
                </a:solidFill>
                <a:effectLst/>
                <a:latin typeface="Calibri" panose="020F0502020204030204" pitchFamily="34" charset="0"/>
                <a:cs typeface="Calibri" panose="020F0502020204030204" pitchFamily="34" charset="0"/>
              </a:rPr>
              <a:t> er </a:t>
            </a:r>
            <a:r>
              <a:rPr lang="en-US" b="0" i="0" dirty="0" err="1">
                <a:solidFill>
                  <a:srgbClr val="1F1F1F"/>
                </a:solidFill>
                <a:effectLst/>
                <a:latin typeface="Calibri" panose="020F0502020204030204" pitchFamily="34" charset="0"/>
                <a:cs typeface="Calibri" panose="020F0502020204030204" pitchFamily="34" charset="0"/>
              </a:rPr>
              <a:t>mwyn</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myfyrio</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ar</a:t>
            </a:r>
            <a:r>
              <a:rPr lang="en-US" b="0" i="0" dirty="0">
                <a:solidFill>
                  <a:srgbClr val="1F1F1F"/>
                </a:solidFill>
                <a:effectLst/>
                <a:latin typeface="Calibri" panose="020F0502020204030204" pitchFamily="34" charset="0"/>
                <a:cs typeface="Calibri" panose="020F0502020204030204" pitchFamily="34" charset="0"/>
              </a:rPr>
              <a:t> </a:t>
            </a:r>
            <a:r>
              <a:rPr lang="en-US" b="0" i="0" dirty="0" err="1">
                <a:solidFill>
                  <a:srgbClr val="1F1F1F"/>
                </a:solidFill>
                <a:effectLst/>
                <a:latin typeface="Calibri" panose="020F0502020204030204" pitchFamily="34" charset="0"/>
                <a:cs typeface="Calibri" panose="020F0502020204030204" pitchFamily="34" charset="0"/>
              </a:rPr>
              <a:t>arferion</a:t>
            </a:r>
            <a:r>
              <a:rPr lang="en-US" dirty="0">
                <a:solidFill>
                  <a:srgbClr val="1F1F1F"/>
                </a:solidFill>
                <a:latin typeface="Calibri" panose="020F0502020204030204" pitchFamily="34" charset="0"/>
                <a:cs typeface="Calibri" panose="020F0502020204030204" pitchFamily="34" charset="0"/>
              </a:rPr>
              <a:t> (LLC, 2022).</a:t>
            </a:r>
            <a:endParaRPr lang="en-US" b="0" i="0" dirty="0">
              <a:solidFill>
                <a:srgbClr val="1F1F1F"/>
              </a:solidFill>
              <a:effectLst/>
              <a:latin typeface="Calibri" panose="020F0502020204030204" pitchFamily="34" charset="0"/>
              <a:cs typeface="Calibri" panose="020F0502020204030204" pitchFamily="34" charset="0"/>
            </a:endParaRPr>
          </a:p>
          <a:p>
            <a:endParaRPr lang="en-US" dirty="0"/>
          </a:p>
        </p:txBody>
      </p:sp>
      <p:sp>
        <p:nvSpPr>
          <p:cNvPr id="4" name="Content Placeholder 3">
            <a:extLst>
              <a:ext uri="{FF2B5EF4-FFF2-40B4-BE49-F238E27FC236}">
                <a16:creationId xmlns:a16="http://schemas.microsoft.com/office/drawing/2014/main" id="{F6BCAC27-F8F3-CDE4-197D-E8F09962A691}"/>
              </a:ext>
            </a:extLst>
          </p:cNvPr>
          <p:cNvSpPr>
            <a:spLocks noGrp="1"/>
          </p:cNvSpPr>
          <p:nvPr>
            <p:ph sz="half" idx="2"/>
          </p:nvPr>
        </p:nvSpPr>
        <p:spPr/>
        <p:txBody>
          <a:bodyPr/>
          <a:lstStyle/>
          <a:p>
            <a:pPr marL="0" indent="0" algn="l" fontAlgn="base">
              <a:buNone/>
            </a:pPr>
            <a:r>
              <a:rPr lang="en-US" b="0" i="0" dirty="0">
                <a:solidFill>
                  <a:srgbClr val="0070C0"/>
                </a:solidFill>
                <a:effectLst/>
                <a:latin typeface="Calibri" panose="020F0502020204030204" pitchFamily="34" charset="0"/>
                <a:cs typeface="Calibri" panose="020F0502020204030204" pitchFamily="34" charset="0"/>
              </a:rPr>
              <a:t>Assessment has three main roles in the process of enabling learner progression:</a:t>
            </a:r>
          </a:p>
          <a:p>
            <a:pPr algn="l" fontAlgn="base">
              <a:buFont typeface="Arial" panose="020B0604020202020204" pitchFamily="34" charset="0"/>
              <a:buChar char="•"/>
            </a:pPr>
            <a:r>
              <a:rPr lang="en-US" b="0" i="0" dirty="0">
                <a:solidFill>
                  <a:srgbClr val="0070C0"/>
                </a:solidFill>
                <a:effectLst/>
                <a:latin typeface="Calibri" panose="020F0502020204030204" pitchFamily="34" charset="0"/>
                <a:cs typeface="Calibri" panose="020F0502020204030204" pitchFamily="34" charset="0"/>
              </a:rPr>
              <a:t>supporting individual learners on an ongoing, day-to-day basis</a:t>
            </a:r>
          </a:p>
          <a:p>
            <a:pPr algn="l" fontAlgn="base">
              <a:buFont typeface="Arial" panose="020B0604020202020204" pitchFamily="34" charset="0"/>
              <a:buChar char="•"/>
            </a:pPr>
            <a:r>
              <a:rPr lang="en-US" b="0" i="0" dirty="0">
                <a:solidFill>
                  <a:srgbClr val="0070C0"/>
                </a:solidFill>
                <a:effectLst/>
                <a:latin typeface="Calibri" panose="020F0502020204030204" pitchFamily="34" charset="0"/>
                <a:cs typeface="Calibri" panose="020F0502020204030204" pitchFamily="34" charset="0"/>
              </a:rPr>
              <a:t>identifying, capturing and reflecting on individual learner progress over time</a:t>
            </a:r>
          </a:p>
          <a:p>
            <a:pPr algn="l" fontAlgn="base">
              <a:buFont typeface="Arial" panose="020B0604020202020204" pitchFamily="34" charset="0"/>
              <a:buChar char="•"/>
            </a:pPr>
            <a:r>
              <a:rPr lang="en-US" b="0" i="0" dirty="0">
                <a:solidFill>
                  <a:srgbClr val="0070C0"/>
                </a:solidFill>
                <a:effectLst/>
                <a:latin typeface="Calibri" panose="020F0502020204030204" pitchFamily="34" charset="0"/>
                <a:cs typeface="Calibri" panose="020F0502020204030204" pitchFamily="34" charset="0"/>
              </a:rPr>
              <a:t>understanding group progress in order to reflect on practice (WG, 2022).</a:t>
            </a:r>
          </a:p>
          <a:p>
            <a:endParaRPr lang="en-US" dirty="0"/>
          </a:p>
        </p:txBody>
      </p:sp>
      <p:sp>
        <p:nvSpPr>
          <p:cNvPr id="5" name="Rectangle 4">
            <a:extLst>
              <a:ext uri="{FF2B5EF4-FFF2-40B4-BE49-F238E27FC236}">
                <a16:creationId xmlns:a16="http://schemas.microsoft.com/office/drawing/2014/main" id="{73DDB91D-02DD-8C79-F3F3-012DDC6CBC2F}"/>
              </a:ext>
            </a:extLst>
          </p:cNvPr>
          <p:cNvSpPr>
            <a:spLocks noGrp="1" noChangeArrowheads="1"/>
          </p:cNvSpPr>
          <p:nvPr>
            <p:ph type="title"/>
          </p:nvPr>
        </p:nvSpPr>
        <p:spPr>
          <a:xfrm>
            <a:off x="457200" y="274638"/>
            <a:ext cx="8229600" cy="922337"/>
          </a:xfrm>
        </p:spPr>
        <p:txBody>
          <a:bodyPr/>
          <a:lstStyle/>
          <a:p>
            <a:r>
              <a:rPr lang="en-GB" altLang="en-US" sz="4000" b="1" dirty="0" err="1">
                <a:latin typeface="Calibri" panose="020F0502020204030204" pitchFamily="34" charset="0"/>
                <a:cs typeface="Calibri" panose="020F0502020204030204" pitchFamily="34" charset="0"/>
              </a:rPr>
              <a:t>Arsylwi</a:t>
            </a:r>
            <a:r>
              <a:rPr lang="en-GB" altLang="en-US" sz="4000" b="1" dirty="0">
                <a:latin typeface="Calibri" panose="020F0502020204030204" pitchFamily="34" charset="0"/>
                <a:cs typeface="Calibri" panose="020F0502020204030204" pitchFamily="34" charset="0"/>
              </a:rPr>
              <a:t> ac </a:t>
            </a:r>
            <a:r>
              <a:rPr lang="en-GB" altLang="en-US" sz="4000" b="1" dirty="0" err="1">
                <a:latin typeface="Calibri" panose="020F0502020204030204" pitchFamily="34" charset="0"/>
                <a:cs typeface="Calibri" panose="020F0502020204030204" pitchFamily="34" charset="0"/>
              </a:rPr>
              <a:t>asesu</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Observation and Assessment</a:t>
            </a:r>
          </a:p>
        </p:txBody>
      </p:sp>
    </p:spTree>
    <p:extLst>
      <p:ext uri="{BB962C8B-B14F-4D97-AF65-F5344CB8AC3E}">
        <p14:creationId xmlns:p14="http://schemas.microsoft.com/office/powerpoint/2010/main" val="2779075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E259-E234-DDE5-5179-C2D734D6A53A}"/>
              </a:ext>
            </a:extLst>
          </p:cNvPr>
          <p:cNvSpPr>
            <a:spLocks noGrp="1"/>
          </p:cNvSpPr>
          <p:nvPr>
            <p:ph type="title"/>
          </p:nvPr>
        </p:nvSpPr>
        <p:spPr>
          <a:xfrm>
            <a:off x="628650" y="264386"/>
            <a:ext cx="7398504" cy="1558037"/>
          </a:xfrm>
        </p:spPr>
        <p:txBody>
          <a:bodyPr/>
          <a:lstStyle/>
          <a:p>
            <a:r>
              <a:rPr lang="en-US" sz="4000" b="1" dirty="0">
                <a:latin typeface="Calibri"/>
                <a:cs typeface="Calibri"/>
              </a:rPr>
              <a:t>Maes </a:t>
            </a:r>
            <a:r>
              <a:rPr lang="en-US" sz="4000" b="1" err="1">
                <a:latin typeface="Calibri"/>
                <a:cs typeface="Calibri"/>
              </a:rPr>
              <a:t>dysgu</a:t>
            </a:r>
            <a:r>
              <a:rPr lang="en-US" sz="4000" b="1" dirty="0">
                <a:latin typeface="Calibri"/>
                <a:cs typeface="Calibri"/>
              </a:rPr>
              <a:t> a </a:t>
            </a:r>
            <a:r>
              <a:rPr lang="en-US" sz="4000" b="1" err="1">
                <a:latin typeface="Calibri"/>
                <a:cs typeface="Calibri"/>
              </a:rPr>
              <a:t>profiad</a:t>
            </a:r>
            <a:br>
              <a:rPr lang="en-US" sz="4000" b="1" dirty="0">
                <a:latin typeface="Calibri"/>
                <a:cs typeface="Calibri"/>
              </a:rPr>
            </a:br>
            <a:r>
              <a:rPr lang="en-US" sz="4000" b="1" dirty="0">
                <a:solidFill>
                  <a:srgbClr val="0070C0"/>
                </a:solidFill>
                <a:latin typeface="Calibri"/>
                <a:cs typeface="Arial"/>
              </a:rPr>
              <a:t>Areas of learning and experience</a:t>
            </a:r>
            <a:endParaRPr lang="en-US" sz="4000" b="1" dirty="0">
              <a:solidFill>
                <a:srgbClr val="0070C0"/>
              </a:solidFill>
              <a:latin typeface="Calibri"/>
              <a:cs typeface="Calibri"/>
            </a:endParaRPr>
          </a:p>
        </p:txBody>
      </p:sp>
      <p:sp>
        <p:nvSpPr>
          <p:cNvPr id="3" name="Content Placeholder 2">
            <a:extLst>
              <a:ext uri="{FF2B5EF4-FFF2-40B4-BE49-F238E27FC236}">
                <a16:creationId xmlns:a16="http://schemas.microsoft.com/office/drawing/2014/main" id="{0792EDB1-57E1-4A11-D444-A75F91A26B38}"/>
              </a:ext>
            </a:extLst>
          </p:cNvPr>
          <p:cNvSpPr>
            <a:spLocks noGrp="1"/>
          </p:cNvSpPr>
          <p:nvPr>
            <p:ph sz="half" idx="1"/>
          </p:nvPr>
        </p:nvSpPr>
        <p:spPr/>
        <p:txBody>
          <a:bodyPr vert="horz" lIns="91440" tIns="45720" rIns="91440" bIns="45720" rtlCol="0" anchor="t">
            <a:normAutofit/>
          </a:bodyPr>
          <a:lstStyle/>
          <a:p>
            <a:r>
              <a:rPr lang="en-US" dirty="0">
                <a:latin typeface="Calibri"/>
                <a:cs typeface="Arial"/>
              </a:rPr>
              <a:t>Y </a:t>
            </a:r>
            <a:r>
              <a:rPr lang="en-US" dirty="0" err="1">
                <a:latin typeface="Calibri"/>
                <a:cs typeface="Arial"/>
              </a:rPr>
              <a:t>Celfyddydau</a:t>
            </a:r>
            <a:r>
              <a:rPr lang="en-US" dirty="0">
                <a:latin typeface="Calibri"/>
                <a:cs typeface="Arial"/>
              </a:rPr>
              <a:t> </a:t>
            </a:r>
            <a:r>
              <a:rPr lang="en-US" dirty="0" err="1">
                <a:latin typeface="Calibri"/>
                <a:cs typeface="Arial"/>
              </a:rPr>
              <a:t>mynegiannol</a:t>
            </a:r>
            <a:endParaRPr lang="en-US" dirty="0">
              <a:latin typeface="Calibri"/>
              <a:cs typeface="Arial"/>
            </a:endParaRPr>
          </a:p>
          <a:p>
            <a:r>
              <a:rPr lang="en-US" dirty="0">
                <a:latin typeface="Calibri"/>
                <a:cs typeface="Arial"/>
              </a:rPr>
              <a:t>Iechyd a </a:t>
            </a:r>
            <a:r>
              <a:rPr lang="en-US" dirty="0" err="1">
                <a:latin typeface="Calibri"/>
                <a:cs typeface="Arial"/>
              </a:rPr>
              <a:t>lles</a:t>
            </a:r>
            <a:endParaRPr lang="en-US" dirty="0">
              <a:latin typeface="Calibri"/>
              <a:cs typeface="Arial"/>
            </a:endParaRPr>
          </a:p>
          <a:p>
            <a:r>
              <a:rPr lang="en-US" dirty="0">
                <a:latin typeface="Calibri"/>
                <a:cs typeface="Arial"/>
              </a:rPr>
              <a:t>Y </a:t>
            </a:r>
            <a:r>
              <a:rPr lang="en-US" dirty="0" err="1">
                <a:latin typeface="Calibri"/>
                <a:cs typeface="Arial"/>
              </a:rPr>
              <a:t>Dyniaethau</a:t>
            </a:r>
            <a:endParaRPr lang="en-US" dirty="0">
              <a:latin typeface="Calibri"/>
              <a:cs typeface="Arial"/>
            </a:endParaRPr>
          </a:p>
          <a:p>
            <a:r>
              <a:rPr lang="en-US" dirty="0" err="1">
                <a:latin typeface="Calibri"/>
                <a:cs typeface="Arial"/>
              </a:rPr>
              <a:t>Ieithoedd</a:t>
            </a:r>
            <a:r>
              <a:rPr lang="en-US" dirty="0">
                <a:latin typeface="Calibri"/>
                <a:cs typeface="Arial"/>
              </a:rPr>
              <a:t>, </a:t>
            </a:r>
            <a:r>
              <a:rPr lang="en-US" dirty="0" err="1">
                <a:latin typeface="Calibri"/>
                <a:cs typeface="Arial"/>
              </a:rPr>
              <a:t>Llythrennedd</a:t>
            </a:r>
            <a:r>
              <a:rPr lang="en-US" dirty="0">
                <a:latin typeface="Calibri"/>
                <a:cs typeface="Arial"/>
              </a:rPr>
              <a:t> a </a:t>
            </a:r>
            <a:r>
              <a:rPr lang="en-US" dirty="0" err="1">
                <a:latin typeface="Calibri"/>
                <a:cs typeface="Arial"/>
              </a:rPr>
              <a:t>Chyfathrebu</a:t>
            </a:r>
            <a:endParaRPr lang="en-US" dirty="0">
              <a:latin typeface="Calibri"/>
              <a:cs typeface="Arial"/>
            </a:endParaRPr>
          </a:p>
          <a:p>
            <a:r>
              <a:rPr lang="en-US" dirty="0" err="1">
                <a:latin typeface="Calibri"/>
                <a:cs typeface="Arial"/>
              </a:rPr>
              <a:t>Mathemateg</a:t>
            </a:r>
            <a:r>
              <a:rPr lang="en-US" dirty="0">
                <a:latin typeface="Calibri"/>
                <a:cs typeface="Arial"/>
              </a:rPr>
              <a:t> a </a:t>
            </a:r>
            <a:r>
              <a:rPr lang="en-US" dirty="0" err="1">
                <a:latin typeface="Calibri"/>
                <a:cs typeface="Arial"/>
              </a:rPr>
              <a:t>rhifedd</a:t>
            </a:r>
            <a:endParaRPr lang="en-US" dirty="0">
              <a:latin typeface="Calibri"/>
              <a:cs typeface="Arial"/>
            </a:endParaRPr>
          </a:p>
          <a:p>
            <a:r>
              <a:rPr lang="en-US" dirty="0" err="1">
                <a:latin typeface="Calibri"/>
                <a:cs typeface="Arial"/>
              </a:rPr>
              <a:t>Gwyddoniaeth</a:t>
            </a:r>
            <a:r>
              <a:rPr lang="en-US" dirty="0">
                <a:latin typeface="Calibri"/>
                <a:cs typeface="Arial"/>
              </a:rPr>
              <a:t> a </a:t>
            </a:r>
            <a:r>
              <a:rPr lang="en-US" dirty="0" err="1">
                <a:latin typeface="Calibri"/>
                <a:cs typeface="Arial"/>
              </a:rPr>
              <a:t>Thechnoleg</a:t>
            </a:r>
            <a:endParaRPr lang="en-US" dirty="0">
              <a:latin typeface="Calibri"/>
              <a:cs typeface="Arial"/>
            </a:endParaRPr>
          </a:p>
          <a:p>
            <a:pPr marL="0" indent="0">
              <a:buNone/>
            </a:pPr>
            <a:r>
              <a:rPr lang="en-US" dirty="0">
                <a:latin typeface="Calibri"/>
                <a:cs typeface="Arial"/>
              </a:rPr>
              <a:t>(</a:t>
            </a:r>
            <a:r>
              <a:rPr lang="en-US" dirty="0" err="1">
                <a:latin typeface="Calibri"/>
                <a:cs typeface="Arial"/>
              </a:rPr>
              <a:t>LlC</a:t>
            </a:r>
            <a:r>
              <a:rPr lang="en-US" dirty="0">
                <a:latin typeface="Calibri"/>
                <a:cs typeface="Arial"/>
              </a:rPr>
              <a:t>, 2022)</a:t>
            </a:r>
          </a:p>
        </p:txBody>
      </p:sp>
      <p:sp>
        <p:nvSpPr>
          <p:cNvPr id="4" name="Content Placeholder 3">
            <a:extLst>
              <a:ext uri="{FF2B5EF4-FFF2-40B4-BE49-F238E27FC236}">
                <a16:creationId xmlns:a16="http://schemas.microsoft.com/office/drawing/2014/main" id="{A37167C9-8921-B181-2FCB-B6D3A2E8EAEA}"/>
              </a:ext>
            </a:extLst>
          </p:cNvPr>
          <p:cNvSpPr>
            <a:spLocks noGrp="1"/>
          </p:cNvSpPr>
          <p:nvPr>
            <p:ph sz="half" idx="2"/>
          </p:nvPr>
        </p:nvSpPr>
        <p:spPr/>
        <p:txBody>
          <a:bodyPr vert="horz" lIns="91440" tIns="45720" rIns="91440" bIns="45720" rtlCol="0" anchor="t">
            <a:normAutofit/>
          </a:bodyPr>
          <a:lstStyle/>
          <a:p>
            <a:r>
              <a:rPr lang="en-US" dirty="0">
                <a:solidFill>
                  <a:srgbClr val="0070C0"/>
                </a:solidFill>
                <a:latin typeface="Calibri"/>
                <a:cs typeface="Arial"/>
              </a:rPr>
              <a:t>Expressive Arts</a:t>
            </a:r>
          </a:p>
          <a:p>
            <a:r>
              <a:rPr lang="en-US" dirty="0">
                <a:solidFill>
                  <a:srgbClr val="0070C0"/>
                </a:solidFill>
                <a:latin typeface="Calibri"/>
                <a:cs typeface="Arial"/>
              </a:rPr>
              <a:t>Health and well-being</a:t>
            </a:r>
          </a:p>
          <a:p>
            <a:r>
              <a:rPr lang="en-US" dirty="0">
                <a:solidFill>
                  <a:srgbClr val="0070C0"/>
                </a:solidFill>
                <a:latin typeface="Calibri"/>
                <a:cs typeface="Arial"/>
              </a:rPr>
              <a:t>Humanities</a:t>
            </a:r>
          </a:p>
          <a:p>
            <a:r>
              <a:rPr lang="en-US" dirty="0">
                <a:solidFill>
                  <a:srgbClr val="0070C0"/>
                </a:solidFill>
                <a:latin typeface="Calibri"/>
                <a:cs typeface="Arial"/>
              </a:rPr>
              <a:t>Language, literacy and communication </a:t>
            </a:r>
          </a:p>
          <a:p>
            <a:r>
              <a:rPr lang="en-US" dirty="0">
                <a:solidFill>
                  <a:srgbClr val="0070C0"/>
                </a:solidFill>
                <a:latin typeface="Calibri"/>
                <a:cs typeface="Arial"/>
              </a:rPr>
              <a:t>Mathematics and numeracy</a:t>
            </a:r>
          </a:p>
          <a:p>
            <a:r>
              <a:rPr lang="en-US" dirty="0">
                <a:solidFill>
                  <a:srgbClr val="0070C0"/>
                </a:solidFill>
                <a:latin typeface="Calibri"/>
                <a:cs typeface="Arial"/>
              </a:rPr>
              <a:t>Science and technology</a:t>
            </a:r>
          </a:p>
          <a:p>
            <a:pPr marL="0" indent="0">
              <a:buNone/>
            </a:pPr>
            <a:r>
              <a:rPr lang="en-US" dirty="0">
                <a:solidFill>
                  <a:srgbClr val="0070C0"/>
                </a:solidFill>
                <a:latin typeface="Calibri"/>
                <a:cs typeface="Calibri"/>
              </a:rPr>
              <a:t>(WG, 2022)</a:t>
            </a:r>
            <a:endParaRPr lang="en-US" dirty="0"/>
          </a:p>
        </p:txBody>
      </p:sp>
    </p:spTree>
    <p:extLst>
      <p:ext uri="{BB962C8B-B14F-4D97-AF65-F5344CB8AC3E}">
        <p14:creationId xmlns:p14="http://schemas.microsoft.com/office/powerpoint/2010/main" val="4122654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CF3C4-2AB9-DF2B-9326-3EA9F358B9AF}"/>
              </a:ext>
            </a:extLst>
          </p:cNvPr>
          <p:cNvSpPr>
            <a:spLocks noGrp="1"/>
          </p:cNvSpPr>
          <p:nvPr>
            <p:ph type="title"/>
          </p:nvPr>
        </p:nvSpPr>
        <p:spPr/>
        <p:txBody>
          <a:bodyPr/>
          <a:lstStyle/>
          <a:p>
            <a:r>
              <a:rPr lang="en-US" sz="4000" b="1" dirty="0" err="1">
                <a:latin typeface="Calibri"/>
                <a:cs typeface="Arial"/>
              </a:rPr>
              <a:t>Cynnydd</a:t>
            </a:r>
            <a:r>
              <a:rPr lang="en-US" sz="4000" b="1" dirty="0">
                <a:latin typeface="Calibri"/>
                <a:cs typeface="Arial"/>
              </a:rPr>
              <a:t> a </a:t>
            </a:r>
            <a:r>
              <a:rPr lang="en-US" sz="4000" b="1" dirty="0" err="1">
                <a:latin typeface="Calibri"/>
                <a:cs typeface="Arial"/>
              </a:rPr>
              <a:t>dysgu</a:t>
            </a:r>
            <a:br>
              <a:rPr lang="en-US" sz="4000" b="1" dirty="0">
                <a:solidFill>
                  <a:srgbClr val="0070C0"/>
                </a:solidFill>
                <a:latin typeface="Calibri"/>
                <a:cs typeface="Arial"/>
              </a:rPr>
            </a:br>
            <a:r>
              <a:rPr lang="en-US" sz="4000" b="1" dirty="0">
                <a:solidFill>
                  <a:srgbClr val="0070C0"/>
                </a:solidFill>
                <a:latin typeface="Calibri"/>
                <a:cs typeface="Arial"/>
              </a:rPr>
              <a:t>Progression and learning</a:t>
            </a:r>
            <a:r>
              <a:rPr lang="en-US" dirty="0">
                <a:cs typeface="Arial"/>
              </a:rPr>
              <a:t> </a:t>
            </a:r>
            <a:endParaRPr lang="en-US" dirty="0"/>
          </a:p>
        </p:txBody>
      </p:sp>
      <p:sp>
        <p:nvSpPr>
          <p:cNvPr id="3" name="Content Placeholder 2">
            <a:extLst>
              <a:ext uri="{FF2B5EF4-FFF2-40B4-BE49-F238E27FC236}">
                <a16:creationId xmlns:a16="http://schemas.microsoft.com/office/drawing/2014/main" id="{62741A0D-2418-08C0-FFF5-EE304EDB9019}"/>
              </a:ext>
            </a:extLst>
          </p:cNvPr>
          <p:cNvSpPr>
            <a:spLocks noGrp="1"/>
          </p:cNvSpPr>
          <p:nvPr>
            <p:ph sz="half" idx="1"/>
          </p:nvPr>
        </p:nvSpPr>
        <p:spPr/>
        <p:txBody>
          <a:bodyPr vert="horz" lIns="91440" tIns="45720" rIns="91440" bIns="45720" rtlCol="0" anchor="t">
            <a:normAutofit/>
          </a:bodyPr>
          <a:lstStyle/>
          <a:p>
            <a:r>
              <a:rPr lang="en-US" dirty="0" err="1">
                <a:latin typeface="Calibri"/>
                <a:ea typeface="+mn-lt"/>
                <a:cs typeface="+mn-lt"/>
              </a:rPr>
              <a:t>Camau</a:t>
            </a:r>
            <a:r>
              <a:rPr lang="en-US" dirty="0">
                <a:latin typeface="Calibri"/>
                <a:ea typeface="+mn-lt"/>
                <a:cs typeface="+mn-lt"/>
              </a:rPr>
              <a:t> </a:t>
            </a:r>
            <a:r>
              <a:rPr lang="en-US" dirty="0" err="1">
                <a:latin typeface="Calibri"/>
                <a:ea typeface="+mn-lt"/>
                <a:cs typeface="+mn-lt"/>
              </a:rPr>
              <a:t>cynnydd</a:t>
            </a:r>
            <a:r>
              <a:rPr lang="en-US" dirty="0">
                <a:latin typeface="Calibri"/>
                <a:ea typeface="+mn-lt"/>
                <a:cs typeface="+mn-lt"/>
              </a:rPr>
              <a:t> </a:t>
            </a:r>
            <a:r>
              <a:rPr lang="en-US" dirty="0" err="1">
                <a:latin typeface="Calibri"/>
                <a:ea typeface="+mn-lt"/>
                <a:cs typeface="+mn-lt"/>
              </a:rPr>
              <a:t>sy’n</a:t>
            </a:r>
            <a:r>
              <a:rPr lang="en-US" dirty="0">
                <a:latin typeface="Calibri"/>
                <a:ea typeface="+mn-lt"/>
                <a:cs typeface="+mn-lt"/>
              </a:rPr>
              <a:t> </a:t>
            </a:r>
            <a:r>
              <a:rPr lang="en-US" dirty="0" err="1">
                <a:latin typeface="Calibri"/>
                <a:ea typeface="+mn-lt"/>
                <a:cs typeface="+mn-lt"/>
              </a:rPr>
              <a:t>gysylltiedig</a:t>
            </a:r>
            <a:r>
              <a:rPr lang="en-US" dirty="0">
                <a:latin typeface="Calibri"/>
                <a:ea typeface="+mn-lt"/>
                <a:cs typeface="+mn-lt"/>
              </a:rPr>
              <a:t> â </a:t>
            </a:r>
            <a:r>
              <a:rPr lang="en-US" dirty="0" err="1">
                <a:latin typeface="Calibri"/>
                <a:ea typeface="+mn-lt"/>
                <a:cs typeface="+mn-lt"/>
              </a:rPr>
              <a:t>phob</a:t>
            </a:r>
            <a:r>
              <a:rPr lang="en-US" dirty="0">
                <a:latin typeface="Calibri"/>
                <a:ea typeface="+mn-lt"/>
                <a:cs typeface="+mn-lt"/>
              </a:rPr>
              <a:t> un </a:t>
            </a:r>
            <a:r>
              <a:rPr lang="en-US" dirty="0" err="1">
                <a:latin typeface="Calibri"/>
                <a:ea typeface="+mn-lt"/>
                <a:cs typeface="+mn-lt"/>
              </a:rPr>
              <a:t>o’r</a:t>
            </a:r>
            <a:r>
              <a:rPr lang="en-US" dirty="0">
                <a:latin typeface="Calibri"/>
                <a:ea typeface="+mn-lt"/>
                <a:cs typeface="+mn-lt"/>
              </a:rPr>
              <a:t> </a:t>
            </a:r>
            <a:r>
              <a:rPr lang="en-US" dirty="0" err="1">
                <a:latin typeface="Calibri"/>
                <a:ea typeface="+mn-lt"/>
                <a:cs typeface="+mn-lt"/>
              </a:rPr>
              <a:t>meysydd</a:t>
            </a:r>
            <a:r>
              <a:rPr lang="en-US" dirty="0">
                <a:latin typeface="Calibri"/>
                <a:ea typeface="+mn-lt"/>
                <a:cs typeface="+mn-lt"/>
              </a:rPr>
              <a:t> </a:t>
            </a:r>
            <a:r>
              <a:rPr lang="en-US" dirty="0" err="1">
                <a:latin typeface="Calibri"/>
                <a:ea typeface="+mn-lt"/>
                <a:cs typeface="+mn-lt"/>
              </a:rPr>
              <a:t>dysgu</a:t>
            </a:r>
            <a:r>
              <a:rPr lang="en-US" dirty="0">
                <a:latin typeface="Calibri"/>
                <a:ea typeface="+mn-lt"/>
                <a:cs typeface="+mn-lt"/>
              </a:rPr>
              <a:t> (</a:t>
            </a:r>
            <a:r>
              <a:rPr lang="en-US" dirty="0" err="1">
                <a:latin typeface="Calibri"/>
                <a:ea typeface="+mn-lt"/>
                <a:cs typeface="+mn-lt"/>
              </a:rPr>
              <a:t>disgrifiad</a:t>
            </a:r>
            <a:r>
              <a:rPr lang="en-US" dirty="0">
                <a:latin typeface="Calibri"/>
                <a:ea typeface="+mn-lt"/>
                <a:cs typeface="+mn-lt"/>
              </a:rPr>
              <a:t> </a:t>
            </a:r>
            <a:r>
              <a:rPr lang="en-US" dirty="0" err="1">
                <a:latin typeface="Calibri"/>
                <a:ea typeface="+mn-lt"/>
                <a:cs typeface="+mn-lt"/>
              </a:rPr>
              <a:t>o'r</a:t>
            </a:r>
            <a:r>
              <a:rPr lang="en-US" dirty="0">
                <a:latin typeface="Calibri"/>
                <a:ea typeface="+mn-lt"/>
                <a:cs typeface="+mn-lt"/>
              </a:rPr>
              <a:t> </a:t>
            </a:r>
            <a:r>
              <a:rPr lang="en-US" dirty="0" err="1">
                <a:latin typeface="Calibri"/>
                <a:ea typeface="+mn-lt"/>
                <a:cs typeface="+mn-lt"/>
              </a:rPr>
              <a:t>dysgu</a:t>
            </a:r>
            <a:r>
              <a:rPr lang="en-US" dirty="0">
                <a:latin typeface="Calibri"/>
                <a:ea typeface="+mn-lt"/>
                <a:cs typeface="+mn-lt"/>
              </a:rPr>
              <a:t>)</a:t>
            </a:r>
            <a:endParaRPr lang="en-US" dirty="0">
              <a:latin typeface="Calibri"/>
              <a:cs typeface="Arial" panose="020B0604020202020204"/>
            </a:endParaRPr>
          </a:p>
          <a:p>
            <a:r>
              <a:rPr lang="en-US" dirty="0" err="1">
                <a:latin typeface="Calibri"/>
                <a:ea typeface="+mn-lt"/>
                <a:cs typeface="+mn-lt"/>
              </a:rPr>
              <a:t>Bydd</a:t>
            </a:r>
            <a:r>
              <a:rPr lang="en-US" dirty="0">
                <a:latin typeface="Calibri"/>
                <a:ea typeface="+mn-lt"/>
                <a:cs typeface="+mn-lt"/>
              </a:rPr>
              <a:t> </a:t>
            </a:r>
            <a:r>
              <a:rPr lang="en-US" dirty="0" err="1">
                <a:latin typeface="Calibri"/>
                <a:ea typeface="+mn-lt"/>
                <a:cs typeface="+mn-lt"/>
              </a:rPr>
              <a:t>asesu</a:t>
            </a:r>
            <a:r>
              <a:rPr lang="en-US" dirty="0">
                <a:latin typeface="Calibri"/>
                <a:ea typeface="+mn-lt"/>
                <a:cs typeface="+mn-lt"/>
              </a:rPr>
              <a:t> </a:t>
            </a:r>
            <a:r>
              <a:rPr lang="en-US" dirty="0" err="1">
                <a:latin typeface="Calibri"/>
                <a:ea typeface="+mn-lt"/>
                <a:cs typeface="+mn-lt"/>
              </a:rPr>
              <a:t>yn</a:t>
            </a:r>
            <a:r>
              <a:rPr lang="en-US" dirty="0">
                <a:latin typeface="Calibri"/>
                <a:ea typeface="+mn-lt"/>
                <a:cs typeface="+mn-lt"/>
              </a:rPr>
              <a:t> </a:t>
            </a:r>
            <a:r>
              <a:rPr lang="en-US" dirty="0" err="1">
                <a:latin typeface="Calibri"/>
                <a:ea typeface="+mn-lt"/>
                <a:cs typeface="+mn-lt"/>
              </a:rPr>
              <a:t>cydnabod</a:t>
            </a:r>
            <a:r>
              <a:rPr lang="en-US" dirty="0">
                <a:latin typeface="Calibri"/>
                <a:ea typeface="+mn-lt"/>
                <a:cs typeface="+mn-lt"/>
              </a:rPr>
              <a:t> </a:t>
            </a:r>
            <a:r>
              <a:rPr lang="en-US" dirty="0" err="1">
                <a:latin typeface="Calibri"/>
                <a:ea typeface="+mn-lt"/>
                <a:cs typeface="+mn-lt"/>
              </a:rPr>
              <a:t>cyflawniadau</a:t>
            </a:r>
            <a:endParaRPr lang="en-US" dirty="0" err="1">
              <a:latin typeface="Calibri"/>
              <a:cs typeface="Calibri"/>
            </a:endParaRPr>
          </a:p>
          <a:p>
            <a:r>
              <a:rPr lang="en-US" err="1">
                <a:latin typeface="Calibri"/>
                <a:ea typeface="+mn-lt"/>
                <a:cs typeface="+mn-lt"/>
              </a:rPr>
              <a:t>Ffocws</a:t>
            </a:r>
            <a:r>
              <a:rPr lang="en-US" dirty="0">
                <a:latin typeface="Calibri"/>
                <a:ea typeface="+mn-lt"/>
                <a:cs typeface="+mn-lt"/>
              </a:rPr>
              <a:t> </a:t>
            </a:r>
            <a:r>
              <a:rPr lang="en-US" err="1">
                <a:latin typeface="Calibri"/>
                <a:ea typeface="+mn-lt"/>
                <a:cs typeface="+mn-lt"/>
              </a:rPr>
              <a:t>ar</a:t>
            </a:r>
            <a:r>
              <a:rPr lang="en-US" dirty="0">
                <a:latin typeface="Calibri"/>
                <a:ea typeface="+mn-lt"/>
                <a:cs typeface="+mn-lt"/>
              </a:rPr>
              <a:t> y </a:t>
            </a:r>
            <a:r>
              <a:rPr lang="en-US" err="1">
                <a:latin typeface="Calibri"/>
                <a:ea typeface="+mn-lt"/>
                <a:cs typeface="+mn-lt"/>
              </a:rPr>
              <a:t>camau</a:t>
            </a:r>
            <a:r>
              <a:rPr lang="en-US" dirty="0">
                <a:latin typeface="Calibri"/>
                <a:ea typeface="+mn-lt"/>
                <a:cs typeface="+mn-lt"/>
              </a:rPr>
              <a:t> </a:t>
            </a:r>
            <a:r>
              <a:rPr lang="en-US" err="1">
                <a:latin typeface="Calibri"/>
                <a:ea typeface="+mn-lt"/>
                <a:cs typeface="+mn-lt"/>
              </a:rPr>
              <a:t>nesaf</a:t>
            </a:r>
            <a:r>
              <a:rPr lang="en-US" dirty="0">
                <a:latin typeface="Calibri"/>
                <a:ea typeface="+mn-lt"/>
                <a:cs typeface="+mn-lt"/>
              </a:rPr>
              <a:t> </a:t>
            </a:r>
            <a:r>
              <a:rPr lang="en-US" err="1">
                <a:latin typeface="Calibri"/>
                <a:ea typeface="+mn-lt"/>
                <a:cs typeface="+mn-lt"/>
              </a:rPr>
              <a:t>mewn</a:t>
            </a:r>
            <a:r>
              <a:rPr lang="en-US" dirty="0">
                <a:latin typeface="Calibri"/>
                <a:ea typeface="+mn-lt"/>
                <a:cs typeface="+mn-lt"/>
              </a:rPr>
              <a:t> </a:t>
            </a:r>
            <a:r>
              <a:rPr lang="en-US" err="1">
                <a:latin typeface="Calibri"/>
                <a:ea typeface="+mn-lt"/>
                <a:cs typeface="+mn-lt"/>
              </a:rPr>
              <a:t>dysgu</a:t>
            </a:r>
            <a:endParaRPr lang="en-US" err="1">
              <a:latin typeface="Calibri"/>
              <a:cs typeface="Calibri"/>
            </a:endParaRPr>
          </a:p>
          <a:p>
            <a:r>
              <a:rPr lang="en-US" err="1">
                <a:latin typeface="Calibri"/>
                <a:ea typeface="+mn-lt"/>
                <a:cs typeface="+mn-lt"/>
              </a:rPr>
              <a:t>Bydd</a:t>
            </a:r>
            <a:r>
              <a:rPr lang="en-US" dirty="0">
                <a:latin typeface="Calibri"/>
                <a:ea typeface="+mn-lt"/>
                <a:cs typeface="+mn-lt"/>
              </a:rPr>
              <a:t> </a:t>
            </a:r>
            <a:r>
              <a:rPr lang="en-US" err="1">
                <a:latin typeface="Calibri"/>
                <a:ea typeface="+mn-lt"/>
                <a:cs typeface="+mn-lt"/>
              </a:rPr>
              <a:t>dysgu</a:t>
            </a:r>
            <a:r>
              <a:rPr lang="en-US" dirty="0">
                <a:latin typeface="Calibri"/>
                <a:ea typeface="+mn-lt"/>
                <a:cs typeface="+mn-lt"/>
              </a:rPr>
              <a:t> </a:t>
            </a:r>
            <a:r>
              <a:rPr lang="en-US" err="1">
                <a:latin typeface="Calibri"/>
                <a:ea typeface="+mn-lt"/>
                <a:cs typeface="+mn-lt"/>
              </a:rPr>
              <a:t>yn</a:t>
            </a:r>
            <a:r>
              <a:rPr lang="en-US" dirty="0">
                <a:latin typeface="Calibri"/>
                <a:ea typeface="+mn-lt"/>
                <a:cs typeface="+mn-lt"/>
              </a:rPr>
              <a:t> </a:t>
            </a:r>
            <a:r>
              <a:rPr lang="en-US" err="1">
                <a:latin typeface="Calibri"/>
                <a:ea typeface="+mn-lt"/>
                <a:cs typeface="+mn-lt"/>
              </a:rPr>
              <a:t>cael</a:t>
            </a:r>
            <a:r>
              <a:rPr lang="en-US" dirty="0">
                <a:latin typeface="Calibri"/>
                <a:ea typeface="+mn-lt"/>
                <a:cs typeface="+mn-lt"/>
              </a:rPr>
              <a:t> </a:t>
            </a:r>
            <a:r>
              <a:rPr lang="en-US" err="1">
                <a:latin typeface="Calibri"/>
                <a:ea typeface="+mn-lt"/>
                <a:cs typeface="+mn-lt"/>
              </a:rPr>
              <a:t>ei</a:t>
            </a:r>
            <a:r>
              <a:rPr lang="en-US" dirty="0">
                <a:latin typeface="Calibri"/>
                <a:ea typeface="+mn-lt"/>
                <a:cs typeface="+mn-lt"/>
              </a:rPr>
              <a:t> </a:t>
            </a:r>
            <a:r>
              <a:rPr lang="en-US" err="1">
                <a:latin typeface="Calibri"/>
                <a:ea typeface="+mn-lt"/>
                <a:cs typeface="+mn-lt"/>
              </a:rPr>
              <a:t>ffurfio</a:t>
            </a:r>
            <a:r>
              <a:rPr lang="en-US" dirty="0">
                <a:latin typeface="Calibri"/>
                <a:ea typeface="+mn-lt"/>
                <a:cs typeface="+mn-lt"/>
              </a:rPr>
              <a:t> </a:t>
            </a:r>
            <a:r>
              <a:rPr lang="en-US" err="1">
                <a:latin typeface="Calibri"/>
                <a:ea typeface="+mn-lt"/>
                <a:cs typeface="+mn-lt"/>
              </a:rPr>
              <a:t>yn</a:t>
            </a:r>
            <a:r>
              <a:rPr lang="en-US" dirty="0">
                <a:latin typeface="Calibri"/>
                <a:ea typeface="+mn-lt"/>
                <a:cs typeface="+mn-lt"/>
              </a:rPr>
              <a:t>  </a:t>
            </a:r>
            <a:r>
              <a:rPr lang="en-US" err="1">
                <a:latin typeface="Calibri"/>
                <a:ea typeface="+mn-lt"/>
                <a:cs typeface="+mn-lt"/>
              </a:rPr>
              <a:t>wahanol</a:t>
            </a:r>
            <a:r>
              <a:rPr lang="en-US" dirty="0">
                <a:latin typeface="Calibri"/>
                <a:ea typeface="+mn-lt"/>
                <a:cs typeface="+mn-lt"/>
              </a:rPr>
              <a:t> </a:t>
            </a:r>
            <a:r>
              <a:rPr lang="en-US" err="1">
                <a:latin typeface="Calibri"/>
                <a:ea typeface="+mn-lt"/>
                <a:cs typeface="+mn-lt"/>
              </a:rPr>
              <a:t>ar</a:t>
            </a:r>
            <a:r>
              <a:rPr lang="en-US" dirty="0">
                <a:latin typeface="Calibri"/>
                <a:ea typeface="+mn-lt"/>
                <a:cs typeface="+mn-lt"/>
              </a:rPr>
              <a:t> </a:t>
            </a:r>
            <a:r>
              <a:rPr lang="en-US" err="1">
                <a:latin typeface="Calibri"/>
                <a:ea typeface="+mn-lt"/>
                <a:cs typeface="+mn-lt"/>
              </a:rPr>
              <a:t>gyfer</a:t>
            </a:r>
            <a:r>
              <a:rPr lang="en-US" dirty="0">
                <a:latin typeface="Calibri"/>
                <a:ea typeface="+mn-lt"/>
                <a:cs typeface="+mn-lt"/>
              </a:rPr>
              <a:t> </a:t>
            </a:r>
            <a:r>
              <a:rPr lang="en-US" err="1">
                <a:latin typeface="Calibri"/>
                <a:ea typeface="+mn-lt"/>
                <a:cs typeface="+mn-lt"/>
              </a:rPr>
              <a:t>pob</a:t>
            </a:r>
            <a:r>
              <a:rPr lang="en-US" dirty="0">
                <a:latin typeface="Calibri"/>
                <a:ea typeface="+mn-lt"/>
                <a:cs typeface="+mn-lt"/>
              </a:rPr>
              <a:t> </a:t>
            </a:r>
            <a:r>
              <a:rPr lang="en-US" err="1">
                <a:latin typeface="Calibri"/>
                <a:ea typeface="+mn-lt"/>
                <a:cs typeface="+mn-lt"/>
              </a:rPr>
              <a:t>unigolyn</a:t>
            </a:r>
            <a:endParaRPr lang="en-US" err="1">
              <a:latin typeface="Calibri"/>
              <a:ea typeface="+mn-lt"/>
              <a:cs typeface="Calibri"/>
            </a:endParaRPr>
          </a:p>
          <a:p>
            <a:pPr marL="0" indent="0">
              <a:buNone/>
            </a:pPr>
            <a:r>
              <a:rPr lang="en-US" dirty="0">
                <a:latin typeface="Calibri"/>
                <a:cs typeface="Arial"/>
              </a:rPr>
              <a:t>(</a:t>
            </a:r>
            <a:r>
              <a:rPr lang="en-US" err="1">
                <a:latin typeface="Calibri"/>
                <a:cs typeface="Arial"/>
              </a:rPr>
              <a:t>LlC</a:t>
            </a:r>
            <a:r>
              <a:rPr lang="en-US">
                <a:latin typeface="Calibri"/>
                <a:cs typeface="Arial"/>
              </a:rPr>
              <a:t>, 2022)</a:t>
            </a:r>
            <a:endParaRPr lang="en-US" dirty="0">
              <a:latin typeface="Calibri"/>
              <a:cs typeface="Arial"/>
            </a:endParaRPr>
          </a:p>
        </p:txBody>
      </p:sp>
      <p:sp>
        <p:nvSpPr>
          <p:cNvPr id="4" name="Content Placeholder 3">
            <a:extLst>
              <a:ext uri="{FF2B5EF4-FFF2-40B4-BE49-F238E27FC236}">
                <a16:creationId xmlns:a16="http://schemas.microsoft.com/office/drawing/2014/main" id="{025D842D-8AA0-DA10-3DB2-B41944422DA9}"/>
              </a:ext>
            </a:extLst>
          </p:cNvPr>
          <p:cNvSpPr>
            <a:spLocks noGrp="1"/>
          </p:cNvSpPr>
          <p:nvPr>
            <p:ph sz="half" idx="2"/>
          </p:nvPr>
        </p:nvSpPr>
        <p:spPr/>
        <p:txBody>
          <a:bodyPr vert="horz" lIns="91440" tIns="45720" rIns="91440" bIns="45720" rtlCol="0" anchor="t">
            <a:normAutofit/>
          </a:bodyPr>
          <a:lstStyle/>
          <a:p>
            <a:pPr marL="342900" indent="-342900"/>
            <a:r>
              <a:rPr lang="en-US" dirty="0">
                <a:solidFill>
                  <a:srgbClr val="0070C0"/>
                </a:solidFill>
                <a:latin typeface="Calibri"/>
                <a:cs typeface="Arial"/>
              </a:rPr>
              <a:t>Progression steps linked to each of the areas of learning (descriptions on learning)</a:t>
            </a:r>
          </a:p>
          <a:p>
            <a:pPr marL="342900" indent="-342900"/>
            <a:r>
              <a:rPr lang="en-US" dirty="0">
                <a:solidFill>
                  <a:srgbClr val="0070C0"/>
                </a:solidFill>
                <a:latin typeface="Calibri"/>
                <a:cs typeface="Arial"/>
              </a:rPr>
              <a:t>Assessment will recognize achievement </a:t>
            </a:r>
          </a:p>
          <a:p>
            <a:pPr marL="342900" indent="-342900"/>
            <a:r>
              <a:rPr lang="en-US" dirty="0">
                <a:solidFill>
                  <a:srgbClr val="0070C0"/>
                </a:solidFill>
                <a:latin typeface="Calibri"/>
                <a:cs typeface="Arial"/>
              </a:rPr>
              <a:t>A focus on next steps in learning </a:t>
            </a:r>
          </a:p>
          <a:p>
            <a:pPr marL="342900" indent="-342900"/>
            <a:r>
              <a:rPr lang="en-US" dirty="0">
                <a:solidFill>
                  <a:srgbClr val="0070C0"/>
                </a:solidFill>
                <a:latin typeface="Calibri"/>
                <a:cs typeface="Arial"/>
              </a:rPr>
              <a:t>Learning will have a different road map for every individual</a:t>
            </a:r>
          </a:p>
          <a:p>
            <a:pPr marL="0" indent="0">
              <a:buNone/>
            </a:pPr>
            <a:r>
              <a:rPr lang="en-US" dirty="0">
                <a:solidFill>
                  <a:srgbClr val="0070C0"/>
                </a:solidFill>
                <a:latin typeface="Calibri"/>
                <a:cs typeface="Calibri"/>
              </a:rPr>
              <a:t>(WG, 2022)</a:t>
            </a:r>
            <a:endParaRPr lang="en-US" dirty="0"/>
          </a:p>
        </p:txBody>
      </p:sp>
    </p:spTree>
    <p:extLst>
      <p:ext uri="{BB962C8B-B14F-4D97-AF65-F5344CB8AC3E}">
        <p14:creationId xmlns:p14="http://schemas.microsoft.com/office/powerpoint/2010/main" val="2822106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BCF8C-E8D2-61C9-BCC4-4CD926C1339B}"/>
              </a:ext>
            </a:extLst>
          </p:cNvPr>
          <p:cNvSpPr>
            <a:spLocks noGrp="1"/>
          </p:cNvSpPr>
          <p:nvPr>
            <p:ph type="title"/>
          </p:nvPr>
        </p:nvSpPr>
        <p:spPr/>
        <p:txBody>
          <a:bodyPr/>
          <a:lstStyle/>
          <a:p>
            <a:r>
              <a:rPr lang="en-US" sz="3200" b="1" err="1">
                <a:latin typeface="Calibri"/>
                <a:cs typeface="Arial"/>
              </a:rPr>
              <a:t>Camau</a:t>
            </a:r>
            <a:r>
              <a:rPr lang="en-US" sz="3200" b="1" dirty="0">
                <a:latin typeface="Calibri"/>
                <a:cs typeface="Arial"/>
              </a:rPr>
              <a:t> </a:t>
            </a:r>
            <a:r>
              <a:rPr lang="en-US" sz="3200" b="1" err="1">
                <a:latin typeface="Calibri"/>
                <a:cs typeface="Arial"/>
              </a:rPr>
              <a:t>cynnydd</a:t>
            </a:r>
            <a:r>
              <a:rPr lang="en-US" sz="3200" b="1" dirty="0">
                <a:latin typeface="Calibri"/>
                <a:cs typeface="Arial"/>
              </a:rPr>
              <a:t> </a:t>
            </a:r>
            <a:r>
              <a:rPr lang="en-US" sz="3200" b="1" err="1">
                <a:latin typeface="Calibri"/>
                <a:cs typeface="Arial"/>
              </a:rPr>
              <a:t>sy'n</a:t>
            </a:r>
            <a:r>
              <a:rPr lang="en-US" sz="3200" b="1" dirty="0">
                <a:latin typeface="Calibri"/>
                <a:cs typeface="Arial"/>
              </a:rPr>
              <a:t> </a:t>
            </a:r>
            <a:r>
              <a:rPr lang="en-US" sz="3200" b="1" err="1">
                <a:latin typeface="Calibri"/>
                <a:cs typeface="Arial"/>
              </a:rPr>
              <a:t>gysylltiedig</a:t>
            </a:r>
            <a:r>
              <a:rPr lang="en-US" sz="3200" b="1" dirty="0">
                <a:latin typeface="Calibri"/>
                <a:cs typeface="Arial"/>
              </a:rPr>
              <a:t> a </a:t>
            </a:r>
            <a:r>
              <a:rPr lang="en-US" sz="3200" b="1" err="1">
                <a:latin typeface="Calibri"/>
                <a:cs typeface="Arial"/>
              </a:rPr>
              <a:t>phob</a:t>
            </a:r>
            <a:r>
              <a:rPr lang="en-US" sz="3200" b="1" dirty="0">
                <a:latin typeface="Calibri"/>
                <a:cs typeface="Arial"/>
              </a:rPr>
              <a:t> un </a:t>
            </a:r>
            <a:r>
              <a:rPr lang="en-US" sz="3200" b="1" err="1">
                <a:latin typeface="Calibri"/>
                <a:cs typeface="Arial"/>
              </a:rPr>
              <a:t>o'r</a:t>
            </a:r>
            <a:r>
              <a:rPr lang="en-US" sz="3200" b="1" dirty="0">
                <a:latin typeface="Calibri"/>
                <a:cs typeface="Arial"/>
              </a:rPr>
              <a:t> </a:t>
            </a:r>
            <a:r>
              <a:rPr lang="en-US" sz="3200" b="1" err="1">
                <a:latin typeface="Calibri"/>
                <a:cs typeface="Arial"/>
              </a:rPr>
              <a:t>meysydd</a:t>
            </a:r>
            <a:r>
              <a:rPr lang="en-US" sz="3200" b="1" dirty="0">
                <a:latin typeface="Calibri"/>
                <a:cs typeface="Arial"/>
              </a:rPr>
              <a:t> </a:t>
            </a:r>
            <a:r>
              <a:rPr lang="en-US" sz="3200" b="1" err="1">
                <a:latin typeface="Calibri"/>
                <a:cs typeface="Arial"/>
              </a:rPr>
              <a:t>dygu</a:t>
            </a:r>
            <a:br>
              <a:rPr lang="en-US" sz="3200" b="1" dirty="0">
                <a:latin typeface="Calibri"/>
                <a:cs typeface="Arial"/>
              </a:rPr>
            </a:br>
            <a:r>
              <a:rPr lang="en-US" sz="3200" b="1" dirty="0">
                <a:solidFill>
                  <a:srgbClr val="0070C0"/>
                </a:solidFill>
                <a:latin typeface="Calibri"/>
                <a:cs typeface="Arial"/>
              </a:rPr>
              <a:t>Progression steps linked to each of the areas of learning </a:t>
            </a:r>
            <a:endParaRPr lang="en-US" sz="3200" b="1">
              <a:solidFill>
                <a:srgbClr val="0070C0"/>
              </a:solidFill>
              <a:cs typeface="Arial"/>
            </a:endParaRPr>
          </a:p>
        </p:txBody>
      </p:sp>
      <p:sp>
        <p:nvSpPr>
          <p:cNvPr id="3" name="Content Placeholder 2">
            <a:extLst>
              <a:ext uri="{FF2B5EF4-FFF2-40B4-BE49-F238E27FC236}">
                <a16:creationId xmlns:a16="http://schemas.microsoft.com/office/drawing/2014/main" id="{F7E51AE8-D3C0-91A8-F740-664E64E77BFB}"/>
              </a:ext>
            </a:extLst>
          </p:cNvPr>
          <p:cNvSpPr>
            <a:spLocks noGrp="1"/>
          </p:cNvSpPr>
          <p:nvPr>
            <p:ph sz="half" idx="1"/>
          </p:nvPr>
        </p:nvSpPr>
        <p:spPr>
          <a:xfrm>
            <a:off x="814630" y="2027103"/>
            <a:ext cx="3537489" cy="3506681"/>
          </a:xfrm>
        </p:spPr>
        <p:txBody>
          <a:bodyPr vert="horz" lIns="91440" tIns="45720" rIns="91440" bIns="45720" rtlCol="0" anchor="t">
            <a:normAutofit/>
          </a:bodyPr>
          <a:lstStyle/>
          <a:p>
            <a:r>
              <a:rPr lang="en-US" sz="1800" dirty="0" err="1">
                <a:latin typeface="Calibri"/>
                <a:ea typeface="+mn-lt"/>
                <a:cs typeface="+mn-lt"/>
              </a:rPr>
              <a:t>Disgrifiadau</a:t>
            </a:r>
            <a:r>
              <a:rPr lang="en-US" sz="1800" dirty="0">
                <a:latin typeface="Calibri"/>
                <a:ea typeface="+mn-lt"/>
                <a:cs typeface="+mn-lt"/>
              </a:rPr>
              <a:t> </a:t>
            </a:r>
            <a:r>
              <a:rPr lang="en-US" sz="1800" dirty="0" err="1">
                <a:latin typeface="Calibri"/>
                <a:ea typeface="+mn-lt"/>
                <a:cs typeface="+mn-lt"/>
              </a:rPr>
              <a:t>o'r</a:t>
            </a:r>
            <a:r>
              <a:rPr lang="en-US" sz="1800" dirty="0">
                <a:latin typeface="Calibri"/>
                <a:ea typeface="+mn-lt"/>
                <a:cs typeface="+mn-lt"/>
              </a:rPr>
              <a:t> </a:t>
            </a:r>
            <a:r>
              <a:rPr lang="en-US" sz="1800" dirty="0" err="1">
                <a:latin typeface="Calibri"/>
                <a:ea typeface="+mn-lt"/>
                <a:cs typeface="+mn-lt"/>
              </a:rPr>
              <a:t>dysgu</a:t>
            </a:r>
            <a:endParaRPr lang="en-US" sz="1800" dirty="0" err="1">
              <a:latin typeface="Calibri"/>
              <a:cs typeface="Arial" panose="020B0604020202020204"/>
            </a:endParaRPr>
          </a:p>
          <a:p>
            <a:r>
              <a:rPr lang="en-US" sz="1800" dirty="0" err="1">
                <a:latin typeface="Calibri"/>
                <a:ea typeface="+mn-lt"/>
                <a:cs typeface="+mn-lt"/>
              </a:rPr>
              <a:t>Trefnir</a:t>
            </a:r>
            <a:r>
              <a:rPr lang="en-US" sz="1800" dirty="0">
                <a:latin typeface="Calibri"/>
                <a:ea typeface="+mn-lt"/>
                <a:cs typeface="+mn-lt"/>
              </a:rPr>
              <a:t> y </a:t>
            </a:r>
            <a:r>
              <a:rPr lang="en-US" sz="1800" dirty="0" err="1">
                <a:latin typeface="Calibri"/>
                <a:ea typeface="+mn-lt"/>
                <a:cs typeface="+mn-lt"/>
              </a:rPr>
              <a:t>rhain</a:t>
            </a:r>
            <a:r>
              <a:rPr lang="en-US" sz="1800" dirty="0">
                <a:latin typeface="Calibri"/>
                <a:ea typeface="+mn-lt"/>
                <a:cs typeface="+mn-lt"/>
              </a:rPr>
              <a:t> </a:t>
            </a:r>
            <a:r>
              <a:rPr lang="en-US" sz="1800" dirty="0" err="1">
                <a:latin typeface="Calibri"/>
                <a:ea typeface="+mn-lt"/>
                <a:cs typeface="+mn-lt"/>
              </a:rPr>
              <a:t>mewn</a:t>
            </a:r>
            <a:r>
              <a:rPr lang="en-US" sz="1800" dirty="0">
                <a:latin typeface="Calibri"/>
                <a:ea typeface="+mn-lt"/>
                <a:cs typeface="+mn-lt"/>
              </a:rPr>
              <a:t> </a:t>
            </a:r>
            <a:r>
              <a:rPr lang="en-US" sz="1800" dirty="0" err="1">
                <a:latin typeface="Calibri"/>
                <a:ea typeface="+mn-lt"/>
                <a:cs typeface="+mn-lt"/>
              </a:rPr>
              <a:t>pum</a:t>
            </a:r>
            <a:r>
              <a:rPr lang="en-US" sz="1800" dirty="0">
                <a:latin typeface="Calibri"/>
                <a:ea typeface="+mn-lt"/>
                <a:cs typeface="+mn-lt"/>
              </a:rPr>
              <a:t> cam </a:t>
            </a:r>
            <a:r>
              <a:rPr lang="en-US" sz="1800" dirty="0" err="1">
                <a:latin typeface="Calibri"/>
                <a:ea typeface="+mn-lt"/>
                <a:cs typeface="+mn-lt"/>
              </a:rPr>
              <a:t>cynnydd</a:t>
            </a:r>
            <a:endParaRPr lang="en-US" sz="1800" dirty="0" err="1">
              <a:latin typeface="Calibri"/>
              <a:cs typeface="Arial"/>
            </a:endParaRPr>
          </a:p>
          <a:p>
            <a:r>
              <a:rPr lang="en-US" sz="1800" dirty="0">
                <a:latin typeface="Calibri"/>
                <a:ea typeface="+mn-lt"/>
                <a:cs typeface="+mn-lt"/>
              </a:rPr>
              <a:t>5, 8, 11, 14, 16 </a:t>
            </a:r>
            <a:r>
              <a:rPr lang="en-US" sz="1800" err="1">
                <a:latin typeface="Calibri"/>
                <a:ea typeface="+mn-lt"/>
                <a:cs typeface="+mn-lt"/>
              </a:rPr>
              <a:t>oed</a:t>
            </a:r>
            <a:endParaRPr lang="en-US" sz="1800">
              <a:latin typeface="Calibri"/>
              <a:cs typeface="Calibri"/>
            </a:endParaRPr>
          </a:p>
          <a:p>
            <a:r>
              <a:rPr lang="en-US" sz="1800" dirty="0" err="1">
                <a:latin typeface="Calibri"/>
                <a:ea typeface="+mn-lt"/>
                <a:cs typeface="+mn-lt"/>
              </a:rPr>
              <a:t>Helpu</a:t>
            </a:r>
            <a:r>
              <a:rPr lang="en-US" sz="1800" dirty="0">
                <a:latin typeface="Calibri"/>
                <a:ea typeface="+mn-lt"/>
                <a:cs typeface="+mn-lt"/>
              </a:rPr>
              <a:t> </a:t>
            </a:r>
            <a:r>
              <a:rPr lang="en-US" sz="1800" dirty="0" err="1">
                <a:latin typeface="Calibri"/>
                <a:ea typeface="+mn-lt"/>
                <a:cs typeface="+mn-lt"/>
              </a:rPr>
              <a:t>i</a:t>
            </a:r>
            <a:r>
              <a:rPr lang="en-US" sz="1800" dirty="0">
                <a:latin typeface="Calibri"/>
                <a:ea typeface="+mn-lt"/>
                <a:cs typeface="+mn-lt"/>
              </a:rPr>
              <a:t> </a:t>
            </a:r>
            <a:r>
              <a:rPr lang="en-US" sz="1800" dirty="0" err="1">
                <a:latin typeface="Calibri"/>
                <a:ea typeface="+mn-lt"/>
                <a:cs typeface="+mn-lt"/>
              </a:rPr>
              <a:t>ddeall</a:t>
            </a:r>
            <a:r>
              <a:rPr lang="en-US" sz="1800" dirty="0">
                <a:latin typeface="Calibri"/>
                <a:ea typeface="+mn-lt"/>
                <a:cs typeface="+mn-lt"/>
              </a:rPr>
              <a:t> a </a:t>
            </a:r>
            <a:r>
              <a:rPr lang="en-US" sz="1800" dirty="0" err="1">
                <a:latin typeface="Calibri"/>
                <a:ea typeface="+mn-lt"/>
                <a:cs typeface="+mn-lt"/>
              </a:rPr>
              <a:t>oes</a:t>
            </a:r>
            <a:r>
              <a:rPr lang="en-US" sz="1800" dirty="0">
                <a:latin typeface="Calibri"/>
                <a:ea typeface="+mn-lt"/>
                <a:cs typeface="+mn-lt"/>
              </a:rPr>
              <a:t> </a:t>
            </a:r>
            <a:r>
              <a:rPr lang="en-US" sz="1800" dirty="0" err="1">
                <a:latin typeface="Calibri"/>
                <a:ea typeface="+mn-lt"/>
                <a:cs typeface="+mn-lt"/>
              </a:rPr>
              <a:t>cynnydd</a:t>
            </a:r>
            <a:r>
              <a:rPr lang="en-US" sz="1800" dirty="0">
                <a:latin typeface="Calibri"/>
                <a:ea typeface="+mn-lt"/>
                <a:cs typeface="+mn-lt"/>
              </a:rPr>
              <a:t> </a:t>
            </a:r>
            <a:r>
              <a:rPr lang="en-US" sz="1800" dirty="0" err="1">
                <a:latin typeface="Calibri"/>
                <a:ea typeface="+mn-lt"/>
                <a:cs typeface="+mn-lt"/>
              </a:rPr>
              <a:t>priodol</a:t>
            </a:r>
            <a:r>
              <a:rPr lang="en-US" sz="1800" dirty="0">
                <a:latin typeface="Calibri"/>
                <a:ea typeface="+mn-lt"/>
                <a:cs typeface="+mn-lt"/>
              </a:rPr>
              <a:t> </a:t>
            </a:r>
            <a:r>
              <a:rPr lang="en-US" sz="1800" dirty="0" err="1">
                <a:latin typeface="Calibri"/>
                <a:ea typeface="+mn-lt"/>
                <a:cs typeface="+mn-lt"/>
              </a:rPr>
              <a:t>yn</a:t>
            </a:r>
            <a:r>
              <a:rPr lang="en-US" sz="1800" dirty="0">
                <a:latin typeface="Calibri"/>
                <a:ea typeface="+mn-lt"/>
                <a:cs typeface="+mn-lt"/>
              </a:rPr>
              <a:t> </a:t>
            </a:r>
            <a:r>
              <a:rPr lang="en-US" sz="1800" dirty="0" err="1">
                <a:latin typeface="Calibri"/>
                <a:ea typeface="+mn-lt"/>
                <a:cs typeface="+mn-lt"/>
              </a:rPr>
              <a:t>cael</a:t>
            </a:r>
            <a:r>
              <a:rPr lang="en-US" sz="1800" dirty="0">
                <a:latin typeface="Calibri"/>
                <a:ea typeface="+mn-lt"/>
                <a:cs typeface="+mn-lt"/>
              </a:rPr>
              <a:t> </a:t>
            </a:r>
            <a:r>
              <a:rPr lang="en-US" sz="1800" dirty="0" err="1">
                <a:latin typeface="Calibri"/>
                <a:ea typeface="+mn-lt"/>
                <a:cs typeface="+mn-lt"/>
              </a:rPr>
              <a:t>ei</a:t>
            </a:r>
            <a:r>
              <a:rPr lang="en-US" sz="1800" dirty="0">
                <a:latin typeface="Calibri"/>
                <a:ea typeface="+mn-lt"/>
                <a:cs typeface="+mn-lt"/>
              </a:rPr>
              <a:t> </a:t>
            </a:r>
            <a:r>
              <a:rPr lang="en-US" sz="1800" dirty="0" err="1">
                <a:latin typeface="Calibri"/>
                <a:ea typeface="+mn-lt"/>
                <a:cs typeface="+mn-lt"/>
              </a:rPr>
              <a:t>wneud</a:t>
            </a:r>
            <a:r>
              <a:rPr lang="en-US" sz="1800" dirty="0">
                <a:latin typeface="Calibri"/>
                <a:ea typeface="+mn-lt"/>
                <a:cs typeface="+mn-lt"/>
              </a:rPr>
              <a:t> </a:t>
            </a:r>
            <a:r>
              <a:rPr lang="en-US" sz="1800" dirty="0" err="1">
                <a:latin typeface="Calibri"/>
                <a:ea typeface="+mn-lt"/>
                <a:cs typeface="+mn-lt"/>
              </a:rPr>
              <a:t>a'r</a:t>
            </a:r>
            <a:r>
              <a:rPr lang="en-US" sz="1800" dirty="0">
                <a:latin typeface="Calibri"/>
                <a:ea typeface="+mn-lt"/>
                <a:cs typeface="+mn-lt"/>
              </a:rPr>
              <a:t> </a:t>
            </a:r>
            <a:r>
              <a:rPr lang="en-US" sz="1800" dirty="0" err="1">
                <a:latin typeface="Calibri"/>
                <a:ea typeface="+mn-lt"/>
                <a:cs typeface="+mn-lt"/>
              </a:rPr>
              <a:t>camau</a:t>
            </a:r>
            <a:r>
              <a:rPr lang="en-US" sz="1800" dirty="0">
                <a:latin typeface="Calibri"/>
                <a:ea typeface="+mn-lt"/>
                <a:cs typeface="+mn-lt"/>
              </a:rPr>
              <a:t> </a:t>
            </a:r>
            <a:r>
              <a:rPr lang="en-US" sz="1800" dirty="0" err="1">
                <a:latin typeface="Calibri"/>
                <a:ea typeface="+mn-lt"/>
                <a:cs typeface="+mn-lt"/>
              </a:rPr>
              <a:t>nesaf</a:t>
            </a:r>
            <a:r>
              <a:rPr lang="en-US" sz="1800" dirty="0">
                <a:latin typeface="Calibri"/>
                <a:ea typeface="+mn-lt"/>
                <a:cs typeface="+mn-lt"/>
              </a:rPr>
              <a:t> </a:t>
            </a:r>
            <a:r>
              <a:rPr lang="en-US" sz="1800" dirty="0" err="1">
                <a:latin typeface="Calibri"/>
                <a:ea typeface="+mn-lt"/>
                <a:cs typeface="+mn-lt"/>
              </a:rPr>
              <a:t>i'w</a:t>
            </a:r>
            <a:r>
              <a:rPr lang="en-US" sz="1800" dirty="0">
                <a:latin typeface="Calibri"/>
                <a:ea typeface="+mn-lt"/>
                <a:cs typeface="+mn-lt"/>
              </a:rPr>
              <a:t> </a:t>
            </a:r>
            <a:r>
              <a:rPr lang="en-US" sz="1800" dirty="0" err="1">
                <a:latin typeface="Calibri"/>
                <a:ea typeface="+mn-lt"/>
                <a:cs typeface="+mn-lt"/>
              </a:rPr>
              <a:t>cymryd</a:t>
            </a:r>
            <a:endParaRPr lang="en-US" sz="1800" dirty="0" err="1">
              <a:latin typeface="Calibri"/>
            </a:endParaRPr>
          </a:p>
        </p:txBody>
      </p:sp>
      <p:sp>
        <p:nvSpPr>
          <p:cNvPr id="4" name="Content Placeholder 3">
            <a:extLst>
              <a:ext uri="{FF2B5EF4-FFF2-40B4-BE49-F238E27FC236}">
                <a16:creationId xmlns:a16="http://schemas.microsoft.com/office/drawing/2014/main" id="{3612F52F-17EF-581D-2508-4F008E9259DF}"/>
              </a:ext>
            </a:extLst>
          </p:cNvPr>
          <p:cNvSpPr>
            <a:spLocks noGrp="1"/>
          </p:cNvSpPr>
          <p:nvPr>
            <p:ph sz="half" idx="2"/>
          </p:nvPr>
        </p:nvSpPr>
        <p:spPr/>
        <p:txBody>
          <a:bodyPr vert="horz" lIns="91440" tIns="45720" rIns="91440" bIns="45720" rtlCol="0" anchor="t">
            <a:normAutofit/>
          </a:bodyPr>
          <a:lstStyle/>
          <a:p>
            <a:r>
              <a:rPr lang="en-US" sz="1800" dirty="0">
                <a:solidFill>
                  <a:srgbClr val="0070C0"/>
                </a:solidFill>
                <a:latin typeface="Calibri"/>
                <a:cs typeface="Arial"/>
              </a:rPr>
              <a:t>Descriptions on learning</a:t>
            </a:r>
          </a:p>
          <a:p>
            <a:r>
              <a:rPr lang="en-US" sz="1800" dirty="0">
                <a:solidFill>
                  <a:srgbClr val="0070C0"/>
                </a:solidFill>
                <a:latin typeface="Calibri"/>
                <a:cs typeface="Arial"/>
              </a:rPr>
              <a:t>These are arranged in five progression steps </a:t>
            </a:r>
          </a:p>
          <a:p>
            <a:r>
              <a:rPr lang="en-US" sz="1800" dirty="0">
                <a:solidFill>
                  <a:srgbClr val="0070C0"/>
                </a:solidFill>
                <a:latin typeface="Calibri"/>
                <a:cs typeface="Arial"/>
              </a:rPr>
              <a:t>Ages 5, 8, 11, 14, 16</a:t>
            </a:r>
          </a:p>
          <a:p>
            <a:r>
              <a:rPr lang="en-US" sz="1800" dirty="0">
                <a:solidFill>
                  <a:srgbClr val="0070C0"/>
                </a:solidFill>
                <a:latin typeface="Calibri"/>
                <a:cs typeface="Arial"/>
              </a:rPr>
              <a:t>Helps understand if appropriate progress is being made and the next steps to be taken</a:t>
            </a:r>
          </a:p>
          <a:p>
            <a:endParaRPr lang="en-US" sz="1400" dirty="0">
              <a:solidFill>
                <a:srgbClr val="1F1F1F"/>
              </a:solidFill>
              <a:cs typeface="Arial"/>
            </a:endParaRPr>
          </a:p>
        </p:txBody>
      </p:sp>
      <p:sp>
        <p:nvSpPr>
          <p:cNvPr id="5" name="Speech Bubble: Oval 4">
            <a:extLst>
              <a:ext uri="{FF2B5EF4-FFF2-40B4-BE49-F238E27FC236}">
                <a16:creationId xmlns:a16="http://schemas.microsoft.com/office/drawing/2014/main" id="{F2D14BB4-8029-C03A-D008-5B4221CF4F1A}"/>
              </a:ext>
            </a:extLst>
          </p:cNvPr>
          <p:cNvSpPr/>
          <p:nvPr/>
        </p:nvSpPr>
        <p:spPr>
          <a:xfrm>
            <a:off x="4780304" y="4372318"/>
            <a:ext cx="1838439" cy="114988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cs typeface="Arial"/>
              </a:rPr>
              <a:t>I CAN..</a:t>
            </a:r>
            <a:endParaRPr lang="en-US" dirty="0"/>
          </a:p>
        </p:txBody>
      </p:sp>
      <p:sp>
        <p:nvSpPr>
          <p:cNvPr id="6" name="Speech Bubble: Oval 5">
            <a:extLst>
              <a:ext uri="{FF2B5EF4-FFF2-40B4-BE49-F238E27FC236}">
                <a16:creationId xmlns:a16="http://schemas.microsoft.com/office/drawing/2014/main" id="{2AACC2F2-EB34-085A-41BB-490ABF6C618D}"/>
              </a:ext>
            </a:extLst>
          </p:cNvPr>
          <p:cNvSpPr/>
          <p:nvPr/>
        </p:nvSpPr>
        <p:spPr>
          <a:xfrm>
            <a:off x="6618838" y="3996717"/>
            <a:ext cx="1838439" cy="114988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cs typeface="Arial"/>
              </a:rPr>
              <a:t>I HAVE..</a:t>
            </a:r>
            <a:endParaRPr lang="en-US" dirty="0"/>
          </a:p>
        </p:txBody>
      </p:sp>
      <p:sp>
        <p:nvSpPr>
          <p:cNvPr id="7" name="Speech Bubble: Oval 6">
            <a:extLst>
              <a:ext uri="{FF2B5EF4-FFF2-40B4-BE49-F238E27FC236}">
                <a16:creationId xmlns:a16="http://schemas.microsoft.com/office/drawing/2014/main" id="{A3FCD7AD-9612-9900-D1A2-856F14BBEE85}"/>
              </a:ext>
            </a:extLst>
          </p:cNvPr>
          <p:cNvSpPr/>
          <p:nvPr/>
        </p:nvSpPr>
        <p:spPr>
          <a:xfrm>
            <a:off x="293544" y="4372317"/>
            <a:ext cx="1838439" cy="114988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cs typeface="Arial"/>
              </a:rPr>
              <a:t>DWI'N GALLU..</a:t>
            </a:r>
            <a:endParaRPr lang="en-US" dirty="0"/>
          </a:p>
        </p:txBody>
      </p:sp>
      <p:sp>
        <p:nvSpPr>
          <p:cNvPr id="8" name="Speech Bubble: Oval 7">
            <a:extLst>
              <a:ext uri="{FF2B5EF4-FFF2-40B4-BE49-F238E27FC236}">
                <a16:creationId xmlns:a16="http://schemas.microsoft.com/office/drawing/2014/main" id="{5C47F13D-0C47-04E5-BF18-D0A06225545D}"/>
              </a:ext>
            </a:extLst>
          </p:cNvPr>
          <p:cNvSpPr/>
          <p:nvPr/>
        </p:nvSpPr>
        <p:spPr>
          <a:xfrm>
            <a:off x="2217319" y="4136202"/>
            <a:ext cx="1838439" cy="114988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cs typeface="Arial"/>
              </a:rPr>
              <a:t>DWI WEDI..</a:t>
            </a:r>
            <a:endParaRPr lang="en-US" dirty="0"/>
          </a:p>
        </p:txBody>
      </p:sp>
    </p:spTree>
    <p:extLst>
      <p:ext uri="{BB962C8B-B14F-4D97-AF65-F5344CB8AC3E}">
        <p14:creationId xmlns:p14="http://schemas.microsoft.com/office/powerpoint/2010/main" val="3152038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05F9B4C9-0091-DAAA-1757-6ABEF1F817CC}"/>
              </a:ext>
            </a:extLst>
          </p:cNvPr>
          <p:cNvPicPr>
            <a:picLocks noGrp="1" noChangeAspect="1"/>
          </p:cNvPicPr>
          <p:nvPr>
            <p:ph sz="half" idx="1"/>
          </p:nvPr>
        </p:nvPicPr>
        <p:blipFill rotWithShape="1">
          <a:blip r:embed="rId3"/>
          <a:srcRect t="8982" r="-399" b="4491"/>
          <a:stretch/>
        </p:blipFill>
        <p:spPr>
          <a:xfrm>
            <a:off x="225695" y="63434"/>
            <a:ext cx="4444145" cy="2551719"/>
          </a:xfrm>
        </p:spPr>
      </p:pic>
      <p:pic>
        <p:nvPicPr>
          <p:cNvPr id="6" name="Picture 5" descr="A screenshot of a computer&#10;&#10;Description automatically generated">
            <a:extLst>
              <a:ext uri="{FF2B5EF4-FFF2-40B4-BE49-F238E27FC236}">
                <a16:creationId xmlns:a16="http://schemas.microsoft.com/office/drawing/2014/main" id="{05E273DD-9AD5-E166-C398-BA501E5A9350}"/>
              </a:ext>
            </a:extLst>
          </p:cNvPr>
          <p:cNvPicPr>
            <a:picLocks noChangeAspect="1"/>
          </p:cNvPicPr>
          <p:nvPr/>
        </p:nvPicPr>
        <p:blipFill rotWithShape="1">
          <a:blip r:embed="rId4"/>
          <a:srcRect t="3479" b="4085"/>
          <a:stretch/>
        </p:blipFill>
        <p:spPr>
          <a:xfrm>
            <a:off x="4130299" y="915691"/>
            <a:ext cx="4277532" cy="2616245"/>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BA7EF735-466A-4480-B8CA-55F6D0A132AA}"/>
              </a:ext>
            </a:extLst>
          </p:cNvPr>
          <p:cNvPicPr>
            <a:picLocks noChangeAspect="1"/>
          </p:cNvPicPr>
          <p:nvPr/>
        </p:nvPicPr>
        <p:blipFill rotWithShape="1">
          <a:blip r:embed="rId5"/>
          <a:srcRect t="3689" b="4580"/>
          <a:stretch/>
        </p:blipFill>
        <p:spPr>
          <a:xfrm>
            <a:off x="681925" y="2667000"/>
            <a:ext cx="4641743" cy="2833189"/>
          </a:xfrm>
          <a:prstGeom prst="rect">
            <a:avLst/>
          </a:prstGeom>
        </p:spPr>
      </p:pic>
    </p:spTree>
    <p:extLst>
      <p:ext uri="{BB962C8B-B14F-4D97-AF65-F5344CB8AC3E}">
        <p14:creationId xmlns:p14="http://schemas.microsoft.com/office/powerpoint/2010/main" val="3638960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C0B6E9AA-E79A-9DAE-D80B-9251E02D497A}"/>
              </a:ext>
            </a:extLst>
          </p:cNvPr>
          <p:cNvPicPr>
            <a:picLocks noGrp="1" noChangeAspect="1"/>
          </p:cNvPicPr>
          <p:nvPr>
            <p:ph sz="half" idx="1"/>
          </p:nvPr>
        </p:nvPicPr>
        <p:blipFill rotWithShape="1">
          <a:blip r:embed="rId3"/>
          <a:srcRect t="3763" b="4032"/>
          <a:stretch/>
        </p:blipFill>
        <p:spPr>
          <a:xfrm>
            <a:off x="159911" y="80961"/>
            <a:ext cx="4369361" cy="2706035"/>
          </a:xfrm>
        </p:spPr>
      </p:pic>
      <p:pic>
        <p:nvPicPr>
          <p:cNvPr id="6" name="Content Placeholder 5" descr="A screenshot of a computer&#10;&#10;Description automatically generated">
            <a:extLst>
              <a:ext uri="{FF2B5EF4-FFF2-40B4-BE49-F238E27FC236}">
                <a16:creationId xmlns:a16="http://schemas.microsoft.com/office/drawing/2014/main" id="{410A1A54-248E-5B9D-D4AA-788D6A1AF837}"/>
              </a:ext>
            </a:extLst>
          </p:cNvPr>
          <p:cNvPicPr>
            <a:picLocks noGrp="1" noChangeAspect="1"/>
          </p:cNvPicPr>
          <p:nvPr>
            <p:ph sz="half" idx="2"/>
          </p:nvPr>
        </p:nvPicPr>
        <p:blipFill rotWithShape="1">
          <a:blip r:embed="rId4"/>
          <a:srcRect t="3674" b="4032"/>
          <a:stretch/>
        </p:blipFill>
        <p:spPr>
          <a:xfrm>
            <a:off x="4239737" y="972765"/>
            <a:ext cx="4369360" cy="2701229"/>
          </a:xfrm>
        </p:spPr>
      </p:pic>
      <p:pic>
        <p:nvPicPr>
          <p:cNvPr id="7" name="Picture 6" descr="A screenshot of a computer&#10;&#10;Description automatically generated">
            <a:extLst>
              <a:ext uri="{FF2B5EF4-FFF2-40B4-BE49-F238E27FC236}">
                <a16:creationId xmlns:a16="http://schemas.microsoft.com/office/drawing/2014/main" id="{5256F42D-47CA-C23D-D966-9D29898FEA45}"/>
              </a:ext>
            </a:extLst>
          </p:cNvPr>
          <p:cNvPicPr>
            <a:picLocks noChangeAspect="1"/>
          </p:cNvPicPr>
          <p:nvPr/>
        </p:nvPicPr>
        <p:blipFill rotWithShape="1">
          <a:blip r:embed="rId5"/>
          <a:srcRect t="2719" r="-79" b="4492"/>
          <a:stretch/>
        </p:blipFill>
        <p:spPr>
          <a:xfrm>
            <a:off x="1427850" y="2876130"/>
            <a:ext cx="4377305" cy="2714227"/>
          </a:xfrm>
          <a:prstGeom prst="rect">
            <a:avLst/>
          </a:prstGeom>
        </p:spPr>
      </p:pic>
    </p:spTree>
    <p:extLst>
      <p:ext uri="{BB962C8B-B14F-4D97-AF65-F5344CB8AC3E}">
        <p14:creationId xmlns:p14="http://schemas.microsoft.com/office/powerpoint/2010/main" val="1268631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Content Placeholder 2">
            <a:extLst>
              <a:ext uri="{FF2B5EF4-FFF2-40B4-BE49-F238E27FC236}">
                <a16:creationId xmlns:a16="http://schemas.microsoft.com/office/drawing/2014/main" id="{873345C3-0C18-F334-489D-3D41AAFE61B0}"/>
              </a:ext>
            </a:extLst>
          </p:cNvPr>
          <p:cNvSpPr>
            <a:spLocks noGrp="1" noChangeArrowheads="1"/>
          </p:cNvSpPr>
          <p:nvPr>
            <p:ph sz="half" idx="1"/>
          </p:nvPr>
        </p:nvSpPr>
        <p:spPr bwMode="auto">
          <a:xfrm>
            <a:off x="539552" y="1484610"/>
            <a:ext cx="3826768" cy="3888779"/>
          </a:xfrm>
        </p:spPr>
        <p:txBody>
          <a:bodyPr wrap="square" numCol="1" anchor="t" anchorCtr="0" compatLnSpc="1">
            <a:prstTxWarp prst="textNoShape">
              <a:avLst/>
            </a:prstTxWarp>
            <a:normAutofit/>
          </a:bodyPr>
          <a:lstStyle/>
          <a:p>
            <a:r>
              <a:rPr lang="en-GB" altLang="en-US" sz="2400" dirty="0">
                <a:latin typeface="Calibri"/>
                <a:cs typeface="Calibri"/>
              </a:rPr>
              <a:t>Sut </a:t>
            </a:r>
            <a:r>
              <a:rPr lang="en-GB" altLang="en-US" sz="2400" err="1">
                <a:latin typeface="Calibri"/>
                <a:cs typeface="Calibri"/>
              </a:rPr>
              <a:t>gellid</a:t>
            </a:r>
            <a:r>
              <a:rPr lang="en-GB" altLang="en-US" sz="2400" dirty="0">
                <a:latin typeface="Calibri"/>
                <a:cs typeface="Calibri"/>
              </a:rPr>
              <a:t> </a:t>
            </a:r>
            <a:r>
              <a:rPr lang="en-GB" altLang="en-US" sz="2400" err="1">
                <a:latin typeface="Calibri"/>
                <a:cs typeface="Calibri"/>
              </a:rPr>
              <a:t>cynnig</a:t>
            </a:r>
            <a:r>
              <a:rPr lang="en-GB" altLang="en-US" sz="2400" dirty="0">
                <a:latin typeface="Calibri"/>
                <a:cs typeface="Calibri"/>
              </a:rPr>
              <a:t> </a:t>
            </a:r>
            <a:r>
              <a:rPr lang="en-GB" altLang="en-US" sz="2400" err="1">
                <a:latin typeface="Calibri"/>
                <a:cs typeface="Calibri"/>
              </a:rPr>
              <a:t>tystiolaeth</a:t>
            </a:r>
            <a:r>
              <a:rPr lang="en-GB" altLang="en-US" sz="2400" dirty="0">
                <a:latin typeface="Calibri"/>
                <a:cs typeface="Calibri"/>
              </a:rPr>
              <a:t> </a:t>
            </a:r>
            <a:r>
              <a:rPr lang="en-GB" altLang="en-US" sz="2400" err="1">
                <a:latin typeface="Calibri"/>
                <a:cs typeface="Calibri"/>
              </a:rPr>
              <a:t>ar</a:t>
            </a:r>
            <a:r>
              <a:rPr lang="en-GB" altLang="en-US" sz="2400" dirty="0">
                <a:latin typeface="Calibri"/>
                <a:cs typeface="Calibri"/>
              </a:rPr>
              <a:t> </a:t>
            </a:r>
            <a:r>
              <a:rPr lang="en-GB" altLang="en-US" sz="2400" err="1">
                <a:latin typeface="Calibri"/>
                <a:cs typeface="Calibri"/>
              </a:rPr>
              <a:t>gyfer</a:t>
            </a:r>
            <a:r>
              <a:rPr lang="en-GB" altLang="en-US" sz="2400" dirty="0">
                <a:latin typeface="Calibri"/>
                <a:cs typeface="Calibri"/>
              </a:rPr>
              <a:t> </a:t>
            </a:r>
            <a:r>
              <a:rPr lang="en-GB" altLang="en-US" sz="2400" err="1">
                <a:latin typeface="Calibri"/>
                <a:cs typeface="Calibri"/>
              </a:rPr>
              <a:t>hyn</a:t>
            </a:r>
            <a:r>
              <a:rPr lang="en-GB" altLang="en-US" sz="2400" dirty="0">
                <a:latin typeface="Calibri"/>
                <a:cs typeface="Calibri"/>
              </a:rPr>
              <a:t>?</a:t>
            </a:r>
          </a:p>
          <a:p>
            <a:r>
              <a:rPr lang="en-GB" altLang="en-US" sz="2400" dirty="0">
                <a:latin typeface="Calibri"/>
                <a:cs typeface="Calibri"/>
              </a:rPr>
              <a:t>Sawl </a:t>
            </a:r>
            <a:r>
              <a:rPr lang="en-GB" altLang="en-US" sz="2400" dirty="0" err="1">
                <a:latin typeface="Calibri"/>
                <a:cs typeface="Calibri"/>
              </a:rPr>
              <a:t>gwaith</a:t>
            </a:r>
            <a:r>
              <a:rPr lang="en-GB" altLang="en-US" sz="2400" dirty="0">
                <a:latin typeface="Calibri"/>
                <a:cs typeface="Calibri"/>
              </a:rPr>
              <a:t> </a:t>
            </a:r>
            <a:r>
              <a:rPr lang="en-GB" altLang="en-US" sz="2400" dirty="0" err="1">
                <a:latin typeface="Calibri"/>
                <a:cs typeface="Calibri"/>
              </a:rPr>
              <a:t>fyddai</a:t>
            </a:r>
            <a:r>
              <a:rPr lang="en-GB" altLang="en-US" sz="2400" dirty="0">
                <a:latin typeface="Calibri"/>
                <a:cs typeface="Calibri"/>
              </a:rPr>
              <a:t> </a:t>
            </a:r>
            <a:r>
              <a:rPr lang="en-GB" altLang="en-US" sz="2400" dirty="0" err="1">
                <a:latin typeface="Calibri"/>
                <a:cs typeface="Calibri"/>
              </a:rPr>
              <a:t>angen</a:t>
            </a:r>
            <a:r>
              <a:rPr lang="en-GB" altLang="en-US" sz="2400" dirty="0">
                <a:latin typeface="Calibri"/>
                <a:cs typeface="Calibri"/>
              </a:rPr>
              <a:t> </a:t>
            </a:r>
            <a:r>
              <a:rPr lang="en-GB" altLang="en-US" sz="2400" dirty="0" err="1">
                <a:latin typeface="Calibri"/>
                <a:cs typeface="Calibri"/>
              </a:rPr>
              <a:t>ei</a:t>
            </a:r>
            <a:r>
              <a:rPr lang="en-GB" altLang="en-US" sz="2400" dirty="0">
                <a:latin typeface="Calibri"/>
                <a:cs typeface="Calibri"/>
              </a:rPr>
              <a:t> weld I </a:t>
            </a:r>
            <a:r>
              <a:rPr lang="en-GB" altLang="en-US" sz="2400" dirty="0" err="1">
                <a:latin typeface="Calibri"/>
                <a:cs typeface="Calibri"/>
              </a:rPr>
              <a:t>chofnodi</a:t>
            </a:r>
            <a:r>
              <a:rPr lang="en-GB" altLang="en-US" sz="2400" dirty="0">
                <a:latin typeface="Calibri"/>
                <a:cs typeface="Calibri"/>
              </a:rPr>
              <a:t> </a:t>
            </a:r>
            <a:r>
              <a:rPr lang="en-GB" altLang="en-US" sz="2400" dirty="0" err="1">
                <a:latin typeface="Calibri"/>
                <a:cs typeface="Calibri"/>
              </a:rPr>
              <a:t>hyn</a:t>
            </a:r>
            <a:r>
              <a:rPr lang="en-GB" altLang="en-US" sz="2400" dirty="0">
                <a:latin typeface="Calibri"/>
                <a:cs typeface="Calibri"/>
              </a:rPr>
              <a:t>?</a:t>
            </a:r>
          </a:p>
          <a:p>
            <a:r>
              <a:rPr lang="en-GB" altLang="en-US" sz="2400" dirty="0">
                <a:latin typeface="Calibri"/>
                <a:cs typeface="Calibri"/>
              </a:rPr>
              <a:t>Beth </a:t>
            </a:r>
            <a:r>
              <a:rPr lang="en-GB" altLang="en-US" sz="2400" dirty="0" err="1">
                <a:latin typeface="Calibri"/>
                <a:cs typeface="Calibri"/>
              </a:rPr>
              <a:t>yw</a:t>
            </a:r>
            <a:r>
              <a:rPr lang="en-GB" altLang="en-US" sz="2400" dirty="0">
                <a:latin typeface="Calibri"/>
                <a:cs typeface="Calibri"/>
              </a:rPr>
              <a:t> </a:t>
            </a:r>
            <a:r>
              <a:rPr lang="en-GB" altLang="en-US" sz="2400" dirty="0" err="1">
                <a:latin typeface="Calibri"/>
                <a:cs typeface="Calibri"/>
              </a:rPr>
              <a:t>rol</a:t>
            </a:r>
            <a:r>
              <a:rPr lang="en-GB" altLang="en-US" sz="2400" dirty="0">
                <a:latin typeface="Calibri"/>
                <a:cs typeface="Calibri"/>
              </a:rPr>
              <a:t> </a:t>
            </a:r>
            <a:r>
              <a:rPr lang="en-GB" altLang="en-US" sz="2400" dirty="0" err="1">
                <a:latin typeface="Calibri"/>
                <a:cs typeface="Calibri"/>
              </a:rPr>
              <a:t>yr</a:t>
            </a:r>
            <a:r>
              <a:rPr lang="en-GB" altLang="en-US" sz="2400" dirty="0">
                <a:latin typeface="Calibri"/>
                <a:cs typeface="Calibri"/>
              </a:rPr>
              <a:t> </a:t>
            </a:r>
            <a:r>
              <a:rPr lang="en-GB" altLang="en-US" sz="2400" dirty="0" err="1">
                <a:latin typeface="Calibri"/>
                <a:cs typeface="Calibri"/>
              </a:rPr>
              <a:t>ymarferydd</a:t>
            </a:r>
            <a:r>
              <a:rPr lang="en-GB" altLang="en-US" sz="2400" dirty="0">
                <a:latin typeface="Calibri"/>
                <a:cs typeface="Calibri"/>
              </a:rPr>
              <a:t>?</a:t>
            </a:r>
          </a:p>
          <a:p>
            <a:r>
              <a:rPr lang="en-GB" altLang="en-US" sz="2400" dirty="0">
                <a:latin typeface="Calibri"/>
                <a:cs typeface="Calibri"/>
              </a:rPr>
              <a:t>Sut </a:t>
            </a:r>
            <a:r>
              <a:rPr lang="en-GB" altLang="en-US" sz="2400" dirty="0" err="1">
                <a:latin typeface="Calibri"/>
                <a:cs typeface="Calibri"/>
              </a:rPr>
              <a:t>gallwn</a:t>
            </a:r>
            <a:r>
              <a:rPr lang="en-GB" altLang="en-US" sz="2400" dirty="0">
                <a:latin typeface="Calibri"/>
                <a:cs typeface="Calibri"/>
              </a:rPr>
              <a:t> </a:t>
            </a:r>
            <a:r>
              <a:rPr lang="en-GB" altLang="en-US" sz="2400" dirty="0" err="1">
                <a:latin typeface="Calibri"/>
                <a:cs typeface="Calibri"/>
              </a:rPr>
              <a:t>defnyddio</a:t>
            </a:r>
            <a:r>
              <a:rPr lang="en-GB" altLang="en-US" sz="2400" dirty="0">
                <a:latin typeface="Calibri"/>
                <a:cs typeface="Calibri"/>
              </a:rPr>
              <a:t> </a:t>
            </a:r>
            <a:r>
              <a:rPr lang="en-GB" altLang="en-US" sz="2400" dirty="0" err="1">
                <a:latin typeface="Calibri"/>
                <a:cs typeface="Calibri"/>
              </a:rPr>
              <a:t>chwarae</a:t>
            </a:r>
            <a:r>
              <a:rPr lang="en-GB" altLang="en-US" sz="2400" dirty="0">
                <a:latin typeface="Calibri"/>
                <a:cs typeface="Calibri"/>
              </a:rPr>
              <a:t> </a:t>
            </a:r>
            <a:r>
              <a:rPr lang="en-GB" altLang="en-US" sz="2400" dirty="0" err="1">
                <a:latin typeface="Calibri"/>
                <a:cs typeface="Calibri"/>
              </a:rPr>
              <a:t>hunan-gyfeiriedig</a:t>
            </a:r>
            <a:r>
              <a:rPr lang="en-GB" altLang="en-US" sz="2400" dirty="0">
                <a:latin typeface="Calibri"/>
                <a:cs typeface="Calibri"/>
              </a:rPr>
              <a:t> I </a:t>
            </a:r>
            <a:r>
              <a:rPr lang="en-GB" altLang="en-US" sz="2400" dirty="0" err="1">
                <a:latin typeface="Calibri"/>
                <a:cs typeface="Calibri"/>
              </a:rPr>
              <a:t>asesu</a:t>
            </a:r>
            <a:r>
              <a:rPr lang="en-GB" altLang="en-US" sz="2400" dirty="0">
                <a:latin typeface="Calibri"/>
                <a:cs typeface="Calibri"/>
              </a:rPr>
              <a:t> </a:t>
            </a:r>
            <a:r>
              <a:rPr lang="en-GB" altLang="en-US" sz="2400" dirty="0" err="1">
                <a:latin typeface="Calibri"/>
                <a:cs typeface="Calibri"/>
              </a:rPr>
              <a:t>cynydd</a:t>
            </a:r>
            <a:r>
              <a:rPr lang="en-GB" altLang="en-US" sz="2400" dirty="0">
                <a:latin typeface="Calibri"/>
                <a:cs typeface="Calibri"/>
              </a:rPr>
              <a:t> y </a:t>
            </a:r>
            <a:r>
              <a:rPr lang="en-GB" altLang="en-US" sz="2400" dirty="0" err="1">
                <a:latin typeface="Calibri"/>
                <a:cs typeface="Calibri"/>
              </a:rPr>
              <a:t>dysgwr</a:t>
            </a:r>
            <a:r>
              <a:rPr lang="en-GB" altLang="en-US" sz="2400" dirty="0">
                <a:latin typeface="Calibri"/>
                <a:cs typeface="Calibri"/>
              </a:rPr>
              <a:t>?</a:t>
            </a:r>
          </a:p>
          <a:p>
            <a:endParaRPr lang="en-GB" altLang="en-US" sz="2400" dirty="0">
              <a:latin typeface="Calibri"/>
              <a:cs typeface="Calibri"/>
            </a:endParaRPr>
          </a:p>
          <a:p>
            <a:endParaRPr lang="en-GB" altLang="en-US" dirty="0"/>
          </a:p>
        </p:txBody>
      </p:sp>
      <p:sp>
        <p:nvSpPr>
          <p:cNvPr id="4" name="Content Placeholder 3">
            <a:extLst>
              <a:ext uri="{FF2B5EF4-FFF2-40B4-BE49-F238E27FC236}">
                <a16:creationId xmlns:a16="http://schemas.microsoft.com/office/drawing/2014/main" id="{84D1C33F-DD46-BD4F-C588-72C083307519}"/>
              </a:ext>
            </a:extLst>
          </p:cNvPr>
          <p:cNvSpPr>
            <a:spLocks noGrp="1"/>
          </p:cNvSpPr>
          <p:nvPr>
            <p:ph sz="half" idx="2"/>
          </p:nvPr>
        </p:nvSpPr>
        <p:spPr>
          <a:xfrm>
            <a:off x="4648200" y="1484610"/>
            <a:ext cx="4038600" cy="4248150"/>
          </a:xfrm>
        </p:spPr>
        <p:txBody>
          <a:bodyPr vert="horz" lIns="91440" tIns="45720" rIns="91440" bIns="45720" rtlCol="0" anchor="t">
            <a:normAutofit/>
          </a:bodyPr>
          <a:lstStyle/>
          <a:p>
            <a:pPr fontAlgn="auto">
              <a:spcAft>
                <a:spcPts val="0"/>
              </a:spcAft>
              <a:defRPr/>
            </a:pPr>
            <a:r>
              <a:rPr lang="en-GB" sz="2400" dirty="0">
                <a:solidFill>
                  <a:srgbClr val="0070C0"/>
                </a:solidFill>
                <a:latin typeface="Calibri"/>
                <a:cs typeface="Calibri"/>
              </a:rPr>
              <a:t>How would they be able to evidence this?</a:t>
            </a:r>
          </a:p>
          <a:p>
            <a:pPr fontAlgn="auto">
              <a:spcAft>
                <a:spcPts val="0"/>
              </a:spcAft>
              <a:defRPr/>
            </a:pPr>
            <a:r>
              <a:rPr lang="en-GB" sz="2400" dirty="0">
                <a:solidFill>
                  <a:srgbClr val="0070C0"/>
                </a:solidFill>
                <a:latin typeface="Calibri"/>
                <a:cs typeface="Calibri"/>
              </a:rPr>
              <a:t>How many times would you need to see it to be able to record it?</a:t>
            </a:r>
          </a:p>
          <a:p>
            <a:pPr>
              <a:spcAft>
                <a:spcPts val="0"/>
              </a:spcAft>
              <a:defRPr/>
            </a:pPr>
            <a:r>
              <a:rPr lang="en-GB" sz="2400" dirty="0">
                <a:solidFill>
                  <a:srgbClr val="0070C0"/>
                </a:solidFill>
                <a:latin typeface="Calibri"/>
                <a:cs typeface="Calibri"/>
              </a:rPr>
              <a:t>What is the role of the practitioner?</a:t>
            </a:r>
          </a:p>
          <a:p>
            <a:pPr>
              <a:spcAft>
                <a:spcPts val="0"/>
              </a:spcAft>
              <a:defRPr/>
            </a:pPr>
            <a:r>
              <a:rPr lang="en-GB" sz="2400" dirty="0">
                <a:solidFill>
                  <a:srgbClr val="0070C0"/>
                </a:solidFill>
                <a:latin typeface="Calibri"/>
                <a:cs typeface="Calibri"/>
              </a:rPr>
              <a:t>How can we use self-directed play to assess learner progress?</a:t>
            </a:r>
          </a:p>
          <a:p>
            <a:pPr fontAlgn="auto">
              <a:spcAft>
                <a:spcPts val="0"/>
              </a:spcAft>
              <a:defRPr/>
            </a:pPr>
            <a:endParaRPr lang="en-GB" sz="2400" dirty="0">
              <a:solidFill>
                <a:srgbClr val="0070C0"/>
              </a:solidFill>
              <a:latin typeface="Calibri"/>
              <a:cs typeface="Calibri"/>
            </a:endParaRPr>
          </a:p>
          <a:p>
            <a:pPr marL="0" indent="0" fontAlgn="auto">
              <a:spcAft>
                <a:spcPts val="0"/>
              </a:spcAft>
              <a:buFont typeface="Arial" panose="020B0604020202020204" pitchFamily="34" charset="0"/>
              <a:buNone/>
              <a:defRPr/>
            </a:pPr>
            <a:endParaRPr lang="en-GB" dirty="0"/>
          </a:p>
        </p:txBody>
      </p:sp>
      <p:sp>
        <p:nvSpPr>
          <p:cNvPr id="5" name="Title 1">
            <a:extLst>
              <a:ext uri="{FF2B5EF4-FFF2-40B4-BE49-F238E27FC236}">
                <a16:creationId xmlns:a16="http://schemas.microsoft.com/office/drawing/2014/main" id="{A3059869-32E4-FBEF-52B5-F2DFAD760FA6}"/>
              </a:ext>
            </a:extLst>
          </p:cNvPr>
          <p:cNvSpPr>
            <a:spLocks noGrp="1" noChangeArrowheads="1"/>
          </p:cNvSpPr>
          <p:nvPr/>
        </p:nvSpPr>
        <p:spPr bwMode="auto">
          <a:xfrm>
            <a:off x="457200" y="274638"/>
            <a:ext cx="8229600" cy="85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fontAlgn="base">
              <a:lnSpc>
                <a:spcPct val="90000"/>
              </a:lnSpc>
              <a:spcBef>
                <a:spcPct val="0"/>
              </a:spcBef>
              <a:spcAft>
                <a:spcPct val="0"/>
              </a:spcAft>
              <a:defRPr sz="3300" kern="1200">
                <a:solidFill>
                  <a:schemeClr val="tx1"/>
                </a:solidFill>
                <a:latin typeface="+mj-lt"/>
                <a:ea typeface="+mj-ea"/>
                <a:cs typeface="+mj-cs"/>
              </a:defRPr>
            </a:lvl1pPr>
            <a:lvl2pPr algn="l" defTabSz="685800" rtl="0" fontAlgn="base">
              <a:lnSpc>
                <a:spcPct val="90000"/>
              </a:lnSpc>
              <a:spcBef>
                <a:spcPct val="0"/>
              </a:spcBef>
              <a:spcAft>
                <a:spcPct val="0"/>
              </a:spcAft>
              <a:defRPr sz="3300">
                <a:solidFill>
                  <a:schemeClr val="tx1"/>
                </a:solidFill>
                <a:latin typeface="Arial" panose="020B0604020202020204" pitchFamily="34" charset="0"/>
              </a:defRPr>
            </a:lvl2pPr>
            <a:lvl3pPr algn="l" defTabSz="685800" rtl="0" fontAlgn="base">
              <a:lnSpc>
                <a:spcPct val="90000"/>
              </a:lnSpc>
              <a:spcBef>
                <a:spcPct val="0"/>
              </a:spcBef>
              <a:spcAft>
                <a:spcPct val="0"/>
              </a:spcAft>
              <a:defRPr sz="3300">
                <a:solidFill>
                  <a:schemeClr val="tx1"/>
                </a:solidFill>
                <a:latin typeface="Arial" panose="020B0604020202020204" pitchFamily="34" charset="0"/>
              </a:defRPr>
            </a:lvl3pPr>
            <a:lvl4pPr algn="l" defTabSz="685800" rtl="0" fontAlgn="base">
              <a:lnSpc>
                <a:spcPct val="90000"/>
              </a:lnSpc>
              <a:spcBef>
                <a:spcPct val="0"/>
              </a:spcBef>
              <a:spcAft>
                <a:spcPct val="0"/>
              </a:spcAft>
              <a:defRPr sz="3300">
                <a:solidFill>
                  <a:schemeClr val="tx1"/>
                </a:solidFill>
                <a:latin typeface="Arial" panose="020B0604020202020204" pitchFamily="34" charset="0"/>
              </a:defRPr>
            </a:lvl4pPr>
            <a:lvl5pPr algn="l" defTabSz="685800" rtl="0" fontAlgn="base">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r>
              <a:rPr lang="en-GB" altLang="en-US" sz="4000" b="1" dirty="0" err="1">
                <a:latin typeface="Calibri" panose="020F0502020204030204" pitchFamily="34" charset="0"/>
                <a:cs typeface="Calibri" panose="020F0502020204030204" pitchFamily="34" charset="0"/>
              </a:rPr>
              <a:t>Tystiolaeth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ar</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gyfer</a:t>
            </a:r>
            <a:r>
              <a:rPr lang="en-GB" altLang="en-US" sz="4000" b="1" dirty="0">
                <a:latin typeface="Calibri" panose="020F0502020204030204" pitchFamily="34" charset="0"/>
                <a:cs typeface="Calibri" panose="020F0502020204030204" pitchFamily="34" charset="0"/>
              </a:rPr>
              <a:t> y </a:t>
            </a:r>
            <a:r>
              <a:rPr lang="en-GB" altLang="en-US" sz="4000" b="1" dirty="0" err="1">
                <a:latin typeface="Calibri" panose="020F0502020204030204" pitchFamily="34" charset="0"/>
                <a:cs typeface="Calibri" panose="020F0502020204030204" pitchFamily="34" charset="0"/>
              </a:rPr>
              <a:t>Proffil</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Evidencing the Profile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24A60DD-FE65-6E38-BEFC-07C94E84AACB}"/>
              </a:ext>
            </a:extLst>
          </p:cNvPr>
          <p:cNvSpPr>
            <a:spLocks noGrp="1" noChangeArrowheads="1"/>
          </p:cNvSpPr>
          <p:nvPr>
            <p:ph type="title"/>
          </p:nvPr>
        </p:nvSpPr>
        <p:spPr>
          <a:xfrm>
            <a:off x="628650" y="365125"/>
            <a:ext cx="3799334" cy="1335683"/>
          </a:xfrm>
        </p:spPr>
        <p:txBody>
          <a:bodyPr/>
          <a:lstStyle/>
          <a:p>
            <a:r>
              <a:rPr lang="en-GB" altLang="en-US" sz="4000" b="1" dirty="0" err="1">
                <a:latin typeface="Calibri" panose="020F0502020204030204" pitchFamily="34" charset="0"/>
                <a:cs typeface="Calibri" panose="020F0502020204030204" pitchFamily="34" charset="0"/>
              </a:rPr>
              <a:t>Anghenion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arsylwi</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29699" name="Content Placeholder 2">
            <a:extLst>
              <a:ext uri="{FF2B5EF4-FFF2-40B4-BE49-F238E27FC236}">
                <a16:creationId xmlns:a16="http://schemas.microsoft.com/office/drawing/2014/main" id="{D5893AD8-8D82-17BC-2614-821F987C9D4A}"/>
              </a:ext>
            </a:extLst>
          </p:cNvPr>
          <p:cNvSpPr>
            <a:spLocks noGrp="1" noChangeArrowheads="1"/>
          </p:cNvSpPr>
          <p:nvPr>
            <p:ph sz="half" idx="1"/>
          </p:nvPr>
        </p:nvSpPr>
        <p:spPr bwMode="auto">
          <a:xfrm>
            <a:off x="630938" y="1988840"/>
            <a:ext cx="3799334" cy="3691607"/>
          </a:xfrm>
        </p:spPr>
        <p:txBody>
          <a:bodyPr wrap="square" numCol="1" anchor="t" anchorCtr="0" compatLnSpc="1">
            <a:prstTxWarp prst="textNoShape">
              <a:avLst/>
            </a:prstTxWarp>
            <a:normAutofit/>
          </a:bodyPr>
          <a:lstStyle/>
          <a:p>
            <a:pPr marL="0" indent="0">
              <a:buNone/>
            </a:pPr>
            <a:r>
              <a:rPr lang="en-GB" altLang="en-US" sz="2400" dirty="0" err="1">
                <a:latin typeface="Calibri" panose="020F0502020204030204" pitchFamily="34" charset="0"/>
                <a:cs typeface="Calibri" panose="020F0502020204030204" pitchFamily="34" charset="0"/>
              </a:rPr>
              <a:t>Gweithgaredd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bwrdd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gwyn</a:t>
            </a:r>
            <a:endParaRPr lang="en-GB" altLang="en-US" sz="2400" dirty="0">
              <a:latin typeface="Calibri" panose="020F0502020204030204" pitchFamily="34" charset="0"/>
              <a:cs typeface="Calibri" panose="020F0502020204030204" pitchFamily="34" charset="0"/>
            </a:endParaRPr>
          </a:p>
          <a:p>
            <a:r>
              <a:rPr lang="en-GB" altLang="en-US" sz="2400" dirty="0">
                <a:latin typeface="Calibri" panose="020F0502020204030204" pitchFamily="34" charset="0"/>
                <a:cs typeface="Calibri" panose="020F0502020204030204" pitchFamily="34" charset="0"/>
              </a:rPr>
              <a:t>Beth </a:t>
            </a:r>
            <a:r>
              <a:rPr lang="en-GB" altLang="en-US" sz="2400" dirty="0" err="1">
                <a:latin typeface="Calibri" panose="020F0502020204030204" pitchFamily="34" charset="0"/>
                <a:cs typeface="Calibri" panose="020F0502020204030204" pitchFamily="34" charset="0"/>
              </a:rPr>
              <a:t>sydd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angen</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arnynt</a:t>
            </a:r>
            <a:r>
              <a:rPr lang="en-GB" altLang="en-US" sz="2400" dirty="0">
                <a:latin typeface="Calibri" panose="020F0502020204030204" pitchFamily="34" charset="0"/>
                <a:cs typeface="Calibri" panose="020F0502020204030204" pitchFamily="34" charset="0"/>
              </a:rPr>
              <a:t> I </a:t>
            </a:r>
            <a:r>
              <a:rPr lang="en-GB" altLang="en-US" sz="2400" dirty="0" err="1">
                <a:latin typeface="Calibri" panose="020F0502020204030204" pitchFamily="34" charset="0"/>
                <a:cs typeface="Calibri" panose="020F0502020204030204" pitchFamily="34" charset="0"/>
              </a:rPr>
              <a:t>arsylwi</a:t>
            </a:r>
            <a:r>
              <a:rPr lang="en-GB" altLang="en-US" sz="2400" dirty="0">
                <a:latin typeface="Calibri" panose="020F0502020204030204" pitchFamily="34" charset="0"/>
                <a:cs typeface="Calibri" panose="020F0502020204030204" pitchFamily="34" charset="0"/>
              </a:rPr>
              <a:t> plant?</a:t>
            </a:r>
          </a:p>
        </p:txBody>
      </p:sp>
      <p:sp>
        <p:nvSpPr>
          <p:cNvPr id="29700" name="Content Placeholder 3">
            <a:extLst>
              <a:ext uri="{FF2B5EF4-FFF2-40B4-BE49-F238E27FC236}">
                <a16:creationId xmlns:a16="http://schemas.microsoft.com/office/drawing/2014/main" id="{F7E5E9DA-A2D1-9812-4E60-C19959146202}"/>
              </a:ext>
            </a:extLst>
          </p:cNvPr>
          <p:cNvSpPr>
            <a:spLocks noGrp="1" noChangeArrowheads="1"/>
          </p:cNvSpPr>
          <p:nvPr>
            <p:ph sz="half" idx="2"/>
          </p:nvPr>
        </p:nvSpPr>
        <p:spPr bwMode="auto">
          <a:xfrm>
            <a:off x="4629150" y="1988840"/>
            <a:ext cx="3883912" cy="3547591"/>
          </a:xfrm>
        </p:spPr>
        <p:txBody>
          <a:bodyPr wrap="square" numCol="1" anchor="t" anchorCtr="0" compatLnSpc="1">
            <a:prstTxWarp prst="textNoShape">
              <a:avLst/>
            </a:prstTxWarp>
            <a:normAutofit/>
          </a:bodyPr>
          <a:lstStyle/>
          <a:p>
            <a:pPr marL="0" indent="0">
              <a:buNone/>
            </a:pPr>
            <a:r>
              <a:rPr lang="en-GB" altLang="en-US" sz="2400" dirty="0">
                <a:solidFill>
                  <a:srgbClr val="0070C0"/>
                </a:solidFill>
                <a:latin typeface="Calibri" panose="020F0502020204030204" pitchFamily="34" charset="0"/>
                <a:cs typeface="Calibri" panose="020F0502020204030204" pitchFamily="34" charset="0"/>
              </a:rPr>
              <a:t>White board activity</a:t>
            </a:r>
          </a:p>
          <a:p>
            <a:r>
              <a:rPr lang="en-GB" altLang="en-US" sz="2400" dirty="0">
                <a:solidFill>
                  <a:srgbClr val="0070C0"/>
                </a:solidFill>
                <a:latin typeface="Calibri" panose="020F0502020204030204" pitchFamily="34" charset="0"/>
                <a:cs typeface="Calibri" panose="020F0502020204030204" pitchFamily="34" charset="0"/>
              </a:rPr>
              <a:t>What do we need to observe children?</a:t>
            </a:r>
          </a:p>
        </p:txBody>
      </p:sp>
      <p:sp>
        <p:nvSpPr>
          <p:cNvPr id="2" name="TextBox 1">
            <a:extLst>
              <a:ext uri="{FF2B5EF4-FFF2-40B4-BE49-F238E27FC236}">
                <a16:creationId xmlns:a16="http://schemas.microsoft.com/office/drawing/2014/main" id="{4E8C4945-C7DD-6A95-EC94-653CAE88F4F9}"/>
              </a:ext>
            </a:extLst>
          </p:cNvPr>
          <p:cNvSpPr txBox="1"/>
          <p:nvPr/>
        </p:nvSpPr>
        <p:spPr>
          <a:xfrm>
            <a:off x="4671439" y="376122"/>
            <a:ext cx="3799334" cy="1335683"/>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Observation Requirements</a:t>
            </a:r>
            <a:endParaRPr lang="en-US" sz="4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F0EE7EA-6746-09AC-1BFF-CB893D34D28D}"/>
              </a:ext>
            </a:extLst>
          </p:cNvPr>
          <p:cNvSpPr>
            <a:spLocks noGrp="1" noChangeArrowheads="1"/>
          </p:cNvSpPr>
          <p:nvPr>
            <p:ph type="title"/>
          </p:nvPr>
        </p:nvSpPr>
        <p:spPr>
          <a:xfrm>
            <a:off x="545778" y="404664"/>
            <a:ext cx="4104010" cy="1551707"/>
          </a:xfrm>
        </p:spPr>
        <p:txBody>
          <a:bodyPr/>
          <a:lstStyle/>
          <a:p>
            <a:r>
              <a:rPr lang="en-GB" altLang="en-US" sz="4000" b="1" dirty="0" err="1">
                <a:latin typeface="Calibri" panose="020F0502020204030204" pitchFamily="34" charset="0"/>
                <a:cs typeface="Calibri" panose="020F0502020204030204" pitchFamily="34" charset="0"/>
              </a:rPr>
              <a:t>Arsylwadau</a:t>
            </a:r>
            <a:r>
              <a:rPr lang="en-GB" altLang="en-US" sz="4000" b="1" dirty="0">
                <a:latin typeface="Calibri" panose="020F0502020204030204" pitchFamily="34" charset="0"/>
                <a:cs typeface="Calibri" panose="020F0502020204030204" pitchFamily="34" charset="0"/>
              </a:rPr>
              <a:t> a </a:t>
            </a:r>
            <a:r>
              <a:rPr lang="en-GB" altLang="en-US" sz="4000" b="1" dirty="0" err="1">
                <a:latin typeface="Calibri" panose="020F0502020204030204" pitchFamily="34" charset="0"/>
                <a:cs typeface="Calibri" panose="020F0502020204030204" pitchFamily="34" charset="0"/>
              </a:rPr>
              <a:t>Thystiolaeth</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25603" name="Content Placeholder 2">
            <a:extLst>
              <a:ext uri="{FF2B5EF4-FFF2-40B4-BE49-F238E27FC236}">
                <a16:creationId xmlns:a16="http://schemas.microsoft.com/office/drawing/2014/main" id="{84B96EAA-0607-D29E-1235-E486316ABA80}"/>
              </a:ext>
            </a:extLst>
          </p:cNvPr>
          <p:cNvSpPr>
            <a:spLocks noGrp="1"/>
          </p:cNvSpPr>
          <p:nvPr>
            <p:ph sz="half" idx="1"/>
          </p:nvPr>
        </p:nvSpPr>
        <p:spPr>
          <a:xfrm>
            <a:off x="539750" y="2317750"/>
            <a:ext cx="3886200" cy="4351338"/>
          </a:xfrm>
        </p:spPr>
        <p:txBody>
          <a:bodyPr/>
          <a:lstStyle/>
          <a:p>
            <a:pPr fontAlgn="auto">
              <a:spcAft>
                <a:spcPts val="0"/>
              </a:spcAft>
              <a:defRPr/>
            </a:pPr>
            <a:r>
              <a:rPr lang="en-GB" altLang="en-US" sz="2400" dirty="0" err="1">
                <a:latin typeface="Calibri" panose="020F0502020204030204" pitchFamily="34" charset="0"/>
                <a:cs typeface="Calibri" panose="020F0502020204030204" pitchFamily="34" charset="0"/>
              </a:rPr>
              <a:t>Lluniau</a:t>
            </a:r>
            <a:endParaRPr lang="en-GB" altLang="en-US" sz="2400" dirty="0">
              <a:latin typeface="Calibri" panose="020F0502020204030204" pitchFamily="34" charset="0"/>
              <a:cs typeface="Calibri" panose="020F0502020204030204" pitchFamily="34" charset="0"/>
            </a:endParaRPr>
          </a:p>
          <a:p>
            <a:pPr fontAlgn="auto">
              <a:spcAft>
                <a:spcPts val="0"/>
              </a:spcAft>
              <a:defRPr/>
            </a:pPr>
            <a:r>
              <a:rPr lang="en-GB" altLang="en-US" sz="2400" dirty="0" err="1">
                <a:latin typeface="Calibri" panose="020F0502020204030204" pitchFamily="34" charset="0"/>
                <a:cs typeface="Calibri" panose="020F0502020204030204" pitchFamily="34" charset="0"/>
              </a:rPr>
              <a:t>Clipiau</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fideo</a:t>
            </a:r>
            <a:endParaRPr lang="en-GB" altLang="en-US" sz="2400" dirty="0">
              <a:latin typeface="Calibri" panose="020F0502020204030204" pitchFamily="34" charset="0"/>
              <a:cs typeface="Calibri" panose="020F0502020204030204" pitchFamily="34" charset="0"/>
            </a:endParaRPr>
          </a:p>
          <a:p>
            <a:pPr fontAlgn="auto">
              <a:spcAft>
                <a:spcPts val="0"/>
              </a:spcAft>
              <a:defRPr/>
            </a:pPr>
            <a:r>
              <a:rPr lang="en-GB" altLang="en-US" sz="2400" dirty="0" err="1">
                <a:latin typeface="Calibri" panose="020F0502020204030204" pitchFamily="34" charset="0"/>
                <a:cs typeface="Calibri" panose="020F0502020204030204" pitchFamily="34" charset="0"/>
              </a:rPr>
              <a:t>Arsylwadau</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ysgrifenedig</a:t>
            </a:r>
            <a:endParaRPr lang="en-GB" altLang="en-US" sz="2400" dirty="0">
              <a:latin typeface="Calibri" panose="020F0502020204030204" pitchFamily="34" charset="0"/>
              <a:cs typeface="Calibri" panose="020F0502020204030204" pitchFamily="34" charset="0"/>
            </a:endParaRPr>
          </a:p>
          <a:p>
            <a:pPr fontAlgn="auto">
              <a:spcAft>
                <a:spcPts val="0"/>
              </a:spcAft>
              <a:defRPr/>
            </a:pPr>
            <a:r>
              <a:rPr lang="en-GB" altLang="en-US" sz="2400" dirty="0" err="1">
                <a:latin typeface="Calibri" panose="020F0502020204030204" pitchFamily="34" charset="0"/>
                <a:cs typeface="Calibri" panose="020F0502020204030204" pitchFamily="34" charset="0"/>
              </a:rPr>
              <a:t>Nodiadau</a:t>
            </a:r>
            <a:endParaRPr lang="en-GB" altLang="en-US" sz="2400" dirty="0">
              <a:latin typeface="Calibri" panose="020F0502020204030204" pitchFamily="34" charset="0"/>
              <a:cs typeface="Calibri" panose="020F0502020204030204" pitchFamily="34" charset="0"/>
            </a:endParaRPr>
          </a:p>
          <a:p>
            <a:pPr fontAlgn="auto">
              <a:spcAft>
                <a:spcPts val="0"/>
              </a:spcAft>
              <a:defRPr/>
            </a:pPr>
            <a:r>
              <a:rPr lang="en-GB" altLang="en-US" sz="2400" dirty="0" err="1">
                <a:latin typeface="Calibri" panose="020F0502020204030204" pitchFamily="34" charset="0"/>
                <a:cs typeface="Calibri" panose="020F0502020204030204" pitchFamily="34" charset="0"/>
              </a:rPr>
              <a:t>Dealltwriaeth</a:t>
            </a:r>
            <a:r>
              <a:rPr lang="en-GB" altLang="en-US" sz="2400" dirty="0">
                <a:latin typeface="Calibri" panose="020F0502020204030204" pitchFamily="34" charset="0"/>
                <a:cs typeface="Calibri" panose="020F0502020204030204" pitchFamily="34" charset="0"/>
              </a:rPr>
              <a:t> o </a:t>
            </a:r>
            <a:r>
              <a:rPr lang="en-GB" altLang="en-US" sz="2400" dirty="0" err="1">
                <a:latin typeface="Calibri" panose="020F0502020204030204" pitchFamily="34" charset="0"/>
                <a:cs typeface="Calibri" panose="020F0502020204030204" pitchFamily="34" charset="0"/>
              </a:rPr>
              <a:t>datblygiad</a:t>
            </a:r>
            <a:r>
              <a:rPr lang="en-GB" altLang="en-US" sz="2400" dirty="0">
                <a:latin typeface="Calibri" panose="020F0502020204030204" pitchFamily="34" charset="0"/>
                <a:cs typeface="Calibri" panose="020F0502020204030204" pitchFamily="34" charset="0"/>
              </a:rPr>
              <a:t> plant</a:t>
            </a:r>
          </a:p>
          <a:p>
            <a:pPr marL="0" indent="0" fontAlgn="auto">
              <a:spcAft>
                <a:spcPts val="0"/>
              </a:spcAft>
              <a:buFont typeface="Arial" panose="020B0604020202020204" pitchFamily="34" charset="0"/>
              <a:buNone/>
              <a:defRPr/>
            </a:pPr>
            <a:endParaRPr lang="en-GB" altLang="en-US" dirty="0"/>
          </a:p>
        </p:txBody>
      </p:sp>
      <p:sp>
        <p:nvSpPr>
          <p:cNvPr id="31748" name="Content Placeholder 3">
            <a:extLst>
              <a:ext uri="{FF2B5EF4-FFF2-40B4-BE49-F238E27FC236}">
                <a16:creationId xmlns:a16="http://schemas.microsoft.com/office/drawing/2014/main" id="{5FD3B09E-8E79-086A-996B-7D044DD905CF}"/>
              </a:ext>
            </a:extLst>
          </p:cNvPr>
          <p:cNvSpPr>
            <a:spLocks noGrp="1" noChangeArrowheads="1"/>
          </p:cNvSpPr>
          <p:nvPr>
            <p:ph sz="half" idx="2"/>
          </p:nvPr>
        </p:nvSpPr>
        <p:spPr bwMode="auto">
          <a:xfrm>
            <a:off x="4649788" y="2349500"/>
            <a:ext cx="3886200" cy="4351338"/>
          </a:xfrm>
        </p:spPr>
        <p:txBody>
          <a:bodyPr wrap="square" numCol="1" anchor="t" anchorCtr="0" compatLnSpc="1">
            <a:prstTxWarp prst="textNoShape">
              <a:avLst/>
            </a:prstTxWarp>
            <a:normAutofit/>
          </a:bodyPr>
          <a:lstStyle/>
          <a:p>
            <a:r>
              <a:rPr lang="en-GB" altLang="en-US" sz="2400" dirty="0">
                <a:solidFill>
                  <a:srgbClr val="0070C0"/>
                </a:solidFill>
                <a:latin typeface="Calibri" panose="020F0502020204030204" pitchFamily="34" charset="0"/>
                <a:cs typeface="Calibri" panose="020F0502020204030204" pitchFamily="34" charset="0"/>
              </a:rPr>
              <a:t>Photos</a:t>
            </a:r>
          </a:p>
          <a:p>
            <a:r>
              <a:rPr lang="en-GB" altLang="en-US" sz="2400" dirty="0">
                <a:solidFill>
                  <a:srgbClr val="0070C0"/>
                </a:solidFill>
                <a:latin typeface="Calibri" panose="020F0502020204030204" pitchFamily="34" charset="0"/>
                <a:cs typeface="Calibri" panose="020F0502020204030204" pitchFamily="34" charset="0"/>
              </a:rPr>
              <a:t>Video Clips</a:t>
            </a:r>
          </a:p>
          <a:p>
            <a:r>
              <a:rPr lang="en-GB" altLang="en-US" sz="2400" dirty="0">
                <a:solidFill>
                  <a:srgbClr val="0070C0"/>
                </a:solidFill>
                <a:latin typeface="Calibri" panose="020F0502020204030204" pitchFamily="34" charset="0"/>
                <a:cs typeface="Calibri" panose="020F0502020204030204" pitchFamily="34" charset="0"/>
              </a:rPr>
              <a:t>Written Observations</a:t>
            </a:r>
          </a:p>
          <a:p>
            <a:r>
              <a:rPr lang="en-GB" altLang="en-US" sz="2400" dirty="0">
                <a:solidFill>
                  <a:srgbClr val="0070C0"/>
                </a:solidFill>
                <a:latin typeface="Calibri" panose="020F0502020204030204" pitchFamily="34" charset="0"/>
                <a:cs typeface="Calibri" panose="020F0502020204030204" pitchFamily="34" charset="0"/>
              </a:rPr>
              <a:t>Notes</a:t>
            </a:r>
          </a:p>
          <a:p>
            <a:r>
              <a:rPr lang="en-GB" altLang="en-US" sz="2400" dirty="0">
                <a:solidFill>
                  <a:srgbClr val="0070C0"/>
                </a:solidFill>
                <a:latin typeface="Calibri" panose="020F0502020204030204" pitchFamily="34" charset="0"/>
                <a:cs typeface="Calibri" panose="020F0502020204030204" pitchFamily="34" charset="0"/>
              </a:rPr>
              <a:t>Knowledge of child development</a:t>
            </a:r>
          </a:p>
        </p:txBody>
      </p:sp>
      <p:sp>
        <p:nvSpPr>
          <p:cNvPr id="2" name="TextBox 1">
            <a:extLst>
              <a:ext uri="{FF2B5EF4-FFF2-40B4-BE49-F238E27FC236}">
                <a16:creationId xmlns:a16="http://schemas.microsoft.com/office/drawing/2014/main" id="{72B67F53-4BA3-7269-87B6-8EABDB3AB6A9}"/>
              </a:ext>
            </a:extLst>
          </p:cNvPr>
          <p:cNvSpPr txBox="1"/>
          <p:nvPr/>
        </p:nvSpPr>
        <p:spPr>
          <a:xfrm>
            <a:off x="4572000" y="518797"/>
            <a:ext cx="4860032" cy="1323439"/>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Observations and Evidence</a:t>
            </a:r>
            <a:endParaRPr lang="en-US" sz="4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776A86D8-D991-75EE-B1AC-0DE974967368}"/>
              </a:ext>
            </a:extLst>
          </p:cNvPr>
          <p:cNvSpPr>
            <a:spLocks noGrp="1" noChangeArrowheads="1"/>
          </p:cNvSpPr>
          <p:nvPr>
            <p:ph type="title"/>
          </p:nvPr>
        </p:nvSpPr>
        <p:spPr/>
        <p:txBody>
          <a:bodyPr/>
          <a:lstStyle/>
          <a:p>
            <a:r>
              <a:rPr lang="en-GB" altLang="en-US" sz="4000" b="1" dirty="0" err="1">
                <a:latin typeface="Calibri" panose="020F0502020204030204" pitchFamily="34" charset="0"/>
                <a:cs typeface="Calibri" panose="020F0502020204030204" pitchFamily="34" charset="0"/>
              </a:rPr>
              <a:t>Mathau</a:t>
            </a:r>
            <a:r>
              <a:rPr lang="en-GB" altLang="en-US" sz="4000" b="1" dirty="0">
                <a:latin typeface="Calibri" panose="020F0502020204030204" pitchFamily="34" charset="0"/>
                <a:cs typeface="Calibri" panose="020F0502020204030204" pitchFamily="34" charset="0"/>
              </a:rPr>
              <a:t> o </a:t>
            </a:r>
            <a:r>
              <a:rPr lang="en-GB" altLang="en-US" sz="4000" b="1" dirty="0" err="1">
                <a:latin typeface="Calibri" panose="020F0502020204030204" pitchFamily="34" charset="0"/>
                <a:cs typeface="Calibri" panose="020F0502020204030204" pitchFamily="34" charset="0"/>
              </a:rPr>
              <a:t>arsylwi</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Observation Types</a:t>
            </a:r>
          </a:p>
        </p:txBody>
      </p:sp>
      <p:sp>
        <p:nvSpPr>
          <p:cNvPr id="33795" name="Content Placeholder 2">
            <a:extLst>
              <a:ext uri="{FF2B5EF4-FFF2-40B4-BE49-F238E27FC236}">
                <a16:creationId xmlns:a16="http://schemas.microsoft.com/office/drawing/2014/main" id="{897F427E-501E-C18E-5024-EEC7EF5FE828}"/>
              </a:ext>
            </a:extLst>
          </p:cNvPr>
          <p:cNvSpPr>
            <a:spLocks noGrp="1" noChangeArrowheads="1"/>
          </p:cNvSpPr>
          <p:nvPr>
            <p:ph sz="half" idx="1"/>
          </p:nvPr>
        </p:nvSpPr>
        <p:spPr bwMode="auto"/>
        <p:txBody>
          <a:bodyPr wrap="square" numCol="1" anchor="t" anchorCtr="0" compatLnSpc="1">
            <a:prstTxWarp prst="textNoShape">
              <a:avLst/>
            </a:prstTxWarp>
          </a:bodyPr>
          <a:lstStyle/>
          <a:p>
            <a:r>
              <a:rPr lang="en-GB" altLang="en-US" sz="2800" dirty="0" err="1">
                <a:latin typeface="Calibri" panose="020F0502020204030204" pitchFamily="34" charset="0"/>
                <a:cs typeface="Calibri" panose="020F0502020204030204" pitchFamily="34" charset="0"/>
              </a:rPr>
              <a:t>Cofnod</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rhedeg</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Traciwr</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amser</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Traciwr</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rhyngweithio</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Rhestr</a:t>
            </a:r>
            <a:r>
              <a:rPr lang="en-GB" altLang="en-US" sz="2800" dirty="0">
                <a:latin typeface="Calibri" panose="020F0502020204030204" pitchFamily="34" charset="0"/>
                <a:cs typeface="Calibri" panose="020F0502020204030204" pitchFamily="34" charset="0"/>
              </a:rPr>
              <a:t> o </a:t>
            </a:r>
            <a:r>
              <a:rPr lang="en-GB" altLang="en-US" sz="2800" dirty="0" err="1">
                <a:latin typeface="Calibri" panose="020F0502020204030204" pitchFamily="34" charset="0"/>
                <a:cs typeface="Calibri" panose="020F0502020204030204" pitchFamily="34" charset="0"/>
              </a:rPr>
              <a:t>Sgiliau</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Tyfu</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RhST</a:t>
            </a:r>
            <a:r>
              <a:rPr lang="en-GB" altLang="en-US" sz="2800" dirty="0">
                <a:latin typeface="Calibri" panose="020F0502020204030204" pitchFamily="34" charset="0"/>
                <a:cs typeface="Calibri" panose="020F0502020204030204" pitchFamily="34" charset="0"/>
              </a:rPr>
              <a:t>)</a:t>
            </a:r>
          </a:p>
          <a:p>
            <a:endParaRPr lang="en-GB" altLang="en-US" dirty="0"/>
          </a:p>
        </p:txBody>
      </p:sp>
      <p:sp>
        <p:nvSpPr>
          <p:cNvPr id="33796" name="Content Placeholder 3">
            <a:extLst>
              <a:ext uri="{FF2B5EF4-FFF2-40B4-BE49-F238E27FC236}">
                <a16:creationId xmlns:a16="http://schemas.microsoft.com/office/drawing/2014/main" id="{43F05DC9-4138-CC84-658A-206D0EDA7DEF}"/>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sz="2800" dirty="0">
                <a:solidFill>
                  <a:srgbClr val="0070C0"/>
                </a:solidFill>
                <a:latin typeface="Calibri" panose="020F0502020204030204" pitchFamily="34" charset="0"/>
                <a:cs typeface="Calibri" panose="020F0502020204030204" pitchFamily="34" charset="0"/>
              </a:rPr>
              <a:t>Running Record</a:t>
            </a:r>
          </a:p>
          <a:p>
            <a:r>
              <a:rPr lang="en-GB" altLang="en-US" sz="2800" dirty="0">
                <a:solidFill>
                  <a:srgbClr val="0070C0"/>
                </a:solidFill>
                <a:latin typeface="Calibri" panose="020F0502020204030204" pitchFamily="34" charset="0"/>
                <a:cs typeface="Calibri" panose="020F0502020204030204" pitchFamily="34" charset="0"/>
              </a:rPr>
              <a:t>Time Tracker</a:t>
            </a:r>
          </a:p>
          <a:p>
            <a:r>
              <a:rPr lang="en-GB" altLang="en-US" sz="2800" dirty="0">
                <a:solidFill>
                  <a:srgbClr val="0070C0"/>
                </a:solidFill>
                <a:latin typeface="Calibri" panose="020F0502020204030204" pitchFamily="34" charset="0"/>
                <a:cs typeface="Calibri" panose="020F0502020204030204" pitchFamily="34" charset="0"/>
              </a:rPr>
              <a:t>Interaction Tracker</a:t>
            </a:r>
          </a:p>
          <a:p>
            <a:r>
              <a:rPr lang="en-GB" altLang="en-US" sz="2800" dirty="0">
                <a:solidFill>
                  <a:srgbClr val="0070C0"/>
                </a:solidFill>
                <a:latin typeface="Calibri" panose="020F0502020204030204" pitchFamily="34" charset="0"/>
                <a:cs typeface="Calibri" panose="020F0502020204030204" pitchFamily="34" charset="0"/>
              </a:rPr>
              <a:t>Schedule of Growing Skills (SOGS)</a:t>
            </a:r>
          </a:p>
        </p:txBody>
      </p:sp>
    </p:spTree>
    <p:extLst>
      <p:ext uri="{BB962C8B-B14F-4D97-AF65-F5344CB8AC3E}">
        <p14:creationId xmlns:p14="http://schemas.microsoft.com/office/powerpoint/2010/main" val="3357445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Content Placeholder 10">
            <a:extLst>
              <a:ext uri="{FF2B5EF4-FFF2-40B4-BE49-F238E27FC236}">
                <a16:creationId xmlns:a16="http://schemas.microsoft.com/office/drawing/2014/main" id="{E787DE85-7F22-2086-0784-B611CD00869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7950" y="115888"/>
            <a:ext cx="8928100" cy="5637212"/>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Content Placeholder 6">
            <a:extLst>
              <a:ext uri="{FF2B5EF4-FFF2-40B4-BE49-F238E27FC236}">
                <a16:creationId xmlns:a16="http://schemas.microsoft.com/office/drawing/2014/main" id="{B15E321C-F442-F6E1-3BBB-8255E2C9F20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0825" y="65088"/>
            <a:ext cx="8863013" cy="591185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245C7662-884D-B09D-8748-749625AD3B87}"/>
              </a:ext>
            </a:extLst>
          </p:cNvPr>
          <p:cNvSpPr>
            <a:spLocks noGrp="1" noChangeArrowheads="1"/>
          </p:cNvSpPr>
          <p:nvPr>
            <p:ph type="title"/>
          </p:nvPr>
        </p:nvSpPr>
        <p:spPr>
          <a:xfrm>
            <a:off x="628650" y="365125"/>
            <a:ext cx="3727326" cy="1335683"/>
          </a:xfrm>
        </p:spPr>
        <p:txBody>
          <a:bodyPr/>
          <a:lstStyle/>
          <a:p>
            <a:r>
              <a:rPr lang="en-GB" altLang="en-US" sz="4000" b="1" dirty="0" err="1">
                <a:latin typeface="Calibri" panose="020F0502020204030204" pitchFamily="34" charset="0"/>
                <a:cs typeface="Calibri" panose="020F0502020204030204" pitchFamily="34" charset="0"/>
              </a:rPr>
              <a:t>Tasg</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32771" name="Content Placeholder 2">
            <a:extLst>
              <a:ext uri="{FF2B5EF4-FFF2-40B4-BE49-F238E27FC236}">
                <a16:creationId xmlns:a16="http://schemas.microsoft.com/office/drawing/2014/main" id="{BDE731D0-A0F4-9401-D158-4A961D809717}"/>
              </a:ext>
            </a:extLst>
          </p:cNvPr>
          <p:cNvSpPr>
            <a:spLocks noGrp="1"/>
          </p:cNvSpPr>
          <p:nvPr>
            <p:ph sz="half" idx="1"/>
          </p:nvPr>
        </p:nvSpPr>
        <p:spPr/>
        <p:txBody>
          <a:bodyPr/>
          <a:lstStyle/>
          <a:p>
            <a:pPr marL="0" indent="0" fontAlgn="auto">
              <a:spcAft>
                <a:spcPts val="0"/>
              </a:spcAft>
              <a:buNone/>
              <a:defRPr/>
            </a:pPr>
            <a:r>
              <a:rPr lang="en-GB" altLang="en-US" sz="2800" dirty="0" err="1">
                <a:latin typeface="Calibri" panose="020F0502020204030204" pitchFamily="34" charset="0"/>
                <a:cs typeface="Calibri" panose="020F0502020204030204" pitchFamily="34" charset="0"/>
              </a:rPr>
              <a:t>Ewch</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ati</a:t>
            </a:r>
            <a:r>
              <a:rPr lang="en-GB" altLang="en-US" sz="2800" dirty="0">
                <a:latin typeface="Calibri" panose="020F0502020204030204" pitchFamily="34" charset="0"/>
                <a:cs typeface="Calibri" panose="020F0502020204030204" pitchFamily="34" charset="0"/>
              </a:rPr>
              <a:t> I </a:t>
            </a:r>
            <a:r>
              <a:rPr lang="en-GB" altLang="en-US" sz="2800" dirty="0" err="1">
                <a:latin typeface="Calibri" panose="020F0502020204030204" pitchFamily="34" charset="0"/>
                <a:cs typeface="Calibri" panose="020F0502020204030204" pitchFamily="34" charset="0"/>
              </a:rPr>
              <a:t>greu</a:t>
            </a:r>
            <a:r>
              <a:rPr lang="en-GB" altLang="en-US" sz="2800" dirty="0">
                <a:latin typeface="Calibri" panose="020F0502020204030204" pitchFamily="34" charset="0"/>
                <a:cs typeface="Calibri" panose="020F0502020204030204" pitchFamily="34" charset="0"/>
              </a:rPr>
              <a:t> map </a:t>
            </a:r>
            <a:r>
              <a:rPr lang="en-GB" altLang="en-US" sz="2800" dirty="0" err="1">
                <a:latin typeface="Calibri" panose="020F0502020204030204" pitchFamily="34" charset="0"/>
                <a:cs typeface="Calibri" panose="020F0502020204030204" pitchFamily="34" charset="0"/>
              </a:rPr>
              <a:t>meddwl</a:t>
            </a:r>
            <a:r>
              <a:rPr lang="en-GB" altLang="en-US" sz="2800" dirty="0">
                <a:latin typeface="Calibri" panose="020F0502020204030204" pitchFamily="34" charset="0"/>
                <a:cs typeface="Calibri" panose="020F0502020204030204" pitchFamily="34" charset="0"/>
              </a:rPr>
              <a:t>;</a:t>
            </a:r>
          </a:p>
          <a:p>
            <a:pPr fontAlgn="auto">
              <a:spcAft>
                <a:spcPts val="0"/>
              </a:spcAft>
              <a:defRPr/>
            </a:pPr>
            <a:r>
              <a:rPr lang="en-GB" altLang="en-US" sz="2800" dirty="0" err="1">
                <a:latin typeface="Calibri" panose="020F0502020204030204" pitchFamily="34" charset="0"/>
                <a:cs typeface="Calibri" panose="020F0502020204030204" pitchFamily="34" charset="0"/>
              </a:rPr>
              <a:t>Ystyriwch</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fuddion</a:t>
            </a:r>
            <a:r>
              <a:rPr lang="en-GB" altLang="en-US" sz="2800" dirty="0">
                <a:latin typeface="Calibri" panose="020F0502020204030204" pitchFamily="34" charset="0"/>
                <a:cs typeface="Calibri" panose="020F0502020204030204" pitchFamily="34" charset="0"/>
              </a:rPr>
              <a:t> a </a:t>
            </a:r>
            <a:r>
              <a:rPr lang="en-GB" altLang="en-US" sz="2800" dirty="0" err="1">
                <a:latin typeface="Calibri" panose="020F0502020204030204" pitchFamily="34" charset="0"/>
                <a:cs typeface="Calibri" panose="020F0502020204030204" pitchFamily="34" charset="0"/>
              </a:rPr>
              <a:t>chyfyngderau'r</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mathau</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arsylwi</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yma</a:t>
            </a:r>
            <a:endParaRPr lang="en-GB" altLang="en-US" sz="2800" dirty="0">
              <a:latin typeface="Calibri" panose="020F0502020204030204" pitchFamily="34" charset="0"/>
              <a:cs typeface="Calibri" panose="020F0502020204030204" pitchFamily="34" charset="0"/>
            </a:endParaRPr>
          </a:p>
          <a:p>
            <a:pPr fontAlgn="auto">
              <a:spcAft>
                <a:spcPts val="0"/>
              </a:spcAft>
              <a:defRPr/>
            </a:pPr>
            <a:r>
              <a:rPr lang="en-GB" altLang="en-US" sz="2800" dirty="0" err="1">
                <a:latin typeface="Calibri" panose="020F0502020204030204" pitchFamily="34" charset="0"/>
                <a:cs typeface="Calibri" panose="020F0502020204030204" pitchFamily="34" charset="0"/>
              </a:rPr>
              <a:t>Trafodwch</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eich</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adborth</a:t>
            </a:r>
            <a:endParaRPr lang="en-GB" altLang="en-US" sz="2800" dirty="0">
              <a:latin typeface="Calibri" panose="020F0502020204030204" pitchFamily="34" charset="0"/>
              <a:cs typeface="Calibri" panose="020F0502020204030204" pitchFamily="34" charset="0"/>
            </a:endParaRPr>
          </a:p>
          <a:p>
            <a:pPr fontAlgn="auto">
              <a:spcAft>
                <a:spcPts val="0"/>
              </a:spcAft>
              <a:defRPr/>
            </a:pPr>
            <a:endParaRPr lang="en-GB" altLang="en-US" dirty="0"/>
          </a:p>
          <a:p>
            <a:pPr fontAlgn="auto">
              <a:spcAft>
                <a:spcPts val="0"/>
              </a:spcAft>
              <a:defRPr/>
            </a:pPr>
            <a:endParaRPr lang="en-GB" altLang="en-US" dirty="0"/>
          </a:p>
          <a:p>
            <a:pPr marL="0" indent="0" fontAlgn="auto">
              <a:spcAft>
                <a:spcPts val="0"/>
              </a:spcAft>
              <a:buFont typeface="Arial" panose="020B0604020202020204" pitchFamily="34" charset="0"/>
              <a:buNone/>
              <a:defRPr/>
            </a:pPr>
            <a:endParaRPr lang="en-GB" altLang="en-US" dirty="0"/>
          </a:p>
        </p:txBody>
      </p:sp>
      <p:sp>
        <p:nvSpPr>
          <p:cNvPr id="38916" name="Content Placeholder 3">
            <a:extLst>
              <a:ext uri="{FF2B5EF4-FFF2-40B4-BE49-F238E27FC236}">
                <a16:creationId xmlns:a16="http://schemas.microsoft.com/office/drawing/2014/main" id="{ACB75AA1-718A-D9BD-7437-6C95ADA17E48}"/>
              </a:ext>
            </a:extLst>
          </p:cNvPr>
          <p:cNvSpPr>
            <a:spLocks noGrp="1" noChangeArrowheads="1"/>
          </p:cNvSpPr>
          <p:nvPr>
            <p:ph sz="half" idx="2"/>
          </p:nvPr>
        </p:nvSpPr>
        <p:spPr bwMode="auto"/>
        <p:txBody>
          <a:bodyPr wrap="square" numCol="1" anchor="t" anchorCtr="0" compatLnSpc="1">
            <a:prstTxWarp prst="textNoShape">
              <a:avLst/>
            </a:prstTxWarp>
          </a:bodyPr>
          <a:lstStyle/>
          <a:p>
            <a:pPr marL="0" indent="0">
              <a:buNone/>
            </a:pPr>
            <a:r>
              <a:rPr lang="en-GB" altLang="en-US" sz="2800" dirty="0">
                <a:solidFill>
                  <a:srgbClr val="0070C0"/>
                </a:solidFill>
                <a:latin typeface="Calibri" panose="020F0502020204030204" pitchFamily="34" charset="0"/>
                <a:cs typeface="Calibri" panose="020F0502020204030204" pitchFamily="34" charset="0"/>
              </a:rPr>
              <a:t>Create a mind map;</a:t>
            </a:r>
          </a:p>
          <a:p>
            <a:r>
              <a:rPr lang="en-GB" altLang="en-US" sz="2800" dirty="0">
                <a:solidFill>
                  <a:srgbClr val="0070C0"/>
                </a:solidFill>
                <a:latin typeface="Calibri" panose="020F0502020204030204" pitchFamily="34" charset="0"/>
                <a:cs typeface="Calibri" panose="020F0502020204030204" pitchFamily="34" charset="0"/>
              </a:rPr>
              <a:t>Consider the benefits and limitations of each of these observation types</a:t>
            </a:r>
          </a:p>
          <a:p>
            <a:r>
              <a:rPr lang="en-GB" altLang="en-US" sz="2800" dirty="0">
                <a:solidFill>
                  <a:srgbClr val="0070C0"/>
                </a:solidFill>
                <a:latin typeface="Calibri" panose="020F0502020204030204" pitchFamily="34" charset="0"/>
                <a:cs typeface="Calibri" panose="020F0502020204030204" pitchFamily="34" charset="0"/>
              </a:rPr>
              <a:t>Feedback </a:t>
            </a:r>
            <a:endParaRPr lang="en-GB" altLang="en-US"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2D81C9B2-5F9D-1EC9-2865-C9AA02B22E77}"/>
              </a:ext>
            </a:extLst>
          </p:cNvPr>
          <p:cNvSpPr txBox="1"/>
          <p:nvPr/>
        </p:nvSpPr>
        <p:spPr>
          <a:xfrm>
            <a:off x="4629150" y="703925"/>
            <a:ext cx="1104470"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Task</a:t>
            </a:r>
            <a:endParaRPr lang="en-US" sz="4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DFF43-7CD0-F6FA-E5E3-3595F32E1FC7}"/>
              </a:ext>
            </a:extLst>
          </p:cNvPr>
          <p:cNvSpPr>
            <a:spLocks noGrp="1"/>
          </p:cNvSpPr>
          <p:nvPr>
            <p:ph type="title"/>
          </p:nvPr>
        </p:nvSpPr>
        <p:spPr/>
        <p:txBody>
          <a:bodyPr/>
          <a:lstStyle/>
          <a:p>
            <a:r>
              <a:rPr lang="en-US" sz="4000" b="1" err="1">
                <a:latin typeface="Calibri"/>
                <a:cs typeface="Arial"/>
              </a:rPr>
              <a:t>Tasg</a:t>
            </a:r>
            <a:r>
              <a:rPr lang="en-US" sz="4000" b="1" dirty="0">
                <a:latin typeface="Calibri"/>
                <a:cs typeface="Arial"/>
              </a:rPr>
              <a:t> </a:t>
            </a:r>
            <a:r>
              <a:rPr lang="en-US" sz="4000" b="1" err="1">
                <a:latin typeface="Calibri"/>
                <a:cs typeface="Arial"/>
              </a:rPr>
              <a:t>Arsylwi</a:t>
            </a:r>
            <a:r>
              <a:rPr lang="en-US" sz="4000" b="1" dirty="0">
                <a:latin typeface="Calibri"/>
                <a:cs typeface="Arial"/>
              </a:rPr>
              <a:t>/ </a:t>
            </a:r>
            <a:r>
              <a:rPr lang="en-US" sz="4000" b="1" dirty="0">
                <a:solidFill>
                  <a:srgbClr val="0070C0"/>
                </a:solidFill>
                <a:latin typeface="Calibri"/>
                <a:cs typeface="Arial"/>
              </a:rPr>
              <a:t>Observation task</a:t>
            </a:r>
            <a:endParaRPr lang="en-US" sz="4000" b="1" dirty="0">
              <a:solidFill>
                <a:srgbClr val="0070C0"/>
              </a:solidFill>
              <a:latin typeface="Calibri"/>
            </a:endParaRPr>
          </a:p>
        </p:txBody>
      </p:sp>
      <p:pic>
        <p:nvPicPr>
          <p:cNvPr id="5" name="Online Media 4" title="Toddler Observation Video 3">
            <a:hlinkClick r:id="" action="ppaction://media"/>
            <a:extLst>
              <a:ext uri="{FF2B5EF4-FFF2-40B4-BE49-F238E27FC236}">
                <a16:creationId xmlns:a16="http://schemas.microsoft.com/office/drawing/2014/main" id="{210C6C8E-3829-A818-B2F8-AB4D8BA36461}"/>
              </a:ext>
            </a:extLst>
          </p:cNvPr>
          <p:cNvPicPr>
            <a:picLocks noGrp="1" noRot="1" noChangeAspect="1"/>
          </p:cNvPicPr>
          <p:nvPr>
            <p:ph sz="half" idx="1"/>
            <a:videoFile r:link="rId1"/>
          </p:nvPr>
        </p:nvPicPr>
        <p:blipFill>
          <a:blip r:embed="rId4"/>
          <a:stretch>
            <a:fillRect/>
          </a:stretch>
        </p:blipFill>
        <p:spPr>
          <a:xfrm>
            <a:off x="2206896" y="1774357"/>
            <a:ext cx="4746892" cy="3307125"/>
          </a:xfrm>
        </p:spPr>
      </p:pic>
    </p:spTree>
    <p:extLst>
      <p:ext uri="{BB962C8B-B14F-4D97-AF65-F5344CB8AC3E}">
        <p14:creationId xmlns:p14="http://schemas.microsoft.com/office/powerpoint/2010/main" val="1950626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AD4C8B4-AB9C-200D-4F28-B5D710E2DB5D}"/>
              </a:ext>
            </a:extLst>
          </p:cNvPr>
          <p:cNvSpPr>
            <a:spLocks noGrp="1" noChangeArrowheads="1"/>
          </p:cNvSpPr>
          <p:nvPr>
            <p:ph type="title"/>
          </p:nvPr>
        </p:nvSpPr>
        <p:spPr>
          <a:xfrm>
            <a:off x="381000" y="260350"/>
            <a:ext cx="8229600" cy="1143000"/>
          </a:xfrm>
        </p:spPr>
        <p:txBody>
          <a:bodyPr/>
          <a:lstStyle/>
          <a:p>
            <a:r>
              <a:rPr lang="en-GB" altLang="en-US" sz="4000" b="1" dirty="0">
                <a:latin typeface="Calibri" panose="020F0502020204030204" pitchFamily="34" charset="0"/>
                <a:cs typeface="Calibri" panose="020F0502020204030204" pitchFamily="34" charset="0"/>
              </a:rPr>
              <a:t>Beth </a:t>
            </a:r>
            <a:r>
              <a:rPr lang="en-GB" altLang="en-US" sz="4000" b="1" dirty="0" err="1">
                <a:latin typeface="Calibri" panose="020F0502020204030204" pitchFamily="34" charset="0"/>
                <a:cs typeface="Calibri" panose="020F0502020204030204" pitchFamily="34" charset="0"/>
              </a:rPr>
              <a:t>nad</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yw’n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dweud</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wrthym</a:t>
            </a:r>
            <a:r>
              <a:rPr lang="en-GB" altLang="en-US" sz="4000" b="1" dirty="0">
                <a:latin typeface="Calibri" panose="020F0502020204030204" pitchFamily="34" charset="0"/>
                <a:cs typeface="Calibri" panose="020F0502020204030204" pitchFamily="34" charset="0"/>
              </a:rPr>
              <a:t>?</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What does it not tell us?</a:t>
            </a:r>
          </a:p>
        </p:txBody>
      </p:sp>
      <p:sp>
        <p:nvSpPr>
          <p:cNvPr id="34819" name="Content Placeholder 2">
            <a:extLst>
              <a:ext uri="{FF2B5EF4-FFF2-40B4-BE49-F238E27FC236}">
                <a16:creationId xmlns:a16="http://schemas.microsoft.com/office/drawing/2014/main" id="{9F608A52-416F-DBA1-F692-D5B60843F827}"/>
              </a:ext>
            </a:extLst>
          </p:cNvPr>
          <p:cNvSpPr>
            <a:spLocks noGrp="1"/>
          </p:cNvSpPr>
          <p:nvPr>
            <p:ph sz="half" idx="1"/>
          </p:nvPr>
        </p:nvSpPr>
        <p:spPr/>
        <p:txBody>
          <a:bodyPr vert="horz" lIns="91440" tIns="45720" rIns="91440" bIns="45720" rtlCol="0" anchor="t">
            <a:normAutofit/>
          </a:bodyPr>
          <a:lstStyle/>
          <a:p>
            <a:pPr fontAlgn="auto">
              <a:spcAft>
                <a:spcPts val="0"/>
              </a:spcAft>
              <a:defRPr/>
            </a:pPr>
            <a:r>
              <a:rPr lang="en-GB" altLang="en-US" sz="2800" dirty="0" err="1">
                <a:latin typeface="Calibri" panose="020F0502020204030204" pitchFamily="34" charset="0"/>
                <a:cs typeface="Calibri" panose="020F0502020204030204" pitchFamily="34" charset="0"/>
              </a:rPr>
              <a:t>Achosion</a:t>
            </a:r>
            <a:endParaRPr lang="en-GB" altLang="en-US" sz="2800" dirty="0">
              <a:latin typeface="Calibri" panose="020F0502020204030204" pitchFamily="34" charset="0"/>
              <a:cs typeface="Calibri" panose="020F0502020204030204" pitchFamily="34" charset="0"/>
            </a:endParaRPr>
          </a:p>
          <a:p>
            <a:pPr fontAlgn="auto">
              <a:spcAft>
                <a:spcPts val="0"/>
              </a:spcAft>
              <a:defRPr/>
            </a:pPr>
            <a:r>
              <a:rPr lang="en-GB" altLang="en-US" sz="2800" dirty="0" err="1">
                <a:latin typeface="Calibri" panose="020F0502020204030204" pitchFamily="34" charset="0"/>
                <a:cs typeface="Calibri" panose="020F0502020204030204" pitchFamily="34" charset="0"/>
              </a:rPr>
              <a:t>Rôl</a:t>
            </a:r>
            <a:r>
              <a:rPr lang="en-GB" altLang="en-US" sz="2800" dirty="0">
                <a:latin typeface="Calibri" panose="020F0502020204030204" pitchFamily="34" charset="0"/>
                <a:cs typeface="Calibri" panose="020F0502020204030204" pitchFamily="34" charset="0"/>
              </a:rPr>
              <a:t> yr </a:t>
            </a:r>
            <a:r>
              <a:rPr lang="en-GB" altLang="en-US" sz="2800" dirty="0" err="1">
                <a:latin typeface="Calibri" panose="020F0502020204030204" pitchFamily="34" charset="0"/>
                <a:cs typeface="Calibri" panose="020F0502020204030204" pitchFamily="34" charset="0"/>
              </a:rPr>
              <a:t>oedolyn</a:t>
            </a:r>
            <a:endParaRPr lang="en-GB" altLang="en-US" sz="2800" dirty="0">
              <a:latin typeface="Calibri" panose="020F0502020204030204" pitchFamily="34" charset="0"/>
              <a:cs typeface="Calibri" panose="020F0502020204030204" pitchFamily="34" charset="0"/>
            </a:endParaRPr>
          </a:p>
          <a:p>
            <a:pPr fontAlgn="auto">
              <a:spcAft>
                <a:spcPts val="0"/>
              </a:spcAft>
              <a:defRPr/>
            </a:pPr>
            <a:r>
              <a:rPr lang="en-GB" altLang="en-US" sz="2800" dirty="0" err="1">
                <a:latin typeface="Calibri" panose="020F0502020204030204" pitchFamily="34" charset="0"/>
                <a:cs typeface="Calibri" panose="020F0502020204030204" pitchFamily="34" charset="0"/>
              </a:rPr>
              <a:t>Ffactorau</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amgylcheddol</a:t>
            </a:r>
            <a:endParaRPr lang="en-GB" altLang="en-US" sz="2800" dirty="0">
              <a:latin typeface="Calibri" panose="020F0502020204030204" pitchFamily="34" charset="0"/>
              <a:cs typeface="Calibri" panose="020F0502020204030204" pitchFamily="34" charset="0"/>
            </a:endParaRPr>
          </a:p>
          <a:p>
            <a:pPr fontAlgn="auto">
              <a:spcAft>
                <a:spcPts val="0"/>
              </a:spcAft>
              <a:defRPr/>
            </a:pPr>
            <a:r>
              <a:rPr lang="en-GB" altLang="en-US" sz="2800" dirty="0" err="1">
                <a:latin typeface="Calibri" panose="020F0502020204030204" pitchFamily="34" charset="0"/>
                <a:cs typeface="Calibri" panose="020F0502020204030204" pitchFamily="34" charset="0"/>
              </a:rPr>
              <a:t>Ffactorau</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datblygiadol</a:t>
            </a:r>
            <a:endParaRPr lang="en-GB" altLang="en-US" sz="2800" dirty="0">
              <a:latin typeface="Calibri" panose="020F0502020204030204" pitchFamily="34" charset="0"/>
              <a:cs typeface="Calibri" panose="020F0502020204030204" pitchFamily="34" charset="0"/>
            </a:endParaRPr>
          </a:p>
          <a:p>
            <a:pPr fontAlgn="auto">
              <a:spcAft>
                <a:spcPts val="0"/>
              </a:spcAft>
              <a:defRPr/>
            </a:pPr>
            <a:endParaRPr lang="en-GB" altLang="en-US" sz="2800">
              <a:latin typeface="Calibri" panose="020F0502020204030204" pitchFamily="34" charset="0"/>
              <a:cs typeface="Calibri" panose="020F0502020204030204" pitchFamily="34" charset="0"/>
            </a:endParaRPr>
          </a:p>
          <a:p>
            <a:pPr marL="0" indent="0" fontAlgn="auto">
              <a:spcAft>
                <a:spcPts val="0"/>
              </a:spcAft>
              <a:buFont typeface="Arial" panose="020B0604020202020204" pitchFamily="34" charset="0"/>
              <a:buNone/>
              <a:defRPr/>
            </a:pPr>
            <a:endParaRPr lang="en-GB" altLang="en-US" dirty="0"/>
          </a:p>
        </p:txBody>
      </p:sp>
      <p:sp>
        <p:nvSpPr>
          <p:cNvPr id="40964" name="Content Placeholder 3">
            <a:extLst>
              <a:ext uri="{FF2B5EF4-FFF2-40B4-BE49-F238E27FC236}">
                <a16:creationId xmlns:a16="http://schemas.microsoft.com/office/drawing/2014/main" id="{DF6CE418-D788-1897-D990-B860AA4BC857}"/>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sz="2800" dirty="0">
                <a:solidFill>
                  <a:srgbClr val="0070C0"/>
                </a:solidFill>
                <a:latin typeface="Calibri" panose="020F0502020204030204" pitchFamily="34" charset="0"/>
                <a:cs typeface="Calibri" panose="020F0502020204030204" pitchFamily="34" charset="0"/>
              </a:rPr>
              <a:t>Causes</a:t>
            </a:r>
          </a:p>
          <a:p>
            <a:r>
              <a:rPr lang="en-GB" altLang="en-US" sz="2800" dirty="0">
                <a:solidFill>
                  <a:srgbClr val="0070C0"/>
                </a:solidFill>
                <a:latin typeface="Calibri" panose="020F0502020204030204" pitchFamily="34" charset="0"/>
                <a:cs typeface="Calibri" panose="020F0502020204030204" pitchFamily="34" charset="0"/>
              </a:rPr>
              <a:t>Adult role</a:t>
            </a:r>
          </a:p>
          <a:p>
            <a:r>
              <a:rPr lang="en-GB" altLang="en-US" sz="2800" dirty="0">
                <a:solidFill>
                  <a:srgbClr val="0070C0"/>
                </a:solidFill>
                <a:latin typeface="Calibri" panose="020F0502020204030204" pitchFamily="34" charset="0"/>
                <a:cs typeface="Calibri" panose="020F0502020204030204" pitchFamily="34" charset="0"/>
              </a:rPr>
              <a:t>Environmental factors</a:t>
            </a:r>
          </a:p>
          <a:p>
            <a:r>
              <a:rPr lang="en-GB" altLang="en-US" sz="2800" dirty="0">
                <a:solidFill>
                  <a:srgbClr val="0070C0"/>
                </a:solidFill>
                <a:latin typeface="Calibri" panose="020F0502020204030204" pitchFamily="34" charset="0"/>
                <a:cs typeface="Calibri" panose="020F0502020204030204" pitchFamily="34" charset="0"/>
              </a:rPr>
              <a:t>Developmental factors</a:t>
            </a:r>
          </a:p>
          <a:p>
            <a:endParaRPr lang="en-GB" altLang="en-US" sz="2800">
              <a:solidFill>
                <a:srgbClr val="0070C0"/>
              </a:solidFill>
              <a:latin typeface="Calibri" panose="020F0502020204030204" pitchFamily="34" charset="0"/>
              <a:cs typeface="Calibri" panose="020F050202020403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1B1E1C9-7041-1E3A-F6B4-10480D232F83}"/>
              </a:ext>
            </a:extLst>
          </p:cNvPr>
          <p:cNvSpPr>
            <a:spLocks noGrp="1" noChangeArrowheads="1"/>
          </p:cNvSpPr>
          <p:nvPr>
            <p:ph type="title"/>
          </p:nvPr>
        </p:nvSpPr>
        <p:spPr/>
        <p:txBody>
          <a:bodyPr/>
          <a:lstStyle/>
          <a:p>
            <a:r>
              <a:rPr lang="en-GB" altLang="en-US" sz="4000" b="1" dirty="0">
                <a:latin typeface="Calibri" panose="020F0502020204030204" pitchFamily="34" charset="0"/>
                <a:cs typeface="Calibri" panose="020F0502020204030204" pitchFamily="34" charset="0"/>
              </a:rPr>
              <a:t>Pa </a:t>
            </a:r>
            <a:r>
              <a:rPr lang="en-GB" altLang="en-US" sz="4000" b="1" dirty="0" err="1">
                <a:latin typeface="Calibri" panose="020F0502020204030204" pitchFamily="34" charset="0"/>
                <a:cs typeface="Calibri" panose="020F0502020204030204" pitchFamily="34" charset="0"/>
              </a:rPr>
              <a:t>dystiolaeth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mae’n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gallu</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cynnig</a:t>
            </a:r>
            <a:r>
              <a:rPr lang="en-GB" altLang="en-US" sz="4000" b="1" dirty="0">
                <a:latin typeface="Calibri" panose="020F0502020204030204" pitchFamily="34" charset="0"/>
                <a:cs typeface="Calibri" panose="020F0502020204030204" pitchFamily="34" charset="0"/>
              </a:rPr>
              <a:t>?</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What can it help us to evidence?</a:t>
            </a:r>
          </a:p>
        </p:txBody>
      </p:sp>
      <p:sp>
        <p:nvSpPr>
          <p:cNvPr id="43011" name="Content Placeholder 2">
            <a:extLst>
              <a:ext uri="{FF2B5EF4-FFF2-40B4-BE49-F238E27FC236}">
                <a16:creationId xmlns:a16="http://schemas.microsoft.com/office/drawing/2014/main" id="{DA3CC9D4-AA03-BFCF-3475-EFCBB4720E82}"/>
              </a:ext>
            </a:extLst>
          </p:cNvPr>
          <p:cNvSpPr>
            <a:spLocks noGrp="1" noChangeArrowheads="1"/>
          </p:cNvSpPr>
          <p:nvPr>
            <p:ph sz="half" idx="1"/>
          </p:nvPr>
        </p:nvSpPr>
        <p:spPr bwMode="auto"/>
        <p:txBody>
          <a:bodyPr wrap="square" numCol="1" anchor="t" anchorCtr="0" compatLnSpc="1">
            <a:prstTxWarp prst="textNoShape">
              <a:avLst/>
            </a:prstTxWarp>
          </a:bodyPr>
          <a:lstStyle/>
          <a:p>
            <a:r>
              <a:rPr lang="en-GB" altLang="en-US" sz="2800" dirty="0">
                <a:latin typeface="Calibri"/>
                <a:cs typeface="Calibri"/>
              </a:rPr>
              <a:t>Ardal </a:t>
            </a:r>
            <a:r>
              <a:rPr lang="en-GB" altLang="en-US" sz="2800" dirty="0" err="1">
                <a:latin typeface="Calibri"/>
                <a:cs typeface="Calibri"/>
              </a:rPr>
              <a:t>benodol</a:t>
            </a:r>
            <a:endParaRPr lang="en-GB" altLang="en-US" sz="2800" dirty="0">
              <a:latin typeface="Calibri"/>
              <a:cs typeface="Calibri"/>
            </a:endParaRPr>
          </a:p>
          <a:p>
            <a:r>
              <a:rPr lang="en-GB" altLang="en-US" sz="2800" dirty="0" err="1">
                <a:latin typeface="Calibri" panose="020F0502020204030204" pitchFamily="34" charset="0"/>
                <a:cs typeface="Calibri" panose="020F0502020204030204" pitchFamily="34" charset="0"/>
              </a:rPr>
              <a:t>Patrymau</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Cyfeillion</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Lefelau</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ymrwymiad</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Hoffterau</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Sbardunau</a:t>
            </a:r>
            <a:endParaRPr lang="en-GB" altLang="en-US" sz="2800" dirty="0">
              <a:latin typeface="Calibri" panose="020F0502020204030204" pitchFamily="34" charset="0"/>
              <a:cs typeface="Calibri" panose="020F0502020204030204" pitchFamily="34" charset="0"/>
            </a:endParaRPr>
          </a:p>
          <a:p>
            <a:r>
              <a:rPr lang="en-GB" altLang="en-US" sz="2800" dirty="0" err="1">
                <a:latin typeface="Calibri" panose="020F0502020204030204" pitchFamily="34" charset="0"/>
                <a:cs typeface="Calibri" panose="020F0502020204030204" pitchFamily="34" charset="0"/>
              </a:rPr>
              <a:t>Tystiolaeth</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ysgrifenedig</a:t>
            </a:r>
            <a:endParaRPr lang="en-GB" altLang="en-US" sz="2800" dirty="0">
              <a:latin typeface="Calibri" panose="020F0502020204030204" pitchFamily="34" charset="0"/>
              <a:cs typeface="Calibri" panose="020F0502020204030204" pitchFamily="34" charset="0"/>
            </a:endParaRPr>
          </a:p>
          <a:p>
            <a:r>
              <a:rPr lang="en-GB" altLang="en-US" sz="2800" dirty="0">
                <a:latin typeface="Calibri"/>
                <a:cs typeface="Calibri"/>
              </a:rPr>
              <a:t>ADY </a:t>
            </a:r>
            <a:r>
              <a:rPr lang="en-GB" altLang="en-US" sz="2800" dirty="0" err="1">
                <a:latin typeface="Calibri"/>
                <a:cs typeface="Calibri"/>
              </a:rPr>
              <a:t>posib</a:t>
            </a:r>
          </a:p>
          <a:p>
            <a:endParaRPr lang="en-GB" altLang="en-US" dirty="0">
              <a:cs typeface="Arial" panose="020B0604020202020204"/>
            </a:endParaRPr>
          </a:p>
        </p:txBody>
      </p:sp>
      <p:sp>
        <p:nvSpPr>
          <p:cNvPr id="43012" name="Content Placeholder 3">
            <a:extLst>
              <a:ext uri="{FF2B5EF4-FFF2-40B4-BE49-F238E27FC236}">
                <a16:creationId xmlns:a16="http://schemas.microsoft.com/office/drawing/2014/main" id="{8FC6427E-4AEF-955B-2DEB-F2C1C8EC0528}"/>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sz="2800" dirty="0">
                <a:solidFill>
                  <a:srgbClr val="0070C0"/>
                </a:solidFill>
                <a:latin typeface="Calibri" panose="020F0502020204030204" pitchFamily="34" charset="0"/>
                <a:cs typeface="Calibri" panose="020F0502020204030204" pitchFamily="34" charset="0"/>
              </a:rPr>
              <a:t>A specific area</a:t>
            </a:r>
          </a:p>
          <a:p>
            <a:r>
              <a:rPr lang="en-GB" altLang="en-US" sz="2800" dirty="0">
                <a:solidFill>
                  <a:srgbClr val="0070C0"/>
                </a:solidFill>
                <a:latin typeface="Calibri" panose="020F0502020204030204" pitchFamily="34" charset="0"/>
                <a:cs typeface="Calibri" panose="020F0502020204030204" pitchFamily="34" charset="0"/>
              </a:rPr>
              <a:t>Patterns</a:t>
            </a:r>
          </a:p>
          <a:p>
            <a:r>
              <a:rPr lang="en-GB" altLang="en-US" sz="2800" dirty="0">
                <a:solidFill>
                  <a:srgbClr val="0070C0"/>
                </a:solidFill>
                <a:latin typeface="Calibri" panose="020F0502020204030204" pitchFamily="34" charset="0"/>
                <a:cs typeface="Calibri" panose="020F0502020204030204" pitchFamily="34" charset="0"/>
              </a:rPr>
              <a:t>Friendships</a:t>
            </a:r>
          </a:p>
          <a:p>
            <a:r>
              <a:rPr lang="en-GB" altLang="en-US" sz="2800" dirty="0">
                <a:solidFill>
                  <a:srgbClr val="0070C0"/>
                </a:solidFill>
                <a:latin typeface="Calibri" panose="020F0502020204030204" pitchFamily="34" charset="0"/>
                <a:cs typeface="Calibri" panose="020F0502020204030204" pitchFamily="34" charset="0"/>
              </a:rPr>
              <a:t>Levels of engagements</a:t>
            </a:r>
          </a:p>
          <a:p>
            <a:r>
              <a:rPr lang="en-GB" altLang="en-US" sz="2800" dirty="0">
                <a:solidFill>
                  <a:srgbClr val="0070C0"/>
                </a:solidFill>
                <a:latin typeface="Calibri" panose="020F0502020204030204" pitchFamily="34" charset="0"/>
                <a:cs typeface="Calibri" panose="020F0502020204030204" pitchFamily="34" charset="0"/>
              </a:rPr>
              <a:t>Preferences</a:t>
            </a:r>
          </a:p>
          <a:p>
            <a:r>
              <a:rPr lang="en-GB" altLang="en-US" sz="2800" dirty="0">
                <a:solidFill>
                  <a:srgbClr val="0070C0"/>
                </a:solidFill>
                <a:latin typeface="Calibri" panose="020F0502020204030204" pitchFamily="34" charset="0"/>
                <a:cs typeface="Calibri" panose="020F0502020204030204" pitchFamily="34" charset="0"/>
              </a:rPr>
              <a:t>Triggers</a:t>
            </a:r>
          </a:p>
          <a:p>
            <a:r>
              <a:rPr lang="en-GB" altLang="en-US" sz="2800" dirty="0">
                <a:solidFill>
                  <a:srgbClr val="0070C0"/>
                </a:solidFill>
                <a:latin typeface="Calibri" panose="020F0502020204030204" pitchFamily="34" charset="0"/>
                <a:cs typeface="Calibri" panose="020F0502020204030204" pitchFamily="34" charset="0"/>
              </a:rPr>
              <a:t>Written evidence</a:t>
            </a:r>
          </a:p>
          <a:p>
            <a:r>
              <a:rPr lang="en-GB" altLang="en-US" sz="2800" dirty="0">
                <a:solidFill>
                  <a:srgbClr val="0070C0"/>
                </a:solidFill>
                <a:latin typeface="Calibri"/>
                <a:cs typeface="Calibri"/>
              </a:rPr>
              <a:t>Possible ALN</a:t>
            </a:r>
          </a:p>
          <a:p>
            <a:endParaRPr lang="en-GB" altLang="en-US" dirty="0">
              <a:cs typeface="Arial" panose="020B0604020202020204"/>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4E3D47BE-3BDE-BA4D-F9A8-91A02F98E66D}"/>
              </a:ext>
            </a:extLst>
          </p:cNvPr>
          <p:cNvSpPr>
            <a:spLocks noGrp="1" noChangeArrowheads="1"/>
          </p:cNvSpPr>
          <p:nvPr>
            <p:ph type="title"/>
          </p:nvPr>
        </p:nvSpPr>
        <p:spPr>
          <a:xfrm>
            <a:off x="457200" y="274638"/>
            <a:ext cx="8229600" cy="5099050"/>
          </a:xfrm>
        </p:spPr>
        <p:txBody>
          <a:bodyPr/>
          <a:lstStyle/>
          <a:p>
            <a:r>
              <a:rPr lang="en-GB" altLang="en-US" dirty="0">
                <a:latin typeface="Calibri"/>
                <a:cs typeface="Calibri"/>
              </a:rPr>
              <a:t>I </a:t>
            </a:r>
            <a:r>
              <a:rPr lang="en-GB" altLang="en-US" err="1">
                <a:latin typeface="Calibri"/>
                <a:cs typeface="Calibri"/>
              </a:rPr>
              <a:t>gloi</a:t>
            </a:r>
            <a:r>
              <a:rPr lang="en-GB" altLang="en-US" dirty="0">
                <a:latin typeface="Calibri"/>
                <a:cs typeface="Calibri"/>
              </a:rPr>
              <a:t>: Pam </a:t>
            </a:r>
            <a:r>
              <a:rPr lang="en-GB" altLang="en-US" err="1">
                <a:latin typeface="Calibri"/>
                <a:cs typeface="Calibri"/>
              </a:rPr>
              <a:t>mae'n</a:t>
            </a:r>
            <a:r>
              <a:rPr lang="en-GB" altLang="en-US" dirty="0">
                <a:latin typeface="Calibri"/>
                <a:cs typeface="Calibri"/>
              </a:rPr>
              <a:t> </a:t>
            </a:r>
            <a:r>
              <a:rPr lang="en-GB" altLang="en-US" err="1">
                <a:latin typeface="Calibri"/>
                <a:cs typeface="Calibri"/>
              </a:rPr>
              <a:t>bwysig</a:t>
            </a:r>
            <a:r>
              <a:rPr lang="en-GB" altLang="en-US" dirty="0">
                <a:latin typeface="Calibri"/>
                <a:cs typeface="Calibri"/>
              </a:rPr>
              <a:t> </a:t>
            </a:r>
            <a:r>
              <a:rPr lang="en-GB" altLang="en-US" err="1">
                <a:latin typeface="Calibri"/>
                <a:cs typeface="Calibri"/>
              </a:rPr>
              <a:t>arsylwi</a:t>
            </a:r>
            <a:r>
              <a:rPr lang="en-GB" altLang="en-US" dirty="0">
                <a:latin typeface="Calibri"/>
                <a:cs typeface="Calibri"/>
              </a:rPr>
              <a:t> </a:t>
            </a:r>
            <a:r>
              <a:rPr lang="en-GB" altLang="en-US" err="1">
                <a:latin typeface="Calibri"/>
                <a:cs typeface="Calibri"/>
              </a:rPr>
              <a:t>yn</a:t>
            </a:r>
            <a:r>
              <a:rPr lang="en-GB" altLang="en-US" dirty="0">
                <a:latin typeface="Calibri"/>
                <a:cs typeface="Calibri"/>
              </a:rPr>
              <a:t> </a:t>
            </a:r>
            <a:r>
              <a:rPr lang="en-GB" altLang="en-US" err="1">
                <a:latin typeface="Calibri"/>
                <a:cs typeface="Calibri"/>
              </a:rPr>
              <a:t>ystod</a:t>
            </a:r>
            <a:r>
              <a:rPr lang="en-GB" altLang="en-US" dirty="0">
                <a:latin typeface="Calibri"/>
                <a:cs typeface="Calibri"/>
              </a:rPr>
              <a:t> </a:t>
            </a:r>
            <a:r>
              <a:rPr lang="en-GB" altLang="en-US" err="1">
                <a:latin typeface="Calibri"/>
                <a:cs typeface="Calibri"/>
              </a:rPr>
              <a:t>chwarae</a:t>
            </a:r>
            <a:r>
              <a:rPr lang="en-GB" altLang="en-US" dirty="0">
                <a:latin typeface="Calibri"/>
                <a:cs typeface="Calibri"/>
              </a:rPr>
              <a:t>?</a:t>
            </a:r>
            <a:br>
              <a:rPr lang="en-GB" altLang="en-US" dirty="0">
                <a:latin typeface="Calibri"/>
              </a:rPr>
            </a:br>
            <a:br>
              <a:rPr lang="en-GB" altLang="en-US" dirty="0">
                <a:latin typeface="Calibri"/>
              </a:rPr>
            </a:br>
            <a:r>
              <a:rPr lang="en-GB" altLang="en-US" dirty="0">
                <a:solidFill>
                  <a:srgbClr val="0070C0"/>
                </a:solidFill>
                <a:latin typeface="Calibri"/>
                <a:cs typeface="Calibri"/>
              </a:rPr>
              <a:t>To conclude: Why is it important to observe during play?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47436-C3EF-9D4F-92FC-4808C8B74054}"/>
              </a:ext>
            </a:extLst>
          </p:cNvPr>
          <p:cNvSpPr>
            <a:spLocks noGrp="1"/>
          </p:cNvSpPr>
          <p:nvPr>
            <p:ph type="title"/>
          </p:nvPr>
        </p:nvSpPr>
        <p:spPr/>
        <p:txBody>
          <a:bodyPr/>
          <a:lstStyle/>
          <a:p>
            <a:r>
              <a:rPr lang="en-US" sz="4000" b="1" dirty="0" err="1">
                <a:latin typeface="Calibri"/>
                <a:cs typeface="Arial"/>
              </a:rPr>
              <a:t>Cyflwyniad</a:t>
            </a:r>
            <a:r>
              <a:rPr lang="en-US" sz="4000" b="1" dirty="0">
                <a:latin typeface="Calibri"/>
                <a:cs typeface="Arial"/>
              </a:rPr>
              <a:t> Sway/</a:t>
            </a:r>
            <a:r>
              <a:rPr lang="en-US" sz="4000" b="1" dirty="0">
                <a:solidFill>
                  <a:srgbClr val="0070C0"/>
                </a:solidFill>
                <a:latin typeface="Calibri"/>
                <a:cs typeface="Arial"/>
              </a:rPr>
              <a:t>Sway Presentation</a:t>
            </a:r>
            <a:endParaRPr lang="en-US" sz="4000" b="1" dirty="0">
              <a:solidFill>
                <a:srgbClr val="0070C0"/>
              </a:solidFill>
              <a:latin typeface="Calibri"/>
            </a:endParaRPr>
          </a:p>
        </p:txBody>
      </p:sp>
      <p:sp>
        <p:nvSpPr>
          <p:cNvPr id="4" name="Content Placeholder 3">
            <a:extLst>
              <a:ext uri="{FF2B5EF4-FFF2-40B4-BE49-F238E27FC236}">
                <a16:creationId xmlns:a16="http://schemas.microsoft.com/office/drawing/2014/main" id="{AC1A4386-4F8B-74FC-21FA-031151370668}"/>
              </a:ext>
            </a:extLst>
          </p:cNvPr>
          <p:cNvSpPr>
            <a:spLocks noGrp="1"/>
          </p:cNvSpPr>
          <p:nvPr>
            <p:ph sz="half" idx="2"/>
          </p:nvPr>
        </p:nvSpPr>
        <p:spPr>
          <a:xfrm>
            <a:off x="699567" y="1825625"/>
            <a:ext cx="7815783" cy="4351338"/>
          </a:xfrm>
        </p:spPr>
        <p:txBody>
          <a:bodyPr vert="horz" lIns="91440" tIns="45720" rIns="91440" bIns="45720" rtlCol="0" anchor="t">
            <a:normAutofit/>
          </a:bodyPr>
          <a:lstStyle/>
          <a:p>
            <a:pPr marL="0" indent="0">
              <a:buNone/>
            </a:pPr>
            <a:r>
              <a:rPr lang="en-US" dirty="0">
                <a:ea typeface="+mn-lt"/>
                <a:cs typeface="+mn-lt"/>
                <a:hlinkClick r:id="rId2"/>
              </a:rPr>
              <a:t>Gwneud arsylwadau / Making observations (cloud.microsoft)</a:t>
            </a:r>
            <a:endParaRPr lang="en-US"/>
          </a:p>
          <a:p>
            <a:pPr marL="0" indent="0">
              <a:buNone/>
            </a:pPr>
            <a:endParaRPr lang="en-US">
              <a:latin typeface="Calibri"/>
              <a:cs typeface="Arial"/>
            </a:endParaRPr>
          </a:p>
          <a:p>
            <a:pPr marL="0" indent="0">
              <a:buNone/>
            </a:pPr>
            <a:r>
              <a:rPr lang="en-US" err="1">
                <a:latin typeface="Calibri"/>
                <a:cs typeface="Arial"/>
              </a:rPr>
              <a:t>Tasg</a:t>
            </a:r>
            <a:r>
              <a:rPr lang="en-US" dirty="0">
                <a:latin typeface="Calibri"/>
                <a:cs typeface="Arial"/>
              </a:rPr>
              <a:t> </a:t>
            </a:r>
            <a:r>
              <a:rPr lang="en-US" err="1">
                <a:latin typeface="Calibri"/>
                <a:cs typeface="Arial"/>
              </a:rPr>
              <a:t>unigol</a:t>
            </a:r>
            <a:r>
              <a:rPr lang="en-US" dirty="0">
                <a:latin typeface="Calibri"/>
                <a:cs typeface="Arial"/>
              </a:rPr>
              <a:t>/</a:t>
            </a:r>
            <a:r>
              <a:rPr lang="en-US" dirty="0">
                <a:solidFill>
                  <a:srgbClr val="0070C0"/>
                </a:solidFill>
                <a:latin typeface="Calibri"/>
                <a:cs typeface="Arial"/>
              </a:rPr>
              <a:t> Individual task</a:t>
            </a:r>
          </a:p>
          <a:p>
            <a:r>
              <a:rPr lang="en-US" dirty="0" err="1">
                <a:latin typeface="Calibri"/>
                <a:cs typeface="Arial"/>
              </a:rPr>
              <a:t>Edrychwch</a:t>
            </a:r>
            <a:r>
              <a:rPr lang="en-US" dirty="0">
                <a:latin typeface="Calibri"/>
                <a:cs typeface="Arial"/>
              </a:rPr>
              <a:t> </a:t>
            </a:r>
            <a:r>
              <a:rPr lang="en-US" dirty="0" err="1">
                <a:latin typeface="Calibri"/>
                <a:cs typeface="Arial"/>
              </a:rPr>
              <a:t>dros</a:t>
            </a:r>
            <a:r>
              <a:rPr lang="en-US" dirty="0">
                <a:latin typeface="Calibri"/>
                <a:cs typeface="Arial"/>
              </a:rPr>
              <a:t> y </a:t>
            </a:r>
            <a:r>
              <a:rPr lang="en-US" dirty="0" err="1">
                <a:latin typeface="Calibri"/>
                <a:cs typeface="Arial"/>
              </a:rPr>
              <a:t>cyflwyniad</a:t>
            </a:r>
            <a:r>
              <a:rPr lang="en-US" dirty="0">
                <a:latin typeface="Calibri"/>
                <a:cs typeface="Arial"/>
              </a:rPr>
              <a:t> </a:t>
            </a:r>
            <a:r>
              <a:rPr lang="en-US" dirty="0" err="1">
                <a:latin typeface="Calibri"/>
                <a:cs typeface="Arial"/>
              </a:rPr>
              <a:t>atodwyd</a:t>
            </a:r>
            <a:r>
              <a:rPr lang="en-US" dirty="0">
                <a:latin typeface="Calibri"/>
                <a:cs typeface="Arial"/>
              </a:rPr>
              <a:t> a </a:t>
            </a:r>
            <a:r>
              <a:rPr lang="en-US" dirty="0" err="1">
                <a:latin typeface="Calibri"/>
                <a:cs typeface="Arial"/>
              </a:rPr>
              <a:t>cymerwch</a:t>
            </a:r>
            <a:r>
              <a:rPr lang="en-US" dirty="0">
                <a:latin typeface="Calibri"/>
                <a:cs typeface="Arial"/>
              </a:rPr>
              <a:t> </a:t>
            </a:r>
            <a:r>
              <a:rPr lang="en-US" dirty="0" err="1">
                <a:latin typeface="Calibri"/>
                <a:cs typeface="Arial"/>
              </a:rPr>
              <a:t>nodiadau</a:t>
            </a:r>
            <a:endParaRPr lang="en-US" dirty="0">
              <a:latin typeface="Calibri"/>
              <a:cs typeface="Arial"/>
            </a:endParaRPr>
          </a:p>
          <a:p>
            <a:endParaRPr lang="en-US" dirty="0">
              <a:solidFill>
                <a:srgbClr val="0070C0"/>
              </a:solidFill>
              <a:latin typeface="Calibri"/>
              <a:cs typeface="Arial"/>
            </a:endParaRPr>
          </a:p>
          <a:p>
            <a:r>
              <a:rPr lang="en-US" dirty="0">
                <a:solidFill>
                  <a:srgbClr val="0070C0"/>
                </a:solidFill>
                <a:latin typeface="Calibri"/>
                <a:cs typeface="Arial"/>
              </a:rPr>
              <a:t>Look over the sway presentation attached and take notes</a:t>
            </a:r>
            <a:endParaRPr lang="en-US" dirty="0"/>
          </a:p>
        </p:txBody>
      </p:sp>
    </p:spTree>
    <p:extLst>
      <p:ext uri="{BB962C8B-B14F-4D97-AF65-F5344CB8AC3E}">
        <p14:creationId xmlns:p14="http://schemas.microsoft.com/office/powerpoint/2010/main" val="369029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0D8F4F33-2953-7DA0-6819-EF80A58600DF}"/>
              </a:ext>
            </a:extLst>
          </p:cNvPr>
          <p:cNvSpPr>
            <a:spLocks noGrp="1" noChangeArrowheads="1"/>
          </p:cNvSpPr>
          <p:nvPr>
            <p:ph sz="half" idx="1"/>
          </p:nvPr>
        </p:nvSpPr>
        <p:spPr bwMode="auto">
          <a:xfrm>
            <a:off x="323850" y="333375"/>
            <a:ext cx="8229600" cy="5111750"/>
          </a:xfrm>
        </p:spPr>
        <p:txBody>
          <a:bodyPr wrap="square" numCol="1" anchor="t" anchorCtr="0" compatLnSpc="1">
            <a:prstTxWarp prst="textNoShape">
              <a:avLst/>
            </a:prstTxWarp>
          </a:bodyPr>
          <a:lstStyle/>
          <a:p>
            <a:r>
              <a:rPr lang="en-GB" altLang="en-US" sz="1800" dirty="0" err="1">
                <a:solidFill>
                  <a:srgbClr val="0070C0"/>
                </a:solidFill>
              </a:rPr>
              <a:t>Bilton</a:t>
            </a:r>
            <a:r>
              <a:rPr lang="en-GB" altLang="en-US" sz="1800" dirty="0">
                <a:solidFill>
                  <a:srgbClr val="0070C0"/>
                </a:solidFill>
              </a:rPr>
              <a:t>, H., &amp; Crook, A. (2016). </a:t>
            </a:r>
            <a:r>
              <a:rPr lang="en-GB" altLang="en-US" sz="1800" i="1" dirty="0">
                <a:solidFill>
                  <a:srgbClr val="0070C0"/>
                </a:solidFill>
              </a:rPr>
              <a:t>Exploring outdoors ages 3-11 : A guide for schools</a:t>
            </a:r>
            <a:r>
              <a:rPr lang="en-GB" altLang="en-US" sz="1800" dirty="0">
                <a:solidFill>
                  <a:srgbClr val="0070C0"/>
                </a:solidFill>
              </a:rPr>
              <a:t>. New York: Routledge</a:t>
            </a:r>
          </a:p>
          <a:p>
            <a:r>
              <a:rPr lang="en-GB" altLang="en-US" sz="1800" dirty="0">
                <a:solidFill>
                  <a:srgbClr val="0070C0"/>
                </a:solidFill>
              </a:rPr>
              <a:t>Howard, J., &amp; McInnes, K. (2013). The impact of children's perception of an activity as play rather than not play on emotional well-being. </a:t>
            </a:r>
            <a:r>
              <a:rPr lang="en-GB" altLang="en-US" sz="1800" i="1" dirty="0">
                <a:solidFill>
                  <a:srgbClr val="0070C0"/>
                </a:solidFill>
              </a:rPr>
              <a:t>Child Care, Health and Development</a:t>
            </a:r>
            <a:r>
              <a:rPr lang="en-GB" altLang="en-US" sz="1800" dirty="0">
                <a:solidFill>
                  <a:srgbClr val="0070C0"/>
                </a:solidFill>
              </a:rPr>
              <a:t>, 39(5), 737-742.</a:t>
            </a:r>
          </a:p>
          <a:p>
            <a:r>
              <a:rPr lang="en-GB" altLang="en-US" sz="1800" dirty="0">
                <a:solidFill>
                  <a:srgbClr val="0070C0"/>
                </a:solidFill>
              </a:rPr>
              <a:t>McInnes, K., Howard, J., Crowley, K., &amp; Miles, G. (2013). The nature of adult-child interaction in the early years classroom: Implications for children's perceptions of play and subsequent learning behaviour. </a:t>
            </a:r>
            <a:r>
              <a:rPr lang="en-GB" altLang="en-US" sz="1800" i="1" dirty="0">
                <a:solidFill>
                  <a:srgbClr val="0070C0"/>
                </a:solidFill>
              </a:rPr>
              <a:t>European Early Childhood Education Research Journal</a:t>
            </a:r>
            <a:r>
              <a:rPr lang="en-GB" altLang="en-US" sz="1800" dirty="0">
                <a:solidFill>
                  <a:srgbClr val="0070C0"/>
                </a:solidFill>
              </a:rPr>
              <a:t>, 21(2), 268-282.</a:t>
            </a:r>
          </a:p>
          <a:p>
            <a:r>
              <a:rPr lang="en-GB" altLang="en-US" sz="1800" dirty="0">
                <a:solidFill>
                  <a:srgbClr val="0070C0"/>
                </a:solidFill>
              </a:rPr>
              <a:t>Welsh Government (2015) </a:t>
            </a:r>
            <a:r>
              <a:rPr lang="en-GB" altLang="en-US" sz="1800" i="1" dirty="0">
                <a:solidFill>
                  <a:srgbClr val="0070C0"/>
                </a:solidFill>
              </a:rPr>
              <a:t>Foundation Phase Framework. </a:t>
            </a:r>
            <a:r>
              <a:rPr lang="en-GB" altLang="en-US" sz="1800" dirty="0">
                <a:solidFill>
                  <a:srgbClr val="0070C0"/>
                </a:solidFill>
              </a:rPr>
              <a:t>Available at: </a:t>
            </a:r>
            <a:r>
              <a:rPr lang="en-GB" altLang="en-US" sz="1800" dirty="0">
                <a:solidFill>
                  <a:srgbClr val="0070C0"/>
                </a:solidFill>
                <a:hlinkClick r:id="rId3"/>
              </a:rPr>
              <a:t>https://hwb.gov.wales/storage/d5d8e39c-b534-40cb-a3f5-7e2e126d8077/foundation-phase-framework.pdf</a:t>
            </a:r>
            <a:r>
              <a:rPr lang="en-GB" altLang="en-US" sz="1800" dirty="0">
                <a:solidFill>
                  <a:srgbClr val="0070C0"/>
                </a:solidFill>
              </a:rPr>
              <a:t> (Accessed: 17</a:t>
            </a:r>
            <a:r>
              <a:rPr lang="en-GB" altLang="en-US" sz="1800" baseline="30000" dirty="0">
                <a:solidFill>
                  <a:srgbClr val="0070C0"/>
                </a:solidFill>
              </a:rPr>
              <a:t>th</a:t>
            </a:r>
            <a:r>
              <a:rPr lang="en-GB" altLang="en-US" sz="1800" dirty="0">
                <a:solidFill>
                  <a:srgbClr val="0070C0"/>
                </a:solidFill>
              </a:rPr>
              <a:t> August 2021).</a:t>
            </a:r>
          </a:p>
          <a:p>
            <a:r>
              <a:rPr lang="en-GB" altLang="en-US" sz="1800" dirty="0">
                <a:solidFill>
                  <a:srgbClr val="0070C0"/>
                </a:solidFill>
              </a:rPr>
              <a:t>Welsh Government (2017) </a:t>
            </a:r>
            <a:r>
              <a:rPr lang="en-GB" altLang="en-US" sz="1800" i="1" dirty="0">
                <a:solidFill>
                  <a:srgbClr val="0070C0"/>
                </a:solidFill>
              </a:rPr>
              <a:t>Foundation Phase Profile</a:t>
            </a:r>
            <a:r>
              <a:rPr lang="en-GB" altLang="en-US" sz="1800" dirty="0">
                <a:solidFill>
                  <a:srgbClr val="0070C0"/>
                </a:solidFill>
              </a:rPr>
              <a:t>. Available at: </a:t>
            </a:r>
            <a:r>
              <a:rPr lang="en-GB" altLang="en-US" sz="1800" dirty="0">
                <a:solidFill>
                  <a:srgbClr val="0070C0"/>
                </a:solidFill>
                <a:hlinkClick r:id="rId4"/>
              </a:rPr>
              <a:t>https://gov.wales/sites/default/files/publications/2018-03/foundation-phase-profile-handbook-revised-september-2017.pdf</a:t>
            </a:r>
            <a:r>
              <a:rPr lang="en-GB" altLang="en-US" sz="1800" dirty="0">
                <a:solidFill>
                  <a:srgbClr val="0070C0"/>
                </a:solidFill>
              </a:rPr>
              <a:t> (Accessed: 17</a:t>
            </a:r>
            <a:r>
              <a:rPr lang="en-GB" altLang="en-US" sz="1800" baseline="30000" dirty="0">
                <a:solidFill>
                  <a:srgbClr val="0070C0"/>
                </a:solidFill>
              </a:rPr>
              <a:t>th</a:t>
            </a:r>
            <a:r>
              <a:rPr lang="en-GB" altLang="en-US" sz="1800" dirty="0">
                <a:solidFill>
                  <a:srgbClr val="0070C0"/>
                </a:solidFill>
              </a:rPr>
              <a:t> August 2021). </a:t>
            </a:r>
            <a:endParaRPr lang="en-GB" altLang="en-US" sz="1800" i="1" dirty="0">
              <a:solidFill>
                <a:srgbClr val="0070C0"/>
              </a:solidFil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1D9FB524-B373-4FE4-87BD-8E6C0A7932F1}">
  <ds:schemaRefs>
    <ds:schemaRef ds:uri="http://schemas.microsoft.com/sharepoint/v3/contenttype/forms"/>
  </ds:schemaRefs>
</ds:datastoreItem>
</file>

<file path=customXml/itemProps2.xml><?xml version="1.0" encoding="utf-8"?>
<ds:datastoreItem xmlns:ds="http://schemas.openxmlformats.org/officeDocument/2006/customXml" ds:itemID="{1B03947C-4A24-4E11-8457-652B33A01A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B6A1D9-61B9-4068-AC11-2C44E22112E6}">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PodHandler</Template>
  <TotalTime>6</TotalTime>
  <Words>1603</Words>
  <Application>Microsoft Office PowerPoint</Application>
  <PresentationFormat>On-screen Show (4:3)</PresentationFormat>
  <Paragraphs>230</Paragraphs>
  <Slides>27</Slides>
  <Notes>20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MS PGothic</vt:lpstr>
      <vt:lpstr>Myriad Pro</vt:lpstr>
      <vt:lpstr>Arial</vt:lpstr>
      <vt:lpstr>Calibri</vt:lpstr>
      <vt:lpstr>Times</vt:lpstr>
      <vt:lpstr>PodHandler</vt:lpstr>
      <vt:lpstr>20140311PresentationUWTSDTemplate</vt:lpstr>
      <vt:lpstr>ECEY4003/C​ Chwarae plant: egwyddorion ac arfer​ Darlith 4​ ​ Children’s play: principles and practice​ Lecture 4​ ​ Arsylwi/ Observation</vt:lpstr>
      <vt:lpstr>Crynodeb o’r darlith diwethaf Recap of previous lecture</vt:lpstr>
      <vt:lpstr>Nod</vt:lpstr>
      <vt:lpstr>Arsylwi wrth chwarae</vt:lpstr>
      <vt:lpstr>Howard and McInnes (2012)</vt:lpstr>
      <vt:lpstr>Cwricwlwm yng Nghymru</vt:lpstr>
      <vt:lpstr>Ystyrir pedwar diben Four purposes are considered </vt:lpstr>
      <vt:lpstr>PowerPoint Presentation</vt:lpstr>
      <vt:lpstr>Arsylwi ac asesu Observation and Assessment</vt:lpstr>
      <vt:lpstr>Maes dysgu a profiad Areas of learning and experience</vt:lpstr>
      <vt:lpstr>Cynnydd a dysgu Progression and learning </vt:lpstr>
      <vt:lpstr>Camau cynnydd sy'n gysylltiedig a phob un o'r meysydd dygu Progression steps linked to each of the areas of learning </vt:lpstr>
      <vt:lpstr>PowerPoint Presentation</vt:lpstr>
      <vt:lpstr>PowerPoint Presentation</vt:lpstr>
      <vt:lpstr>PowerPoint Presentation</vt:lpstr>
      <vt:lpstr>Anghenion arsylwi</vt:lpstr>
      <vt:lpstr>Arsylwadau a Thystiolaeth</vt:lpstr>
      <vt:lpstr>Mathau o arsylwi Observation Types</vt:lpstr>
      <vt:lpstr>PowerPoint Presentation</vt:lpstr>
      <vt:lpstr>PowerPoint Presentation</vt:lpstr>
      <vt:lpstr>Tasg</vt:lpstr>
      <vt:lpstr>Tasg Arsylwi/ Observation task</vt:lpstr>
      <vt:lpstr>Beth nad yw’n dweud wrthym? What does it not tell us?</vt:lpstr>
      <vt:lpstr>Pa dystiolaeth mae’n gallu cynnig? What can it help us to evidence?</vt:lpstr>
      <vt:lpstr>I gloi: Pam mae'n bwysig arsylwi yn ystod chwarae?  To conclude: Why is it important to observe during play?</vt:lpstr>
      <vt:lpstr>Cyflwyniad Sway/Sway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ECEY4003/C Chwarae plant: egwyddorion ac arfer Children’s play: principles and practice  Arsylwi/Observation</dc:title>
  <dc:creator>chris carpenter</dc:creator>
  <cp:keywords>templed, dempled, thempled, powerpoint, bwrdd, fwrdd, iaith, cymraeg, gymraeg, chymraeg, cyflwyniadau, gyflwyniadau, chyflwyniadau, delwedd, ddelwedd,</cp:keywords>
  <cp:lastModifiedBy>Natasha Jones</cp:lastModifiedBy>
  <cp:revision>615</cp:revision>
  <dcterms:created xsi:type="dcterms:W3CDTF">2004-04-06T15:50:52Z</dcterms:created>
  <dcterms:modified xsi:type="dcterms:W3CDTF">2024-01-17T21:43:47Z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1064600.00000000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Natalie MacDonald</vt:lpwstr>
  </property>
  <property fmtid="{D5CDD505-2E9C-101B-9397-08002B2CF9AE}" pid="20" name="display_urn:schemas-microsoft-com:office:office#Author">
    <vt:lpwstr>Natalie MacDonald</vt:lpwstr>
  </property>
  <property fmtid="{D5CDD505-2E9C-101B-9397-08002B2CF9AE}" pid="21" name="ContentTypeId">
    <vt:lpwstr>0x0101008CBEBE1B5A18CA4D82AA3EC25D86BF17</vt:lpwstr>
  </property>
  <property fmtid="{D5CDD505-2E9C-101B-9397-08002B2CF9AE}" pid="22" name="_ExtendedDescription">
    <vt:lpwstr/>
  </property>
  <property fmtid="{D5CDD505-2E9C-101B-9397-08002B2CF9AE}" pid="23" name="SharedWithUsers">
    <vt:lpwstr/>
  </property>
  <property fmtid="{D5CDD505-2E9C-101B-9397-08002B2CF9AE}" pid="24" name="ComplianceAssetId">
    <vt:lpwstr/>
  </property>
  <property fmtid="{D5CDD505-2E9C-101B-9397-08002B2CF9AE}" pid="25" name="TriggerFlowInfo">
    <vt:lpwstr/>
  </property>
  <property fmtid="{D5CDD505-2E9C-101B-9397-08002B2CF9AE}" pid="26" name="_SharedFileIndex">
    <vt:lpwstr/>
  </property>
  <property fmtid="{D5CDD505-2E9C-101B-9397-08002B2CF9AE}" pid="27" name="MediaLengthInSeconds">
    <vt:lpwstr/>
  </property>
</Properties>
</file>