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CB1E77-96B1-4D78-8BCA-6CEA9D22885C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15C2D-3303-4F05-8A30-2E87FDC2C6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835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362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64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657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59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147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496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008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406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736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575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8115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192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645966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5397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598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519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5500">
              <a:schemeClr val="bg1">
                <a:lumMod val="95000"/>
              </a:schemeClr>
            </a:gs>
            <a:gs pos="37000">
              <a:schemeClr val="bg1">
                <a:lumMod val="85000"/>
              </a:schemeClr>
            </a:gs>
            <a:gs pos="0">
              <a:schemeClr val="bg1">
                <a:lumMod val="95000"/>
              </a:schemeClr>
            </a:gs>
            <a:gs pos="74000">
              <a:schemeClr val="bg1">
                <a:lumMod val="75000"/>
              </a:schemeClr>
            </a:gs>
            <a:gs pos="83000">
              <a:schemeClr val="bg1">
                <a:lumMod val="75000"/>
              </a:schemeClr>
            </a:gs>
            <a:gs pos="100000">
              <a:schemeClr val="bg1">
                <a:lumMod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4949D-6CF9-478A-B10E-47AA471C25C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265DC39-60E9-41A1-B392-2BA4E6BCE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51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andprovision.pembsinclusionservice.wales/wp-content/uploads/2019/04/SP6-Education-Inclusion-Policy-and-Strategy-August-2013.2.pdf" TargetMode="External"/><Relationship Id="rId3" Type="http://schemas.openxmlformats.org/officeDocument/2006/relationships/hyperlink" Target="https://www.childcomwales.org.uk/united-nations-convention-on-the-rights-of-the-child-full-text/" TargetMode="External"/><Relationship Id="rId7" Type="http://schemas.openxmlformats.org/officeDocument/2006/relationships/hyperlink" Target="http://www.erw.wales/news/update-additional-learning-needs-and-education-tribunal-wales-act-2018/" TargetMode="External"/><Relationship Id="rId2" Type="http://schemas.openxmlformats.org/officeDocument/2006/relationships/hyperlink" Target="http://www.artbeyondsight.org/dic/definition-of-disability-paradigm-change-and-ongoing-conversation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ewis.wales/additional-learning-needs-cyp#:~:text=The%20term%20'additional%20learning%20needs,children%20of%20the%20same%20age." TargetMode="External"/><Relationship Id="rId5" Type="http://schemas.openxmlformats.org/officeDocument/2006/relationships/hyperlink" Target="https://www.devon.gov.uk/equality/communities/disability/medical-model" TargetMode="External"/><Relationship Id="rId4" Type="http://schemas.openxmlformats.org/officeDocument/2006/relationships/hyperlink" Target="http://www.csie.org.uk/inclusion/unesco-salamanca.shtml" TargetMode="External"/><Relationship Id="rId9" Type="http://schemas.openxmlformats.org/officeDocument/2006/relationships/hyperlink" Target="https://www.dreamstime.com/lisitsaimage_info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apearts.org.uk/news/social-model-of-disability" TargetMode="External"/><Relationship Id="rId7" Type="http://schemas.openxmlformats.org/officeDocument/2006/relationships/hyperlink" Target="https://hwb.gov.wales/storage/afca43eb-5c50-4846-9c2d-0d56fbffba09/curriculum-for-wales-guidance-120320.pdf" TargetMode="External"/><Relationship Id="rId2" Type="http://schemas.openxmlformats.org/officeDocument/2006/relationships/hyperlink" Target="https://rcni.com/hosted-content/rcn/first-steps/social-model-of-disability#:~:text=Happily%2C%20this%20model%20has%20now,disabilities%20as%20being%20at%20fault.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gov.wales/sites/default/files/publications/2018-09/additional-learning-needs-aln-transformation-programme-v2.pdf" TargetMode="External"/><Relationship Id="rId5" Type="http://schemas.openxmlformats.org/officeDocument/2006/relationships/hyperlink" Target="https://www2.le.ac.uk/offices/accessability/staff/supporting-students-with-disabilities/social-model-of-disability" TargetMode="External"/><Relationship Id="rId4" Type="http://schemas.openxmlformats.org/officeDocument/2006/relationships/hyperlink" Target="https://www.allfie.org.uk/definitions/models-of-disability/social-model-disabil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90259">
              <a:schemeClr val="accent6">
                <a:lumMod val="60000"/>
                <a:lumOff val="40000"/>
              </a:schemeClr>
            </a:gs>
            <a:gs pos="0">
              <a:schemeClr val="accent6">
                <a:lumMod val="50000"/>
              </a:schemeClr>
            </a:gs>
            <a:gs pos="36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06583" y="156754"/>
            <a:ext cx="936171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Model of Disability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3211" y="773410"/>
            <a:ext cx="3933467" cy="29238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Medical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child/young person is the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Try to ‘fix’ the child/young person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Excluded from mainstream education and society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Alternative educational provision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Defined by their disability/difficulty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Creates low self-esteem and self-worth </a:t>
            </a:r>
          </a:p>
          <a:p>
            <a:pPr algn="ctr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Art Beyond Sight, 2014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and Devon County Council, 2017)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13211" y="3827078"/>
            <a:ext cx="3933467" cy="29238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Social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Developed by people with disabilities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More of an inclusive approach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Equality and Diversity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Accessibility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Removal of barriers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Achieve full potential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Feeling valued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Improved self esteem and self-worth</a:t>
            </a: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(Royal College of Nursing, 2016 and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University of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Leicester, 2020)</a:t>
            </a:r>
          </a:p>
        </p:txBody>
      </p:sp>
      <p:sp>
        <p:nvSpPr>
          <p:cNvPr id="3" name="Oval 2"/>
          <p:cNvSpPr/>
          <p:nvPr/>
        </p:nvSpPr>
        <p:spPr>
          <a:xfrm>
            <a:off x="4500739" y="704844"/>
            <a:ext cx="3152502" cy="20024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Disabled girl in wheelchair and other children sitting at laptops and learning coding during informatics lesson. School inclusive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8" t="14275" r="-5940" b="16428"/>
          <a:stretch/>
        </p:blipFill>
        <p:spPr bwMode="auto">
          <a:xfrm>
            <a:off x="4981301" y="1056194"/>
            <a:ext cx="2275659" cy="1170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065582" y="2243252"/>
            <a:ext cx="2107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Lisitsaimage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2000-2020)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133803" y="791587"/>
            <a:ext cx="3907344" cy="39395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Additional Learning Needs (ALN) Reform</a:t>
            </a:r>
          </a:p>
          <a:p>
            <a:pPr algn="ctr"/>
            <a:r>
              <a:rPr lang="en-GB" sz="1600" dirty="0" smtClean="0">
                <a:solidFill>
                  <a:srgbClr val="00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1600" dirty="0">
                <a:solidFill>
                  <a:srgbClr val="00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want to transform expectations, experiences and outcomes for children and young people with additional learning needs (ALN</a:t>
            </a:r>
            <a:r>
              <a:rPr lang="en-GB" sz="1600" dirty="0" smtClean="0">
                <a:solidFill>
                  <a:srgbClr val="00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Formally Special Educational Needs (SEN) and learning difficulties and/or disabilities (LDD)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Delivered through five themes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(Welsh Government, 2018 and ERW, 2020)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2" descr="http://www.erw.wales/media/2664/12345.png?width=500&amp;height=204.735376044568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157" y="3032117"/>
            <a:ext cx="3474635" cy="133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200481" y="2777904"/>
            <a:ext cx="3779519" cy="20005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Warnock Report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Was considered at the time to be an educational landmark moment for children and young people with a disability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mbraced inclusion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220 recommendations  </a:t>
            </a: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(DES, 1978)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200481" y="4901610"/>
            <a:ext cx="3779519" cy="181588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Salamanca Statement </a:t>
            </a:r>
          </a:p>
          <a:p>
            <a:pPr algn="ctr"/>
            <a:r>
              <a:rPr lang="en-GB" sz="1600" dirty="0" smtClean="0">
                <a:solidFill>
                  <a:srgbClr val="00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frame work for action states that ‘</a:t>
            </a:r>
            <a:r>
              <a:rPr lang="en-GB" sz="1600" dirty="0">
                <a:solidFill>
                  <a:srgbClr val="00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1600" dirty="0" smtClean="0">
                <a:solidFill>
                  <a:srgbClr val="00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rdinary </a:t>
            </a:r>
            <a:r>
              <a:rPr lang="en-GB" sz="1600" dirty="0">
                <a:solidFill>
                  <a:srgbClr val="00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schools should accommodate all children, regardless of their physical, intellectual, social, emotional, linguistic or other conditions</a:t>
            </a:r>
            <a:r>
              <a:rPr lang="en-GB" sz="1600" dirty="0" smtClean="0">
                <a:solidFill>
                  <a:srgbClr val="0066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.’</a:t>
            </a: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(CSIE,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2018 and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UNESCO, 1994)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133803" y="4888908"/>
            <a:ext cx="3907344" cy="18466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Policy</a:t>
            </a:r>
            <a:r>
              <a:rPr lang="en-GB" dirty="0" smtClean="0"/>
              <a:t> </a:t>
            </a:r>
          </a:p>
          <a:p>
            <a:pPr algn="ctr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‘All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 have access to the same opportunities and services as everybody else and that their views are listened to and taken account of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.’</a:t>
            </a: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(Jones, 2013)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86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2548" y="182879"/>
            <a:ext cx="11564983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Art Beyond Sight (2014)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Disability and Inclusion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http://www.artbeyondsight.org/dic/definition-of-disability-paradigm-change-and-ongoing-conversation/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08 July 2020). 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United Nations Convention on the Rights of the Child: Full text.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https://www.childcomwales.org.uk/united-nations-convention-on-the-rights-of-the-child-full-text/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25 July 2020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CSIE (Centre for Studies 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nclusive Education)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UNESCO Salamanca </a:t>
            </a: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Statement.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www.csie.org.uk/inclusion/unesco-salamanca.shtml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20 July 2020). 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(Department of Education and Science) (1978)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Special Educational Needs: Report of the Committee of Enquiry into the Education of Handicapped Children and Young People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(The Warnock Report). London: HMSO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Devon County Council (2017)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Equality and Diversity Medical Model.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https://www.devon.gov.uk/equality/communities/disability/medical-model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08 July 2020).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(2020)</a:t>
            </a: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Additional Learning Needs (ALN).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https://www.dewis.wales/additional-learning-needs-cyp#:~:text=The%20term%20'additional%20learning%20needs,children%20of%20the%20same%20age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25 July 2020).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ERW (Education Through Regional Working) (2020)</a:t>
            </a: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Update - Additional Learning Needs And Education Tribunal [Wales] Act 2018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[Image]</a:t>
            </a: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http://www.erw.wales/news/update-additional-learning-needs-and-education-tribunal-wales-act-2018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15 July 2020). </a:t>
            </a: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Jones, N. (2013)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Education Inclusion Policy and Strategy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[policy].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https://supportandprovision.pembsinclusionservice.wales/wp-content/uploads/2019/04/SP6-Education-Inclusion-Policy-and-Strategy-August-2013.2.pdf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20 July 2020).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Lisitsaimage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(2000-2020)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Girl in wheelchair sitting at table in canteen and talking to her friends. Happy multiracial kids having lunch. School </a:t>
            </a: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[Image].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www.dreamstime.com/lisitsaimage_info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14 July 2020).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048000" y="31058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6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13780" y="471832"/>
            <a:ext cx="1158212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social model of disability.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https://rcni.com/hosted-content/rcn/first-steps/social-model-of-disability#:~:text=Happily%2C%20this%20model%20has%20now,disabilities%20as%20being%20at%20fault.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09 July 2020). 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Shape Arts (2020) </a:t>
            </a: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Model of Disability.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www.shapearts.org.uk/news/social-model-of-disability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20 July 2020). </a:t>
            </a:r>
            <a:endParaRPr lang="en-GB" sz="1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The Alliance for Inclusive Education (2020) </a:t>
            </a: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Social Model of Disability.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https://www.allfie.org.uk/definitions/models-of-disability/social-model-disability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21 July 2020).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UNESCO (1994).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Salamanca Statement and Framework for Action on Special Needs Education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Paris: UNESCO.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University of Leicester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model of disability.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https://www2.le.ac.uk/offices/accessability/staff/supporting-students-with-disabilities/social-model-of-disability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09 July 2020).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(ALN) Transformation Programme.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https://gov.wales/sites/default/files/publications/2018-09/additional-learning-needs-aln-transformation-programme-v2.pdf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15 July 2020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Welsh Government Education Wales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Curriculum for Wales Guidance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https://hwb.gov.wales/storage/afca43eb-5c50-4846-9c2d-0d56fbffba09/curriculum-for-wales-guidance-120320.pdf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26 July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2020). 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9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35585</TotalTime>
  <Words>467</Words>
  <Application>Microsoft Office PowerPoint</Application>
  <PresentationFormat>Widescreen</PresentationFormat>
  <Paragraphs>79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Century Gothic</vt:lpstr>
      <vt:lpstr>Wingdings</vt:lpstr>
      <vt:lpstr>Wingdings 3</vt:lpstr>
      <vt:lpstr>Wisp</vt:lpstr>
      <vt:lpstr>PowerPoint Presentation</vt:lpstr>
      <vt:lpstr>PowerPoint Presentation</vt:lpstr>
      <vt:lpstr>PowerPoint Presentation</vt:lpstr>
    </vt:vector>
  </TitlesOfParts>
  <Company>Pembrokeshire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 Hill-Thompson (Pembrokeshire Learning Centre)</dc:creator>
  <cp:lastModifiedBy>N Hill-Thompson (Pembrokeshire Learning Centre)</cp:lastModifiedBy>
  <cp:revision>69</cp:revision>
  <dcterms:created xsi:type="dcterms:W3CDTF">2020-07-08T08:55:30Z</dcterms:created>
  <dcterms:modified xsi:type="dcterms:W3CDTF">2020-08-21T07:42:59Z</dcterms:modified>
</cp:coreProperties>
</file>