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1"/>
  </p:notesMasterIdLst>
  <p:handoutMasterIdLst>
    <p:handoutMasterId r:id="rId32"/>
  </p:handoutMasterIdLst>
  <p:sldIdLst>
    <p:sldId id="256" r:id="rId5"/>
    <p:sldId id="283" r:id="rId6"/>
    <p:sldId id="377" r:id="rId7"/>
    <p:sldId id="385" r:id="rId8"/>
    <p:sldId id="296" r:id="rId9"/>
    <p:sldId id="361" r:id="rId10"/>
    <p:sldId id="302" r:id="rId11"/>
    <p:sldId id="387" r:id="rId12"/>
    <p:sldId id="390" r:id="rId13"/>
    <p:sldId id="388" r:id="rId14"/>
    <p:sldId id="389" r:id="rId15"/>
    <p:sldId id="319" r:id="rId16"/>
    <p:sldId id="378" r:id="rId17"/>
    <p:sldId id="297" r:id="rId18"/>
    <p:sldId id="376" r:id="rId19"/>
    <p:sldId id="375" r:id="rId20"/>
    <p:sldId id="292" r:id="rId21"/>
    <p:sldId id="321" r:id="rId22"/>
    <p:sldId id="322" r:id="rId23"/>
    <p:sldId id="323" r:id="rId24"/>
    <p:sldId id="383" r:id="rId25"/>
    <p:sldId id="325" r:id="rId26"/>
    <p:sldId id="324" r:id="rId27"/>
    <p:sldId id="264" r:id="rId28"/>
    <p:sldId id="384" r:id="rId29"/>
    <p:sldId id="312" r:id="rId30"/>
  </p:sldIdLst>
  <p:sldSz cx="9144000" cy="6858000" type="screen4x3"/>
  <p:notesSz cx="6865938" cy="95408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05" userDrawn="1">
          <p15:clr>
            <a:srgbClr val="A4A3A4"/>
          </p15:clr>
        </p15:guide>
        <p15:guide id="2" pos="2163"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312"/>
    <p:restoredTop sz="96240" autoAdjust="0"/>
  </p:normalViewPr>
  <p:slideViewPr>
    <p:cSldViewPr>
      <p:cViewPr varScale="1">
        <p:scale>
          <a:sx n="110" d="100"/>
          <a:sy n="110" d="100"/>
        </p:scale>
        <p:origin x="1260"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05"/>
        <p:guide pos="2163"/>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5240" cy="477044"/>
          </a:xfrm>
          <a:prstGeom prst="rect">
            <a:avLst/>
          </a:prstGeom>
        </p:spPr>
        <p:txBody>
          <a:bodyPr vert="horz" lIns="93744" tIns="46872" rIns="93744" bIns="46872" rtlCol="0"/>
          <a:lstStyle>
            <a:lvl1pPr algn="l">
              <a:defRPr sz="1200"/>
            </a:lvl1pPr>
          </a:lstStyle>
          <a:p>
            <a:endParaRPr lang="en-GB"/>
          </a:p>
        </p:txBody>
      </p:sp>
      <p:sp>
        <p:nvSpPr>
          <p:cNvPr id="3" name="Date Placeholder 2"/>
          <p:cNvSpPr>
            <a:spLocks noGrp="1"/>
          </p:cNvSpPr>
          <p:nvPr>
            <p:ph type="dt" sz="quarter" idx="1"/>
          </p:nvPr>
        </p:nvSpPr>
        <p:spPr>
          <a:xfrm>
            <a:off x="3889109" y="0"/>
            <a:ext cx="2975240" cy="477044"/>
          </a:xfrm>
          <a:prstGeom prst="rect">
            <a:avLst/>
          </a:prstGeom>
        </p:spPr>
        <p:txBody>
          <a:bodyPr vert="horz" lIns="93744" tIns="46872" rIns="93744" bIns="46872" rtlCol="0"/>
          <a:lstStyle>
            <a:lvl1pPr algn="r">
              <a:defRPr sz="1200"/>
            </a:lvl1pPr>
          </a:lstStyle>
          <a:p>
            <a:fld id="{96D292DE-8B7A-4254-AA83-74C1F4DD4AF0}" type="datetimeFigureOut">
              <a:rPr lang="en-GB" smtClean="0"/>
              <a:t>11/10/2022</a:t>
            </a:fld>
            <a:endParaRPr lang="en-GB"/>
          </a:p>
        </p:txBody>
      </p:sp>
      <p:sp>
        <p:nvSpPr>
          <p:cNvPr id="4" name="Footer Placeholder 3"/>
          <p:cNvSpPr>
            <a:spLocks noGrp="1"/>
          </p:cNvSpPr>
          <p:nvPr>
            <p:ph type="ftr" sz="quarter" idx="2"/>
          </p:nvPr>
        </p:nvSpPr>
        <p:spPr>
          <a:xfrm>
            <a:off x="0" y="9062175"/>
            <a:ext cx="2975240" cy="477044"/>
          </a:xfrm>
          <a:prstGeom prst="rect">
            <a:avLst/>
          </a:prstGeom>
        </p:spPr>
        <p:txBody>
          <a:bodyPr vert="horz" lIns="93744" tIns="46872" rIns="93744" bIns="46872" rtlCol="0" anchor="b"/>
          <a:lstStyle>
            <a:lvl1pPr algn="l">
              <a:defRPr sz="1200"/>
            </a:lvl1pPr>
          </a:lstStyle>
          <a:p>
            <a:endParaRPr lang="en-GB"/>
          </a:p>
        </p:txBody>
      </p:sp>
      <p:sp>
        <p:nvSpPr>
          <p:cNvPr id="5" name="Slide Number Placeholder 4"/>
          <p:cNvSpPr>
            <a:spLocks noGrp="1"/>
          </p:cNvSpPr>
          <p:nvPr>
            <p:ph type="sldNum" sz="quarter" idx="3"/>
          </p:nvPr>
        </p:nvSpPr>
        <p:spPr>
          <a:xfrm>
            <a:off x="3889109" y="9062175"/>
            <a:ext cx="2975240" cy="477044"/>
          </a:xfrm>
          <a:prstGeom prst="rect">
            <a:avLst/>
          </a:prstGeom>
        </p:spPr>
        <p:txBody>
          <a:bodyPr vert="horz" lIns="93744" tIns="46872" rIns="93744" bIns="46872"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5240" cy="477044"/>
          </a:xfrm>
          <a:prstGeom prst="rect">
            <a:avLst/>
          </a:prstGeom>
        </p:spPr>
        <p:txBody>
          <a:bodyPr vert="horz" lIns="93744" tIns="46872" rIns="93744" bIns="46872" rtlCol="0"/>
          <a:lstStyle>
            <a:lvl1pPr algn="l">
              <a:defRPr sz="1200"/>
            </a:lvl1pPr>
          </a:lstStyle>
          <a:p>
            <a:endParaRPr lang="en-US"/>
          </a:p>
        </p:txBody>
      </p:sp>
      <p:sp>
        <p:nvSpPr>
          <p:cNvPr id="3" name="Date Placeholder 2"/>
          <p:cNvSpPr>
            <a:spLocks noGrp="1"/>
          </p:cNvSpPr>
          <p:nvPr>
            <p:ph type="dt" idx="1"/>
          </p:nvPr>
        </p:nvSpPr>
        <p:spPr>
          <a:xfrm>
            <a:off x="3889109" y="0"/>
            <a:ext cx="2975240" cy="477044"/>
          </a:xfrm>
          <a:prstGeom prst="rect">
            <a:avLst/>
          </a:prstGeom>
        </p:spPr>
        <p:txBody>
          <a:bodyPr vert="horz" lIns="93744" tIns="46872" rIns="93744" bIns="46872" rtlCol="0"/>
          <a:lstStyle>
            <a:lvl1pPr algn="r">
              <a:defRPr sz="1200"/>
            </a:lvl1pPr>
          </a:lstStyle>
          <a:p>
            <a:fld id="{42C52AA0-F73F-F045-97A6-855AB18EE645}" type="datetimeFigureOut">
              <a:rPr lang="en-US" smtClean="0"/>
              <a:t>10/11/2022</a:t>
            </a:fld>
            <a:endParaRPr lang="en-US"/>
          </a:p>
        </p:txBody>
      </p:sp>
      <p:sp>
        <p:nvSpPr>
          <p:cNvPr id="4" name="Slide Image Placeholder 3"/>
          <p:cNvSpPr>
            <a:spLocks noGrp="1" noRot="1" noChangeAspect="1"/>
          </p:cNvSpPr>
          <p:nvPr>
            <p:ph type="sldImg" idx="2"/>
          </p:nvPr>
        </p:nvSpPr>
        <p:spPr>
          <a:xfrm>
            <a:off x="1047750" y="715963"/>
            <a:ext cx="4770438" cy="3578225"/>
          </a:xfrm>
          <a:prstGeom prst="rect">
            <a:avLst/>
          </a:prstGeom>
          <a:noFill/>
          <a:ln w="12700">
            <a:solidFill>
              <a:prstClr val="black"/>
            </a:solidFill>
          </a:ln>
        </p:spPr>
        <p:txBody>
          <a:bodyPr vert="horz" lIns="93744" tIns="46872" rIns="93744" bIns="46872" rtlCol="0" anchor="ctr"/>
          <a:lstStyle/>
          <a:p>
            <a:endParaRPr lang="en-US"/>
          </a:p>
        </p:txBody>
      </p:sp>
      <p:sp>
        <p:nvSpPr>
          <p:cNvPr id="5" name="Notes Placeholder 4"/>
          <p:cNvSpPr>
            <a:spLocks noGrp="1"/>
          </p:cNvSpPr>
          <p:nvPr>
            <p:ph type="body" sz="quarter" idx="3"/>
          </p:nvPr>
        </p:nvSpPr>
        <p:spPr>
          <a:xfrm>
            <a:off x="686594" y="4531916"/>
            <a:ext cx="5492750" cy="4293394"/>
          </a:xfrm>
          <a:prstGeom prst="rect">
            <a:avLst/>
          </a:prstGeom>
        </p:spPr>
        <p:txBody>
          <a:bodyPr vert="horz" lIns="93744" tIns="46872" rIns="93744" bIns="46872"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062175"/>
            <a:ext cx="2975240" cy="477044"/>
          </a:xfrm>
          <a:prstGeom prst="rect">
            <a:avLst/>
          </a:prstGeom>
        </p:spPr>
        <p:txBody>
          <a:bodyPr vert="horz" lIns="93744" tIns="46872" rIns="93744" bIns="46872" rtlCol="0" anchor="b"/>
          <a:lstStyle>
            <a:lvl1pPr algn="l">
              <a:defRPr sz="1200"/>
            </a:lvl1pPr>
          </a:lstStyle>
          <a:p>
            <a:endParaRPr lang="en-US"/>
          </a:p>
        </p:txBody>
      </p:sp>
      <p:sp>
        <p:nvSpPr>
          <p:cNvPr id="7" name="Slide Number Placeholder 6"/>
          <p:cNvSpPr>
            <a:spLocks noGrp="1"/>
          </p:cNvSpPr>
          <p:nvPr>
            <p:ph type="sldNum" sz="quarter" idx="5"/>
          </p:nvPr>
        </p:nvSpPr>
        <p:spPr>
          <a:xfrm>
            <a:off x="3889109" y="9062175"/>
            <a:ext cx="2975240" cy="477044"/>
          </a:xfrm>
          <a:prstGeom prst="rect">
            <a:avLst/>
          </a:prstGeom>
        </p:spPr>
        <p:txBody>
          <a:bodyPr vert="horz" lIns="93744" tIns="46872" rIns="93744" bIns="46872"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eur01.safelinks.protection.outlook.com/?url=https%3A%2F%2Fwww.uwtsd.ac.uk%2Facademic-office%2Facademic-quality-handbook%2F&amp;data=04%7C01%7C%7C65041147c13c4aab7c3808d8b339c741%7C4e0f11f9046e45059cb8db2152311e21%7C0%7C0%7C637456408429565803%7CUnknown%7CTWFpbGZsb3d8eyJWIjoiMC4wLjAwMDAiLCJQIjoiV2luMzIiLCJBTiI6Ik1haWwiLCJXVCI6Mn0%3D%7C1000&amp;sdata=dRjXGhL%2BpLqJ202RLwlRI8nksE6bj%2BWYv89pTcOglZc%3D&amp;reserved=0"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canva.com/en_gb/"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a:t>
            </a:fld>
            <a:endParaRPr lang="en-US"/>
          </a:p>
        </p:txBody>
      </p:sp>
    </p:spTree>
    <p:extLst>
      <p:ext uri="{BB962C8B-B14F-4D97-AF65-F5344CB8AC3E}">
        <p14:creationId xmlns:p14="http://schemas.microsoft.com/office/powerpoint/2010/main" val="2655792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a:t>
            </a:fld>
            <a:endParaRPr lang="en-US"/>
          </a:p>
        </p:txBody>
      </p:sp>
    </p:spTree>
    <p:extLst>
      <p:ext uri="{BB962C8B-B14F-4D97-AF65-F5344CB8AC3E}">
        <p14:creationId xmlns:p14="http://schemas.microsoft.com/office/powerpoint/2010/main" val="13132309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This provides an opportunity for tutors to provide an overview of themselves. </a:t>
            </a:r>
          </a:p>
        </p:txBody>
      </p:sp>
      <p:sp>
        <p:nvSpPr>
          <p:cNvPr id="4" name="Slide Number Placeholder 3"/>
          <p:cNvSpPr>
            <a:spLocks noGrp="1"/>
          </p:cNvSpPr>
          <p:nvPr>
            <p:ph type="sldNum" sz="quarter" idx="5"/>
          </p:nvPr>
        </p:nvSpPr>
        <p:spPr/>
        <p:txBody>
          <a:bodyPr/>
          <a:lstStyle/>
          <a:p>
            <a:fld id="{6936E1E2-17D2-5E4C-B96D-EEDAC0EF77DB}" type="slidenum">
              <a:rPr lang="en-US" smtClean="0"/>
              <a:t>3</a:t>
            </a:fld>
            <a:endParaRPr lang="en-US"/>
          </a:p>
        </p:txBody>
      </p:sp>
    </p:spTree>
    <p:extLst>
      <p:ext uri="{BB962C8B-B14F-4D97-AF65-F5344CB8AC3E}">
        <p14:creationId xmlns:p14="http://schemas.microsoft.com/office/powerpoint/2010/main" val="42451269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5</a:t>
            </a:fld>
            <a:endParaRPr lang="en-US"/>
          </a:p>
        </p:txBody>
      </p:sp>
    </p:spTree>
    <p:extLst>
      <p:ext uri="{BB962C8B-B14F-4D97-AF65-F5344CB8AC3E}">
        <p14:creationId xmlns:p14="http://schemas.microsoft.com/office/powerpoint/2010/main" val="12398919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buFont typeface="Arial" panose="020B0604020202020204" pitchFamily="34" charset="0"/>
              <a:buChar char="•"/>
            </a:pPr>
            <a:endParaRPr lang="en-GB" dirty="0">
              <a:solidFill>
                <a:srgbClr val="000000"/>
              </a:solidFill>
              <a:latin typeface="Calibri" panose="020F0502020204030204" pitchFamily="34" charset="0"/>
            </a:endParaRPr>
          </a:p>
          <a:p>
            <a:pPr fontAlgn="base">
              <a:buFont typeface="Arial" panose="020B0604020202020204" pitchFamily="34" charset="0"/>
              <a:buChar char="•"/>
            </a:pPr>
            <a:r>
              <a:rPr lang="en-GB" sz="1100" dirty="0">
                <a:solidFill>
                  <a:srgbClr val="201F1E"/>
                </a:solidFill>
                <a:latin typeface="calibri" panose="020F0502020204030204" pitchFamily="34" charset="0"/>
              </a:rPr>
              <a:t>Student Services - </a:t>
            </a:r>
          </a:p>
          <a:p>
            <a:pPr fontAlgn="base">
              <a:buFont typeface="Arial" panose="020B0604020202020204" pitchFamily="34" charset="0"/>
              <a:buChar char="•"/>
            </a:pPr>
            <a:r>
              <a:rPr lang="en-GB" dirty="0">
                <a:solidFill>
                  <a:srgbClr val="201F1E"/>
                </a:solidFill>
                <a:latin typeface="Calibri" panose="020F0502020204030204" pitchFamily="34" charset="0"/>
              </a:rPr>
              <a:t>Careers - currently </a:t>
            </a:r>
            <a:endParaRPr lang="en-GB" dirty="0">
              <a:solidFill>
                <a:srgbClr val="000000"/>
              </a:solidFill>
              <a:latin typeface="Calibri" panose="020F0502020204030204" pitchFamily="34" charset="0"/>
            </a:endParaRPr>
          </a:p>
          <a:p>
            <a:pPr fontAlgn="base">
              <a:buFont typeface="Arial" panose="020B0604020202020204" pitchFamily="34" charset="0"/>
              <a:buChar char="•"/>
            </a:pPr>
            <a:r>
              <a:rPr lang="en-GB" dirty="0">
                <a:solidFill>
                  <a:srgbClr val="201F1E"/>
                </a:solidFill>
                <a:latin typeface="Calibri" panose="020F0502020204030204" pitchFamily="34" charset="0"/>
              </a:rPr>
              <a:t>Disability Support</a:t>
            </a:r>
            <a:endParaRPr lang="en-GB" dirty="0">
              <a:solidFill>
                <a:srgbClr val="000000"/>
              </a:solidFill>
              <a:latin typeface="Calibri" panose="020F0502020204030204" pitchFamily="34" charset="0"/>
            </a:endParaRPr>
          </a:p>
          <a:p>
            <a:pPr fontAlgn="base">
              <a:buFont typeface="Arial" panose="020B0604020202020204" pitchFamily="34" charset="0"/>
              <a:buChar char="•"/>
            </a:pPr>
            <a:r>
              <a:rPr lang="en-GB" dirty="0">
                <a:solidFill>
                  <a:srgbClr val="201F1E"/>
                </a:solidFill>
                <a:latin typeface="Calibri" panose="020F0502020204030204" pitchFamily="34" charset="0"/>
              </a:rPr>
              <a:t>IT</a:t>
            </a:r>
            <a:endParaRPr lang="en-GB" dirty="0">
              <a:solidFill>
                <a:srgbClr val="000000"/>
              </a:solidFill>
              <a:latin typeface="Calibri" panose="020F0502020204030204" pitchFamily="34" charset="0"/>
            </a:endParaRPr>
          </a:p>
          <a:p>
            <a:pPr fontAlgn="base"/>
            <a:r>
              <a:rPr lang="en-GB" b="1" dirty="0">
                <a:solidFill>
                  <a:srgbClr val="000000"/>
                </a:solidFill>
                <a:latin typeface="Calibri" panose="020F0502020204030204" pitchFamily="34" charset="0"/>
              </a:rPr>
              <a:t>Policies</a:t>
            </a:r>
            <a:endParaRPr lang="en-GB" dirty="0">
              <a:solidFill>
                <a:srgbClr val="000000"/>
              </a:solidFill>
              <a:latin typeface="Calibri" panose="020F0502020204030204" pitchFamily="34" charset="0"/>
            </a:endParaRPr>
          </a:p>
          <a:p>
            <a:pPr fontAlgn="base">
              <a:buFont typeface="Arial" panose="020B0604020202020204" pitchFamily="34" charset="0"/>
              <a:buChar char="•"/>
            </a:pPr>
            <a:r>
              <a:rPr lang="en-GB" dirty="0">
                <a:solidFill>
                  <a:srgbClr val="000000"/>
                </a:solidFill>
                <a:latin typeface="Calibri" panose="020F0502020204030204" pitchFamily="34" charset="0"/>
                <a:hlinkClick r:id="rId3" tooltip="Original URL: https://www.uwtsd.ac.uk/academic-office/academic-quality-handbook/. Click or tap if you trust this link."/>
              </a:rPr>
              <a:t>Academic Quality Handbook</a:t>
            </a:r>
            <a:endParaRPr lang="en-GB" dirty="0">
              <a:solidFill>
                <a:srgbClr val="000000"/>
              </a:solidFill>
              <a:latin typeface="Calibri" panose="020F0502020204030204" pitchFamily="34" charset="0"/>
            </a:endParaRPr>
          </a:p>
          <a:p>
            <a:pPr fontAlgn="base">
              <a:buFont typeface="Arial" panose="020B0604020202020204" pitchFamily="34" charset="0"/>
              <a:buChar char="•"/>
            </a:pPr>
            <a:r>
              <a:rPr lang="en-GB" dirty="0">
                <a:solidFill>
                  <a:srgbClr val="000000"/>
                </a:solidFill>
                <a:latin typeface="Calibri" panose="020F0502020204030204" pitchFamily="34" charset="0"/>
              </a:rPr>
              <a:t>Student Code of Conduct </a:t>
            </a:r>
          </a:p>
          <a:p>
            <a:pPr fontAlgn="base">
              <a:buFont typeface="Arial" panose="020B0604020202020204" pitchFamily="34" charset="0"/>
              <a:buChar char="•"/>
            </a:pPr>
            <a:r>
              <a:rPr lang="en-GB" dirty="0">
                <a:solidFill>
                  <a:srgbClr val="000000"/>
                </a:solidFill>
                <a:latin typeface="Calibri" panose="020F0502020204030204" pitchFamily="34" charset="0"/>
              </a:rPr>
              <a:t>Virtual Code of Conduct </a:t>
            </a:r>
          </a:p>
          <a:p>
            <a:pPr fontAlgn="base">
              <a:buFont typeface="Arial" panose="020B0604020202020204" pitchFamily="34" charset="0"/>
              <a:buChar char="•"/>
            </a:pPr>
            <a:r>
              <a:rPr lang="en-GB" dirty="0">
                <a:solidFill>
                  <a:srgbClr val="000000"/>
                </a:solidFill>
                <a:latin typeface="Calibri" panose="020F0502020204030204" pitchFamily="34" charset="0"/>
              </a:rPr>
              <a:t>Extenuating Circumstances </a:t>
            </a:r>
          </a:p>
          <a:p>
            <a:br>
              <a:rPr lang="en-GB" dirty="0">
                <a:solidFill>
                  <a:srgbClr val="000000"/>
                </a:solidFill>
                <a:latin typeface="Calibri" panose="020F0502020204030204" pitchFamily="34" charset="0"/>
              </a:rPr>
            </a:b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7</a:t>
            </a:fld>
            <a:endParaRPr lang="en-US"/>
          </a:p>
        </p:txBody>
      </p:sp>
    </p:spTree>
    <p:extLst>
      <p:ext uri="{BB962C8B-B14F-4D97-AF65-F5344CB8AC3E}">
        <p14:creationId xmlns:p14="http://schemas.microsoft.com/office/powerpoint/2010/main" val="22782065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12</a:t>
            </a:fld>
            <a:endParaRPr lang="en-US"/>
          </a:p>
        </p:txBody>
      </p:sp>
    </p:spTree>
    <p:extLst>
      <p:ext uri="{BB962C8B-B14F-4D97-AF65-F5344CB8AC3E}">
        <p14:creationId xmlns:p14="http://schemas.microsoft.com/office/powerpoint/2010/main" val="431752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Assessment 1 </a:t>
            </a:r>
          </a:p>
          <a:p>
            <a:endParaRPr lang="en-GB" dirty="0"/>
          </a:p>
          <a:p>
            <a:pPr defTabSz="468721">
              <a:defRPr/>
            </a:pPr>
            <a:r>
              <a:rPr lang="en-GB" sz="1800" b="1" dirty="0">
                <a:latin typeface="Arial" panose="020B0604020202020204" pitchFamily="34" charset="0"/>
                <a:ea typeface="Times New Roman" panose="02020603050405020304" pitchFamily="18" charset="0"/>
                <a:cs typeface="Arial" panose="020B0604020202020204" pitchFamily="34" charset="0"/>
              </a:rPr>
              <a:t>Produce an e-portfolio that addresses the following four tasks:</a:t>
            </a:r>
          </a:p>
          <a:p>
            <a:pPr defTabSz="468721">
              <a:defRPr/>
            </a:pPr>
            <a:endParaRPr lang="en-GB" sz="1800" b="1" dirty="0">
              <a:latin typeface="Arial" panose="020B0604020202020204" pitchFamily="34" charset="0"/>
              <a:ea typeface="Times New Roman" panose="02020603050405020304" pitchFamily="18" charset="0"/>
              <a:cs typeface="Arial" panose="020B0604020202020204" pitchFamily="34" charset="0"/>
            </a:endParaRPr>
          </a:p>
          <a:p>
            <a:pPr defTabSz="468721">
              <a:defRPr/>
            </a:pPr>
            <a:r>
              <a:rPr lang="en-US" sz="1800" dirty="0">
                <a:latin typeface="Arial" panose="020B0604020202020204" pitchFamily="34" charset="0"/>
                <a:ea typeface="Times New Roman" panose="02020603050405020304" pitchFamily="18" charset="0"/>
                <a:cs typeface="Arial" panose="020B0604020202020204" pitchFamily="34" charset="0"/>
              </a:rPr>
              <a:t>This mark will be awarded based on your tutor’s assessment of your active participation in, and contributions to, the learning activities throughout the module.  </a:t>
            </a:r>
          </a:p>
          <a:p>
            <a:pPr defTabSz="468721">
              <a:defRPr/>
            </a:pPr>
            <a:endParaRPr lang="en-US" sz="1800" dirty="0">
              <a:latin typeface="Arial" panose="020B0604020202020204" pitchFamily="34" charset="0"/>
              <a:ea typeface="Times New Roman" panose="02020603050405020304" pitchFamily="18" charset="0"/>
              <a:cs typeface="Arial" panose="020B0604020202020204" pitchFamily="34" charset="0"/>
            </a:endParaRPr>
          </a:p>
          <a:p>
            <a:pPr defTabSz="468721">
              <a:defRPr/>
            </a:pPr>
            <a:r>
              <a:rPr lang="en-US" sz="1800" dirty="0">
                <a:latin typeface="Arial" panose="020B0604020202020204" pitchFamily="34" charset="0"/>
                <a:ea typeface="Times New Roman" panose="02020603050405020304" pitchFamily="18" charset="0"/>
                <a:cs typeface="Arial" panose="020B0604020202020204" pitchFamily="34" charset="0"/>
              </a:rPr>
              <a:t>Tutors will award marks for completing specified tasks and for the output you produce and submit (e.g., completion of activities, messages posted in   discussion threads, active participation in discussions). This mark relates to both participation and contribution, so simply completing all module study activities is not a guarantee that you will receive the full 10 marks. If your tutor does not feel you have participated in these activities, the 10 marks will be lost.  </a:t>
            </a:r>
            <a:endParaRPr lang="en-GB" sz="1800" b="1" dirty="0">
              <a:latin typeface="Arial" panose="020B0604020202020204" pitchFamily="34" charset="0"/>
              <a:ea typeface="Times New Roman" panose="02020603050405020304" pitchFamily="18" charset="0"/>
              <a:cs typeface="Arial" panose="020B0604020202020204" pitchFamily="34" charset="0"/>
            </a:endParaRPr>
          </a:p>
          <a:p>
            <a:pPr defTabSz="468721">
              <a:defRPr/>
            </a:pPr>
            <a:endParaRPr lang="en-GB" sz="1800" b="1" dirty="0">
              <a:latin typeface="Arial" panose="020B0604020202020204" pitchFamily="34" charset="0"/>
              <a:ea typeface="Times New Roman" panose="02020603050405020304" pitchFamily="18" charset="0"/>
              <a:cs typeface="Arial" panose="020B0604020202020204" pitchFamily="34" charset="0"/>
            </a:endParaRPr>
          </a:p>
          <a:p>
            <a:pPr defTabSz="468721">
              <a:defRPr/>
            </a:pPr>
            <a:r>
              <a:rPr lang="en-GB" sz="1800" b="1" dirty="0">
                <a:latin typeface="Arial" panose="020B0604020202020204" pitchFamily="34" charset="0"/>
                <a:ea typeface="Times New Roman" panose="02020603050405020304" pitchFamily="18" charset="0"/>
              </a:rPr>
              <a:t>Task 1</a:t>
            </a:r>
            <a:r>
              <a:rPr lang="en-GB" sz="1800" dirty="0">
                <a:latin typeface="Arial" panose="020B0604020202020204" pitchFamily="34" charset="0"/>
                <a:ea typeface="Times New Roman" panose="02020603050405020304" pitchFamily="18" charset="0"/>
              </a:rPr>
              <a:t>. Create a mind map that demonstrates how the ideas and concepts covered in Unit One of the module are interconnected and how they contributed to the development of your project idea.</a:t>
            </a:r>
            <a:endParaRPr lang="en-GB" sz="1800" b="1" dirty="0">
              <a:latin typeface="Arial" panose="020B0604020202020204" pitchFamily="34" charset="0"/>
              <a:ea typeface="Times New Roman" panose="02020603050405020304" pitchFamily="18" charset="0"/>
              <a:cs typeface="Arial" panose="020B0604020202020204" pitchFamily="34" charset="0"/>
            </a:endParaRPr>
          </a:p>
          <a:p>
            <a:pPr defTabSz="468721">
              <a:defRPr/>
            </a:pPr>
            <a:endParaRPr lang="en-GB" sz="1800" b="1" dirty="0">
              <a:latin typeface="Arial" panose="020B0604020202020204" pitchFamily="34" charset="0"/>
              <a:ea typeface="Times New Roman" panose="02020603050405020304" pitchFamily="18" charset="0"/>
              <a:cs typeface="Arial" panose="020B0604020202020204" pitchFamily="34" charset="0"/>
            </a:endParaRPr>
          </a:p>
          <a:p>
            <a:pPr defTabSz="468721">
              <a:defRPr/>
            </a:pPr>
            <a:r>
              <a:rPr lang="en-GB" sz="1800" b="1" dirty="0">
                <a:latin typeface="Arial" panose="020B0604020202020204" pitchFamily="34" charset="0"/>
                <a:ea typeface="Times New Roman" panose="02020603050405020304" pitchFamily="18" charset="0"/>
              </a:rPr>
              <a:t>Task 2.</a:t>
            </a:r>
            <a:r>
              <a:rPr lang="en-GB" sz="1800" dirty="0">
                <a:latin typeface="Arial" panose="020B0604020202020204" pitchFamily="34" charset="0"/>
                <a:ea typeface="Times New Roman" panose="02020603050405020304" pitchFamily="18" charset="0"/>
              </a:rPr>
              <a:t> Using a medium of your choice, create a summary that outlines how you came up with your idea and how it adds value, based on the concepts introduced in Unit Two of the module. </a:t>
            </a:r>
          </a:p>
          <a:p>
            <a:pPr defTabSz="468721">
              <a:defRPr/>
            </a:pPr>
            <a:endParaRPr lang="en-GB" sz="1800" dirty="0">
              <a:latin typeface="Arial" panose="020B0604020202020204" pitchFamily="34" charset="0"/>
              <a:ea typeface="Times New Roman" panose="02020603050405020304" pitchFamily="18" charset="0"/>
              <a:cs typeface="Times New Roman" panose="02020603050405020304" pitchFamily="18" charset="0"/>
            </a:endParaRPr>
          </a:p>
          <a:p>
            <a:pPr defTabSz="468721">
              <a:defRPr/>
            </a:pPr>
            <a:r>
              <a:rPr lang="en-GB" sz="1800" b="1" dirty="0">
                <a:latin typeface="Arial" panose="020B0604020202020204" pitchFamily="34" charset="0"/>
                <a:ea typeface="Times New Roman" panose="02020603050405020304" pitchFamily="18" charset="0"/>
              </a:rPr>
              <a:t>Task 3.</a:t>
            </a:r>
            <a:r>
              <a:rPr lang="en-GB" sz="1800" dirty="0">
                <a:latin typeface="Arial" panose="020B0604020202020204" pitchFamily="34" charset="0"/>
                <a:ea typeface="Times New Roman" panose="02020603050405020304" pitchFamily="18" charset="0"/>
              </a:rPr>
              <a:t> Create a 2-minute elevator style pitch of your idea and a supporting flyer. The pitch should be recorded, and a link included with the Turnitin submission. A flyer can be produced using PowerPoint, though you could also try applications such as Canva, available for free at </a:t>
            </a:r>
            <a:r>
              <a:rPr lang="en-GB" sz="1800" u="sng" dirty="0">
                <a:solidFill>
                  <a:srgbClr val="0000FF"/>
                </a:solidFill>
                <a:latin typeface="Arial" panose="020B0604020202020204" pitchFamily="34" charset="0"/>
                <a:ea typeface="Times New Roman" panose="02020603050405020304" pitchFamily="18" charset="0"/>
                <a:cs typeface="Times New Roman" panose="02020603050405020304" pitchFamily="18" charset="0"/>
                <a:hlinkClick r:id="rId3"/>
              </a:rPr>
              <a:t>https://www.canva.com/en_gb/</a:t>
            </a:r>
            <a:r>
              <a:rPr lang="en-GB" sz="1800" dirty="0">
                <a:latin typeface="Arial" panose="020B0604020202020204" pitchFamily="34" charset="0"/>
                <a:ea typeface="Times New Roman" panose="02020603050405020304" pitchFamily="18" charset="0"/>
                <a:cs typeface="Times New Roman" panose="02020603050405020304" pitchFamily="18" charset="0"/>
              </a:rPr>
              <a:t>. </a:t>
            </a:r>
          </a:p>
          <a:p>
            <a:pPr defTabSz="468721">
              <a:defRPr/>
            </a:pPr>
            <a:endParaRPr lang="en-GB" sz="1800" dirty="0">
              <a:latin typeface="Arial" panose="020B0604020202020204" pitchFamily="34" charset="0"/>
              <a:ea typeface="Times New Roman" panose="02020603050405020304" pitchFamily="18" charset="0"/>
              <a:cs typeface="Times New Roman" panose="02020603050405020304" pitchFamily="18" charset="0"/>
            </a:endParaRPr>
          </a:p>
          <a:p>
            <a:pPr defTabSz="468721">
              <a:defRPr/>
            </a:pPr>
            <a:r>
              <a:rPr lang="en-GB" sz="1800" b="1" dirty="0">
                <a:latin typeface="Arial" panose="020B0604020202020204" pitchFamily="34" charset="0"/>
                <a:ea typeface="Times New Roman" panose="02020603050405020304" pitchFamily="18" charset="0"/>
                <a:cs typeface="Arial" panose="020B0604020202020204" pitchFamily="34" charset="0"/>
              </a:rPr>
              <a:t>Task 4.</a:t>
            </a:r>
            <a:r>
              <a:rPr lang="en-GB" sz="1800" dirty="0">
                <a:latin typeface="Arial" panose="020B0604020202020204" pitchFamily="34" charset="0"/>
                <a:ea typeface="Times New Roman" panose="02020603050405020304" pitchFamily="18" charset="0"/>
                <a:cs typeface="Arial" panose="020B0604020202020204" pitchFamily="34" charset="0"/>
              </a:rPr>
              <a:t> Create an A3 digital conference poster showcasing your project. Your poster should make reference to the learning covered in Unit Four of the module.  A list of references should be included with the poster. </a:t>
            </a:r>
            <a:endParaRPr lang="en-GB" sz="1800" dirty="0">
              <a:latin typeface="Arial" panose="020B0604020202020204" pitchFamily="34" charset="0"/>
              <a:ea typeface="Times New Roman" panose="02020603050405020304" pitchFamily="18" charset="0"/>
              <a:cs typeface="Times New Roman" panose="02020603050405020304" pitchFamily="18" charset="0"/>
            </a:endParaRPr>
          </a:p>
          <a:p>
            <a:pPr defTabSz="468721">
              <a:defRPr/>
            </a:pPr>
            <a:endParaRPr lang="en-GB" sz="1800" dirty="0">
              <a:latin typeface="Arial" panose="020B0604020202020204" pitchFamily="34" charset="0"/>
              <a:ea typeface="Times New Roman" panose="02020603050405020304" pitchFamily="18" charset="0"/>
              <a:cs typeface="Times New Roman" panose="02020603050405020304" pitchFamily="18" charset="0"/>
            </a:endParaRPr>
          </a:p>
          <a:p>
            <a:pPr defTabSz="468721">
              <a:defRPr/>
            </a:pPr>
            <a:r>
              <a:rPr lang="en-GB" sz="1800" b="1" dirty="0">
                <a:solidFill>
                  <a:srgbClr val="000000"/>
                </a:solidFill>
                <a:latin typeface="Arial" panose="020B0604020202020204" pitchFamily="34" charset="0"/>
                <a:ea typeface="Times New Roman" panose="02020603050405020304" pitchFamily="18" charset="0"/>
                <a:cs typeface="Arial" panose="020B0604020202020204" pitchFamily="34" charset="0"/>
              </a:rPr>
              <a:t>Assessment 2 </a:t>
            </a:r>
          </a:p>
          <a:p>
            <a:pPr defTabSz="468721">
              <a:defRPr/>
            </a:pPr>
            <a:endParaRPr lang="en-GB" sz="1800"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defTabSz="468721">
              <a:defRPr/>
            </a:pPr>
            <a:r>
              <a:rPr lang="en-GB" sz="1800" dirty="0">
                <a:solidFill>
                  <a:srgbClr val="000000"/>
                </a:solidFill>
                <a:latin typeface="Arial" panose="020B0604020202020204" pitchFamily="34" charset="0"/>
                <a:ea typeface="Times New Roman" panose="02020603050405020304" pitchFamily="18" charset="0"/>
                <a:cs typeface="Arial" panose="020B0604020202020204" pitchFamily="34" charset="0"/>
              </a:rPr>
              <a:t>Identify the key learning points which you have gained because of completing the </a:t>
            </a:r>
            <a:r>
              <a:rPr lang="en-GB" sz="1800" b="1" dirty="0">
                <a:solidFill>
                  <a:srgbClr val="000000"/>
                </a:solidFill>
                <a:latin typeface="Arial" panose="020B0604020202020204" pitchFamily="34" charset="0"/>
                <a:ea typeface="Times New Roman" panose="02020603050405020304" pitchFamily="18" charset="0"/>
                <a:cs typeface="Arial" panose="020B0604020202020204" pitchFamily="34" charset="0"/>
              </a:rPr>
              <a:t>Changemakers: Creativity and Value Creation</a:t>
            </a:r>
            <a:r>
              <a:rPr lang="en-GB" sz="1800" dirty="0">
                <a:solidFill>
                  <a:srgbClr val="000000"/>
                </a:solidFill>
                <a:latin typeface="Arial" panose="020B0604020202020204" pitchFamily="34" charset="0"/>
                <a:ea typeface="Times New Roman" panose="02020603050405020304" pitchFamily="18" charset="0"/>
                <a:cs typeface="Arial" panose="020B0604020202020204" pitchFamily="34" charset="0"/>
              </a:rPr>
              <a:t> module.  Draw upon aspects from each of the four units of the module e.g., ideas and values, creative solutions, mobilising support and evaluation to identify your knowledge and critical understanding of innovation, creativity and enterprising mindset recognising the values and contribution, which creativity makes to the common good. </a:t>
            </a:r>
          </a:p>
          <a:p>
            <a:pPr defTabSz="468721">
              <a:defRPr/>
            </a:pPr>
            <a:endParaRPr lang="en-GB" sz="1800" b="1"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defTabSz="468721">
              <a:defRPr/>
            </a:pPr>
            <a:endParaRPr lang="en-GB" sz="1800" b="1" dirty="0">
              <a:latin typeface="Arial" panose="020B0604020202020204" pitchFamily="34" charset="0"/>
              <a:ea typeface="Times New Roman" panose="02020603050405020304" pitchFamily="18" charset="0"/>
            </a:endParaRPr>
          </a:p>
          <a:p>
            <a:pPr defTabSz="468721">
              <a:defRPr/>
            </a:pPr>
            <a:r>
              <a:rPr lang="en-GB" sz="1800" b="1" dirty="0">
                <a:latin typeface="Arial" panose="020B0604020202020204" pitchFamily="34" charset="0"/>
                <a:ea typeface="Times New Roman" panose="02020603050405020304" pitchFamily="18" charset="0"/>
              </a:rPr>
              <a:t>General Submission Guidance</a:t>
            </a:r>
          </a:p>
          <a:p>
            <a:pPr defTabSz="468721">
              <a:defRPr/>
            </a:pPr>
            <a:endParaRPr lang="en-GB" sz="1800" dirty="0">
              <a:latin typeface="Times New Roman" panose="02020603050405020304" pitchFamily="18" charset="0"/>
              <a:ea typeface="Times New Roman" panose="02020603050405020304" pitchFamily="18" charset="0"/>
            </a:endParaRPr>
          </a:p>
          <a:p>
            <a:pPr marL="585902" indent="-351541">
              <a:buFont typeface="+mj-lt"/>
              <a:buAutoNum type="arabicPeriod"/>
            </a:pPr>
            <a:r>
              <a:rPr lang="en-GB" sz="1800" dirty="0">
                <a:latin typeface="Arial" panose="020B0604020202020204" pitchFamily="34" charset="0"/>
                <a:ea typeface="Times New Roman" panose="02020603050405020304" pitchFamily="18" charset="0"/>
              </a:rPr>
              <a:t>All of your submissions must include a </a:t>
            </a:r>
            <a:r>
              <a:rPr lang="en-GB" sz="1800" b="1" dirty="0">
                <a:latin typeface="Arial" panose="020B0604020202020204" pitchFamily="34" charset="0"/>
                <a:ea typeface="Times New Roman" panose="02020603050405020304" pitchFamily="18" charset="0"/>
              </a:rPr>
              <a:t>title page</a:t>
            </a:r>
            <a:r>
              <a:rPr lang="en-GB" sz="1800" dirty="0">
                <a:latin typeface="Arial" panose="020B0604020202020204" pitchFamily="34" charset="0"/>
                <a:ea typeface="Times New Roman" panose="02020603050405020304" pitchFamily="18" charset="0"/>
              </a:rPr>
              <a:t> that clearly states </a:t>
            </a:r>
            <a:r>
              <a:rPr lang="en-GB" sz="1800" b="1" dirty="0">
                <a:latin typeface="Arial" panose="020B0604020202020204" pitchFamily="34" charset="0"/>
                <a:ea typeface="Times New Roman" panose="02020603050405020304" pitchFamily="18" charset="0"/>
              </a:rPr>
              <a:t>your name, your student number, the module code and title, your lecturer’s name, and your assignment title.</a:t>
            </a:r>
          </a:p>
          <a:p>
            <a:pPr marL="234361"/>
            <a:endParaRPr lang="en-GB" sz="1800" dirty="0">
              <a:latin typeface="Times New Roman" panose="02020603050405020304" pitchFamily="18" charset="0"/>
              <a:ea typeface="Times New Roman" panose="02020603050405020304" pitchFamily="18" charset="0"/>
            </a:endParaRPr>
          </a:p>
          <a:p>
            <a:pPr marL="234361"/>
            <a:r>
              <a:rPr lang="en-GB" sz="1800" dirty="0">
                <a:latin typeface="Arial" panose="020B0604020202020204" pitchFamily="34" charset="0"/>
                <a:ea typeface="Times New Roman" panose="02020603050405020304" pitchFamily="18" charset="0"/>
              </a:rPr>
              <a:t>2. 	  All of your submissions should be typed in </a:t>
            </a:r>
            <a:r>
              <a:rPr lang="en-GB" sz="1800" u="sng" dirty="0">
                <a:latin typeface="Arial" panose="020B0604020202020204" pitchFamily="34" charset="0"/>
                <a:ea typeface="Times New Roman" panose="02020603050405020304" pitchFamily="18" charset="0"/>
              </a:rPr>
              <a:t>Arial</a:t>
            </a:r>
            <a:r>
              <a:rPr lang="en-GB" sz="1800" dirty="0">
                <a:latin typeface="Arial" panose="020B0604020202020204" pitchFamily="34" charset="0"/>
                <a:ea typeface="Times New Roman" panose="02020603050405020304" pitchFamily="18" charset="0"/>
              </a:rPr>
              <a:t> font, size </a:t>
            </a:r>
            <a:r>
              <a:rPr lang="en-GB" sz="1800" u="sng" dirty="0">
                <a:latin typeface="Arial" panose="020B0604020202020204" pitchFamily="34" charset="0"/>
                <a:ea typeface="Times New Roman" panose="02020603050405020304" pitchFamily="18" charset="0"/>
              </a:rPr>
              <a:t>11/12</a:t>
            </a:r>
            <a:r>
              <a:rPr lang="en-GB" sz="1800" dirty="0">
                <a:latin typeface="Arial" panose="020B0604020202020204" pitchFamily="34" charset="0"/>
                <a:ea typeface="Times New Roman" panose="02020603050405020304" pitchFamily="18" charset="0"/>
              </a:rPr>
              <a:t>.</a:t>
            </a:r>
          </a:p>
          <a:p>
            <a:pPr marL="234361"/>
            <a:endParaRPr lang="en-GB" sz="1800" dirty="0">
              <a:latin typeface="Times New Roman" panose="02020603050405020304" pitchFamily="18" charset="0"/>
              <a:ea typeface="Times New Roman" panose="02020603050405020304" pitchFamily="18" charset="0"/>
            </a:endParaRPr>
          </a:p>
          <a:p>
            <a:pPr marL="234361"/>
            <a:r>
              <a:rPr lang="en-GB" sz="1800" dirty="0">
                <a:latin typeface="Arial" panose="020B0604020202020204" pitchFamily="34" charset="0"/>
                <a:ea typeface="Times New Roman" panose="02020603050405020304" pitchFamily="18" charset="0"/>
              </a:rPr>
              <a:t>3.     All of your submissions should be </a:t>
            </a:r>
            <a:r>
              <a:rPr lang="en-GB" sz="1800" b="1" dirty="0">
                <a:latin typeface="Arial" panose="020B0604020202020204" pitchFamily="34" charset="0"/>
                <a:ea typeface="Times New Roman" panose="02020603050405020304" pitchFamily="18" charset="0"/>
              </a:rPr>
              <a:t>typed with 1.5 line spacing</a:t>
            </a:r>
            <a:r>
              <a:rPr lang="en-GB" sz="1800" dirty="0">
                <a:latin typeface="Arial" panose="020B0604020202020204" pitchFamily="34" charset="0"/>
                <a:ea typeface="Times New Roman" panose="02020603050405020304" pitchFamily="18" charset="0"/>
              </a:rPr>
              <a:t>.</a:t>
            </a:r>
          </a:p>
          <a:p>
            <a:pPr marL="234361"/>
            <a:endParaRPr lang="en-GB" sz="1800" dirty="0">
              <a:latin typeface="Times New Roman" panose="02020603050405020304" pitchFamily="18" charset="0"/>
              <a:ea typeface="Times New Roman" panose="02020603050405020304" pitchFamily="18" charset="0"/>
            </a:endParaRPr>
          </a:p>
          <a:p>
            <a:pPr marL="234361"/>
            <a:r>
              <a:rPr lang="en-GB" sz="1800" dirty="0">
                <a:latin typeface="Arial" panose="020B0604020202020204" pitchFamily="34" charset="0"/>
                <a:ea typeface="Times New Roman" panose="02020603050405020304" pitchFamily="18" charset="0"/>
              </a:rPr>
              <a:t>4.     All of your submissions should have an appropriate structure, </a:t>
            </a:r>
            <a:r>
              <a:rPr lang="en-GB" sz="1800" u="sng" dirty="0">
                <a:latin typeface="Arial" panose="020B0604020202020204" pitchFamily="34" charset="0"/>
                <a:ea typeface="Times New Roman" panose="02020603050405020304" pitchFamily="18" charset="0"/>
              </a:rPr>
              <a:t>include page numbers</a:t>
            </a:r>
            <a:r>
              <a:rPr lang="en-GB" sz="1800" dirty="0">
                <a:latin typeface="Arial" panose="020B0604020202020204" pitchFamily="34" charset="0"/>
                <a:ea typeface="Times New Roman" panose="02020603050405020304" pitchFamily="18" charset="0"/>
              </a:rPr>
              <a:t>, </a:t>
            </a:r>
            <a:r>
              <a:rPr lang="en-GB" sz="1800" b="1" dirty="0">
                <a:latin typeface="Arial" panose="020B0604020202020204" pitchFamily="34" charset="0"/>
                <a:ea typeface="Times New Roman" panose="02020603050405020304" pitchFamily="18" charset="0"/>
              </a:rPr>
              <a:t>and</a:t>
            </a:r>
            <a:r>
              <a:rPr lang="en-GB" sz="1800" dirty="0">
                <a:latin typeface="Arial" panose="020B0604020202020204" pitchFamily="34" charset="0"/>
                <a:ea typeface="Times New Roman" panose="02020603050405020304" pitchFamily="18" charset="0"/>
              </a:rPr>
              <a:t> have a </a:t>
            </a:r>
            <a:r>
              <a:rPr lang="en-GB" sz="1800" u="sng" dirty="0">
                <a:latin typeface="Arial" panose="020B0604020202020204" pitchFamily="34" charset="0"/>
                <a:ea typeface="Times New Roman" panose="02020603050405020304" pitchFamily="18" charset="0"/>
              </a:rPr>
              <a:t>reference list</a:t>
            </a:r>
            <a:r>
              <a:rPr lang="en-GB" sz="1800" dirty="0">
                <a:latin typeface="Arial" panose="020B0604020202020204" pitchFamily="34" charset="0"/>
                <a:ea typeface="Times New Roman" panose="02020603050405020304" pitchFamily="18" charset="0"/>
              </a:rPr>
              <a:t> </a:t>
            </a:r>
            <a:r>
              <a:rPr lang="en-GB" sz="1800" b="1" dirty="0">
                <a:latin typeface="Arial" panose="020B0604020202020204" pitchFamily="34" charset="0"/>
                <a:ea typeface="Times New Roman" panose="02020603050405020304" pitchFamily="18" charset="0"/>
              </a:rPr>
              <a:t>(using Harvard Referencing)</a:t>
            </a:r>
            <a:endParaRPr lang="en-GB" sz="1800" dirty="0">
              <a:latin typeface="Times New Roman" panose="02020603050405020304" pitchFamily="18" charset="0"/>
              <a:ea typeface="Times New Roman" panose="02020603050405020304" pitchFamily="18" charset="0"/>
            </a:endParaRPr>
          </a:p>
          <a:p>
            <a:pPr defTabSz="468721">
              <a:defRPr/>
            </a:pPr>
            <a:endParaRPr lang="en-GB" sz="1800" dirty="0">
              <a:solidFill>
                <a:srgbClr val="000000"/>
              </a:solidFill>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13</a:t>
            </a:fld>
            <a:endParaRPr lang="en-US"/>
          </a:p>
        </p:txBody>
      </p:sp>
    </p:spTree>
    <p:extLst>
      <p:ext uri="{BB962C8B-B14F-4D97-AF65-F5344CB8AC3E}">
        <p14:creationId xmlns:p14="http://schemas.microsoft.com/office/powerpoint/2010/main" val="5198374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343607" indent="-2343607" hangingPunct="0">
              <a:tabLst>
                <a:tab pos="468721" algn="l"/>
                <a:tab pos="937443" algn="l"/>
                <a:tab pos="1406164" algn="l"/>
                <a:tab pos="1874886" algn="l"/>
              </a:tabLst>
            </a:pPr>
            <a:r>
              <a:rPr lang="en-GB" sz="1800" b="1" dirty="0">
                <a:latin typeface="Arial" panose="020B0604020202020204" pitchFamily="34" charset="0"/>
                <a:ea typeface="Times New Roman" panose="02020603050405020304" pitchFamily="18" charset="0"/>
              </a:rPr>
              <a:t> </a:t>
            </a:r>
            <a:endParaRPr lang="en-GB" sz="1800" b="1" dirty="0">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14</a:t>
            </a:fld>
            <a:endParaRPr lang="en-US"/>
          </a:p>
        </p:txBody>
      </p:sp>
    </p:spTree>
    <p:extLst>
      <p:ext uri="{BB962C8B-B14F-4D97-AF65-F5344CB8AC3E}">
        <p14:creationId xmlns:p14="http://schemas.microsoft.com/office/powerpoint/2010/main" val="33432415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343607" indent="-2343607" hangingPunct="0">
              <a:tabLst>
                <a:tab pos="468721" algn="l"/>
                <a:tab pos="937443" algn="l"/>
                <a:tab pos="1406164" algn="l"/>
                <a:tab pos="1874886" algn="l"/>
              </a:tabLst>
            </a:pPr>
            <a:r>
              <a:rPr lang="en-GB" sz="1800" b="1" dirty="0">
                <a:latin typeface="Arial" panose="020B0604020202020204" pitchFamily="34" charset="0"/>
                <a:ea typeface="Times New Roman" panose="02020603050405020304" pitchFamily="18" charset="0"/>
              </a:rPr>
              <a:t> </a:t>
            </a:r>
            <a:endParaRPr lang="en-GB" sz="1800" b="1" dirty="0">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15</a:t>
            </a:fld>
            <a:endParaRPr lang="en-US"/>
          </a:p>
        </p:txBody>
      </p:sp>
    </p:spTree>
    <p:extLst>
      <p:ext uri="{BB962C8B-B14F-4D97-AF65-F5344CB8AC3E}">
        <p14:creationId xmlns:p14="http://schemas.microsoft.com/office/powerpoint/2010/main" val="17493778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17</a:t>
            </a:fld>
            <a:endParaRPr lang="en-US"/>
          </a:p>
        </p:txBody>
      </p:sp>
    </p:spTree>
    <p:extLst>
      <p:ext uri="{BB962C8B-B14F-4D97-AF65-F5344CB8AC3E}">
        <p14:creationId xmlns:p14="http://schemas.microsoft.com/office/powerpoint/2010/main" val="3763693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18</a:t>
            </a:fld>
            <a:endParaRPr lang="en-US"/>
          </a:p>
        </p:txBody>
      </p:sp>
    </p:spTree>
    <p:extLst>
      <p:ext uri="{BB962C8B-B14F-4D97-AF65-F5344CB8AC3E}">
        <p14:creationId xmlns:p14="http://schemas.microsoft.com/office/powerpoint/2010/main" val="530826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19</a:t>
            </a:fld>
            <a:endParaRPr lang="en-US"/>
          </a:p>
        </p:txBody>
      </p:sp>
    </p:spTree>
    <p:extLst>
      <p:ext uri="{BB962C8B-B14F-4D97-AF65-F5344CB8AC3E}">
        <p14:creationId xmlns:p14="http://schemas.microsoft.com/office/powerpoint/2010/main" val="30492368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20</a:t>
            </a:fld>
            <a:endParaRPr lang="en-US"/>
          </a:p>
        </p:txBody>
      </p:sp>
    </p:spTree>
    <p:extLst>
      <p:ext uri="{BB962C8B-B14F-4D97-AF65-F5344CB8AC3E}">
        <p14:creationId xmlns:p14="http://schemas.microsoft.com/office/powerpoint/2010/main" val="262548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22</a:t>
            </a:fld>
            <a:endParaRPr lang="en-US"/>
          </a:p>
        </p:txBody>
      </p:sp>
    </p:spTree>
    <p:extLst>
      <p:ext uri="{BB962C8B-B14F-4D97-AF65-F5344CB8AC3E}">
        <p14:creationId xmlns:p14="http://schemas.microsoft.com/office/powerpoint/2010/main" val="12563432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23</a:t>
            </a:fld>
            <a:endParaRPr lang="en-US"/>
          </a:p>
        </p:txBody>
      </p:sp>
    </p:spTree>
    <p:extLst>
      <p:ext uri="{BB962C8B-B14F-4D97-AF65-F5344CB8AC3E}">
        <p14:creationId xmlns:p14="http://schemas.microsoft.com/office/powerpoint/2010/main" val="29774183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26</a:t>
            </a:fld>
            <a:endParaRPr lang="en-US"/>
          </a:p>
        </p:txBody>
      </p:sp>
    </p:spTree>
    <p:extLst>
      <p:ext uri="{BB962C8B-B14F-4D97-AF65-F5344CB8AC3E}">
        <p14:creationId xmlns:p14="http://schemas.microsoft.com/office/powerpoint/2010/main" val="294903674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11/10/2022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11/10/2022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11/10/2022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11/10/2022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11/10/2022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11/10/2022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11/10/2022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11/10/2022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11/10/2022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11/10/2022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eur01.safelinks.protection.outlook.com/?url=https%3A%2F%2Fwww.uwtsd.ac.uk%2Facademic-office%2Facademic-quality-handbook%2F&amp;data=04%7C01%7C%7C65041147c13c4aab7c3808d8b339c741%7C4e0f11f9046e45059cb8db2152311e21%7C0%7C0%7C637456408429565803%7CUnknown%7CTWFpbGZsb3d8eyJWIjoiMC4wLjAwMDAiLCJQIjoiV2luMzIiLCJBTiI6Ik1haWwiLCJXVCI6Mn0%3D%7C1000&amp;sdata=dRjXGhL%2BpLqJ202RLwlRI8nksE6bj%2BWYv89pTcOglZc%3D&amp;reserved=0"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moodle.uwtsd.ac.uk/course/view.php?id=10532"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52132B1-FCD7-49F3-B7D9-19162CB79F30}"/>
              </a:ext>
            </a:extLst>
          </p:cNvPr>
          <p:cNvSpPr/>
          <p:nvPr/>
        </p:nvSpPr>
        <p:spPr>
          <a:xfrm>
            <a:off x="755576" y="3429000"/>
            <a:ext cx="7560840" cy="23042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a:xfrm>
            <a:off x="395536" y="908720"/>
            <a:ext cx="8352928" cy="4032448"/>
          </a:xfrm>
        </p:spPr>
        <p:txBody>
          <a:bodyPr>
            <a:normAutofit fontScale="90000"/>
          </a:bodyPr>
          <a:lstStyle/>
          <a:p>
            <a:r>
              <a:rPr lang="en-GB" dirty="0"/>
              <a:t> </a:t>
            </a:r>
            <a:br>
              <a:rPr lang="en-GB" dirty="0"/>
            </a:br>
            <a:br>
              <a:rPr lang="en-GB" dirty="0"/>
            </a:br>
            <a:r>
              <a:rPr lang="en-GB" sz="3600" b="1" dirty="0">
                <a:solidFill>
                  <a:schemeClr val="accent2">
                    <a:lumMod val="20000"/>
                    <a:lumOff val="80000"/>
                  </a:schemeClr>
                </a:solidFill>
              </a:rPr>
              <a:t>BSc Health &amp; Social Care</a:t>
            </a:r>
            <a:br>
              <a:rPr lang="en-GB" sz="3600" b="1" dirty="0">
                <a:solidFill>
                  <a:schemeClr val="accent2">
                    <a:lumMod val="20000"/>
                    <a:lumOff val="80000"/>
                  </a:schemeClr>
                </a:solidFill>
              </a:rPr>
            </a:br>
            <a:r>
              <a:rPr lang="en-GB" sz="3600" b="1" dirty="0">
                <a:solidFill>
                  <a:schemeClr val="accent2">
                    <a:lumMod val="20000"/>
                    <a:lumOff val="80000"/>
                  </a:schemeClr>
                </a:solidFill>
              </a:rPr>
              <a:t> </a:t>
            </a:r>
            <a:br>
              <a:rPr lang="en-GB" sz="3600" b="1" dirty="0">
                <a:solidFill>
                  <a:schemeClr val="accent2">
                    <a:lumMod val="20000"/>
                    <a:lumOff val="80000"/>
                  </a:schemeClr>
                </a:solidFill>
              </a:rPr>
            </a:br>
            <a:r>
              <a:rPr lang="en-GB" sz="3600" b="1" dirty="0">
                <a:solidFill>
                  <a:schemeClr val="accent2">
                    <a:lumMod val="20000"/>
                    <a:lumOff val="80000"/>
                  </a:schemeClr>
                </a:solidFill>
              </a:rPr>
              <a:t>Changemakers: Creativity and Value Creation </a:t>
            </a:r>
            <a:br>
              <a:rPr lang="en-GB" sz="3600" b="1" dirty="0">
                <a:solidFill>
                  <a:schemeClr val="accent2">
                    <a:lumMod val="20000"/>
                    <a:lumOff val="80000"/>
                  </a:schemeClr>
                </a:solidFill>
              </a:rPr>
            </a:br>
            <a:r>
              <a:rPr lang="en-GB" sz="3600" b="1" dirty="0">
                <a:solidFill>
                  <a:schemeClr val="accent2">
                    <a:lumMod val="20000"/>
                    <a:lumOff val="80000"/>
                  </a:schemeClr>
                </a:solidFill>
              </a:rPr>
              <a:t>(BMHP5014)</a:t>
            </a:r>
            <a:br>
              <a:rPr lang="en-GB" sz="3200" b="1" dirty="0">
                <a:solidFill>
                  <a:schemeClr val="accent2">
                    <a:lumMod val="20000"/>
                    <a:lumOff val="80000"/>
                  </a:schemeClr>
                </a:solidFill>
              </a:rPr>
            </a:br>
            <a:br>
              <a:rPr lang="en-GB" sz="3200" b="1" dirty="0">
                <a:solidFill>
                  <a:schemeClr val="accent2">
                    <a:lumMod val="20000"/>
                    <a:lumOff val="80000"/>
                  </a:schemeClr>
                </a:solidFill>
              </a:rPr>
            </a:br>
            <a:r>
              <a:rPr lang="en-GB" b="1" dirty="0">
                <a:solidFill>
                  <a:schemeClr val="accent2">
                    <a:lumMod val="20000"/>
                    <a:lumOff val="80000"/>
                  </a:schemeClr>
                </a:solidFill>
              </a:rPr>
              <a:t>Week 1 </a:t>
            </a:r>
            <a:br>
              <a:rPr lang="en-GB" b="1" dirty="0">
                <a:solidFill>
                  <a:schemeClr val="accent2">
                    <a:lumMod val="20000"/>
                    <a:lumOff val="80000"/>
                  </a:schemeClr>
                </a:solidFill>
              </a:rPr>
            </a:br>
            <a:r>
              <a:rPr lang="en-GB" b="1" dirty="0">
                <a:solidFill>
                  <a:schemeClr val="accent2">
                    <a:lumMod val="20000"/>
                    <a:lumOff val="80000"/>
                  </a:schemeClr>
                </a:solidFill>
              </a:rPr>
              <a:t>Introduction to Module</a:t>
            </a:r>
            <a:br>
              <a:rPr lang="en-GB" sz="4900" b="1" dirty="0">
                <a:solidFill>
                  <a:schemeClr val="accent2">
                    <a:lumMod val="20000"/>
                    <a:lumOff val="80000"/>
                  </a:schemeClr>
                </a:solidFill>
              </a:rPr>
            </a:br>
            <a:br>
              <a:rPr lang="en-GB" sz="3100" b="1" dirty="0">
                <a:solidFill>
                  <a:schemeClr val="accent2">
                    <a:lumMod val="20000"/>
                    <a:lumOff val="80000"/>
                  </a:schemeClr>
                </a:solidFill>
              </a:rPr>
            </a:br>
            <a:endParaRPr lang="en-GB" altLang="en-US" sz="3100"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normAutofit/>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Objectives of session…</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a:xfrm>
            <a:off x="457200" y="1268760"/>
            <a:ext cx="8507288" cy="4248473"/>
          </a:xfrm>
        </p:spPr>
        <p:txBody>
          <a:bodyPr>
            <a:normAutofit/>
          </a:bodyPr>
          <a:lstStyle/>
          <a:p>
            <a:r>
              <a:rPr lang="en-GB" dirty="0"/>
              <a:t>Provide an overview of the module, learning outcomes and the online classroom conduct.</a:t>
            </a:r>
          </a:p>
          <a:p>
            <a:r>
              <a:rPr lang="en-GB" dirty="0"/>
              <a:t>Provide an overview of the on-line tasks.</a:t>
            </a:r>
          </a:p>
          <a:p>
            <a:r>
              <a:rPr lang="en-GB" dirty="0"/>
              <a:t>Provide an outline of the expectations of the weekly sessions. </a:t>
            </a:r>
          </a:p>
          <a:p>
            <a:r>
              <a:rPr lang="en-GB" dirty="0"/>
              <a:t>Provide an outline of the assessment tasks. </a:t>
            </a:r>
          </a:p>
          <a:p>
            <a:endParaRPr lang="en-GB" b="1" dirty="0"/>
          </a:p>
          <a:p>
            <a:endParaRPr lang="en-GB" b="1" dirty="0"/>
          </a:p>
          <a:p>
            <a:endParaRPr lang="en-GB" dirty="0"/>
          </a:p>
        </p:txBody>
      </p:sp>
    </p:spTree>
    <p:extLst>
      <p:ext uri="{BB962C8B-B14F-4D97-AF65-F5344CB8AC3E}">
        <p14:creationId xmlns:p14="http://schemas.microsoft.com/office/powerpoint/2010/main" val="673045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Getting to know each other</a:t>
            </a:r>
          </a:p>
        </p:txBody>
      </p:sp>
      <p:sp>
        <p:nvSpPr>
          <p:cNvPr id="3" name="Content Placeholder 2"/>
          <p:cNvSpPr>
            <a:spLocks noGrp="1"/>
          </p:cNvSpPr>
          <p:nvPr>
            <p:ph idx="1"/>
          </p:nvPr>
        </p:nvSpPr>
        <p:spPr>
          <a:xfrm>
            <a:off x="457200" y="1484784"/>
            <a:ext cx="8075240" cy="4176464"/>
          </a:xfrm>
        </p:spPr>
        <p:txBody>
          <a:bodyPr>
            <a:noAutofit/>
          </a:bodyPr>
          <a:lstStyle/>
          <a:p>
            <a:pPr marL="0" indent="0">
              <a:buNone/>
            </a:pPr>
            <a:r>
              <a:rPr lang="en-GB" sz="2800" dirty="0"/>
              <a:t>What do you hope to get our of this module?</a:t>
            </a:r>
          </a:p>
          <a:p>
            <a:pPr marL="0" indent="0">
              <a:buNone/>
            </a:pPr>
            <a:endParaRPr lang="en-GB" sz="2800" dirty="0"/>
          </a:p>
          <a:p>
            <a:pPr marL="0" indent="0">
              <a:buNone/>
            </a:pPr>
            <a:endParaRPr lang="en-GB" sz="2800" dirty="0"/>
          </a:p>
          <a:p>
            <a:pPr marL="0" indent="0">
              <a:buNone/>
            </a:pPr>
            <a:endParaRPr lang="en-GB" sz="2800" dirty="0"/>
          </a:p>
          <a:p>
            <a:pPr marL="0" indent="0">
              <a:buNone/>
            </a:pPr>
            <a:endParaRPr lang="en-GB" sz="2800" dirty="0"/>
          </a:p>
          <a:p>
            <a:pPr marL="0" indent="0">
              <a:buNone/>
            </a:pPr>
            <a:r>
              <a:rPr lang="en-GB" sz="2800" dirty="0"/>
              <a:t>Academic Support Tutors will be able to provide support on academic writing. Details will be sent to you via your student email address. </a:t>
            </a:r>
            <a:endParaRPr lang="en-GB" sz="2800" b="1" dirty="0"/>
          </a:p>
          <a:p>
            <a:pPr marL="0" indent="0">
              <a:buNone/>
            </a:pPr>
            <a:endParaRPr lang="en-GB" sz="2800" b="1" dirty="0"/>
          </a:p>
          <a:p>
            <a:pPr marL="0" indent="0" algn="r">
              <a:buNone/>
            </a:pPr>
            <a:endParaRPr lang="en-GB" sz="2800" b="1" dirty="0">
              <a:solidFill>
                <a:srgbClr val="FF0000"/>
              </a:solidFill>
            </a:endParaRPr>
          </a:p>
          <a:p>
            <a:pPr marL="0" indent="0" algn="ctr">
              <a:buNone/>
            </a:pPr>
            <a:endParaRPr lang="en-GB" sz="2800" b="1" dirty="0">
              <a:solidFill>
                <a:srgbClr val="FF0000"/>
              </a:solidFill>
            </a:endParaRPr>
          </a:p>
        </p:txBody>
      </p:sp>
      <p:pic>
        <p:nvPicPr>
          <p:cNvPr id="5" name="Picture 4"/>
          <p:cNvPicPr>
            <a:picLocks noChangeAspect="1"/>
          </p:cNvPicPr>
          <p:nvPr/>
        </p:nvPicPr>
        <p:blipFill>
          <a:blip r:embed="rId4"/>
          <a:stretch>
            <a:fillRect/>
          </a:stretch>
        </p:blipFill>
        <p:spPr>
          <a:xfrm>
            <a:off x="2915816" y="2492896"/>
            <a:ext cx="2708342" cy="1584176"/>
          </a:xfrm>
          <a:prstGeom prst="rect">
            <a:avLst/>
          </a:prstGeom>
        </p:spPr>
      </p:pic>
    </p:spTree>
    <p:extLst>
      <p:ext uri="{BB962C8B-B14F-4D97-AF65-F5344CB8AC3E}">
        <p14:creationId xmlns:p14="http://schemas.microsoft.com/office/powerpoint/2010/main" val="3890023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par>
                          <p:cTn id="11" fill="hold">
                            <p:stCondLst>
                              <p:cond delay="0"/>
                            </p:stCondLst>
                            <p:childTnLst>
                              <p:par>
                                <p:cTn id="12" presetID="10" presetClass="entr" presetSubtype="0" fill="hold" nodeType="afterEffect">
                                  <p:stCondLst>
                                    <p:cond delay="50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CDBC6-5966-4255-B400-EEE96D1CE3EB}"/>
              </a:ext>
            </a:extLst>
          </p:cNvPr>
          <p:cNvSpPr>
            <a:spLocks noGrp="1"/>
          </p:cNvSpPr>
          <p:nvPr>
            <p:ph type="title"/>
          </p:nvPr>
        </p:nvSpPr>
        <p:spPr/>
        <p:txBody>
          <a:bodyPr/>
          <a:lstStyle/>
          <a:p>
            <a:r>
              <a:rPr lang="en-GB" b="1" dirty="0"/>
              <a:t>Sharing and Connecting</a:t>
            </a:r>
          </a:p>
        </p:txBody>
      </p:sp>
      <p:sp>
        <p:nvSpPr>
          <p:cNvPr id="3" name="Content Placeholder 2">
            <a:extLst>
              <a:ext uri="{FF2B5EF4-FFF2-40B4-BE49-F238E27FC236}">
                <a16:creationId xmlns:a16="http://schemas.microsoft.com/office/drawing/2014/main" id="{46E93583-0FAA-4808-AC08-BED619751CA3}"/>
              </a:ext>
            </a:extLst>
          </p:cNvPr>
          <p:cNvSpPr>
            <a:spLocks noGrp="1"/>
          </p:cNvSpPr>
          <p:nvPr>
            <p:ph idx="1"/>
          </p:nvPr>
        </p:nvSpPr>
        <p:spPr>
          <a:xfrm>
            <a:off x="457200" y="1600201"/>
            <a:ext cx="8229600" cy="3268959"/>
          </a:xfrm>
        </p:spPr>
        <p:txBody>
          <a:bodyPr/>
          <a:lstStyle/>
          <a:p>
            <a:r>
              <a:rPr lang="en-GB" dirty="0"/>
              <a:t>Think about something which you are willing to share about yourself to the whole cohort. </a:t>
            </a:r>
          </a:p>
          <a:p>
            <a:r>
              <a:rPr lang="en-GB" dirty="0"/>
              <a:t>Consider what will help you to connect with each other through this online e-learning module?  </a:t>
            </a:r>
          </a:p>
        </p:txBody>
      </p:sp>
    </p:spTree>
    <p:extLst>
      <p:ext uri="{BB962C8B-B14F-4D97-AF65-F5344CB8AC3E}">
        <p14:creationId xmlns:p14="http://schemas.microsoft.com/office/powerpoint/2010/main" val="27362176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52B06-1698-472D-AFF5-028CF115E9CA}"/>
              </a:ext>
            </a:extLst>
          </p:cNvPr>
          <p:cNvSpPr>
            <a:spLocks noGrp="1"/>
          </p:cNvSpPr>
          <p:nvPr>
            <p:ph type="title"/>
          </p:nvPr>
        </p:nvSpPr>
        <p:spPr/>
        <p:txBody>
          <a:bodyPr>
            <a:normAutofit/>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Module Learning Outcomes</a:t>
            </a:r>
          </a:p>
        </p:txBody>
      </p:sp>
      <p:sp>
        <p:nvSpPr>
          <p:cNvPr id="3" name="Content Placeholder 2">
            <a:extLst>
              <a:ext uri="{FF2B5EF4-FFF2-40B4-BE49-F238E27FC236}">
                <a16:creationId xmlns:a16="http://schemas.microsoft.com/office/drawing/2014/main" id="{316E1D30-00E1-4516-A13E-6BA10AC38DC4}"/>
              </a:ext>
            </a:extLst>
          </p:cNvPr>
          <p:cNvSpPr>
            <a:spLocks noGrp="1"/>
          </p:cNvSpPr>
          <p:nvPr>
            <p:ph idx="1"/>
          </p:nvPr>
        </p:nvSpPr>
        <p:spPr>
          <a:xfrm>
            <a:off x="251520" y="1600201"/>
            <a:ext cx="8568952" cy="3917032"/>
          </a:xfrm>
        </p:spPr>
        <p:txBody>
          <a:bodyPr>
            <a:normAutofit fontScale="85000" lnSpcReduction="10000"/>
          </a:bodyPr>
          <a:lstStyle/>
          <a:p>
            <a:pPr marL="514350" lvl="1" indent="-514350">
              <a:buFont typeface="+mj-lt"/>
              <a:buAutoNum type="arabicPeriod"/>
            </a:pPr>
            <a:r>
              <a:rPr lang="en-GB" sz="3300" dirty="0"/>
              <a:t>Demonstrate knowledge and critically understanding of innovation, creativity and enterprising mindset, recognising the values and the contributions creativity makes to the common good. </a:t>
            </a:r>
          </a:p>
          <a:p>
            <a:pPr marL="514350" lvl="1" indent="-514350">
              <a:buFont typeface="+mj-lt"/>
              <a:buAutoNum type="arabicPeriod"/>
            </a:pPr>
            <a:endParaRPr lang="en-GB" sz="3300" dirty="0"/>
          </a:p>
          <a:p>
            <a:pPr marL="514350" lvl="1" indent="-514350">
              <a:buFont typeface="+mj-lt"/>
              <a:buAutoNum type="arabicPeriod"/>
            </a:pPr>
            <a:r>
              <a:rPr lang="en-GB" sz="3300" dirty="0"/>
              <a:t>Conceive, articulate and apply creative thinking within a work-based or academic context to develop novel solutions and/or value creation. </a:t>
            </a:r>
          </a:p>
          <a:p>
            <a:pPr marL="400050" lvl="1" indent="0">
              <a:buNone/>
            </a:pPr>
            <a:endParaRPr lang="en-GB" sz="2400" dirty="0"/>
          </a:p>
        </p:txBody>
      </p:sp>
    </p:spTree>
    <p:extLst>
      <p:ext uri="{BB962C8B-B14F-4D97-AF65-F5344CB8AC3E}">
        <p14:creationId xmlns:p14="http://schemas.microsoft.com/office/powerpoint/2010/main" val="937760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DBBF86C3-7D27-41CD-AC21-BEFED31251D5}"/>
              </a:ext>
            </a:extLst>
          </p:cNvPr>
          <p:cNvSpPr>
            <a:spLocks noGrp="1"/>
          </p:cNvSpPr>
          <p:nvPr>
            <p:ph type="title"/>
          </p:nvPr>
        </p:nvSpPr>
        <p:spPr>
          <a:xfrm>
            <a:off x="179388" y="147638"/>
            <a:ext cx="6016625" cy="1347787"/>
          </a:xfrm>
        </p:spPr>
        <p:txBody>
          <a:bodyPr/>
          <a:lstStyle/>
          <a:p>
            <a:r>
              <a:rPr lang="en-US" altLang="en-US" b="1" dirty="0"/>
              <a:t>GROUND RULES </a:t>
            </a:r>
            <a:endParaRPr lang="en-GB" altLang="en-US" b="1" dirty="0"/>
          </a:p>
        </p:txBody>
      </p:sp>
      <p:sp>
        <p:nvSpPr>
          <p:cNvPr id="11267" name="Content Placeholder 2">
            <a:extLst>
              <a:ext uri="{FF2B5EF4-FFF2-40B4-BE49-F238E27FC236}">
                <a16:creationId xmlns:a16="http://schemas.microsoft.com/office/drawing/2014/main" id="{EF5E51B4-3773-4661-BB04-72ABF72C0CFF}"/>
              </a:ext>
            </a:extLst>
          </p:cNvPr>
          <p:cNvSpPr>
            <a:spLocks noGrp="1"/>
          </p:cNvSpPr>
          <p:nvPr>
            <p:ph idx="1"/>
          </p:nvPr>
        </p:nvSpPr>
        <p:spPr>
          <a:xfrm>
            <a:off x="155575" y="1625600"/>
            <a:ext cx="5480050" cy="3455988"/>
          </a:xfrm>
        </p:spPr>
        <p:txBody>
          <a:bodyPr>
            <a:normAutofit fontScale="92500" lnSpcReduction="10000"/>
          </a:bodyPr>
          <a:lstStyle/>
          <a:p>
            <a:r>
              <a:rPr lang="en-US" altLang="en-US" dirty="0">
                <a:latin typeface="Arial" panose="020B0604020202020204" pitchFamily="34" charset="0"/>
                <a:cs typeface="Arial" panose="020B0604020202020204" pitchFamily="34" charset="0"/>
              </a:rPr>
              <a:t>Attendance &amp; Punctuality</a:t>
            </a:r>
          </a:p>
          <a:p>
            <a:r>
              <a:rPr lang="en-US" altLang="en-US" dirty="0">
                <a:latin typeface="Arial" panose="020B0604020202020204" pitchFamily="34" charset="0"/>
                <a:cs typeface="Arial" panose="020B0604020202020204" pitchFamily="34" charset="0"/>
              </a:rPr>
              <a:t>Mutual respect</a:t>
            </a:r>
          </a:p>
          <a:p>
            <a:r>
              <a:rPr lang="en-US" altLang="en-US" dirty="0">
                <a:latin typeface="Arial" panose="020B0604020202020204" pitchFamily="34" charset="0"/>
                <a:cs typeface="Arial" panose="020B0604020202020204" pitchFamily="34" charset="0"/>
              </a:rPr>
              <a:t>Confidentiality</a:t>
            </a:r>
          </a:p>
          <a:p>
            <a:r>
              <a:rPr lang="en-US" altLang="en-US" dirty="0">
                <a:latin typeface="Arial" panose="020B0604020202020204" pitchFamily="34" charset="0"/>
                <a:cs typeface="Arial" panose="020B0604020202020204" pitchFamily="34" charset="0"/>
              </a:rPr>
              <a:t>Mobile phones on silent mode please</a:t>
            </a:r>
          </a:p>
          <a:p>
            <a:r>
              <a:rPr lang="en-US" altLang="en-US" dirty="0">
                <a:latin typeface="Arial" panose="020B0604020202020204" pitchFamily="34" charset="0"/>
                <a:cs typeface="Arial" panose="020B0604020202020204" pitchFamily="34" charset="0"/>
              </a:rPr>
              <a:t>No eating or talking on the phone in the class</a:t>
            </a:r>
          </a:p>
          <a:p>
            <a:endParaRPr lang="en-US" altLang="en-US" dirty="0">
              <a:latin typeface="Arial" panose="020B0604020202020204" pitchFamily="34" charset="0"/>
              <a:cs typeface="Arial" panose="020B0604020202020204" pitchFamily="34" charset="0"/>
            </a:endParaRPr>
          </a:p>
          <a:p>
            <a:endParaRPr lang="en-US" altLang="en-US" dirty="0"/>
          </a:p>
          <a:p>
            <a:endParaRPr lang="en-US" altLang="en-US" dirty="0"/>
          </a:p>
          <a:p>
            <a:endParaRPr lang="en-GB" altLang="en-US" dirty="0"/>
          </a:p>
        </p:txBody>
      </p:sp>
      <p:pic>
        <p:nvPicPr>
          <p:cNvPr id="11268" name="Picture 5">
            <a:extLst>
              <a:ext uri="{FF2B5EF4-FFF2-40B4-BE49-F238E27FC236}">
                <a16:creationId xmlns:a16="http://schemas.microsoft.com/office/drawing/2014/main" id="{6AD5FD50-43C4-4185-A840-AB37FB374030}"/>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l="7861" r="11116" b="27486"/>
          <a:stretch>
            <a:fillRect/>
          </a:stretch>
        </p:blipFill>
        <p:spPr bwMode="auto">
          <a:xfrm>
            <a:off x="6699250" y="147638"/>
            <a:ext cx="2260600" cy="1347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Student Queries</a:t>
            </a:r>
            <a:endParaRPr lang="en-GB" dirty="0"/>
          </a:p>
        </p:txBody>
      </p:sp>
      <p:sp>
        <p:nvSpPr>
          <p:cNvPr id="3" name="Content Placeholder 2"/>
          <p:cNvSpPr>
            <a:spLocks noGrp="1"/>
          </p:cNvSpPr>
          <p:nvPr>
            <p:ph idx="1"/>
          </p:nvPr>
        </p:nvSpPr>
        <p:spPr/>
        <p:txBody>
          <a:bodyPr/>
          <a:lstStyle/>
          <a:p>
            <a:r>
              <a:rPr lang="en-GB" dirty="0"/>
              <a:t>Accessing module material on Moodle.</a:t>
            </a:r>
          </a:p>
          <a:p>
            <a:r>
              <a:rPr lang="en-GB" dirty="0"/>
              <a:t>Attendance and punctuality for each of the teaching sessions. </a:t>
            </a:r>
          </a:p>
          <a:p>
            <a:r>
              <a:rPr lang="en-GB" dirty="0"/>
              <a:t>Class representatives.</a:t>
            </a:r>
          </a:p>
          <a:p>
            <a:r>
              <a:rPr lang="en-GB" dirty="0"/>
              <a:t>Services available for students – see </a:t>
            </a:r>
            <a:r>
              <a:rPr lang="en-GB" b="1" dirty="0"/>
              <a:t>London Students’ Hall</a:t>
            </a:r>
            <a:r>
              <a:rPr lang="en-GB" dirty="0"/>
              <a:t> page on Moodle.</a:t>
            </a:r>
          </a:p>
          <a:p>
            <a:r>
              <a:rPr lang="en-GB" dirty="0">
                <a:solidFill>
                  <a:srgbClr val="000000"/>
                </a:solidFill>
                <a:latin typeface="Calibri" panose="020F0502020204030204" pitchFamily="34" charset="0"/>
                <a:hlinkClick r:id="rId4" tooltip="Original URL: https://www.uwtsd.ac.uk/academic-office/academic-quality-handbook/. Click or tap if you trust this link."/>
              </a:rPr>
              <a:t>Academic Quality Handbook</a:t>
            </a:r>
            <a:endParaRPr lang="en-GB" b="1" dirty="0"/>
          </a:p>
        </p:txBody>
      </p:sp>
    </p:spTree>
    <p:extLst>
      <p:ext uri="{BB962C8B-B14F-4D97-AF65-F5344CB8AC3E}">
        <p14:creationId xmlns:p14="http://schemas.microsoft.com/office/powerpoint/2010/main" val="3992081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1C48F-8643-43F8-9679-D25023D0BE71}"/>
              </a:ext>
            </a:extLst>
          </p:cNvPr>
          <p:cNvSpPr>
            <a:spLocks noGrp="1"/>
          </p:cNvSpPr>
          <p:nvPr>
            <p:ph type="title"/>
          </p:nvPr>
        </p:nvSpPr>
        <p:spPr>
          <a:xfrm>
            <a:off x="457200" y="26732"/>
            <a:ext cx="8229600" cy="706090"/>
          </a:xfrm>
        </p:spPr>
        <p:txBody>
          <a:bodyPr>
            <a:normAutofit fontScale="90000"/>
          </a:bodyPr>
          <a:lstStyle/>
          <a:p>
            <a:r>
              <a:rPr lang="en-GB" b="1" dirty="0">
                <a:solidFill>
                  <a:srgbClr val="0070C0"/>
                </a:solidFill>
                <a:latin typeface="Amasis MT Pro Black" panose="02040A04050005020304" pitchFamily="18" charset="0"/>
              </a:rPr>
              <a:t>Wider insights and gains</a:t>
            </a:r>
          </a:p>
        </p:txBody>
      </p:sp>
      <p:sp>
        <p:nvSpPr>
          <p:cNvPr id="3" name="Content Placeholder 2">
            <a:extLst>
              <a:ext uri="{FF2B5EF4-FFF2-40B4-BE49-F238E27FC236}">
                <a16:creationId xmlns:a16="http://schemas.microsoft.com/office/drawing/2014/main" id="{CF9B6DC9-AD42-47E8-B416-2AFB0727A778}"/>
              </a:ext>
            </a:extLst>
          </p:cNvPr>
          <p:cNvSpPr>
            <a:spLocks noGrp="1"/>
          </p:cNvSpPr>
          <p:nvPr>
            <p:ph idx="1"/>
          </p:nvPr>
        </p:nvSpPr>
        <p:spPr>
          <a:xfrm>
            <a:off x="179512" y="1556792"/>
            <a:ext cx="8856984" cy="3960441"/>
          </a:xfrm>
        </p:spPr>
        <p:txBody>
          <a:bodyPr>
            <a:normAutofit/>
          </a:bodyPr>
          <a:lstStyle/>
          <a:p>
            <a:r>
              <a:rPr lang="en-GB" dirty="0"/>
              <a:t>To develop core module concepts and enhance your ideas around change makers insights around d</a:t>
            </a:r>
            <a:r>
              <a:rPr lang="en-GB" sz="3200" dirty="0"/>
              <a:t>emonstrating your knowledge and critically understanding of innovation, creativity and enterprising mindset. </a:t>
            </a:r>
          </a:p>
        </p:txBody>
      </p:sp>
    </p:spTree>
    <p:extLst>
      <p:ext uri="{BB962C8B-B14F-4D97-AF65-F5344CB8AC3E}">
        <p14:creationId xmlns:p14="http://schemas.microsoft.com/office/powerpoint/2010/main" val="1728024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1C48F-8643-43F8-9679-D25023D0BE71}"/>
              </a:ext>
            </a:extLst>
          </p:cNvPr>
          <p:cNvSpPr>
            <a:spLocks noGrp="1"/>
          </p:cNvSpPr>
          <p:nvPr>
            <p:ph type="title"/>
          </p:nvPr>
        </p:nvSpPr>
        <p:spPr>
          <a:xfrm>
            <a:off x="457200" y="26732"/>
            <a:ext cx="8229600" cy="706090"/>
          </a:xfrm>
        </p:spPr>
        <p:txBody>
          <a:bodyPr>
            <a:normAutofit fontScale="90000"/>
          </a:bodyPr>
          <a:lstStyle/>
          <a:p>
            <a:r>
              <a:rPr lang="en-GB" b="1" dirty="0">
                <a:solidFill>
                  <a:srgbClr val="0070C0"/>
                </a:solidFill>
                <a:latin typeface="Amasis MT Pro Black" panose="02040A04050005020304" pitchFamily="18" charset="0"/>
              </a:rPr>
              <a:t>Wider insights and gains</a:t>
            </a:r>
          </a:p>
        </p:txBody>
      </p:sp>
      <p:sp>
        <p:nvSpPr>
          <p:cNvPr id="3" name="Content Placeholder 2">
            <a:extLst>
              <a:ext uri="{FF2B5EF4-FFF2-40B4-BE49-F238E27FC236}">
                <a16:creationId xmlns:a16="http://schemas.microsoft.com/office/drawing/2014/main" id="{CF9B6DC9-AD42-47E8-B416-2AFB0727A778}"/>
              </a:ext>
            </a:extLst>
          </p:cNvPr>
          <p:cNvSpPr>
            <a:spLocks noGrp="1"/>
          </p:cNvSpPr>
          <p:nvPr>
            <p:ph idx="1"/>
          </p:nvPr>
        </p:nvSpPr>
        <p:spPr>
          <a:xfrm>
            <a:off x="179512" y="1556792"/>
            <a:ext cx="8856984" cy="3960441"/>
          </a:xfrm>
        </p:spPr>
        <p:txBody>
          <a:bodyPr>
            <a:normAutofit fontScale="92500" lnSpcReduction="20000"/>
          </a:bodyPr>
          <a:lstStyle/>
          <a:p>
            <a:r>
              <a:rPr lang="en-GB" dirty="0"/>
              <a:t>We want to prepare you to learn more and challenge yourself to learn more that what you are learning from the online activities. </a:t>
            </a:r>
          </a:p>
          <a:p>
            <a:r>
              <a:rPr lang="en-GB" dirty="0"/>
              <a:t>You need to see a link to the social care and health profession. </a:t>
            </a:r>
          </a:p>
          <a:p>
            <a:r>
              <a:rPr lang="en-GB" dirty="0"/>
              <a:t>We would like you to construct your own understanding of the online material and link it to your lived experiences, personally, professionally and socially. </a:t>
            </a:r>
          </a:p>
        </p:txBody>
      </p:sp>
    </p:spTree>
    <p:extLst>
      <p:ext uri="{BB962C8B-B14F-4D97-AF65-F5344CB8AC3E}">
        <p14:creationId xmlns:p14="http://schemas.microsoft.com/office/powerpoint/2010/main" val="626652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6783A-44DD-4E88-B741-CF36D3CFB9E6}"/>
              </a:ext>
            </a:extLst>
          </p:cNvPr>
          <p:cNvSpPr>
            <a:spLocks noGrp="1"/>
          </p:cNvSpPr>
          <p:nvPr>
            <p:ph type="title"/>
          </p:nvPr>
        </p:nvSpPr>
        <p:spPr>
          <a:xfrm>
            <a:off x="457200" y="116632"/>
            <a:ext cx="8229600" cy="634082"/>
          </a:xfrm>
        </p:spPr>
        <p:txBody>
          <a:bodyPr>
            <a:normAutofit fontScale="90000"/>
          </a:bodyPr>
          <a:lstStyle/>
          <a:p>
            <a:r>
              <a:rPr lang="en-GB" b="1" dirty="0">
                <a:solidFill>
                  <a:srgbClr val="0070C0"/>
                </a:solidFill>
                <a:latin typeface="Amasis MT Pro Black" panose="02040A04050005020304" pitchFamily="18" charset="0"/>
              </a:rPr>
              <a:t>Wider insights and gains</a:t>
            </a:r>
            <a:endParaRPr lang="en-GB" dirty="0">
              <a:solidFill>
                <a:srgbClr val="0070C0"/>
              </a:solidFill>
            </a:endParaRPr>
          </a:p>
        </p:txBody>
      </p:sp>
      <p:sp>
        <p:nvSpPr>
          <p:cNvPr id="3" name="Content Placeholder 2">
            <a:extLst>
              <a:ext uri="{FF2B5EF4-FFF2-40B4-BE49-F238E27FC236}">
                <a16:creationId xmlns:a16="http://schemas.microsoft.com/office/drawing/2014/main" id="{0048BC4E-C206-4F64-8B24-15019AE158B7}"/>
              </a:ext>
            </a:extLst>
          </p:cNvPr>
          <p:cNvSpPr>
            <a:spLocks noGrp="1"/>
          </p:cNvSpPr>
          <p:nvPr>
            <p:ph idx="1"/>
          </p:nvPr>
        </p:nvSpPr>
        <p:spPr>
          <a:xfrm>
            <a:off x="179512" y="1340768"/>
            <a:ext cx="8964488" cy="4176465"/>
          </a:xfrm>
        </p:spPr>
        <p:txBody>
          <a:bodyPr>
            <a:normAutofit/>
          </a:bodyPr>
          <a:lstStyle/>
          <a:p>
            <a:r>
              <a:rPr lang="en-GB" sz="2800" dirty="0"/>
              <a:t>Think of the online e-learning as helping aid your purposeful knowledge construction around innovation, creativity and having an enterprising mindset.  </a:t>
            </a:r>
          </a:p>
          <a:p>
            <a:pPr marL="0" indent="0">
              <a:buNone/>
            </a:pPr>
            <a:endParaRPr lang="en-GB" sz="2800" dirty="0"/>
          </a:p>
          <a:p>
            <a:r>
              <a:rPr lang="en-GB" sz="2800" dirty="0"/>
              <a:t>You should be willing to share your insights, and experiences with the cohort through the forum and Padlet posting and you can add your own development through your blog postings. </a:t>
            </a:r>
          </a:p>
        </p:txBody>
      </p:sp>
    </p:spTree>
    <p:extLst>
      <p:ext uri="{BB962C8B-B14F-4D97-AF65-F5344CB8AC3E}">
        <p14:creationId xmlns:p14="http://schemas.microsoft.com/office/powerpoint/2010/main" val="2632092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29F7A-3B88-4BDA-94BE-F4FB0BACB6E2}"/>
              </a:ext>
            </a:extLst>
          </p:cNvPr>
          <p:cNvSpPr>
            <a:spLocks noGrp="1"/>
          </p:cNvSpPr>
          <p:nvPr>
            <p:ph type="title"/>
          </p:nvPr>
        </p:nvSpPr>
        <p:spPr>
          <a:xfrm>
            <a:off x="457200" y="0"/>
            <a:ext cx="8229600" cy="562074"/>
          </a:xfrm>
        </p:spPr>
        <p:txBody>
          <a:bodyPr>
            <a:normAutofit fontScale="90000"/>
          </a:bodyPr>
          <a:lstStyle/>
          <a:p>
            <a:r>
              <a:rPr lang="en-GB" b="1" dirty="0">
                <a:solidFill>
                  <a:srgbClr val="0070C0"/>
                </a:solidFill>
                <a:latin typeface="Amasis MT Pro Black" panose="02040A04050005020304" pitchFamily="18" charset="0"/>
              </a:rPr>
              <a:t>Wider insights and gains</a:t>
            </a:r>
            <a:endParaRPr lang="en-GB" dirty="0">
              <a:solidFill>
                <a:srgbClr val="0070C0"/>
              </a:solidFill>
            </a:endParaRPr>
          </a:p>
        </p:txBody>
      </p:sp>
      <p:pic>
        <p:nvPicPr>
          <p:cNvPr id="4" name="Content Placeholder 3" descr="Graphical user interface, application&#10;&#10;Description automatically generated">
            <a:extLst>
              <a:ext uri="{FF2B5EF4-FFF2-40B4-BE49-F238E27FC236}">
                <a16:creationId xmlns:a16="http://schemas.microsoft.com/office/drawing/2014/main" id="{917BA0D8-4BA8-41DB-8B8D-D997FF5DD4C5}"/>
              </a:ext>
            </a:extLst>
          </p:cNvPr>
          <p:cNvPicPr>
            <a:picLocks noGrp="1" noChangeAspect="1"/>
          </p:cNvPicPr>
          <p:nvPr>
            <p:ph idx="1"/>
          </p:nvPr>
        </p:nvPicPr>
        <p:blipFill rotWithShape="1">
          <a:blip r:embed="rId2"/>
          <a:srcRect l="23377" t="27968" r="58232" b="50760"/>
          <a:stretch/>
        </p:blipFill>
        <p:spPr bwMode="auto">
          <a:xfrm>
            <a:off x="5865619" y="3573016"/>
            <a:ext cx="3121895" cy="2016224"/>
          </a:xfrm>
          <a:prstGeom prst="rect">
            <a:avLst/>
          </a:prstGeom>
          <a:ln>
            <a:noFill/>
          </a:ln>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ECDE84BD-6A65-4277-9F38-F862C79443FB}"/>
              </a:ext>
            </a:extLst>
          </p:cNvPr>
          <p:cNvSpPr txBox="1"/>
          <p:nvPr/>
        </p:nvSpPr>
        <p:spPr>
          <a:xfrm>
            <a:off x="0" y="692696"/>
            <a:ext cx="8982236" cy="4154984"/>
          </a:xfrm>
          <a:prstGeom prst="rect">
            <a:avLst/>
          </a:prstGeom>
          <a:noFill/>
        </p:spPr>
        <p:txBody>
          <a:bodyPr wrap="square">
            <a:spAutoFit/>
          </a:bodyPr>
          <a:lstStyle/>
          <a:p>
            <a:pPr marL="457200" indent="-457200">
              <a:buFont typeface="Arial" panose="020B0604020202020204" pitchFamily="34" charset="0"/>
              <a:buChar char="•"/>
            </a:pPr>
            <a:r>
              <a:rPr lang="en-GB" sz="2400" dirty="0"/>
              <a:t>This module forces you to generate ideas and developed understandings, which are new to you in your lived experiences.  </a:t>
            </a:r>
          </a:p>
          <a:p>
            <a:pPr marL="457200" indent="-457200">
              <a:buFont typeface="Arial" panose="020B0604020202020204" pitchFamily="34" charset="0"/>
              <a:buChar char="•"/>
            </a:pPr>
            <a:r>
              <a:rPr lang="en-GB" sz="2400" dirty="0"/>
              <a:t>This is done through higher level thinking skills and how you do the four core elements, whilst undertaking the online activities.  The learning therefore takes place by undertaking and completing the online activities.</a:t>
            </a:r>
          </a:p>
          <a:p>
            <a:pPr marL="457200" indent="-457200">
              <a:buFont typeface="Arial" panose="020B0604020202020204" pitchFamily="34" charset="0"/>
              <a:buChar char="•"/>
            </a:pPr>
            <a:r>
              <a:rPr lang="en-GB" sz="2400" dirty="0"/>
              <a:t>We want to help you learn things from</a:t>
            </a:r>
          </a:p>
          <a:p>
            <a:r>
              <a:rPr lang="en-GB" sz="2400" dirty="0"/>
              <a:t>      a new perspective and </a:t>
            </a:r>
          </a:p>
          <a:p>
            <a:r>
              <a:rPr lang="en-GB" sz="2400" dirty="0"/>
              <a:t>      incorporating your learning within</a:t>
            </a:r>
          </a:p>
          <a:p>
            <a:r>
              <a:rPr lang="en-GB" sz="2400" dirty="0"/>
              <a:t>      the health and social care context.  </a:t>
            </a:r>
          </a:p>
        </p:txBody>
      </p:sp>
    </p:spTree>
    <p:extLst>
      <p:ext uri="{BB962C8B-B14F-4D97-AF65-F5344CB8AC3E}">
        <p14:creationId xmlns:p14="http://schemas.microsoft.com/office/powerpoint/2010/main" val="40889659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AA660-862B-4B99-A8FE-06377F94D100}"/>
              </a:ext>
            </a:extLst>
          </p:cNvPr>
          <p:cNvSpPr>
            <a:spLocks noGrp="1"/>
          </p:cNvSpPr>
          <p:nvPr>
            <p:ph type="title"/>
          </p:nvPr>
        </p:nvSpPr>
        <p:spPr>
          <a:xfrm>
            <a:off x="457200" y="274638"/>
            <a:ext cx="8229600" cy="634082"/>
          </a:xfrm>
        </p:spPr>
        <p:txBody>
          <a:bodyPr>
            <a:normAutofit fontScale="90000"/>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Module overview</a:t>
            </a:r>
          </a:p>
        </p:txBody>
      </p:sp>
      <p:sp>
        <p:nvSpPr>
          <p:cNvPr id="3" name="Content Placeholder 2">
            <a:extLst>
              <a:ext uri="{FF2B5EF4-FFF2-40B4-BE49-F238E27FC236}">
                <a16:creationId xmlns:a16="http://schemas.microsoft.com/office/drawing/2014/main" id="{07D99C50-F222-4041-9CDA-7D06D0C8C8C5}"/>
              </a:ext>
            </a:extLst>
          </p:cNvPr>
          <p:cNvSpPr>
            <a:spLocks noGrp="1"/>
          </p:cNvSpPr>
          <p:nvPr>
            <p:ph idx="1"/>
          </p:nvPr>
        </p:nvSpPr>
        <p:spPr>
          <a:xfrm>
            <a:off x="251520" y="1052736"/>
            <a:ext cx="7200800" cy="4464497"/>
          </a:xfrm>
        </p:spPr>
        <p:txBody>
          <a:bodyPr>
            <a:normAutofit lnSpcReduction="10000"/>
          </a:bodyPr>
          <a:lstStyle/>
          <a:p>
            <a:r>
              <a:rPr lang="en-GB" sz="2800" b="1" dirty="0"/>
              <a:t>Module Title: </a:t>
            </a:r>
            <a:r>
              <a:rPr lang="en-GB" sz="2800" dirty="0"/>
              <a:t>Changemakers: Creativity and Value Creation </a:t>
            </a:r>
          </a:p>
          <a:p>
            <a:r>
              <a:rPr lang="en-GB" sz="2800" b="1" dirty="0"/>
              <a:t>Module Code: </a:t>
            </a:r>
            <a:r>
              <a:rPr lang="en-GB" sz="2800" dirty="0"/>
              <a:t>BMHP5014</a:t>
            </a:r>
          </a:p>
          <a:p>
            <a:r>
              <a:rPr lang="en-GB" sz="2800" b="1" dirty="0"/>
              <a:t>Credits: </a:t>
            </a:r>
            <a:r>
              <a:rPr lang="en-GB" sz="2800" dirty="0"/>
              <a:t>20 (Level 5)</a:t>
            </a:r>
          </a:p>
          <a:p>
            <a:pPr marL="0" indent="0">
              <a:buNone/>
            </a:pPr>
            <a:endParaRPr lang="en-GB" sz="2800" dirty="0"/>
          </a:p>
          <a:p>
            <a:pPr marL="0" indent="0">
              <a:buNone/>
            </a:pPr>
            <a:r>
              <a:rPr lang="en-GB" sz="2800" dirty="0"/>
              <a:t>Assessments:</a:t>
            </a:r>
          </a:p>
          <a:p>
            <a:r>
              <a:rPr lang="en-GB" sz="2800" dirty="0">
                <a:solidFill>
                  <a:srgbClr val="FF0000"/>
                </a:solidFill>
              </a:rPr>
              <a:t>Assessment 1 – E-Portfolio consisting of 2 artefacts tasks </a:t>
            </a:r>
          </a:p>
          <a:p>
            <a:r>
              <a:rPr lang="en-GB" sz="2800" dirty="0">
                <a:solidFill>
                  <a:srgbClr val="FF0000"/>
                </a:solidFill>
              </a:rPr>
              <a:t>Assessment 2 – 2,000 (-/+ 10%) written assignment</a:t>
            </a:r>
          </a:p>
          <a:p>
            <a:pPr marL="0" indent="0">
              <a:buNone/>
            </a:pPr>
            <a:endParaRPr lang="en-GB" dirty="0"/>
          </a:p>
          <a:p>
            <a:pPr marL="0" indent="0">
              <a:buNone/>
            </a:pPr>
            <a:endParaRPr lang="en-GB" dirty="0"/>
          </a:p>
        </p:txBody>
      </p:sp>
      <p:pic>
        <p:nvPicPr>
          <p:cNvPr id="4" name="Picture 3">
            <a:extLst>
              <a:ext uri="{FF2B5EF4-FFF2-40B4-BE49-F238E27FC236}">
                <a16:creationId xmlns:a16="http://schemas.microsoft.com/office/drawing/2014/main" id="{FEF8648E-DE72-4C60-90AC-B45C226693E3}"/>
              </a:ext>
            </a:extLst>
          </p:cNvPr>
          <p:cNvPicPr>
            <a:picLocks noChangeAspect="1"/>
          </p:cNvPicPr>
          <p:nvPr/>
        </p:nvPicPr>
        <p:blipFill rotWithShape="1">
          <a:blip r:embed="rId4"/>
          <a:srcRect l="14634" r="9757"/>
          <a:stretch/>
        </p:blipFill>
        <p:spPr>
          <a:xfrm>
            <a:off x="7487209" y="1628800"/>
            <a:ext cx="1944216" cy="3312368"/>
          </a:xfrm>
          <a:prstGeom prst="rect">
            <a:avLst/>
          </a:prstGeom>
        </p:spPr>
      </p:pic>
    </p:spTree>
    <p:extLst>
      <p:ext uri="{BB962C8B-B14F-4D97-AF65-F5344CB8AC3E}">
        <p14:creationId xmlns:p14="http://schemas.microsoft.com/office/powerpoint/2010/main" val="36295755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18058"/>
          </a:xfrm>
        </p:spPr>
        <p:txBody>
          <a:bodyPr>
            <a:normAutofit fontScale="90000"/>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Assessments</a:t>
            </a:r>
          </a:p>
        </p:txBody>
      </p:sp>
      <p:sp>
        <p:nvSpPr>
          <p:cNvPr id="3" name="Content Placeholder 2"/>
          <p:cNvSpPr>
            <a:spLocks noGrp="1"/>
          </p:cNvSpPr>
          <p:nvPr>
            <p:ph idx="1"/>
          </p:nvPr>
        </p:nvSpPr>
        <p:spPr>
          <a:xfrm>
            <a:off x="107504" y="836712"/>
            <a:ext cx="8856984" cy="4824536"/>
          </a:xfrm>
        </p:spPr>
        <p:txBody>
          <a:bodyPr>
            <a:normAutofit fontScale="70000" lnSpcReduction="20000"/>
          </a:bodyPr>
          <a:lstStyle/>
          <a:p>
            <a:pPr marL="0" indent="0">
              <a:lnSpc>
                <a:spcPct val="120000"/>
              </a:lnSpc>
              <a:spcBef>
                <a:spcPts val="600"/>
              </a:spcBef>
              <a:spcAft>
                <a:spcPts val="600"/>
              </a:spcAft>
              <a:buNone/>
            </a:pPr>
            <a:r>
              <a:rPr lang="en-GB" sz="2800" b="1" u="sng" dirty="0"/>
              <a:t>1. Assignment 1</a:t>
            </a:r>
          </a:p>
          <a:p>
            <a:pPr marL="0" indent="0">
              <a:lnSpc>
                <a:spcPct val="120000"/>
              </a:lnSpc>
              <a:spcBef>
                <a:spcPts val="600"/>
              </a:spcBef>
              <a:spcAft>
                <a:spcPts val="600"/>
              </a:spcAft>
              <a:buNone/>
            </a:pPr>
            <a:r>
              <a:rPr lang="en-GB" sz="2800" b="1" dirty="0"/>
              <a:t>E-Portfolio</a:t>
            </a:r>
          </a:p>
          <a:p>
            <a:pPr marL="0" indent="0">
              <a:lnSpc>
                <a:spcPct val="120000"/>
              </a:lnSpc>
              <a:spcBef>
                <a:spcPts val="600"/>
              </a:spcBef>
              <a:spcAft>
                <a:spcPts val="600"/>
              </a:spcAft>
              <a:buNone/>
            </a:pPr>
            <a:r>
              <a:rPr lang="en-GB" sz="2800" b="1" dirty="0"/>
              <a:t>50% weighting</a:t>
            </a:r>
          </a:p>
          <a:p>
            <a:pPr marL="0" indent="0">
              <a:lnSpc>
                <a:spcPct val="120000"/>
              </a:lnSpc>
              <a:spcBef>
                <a:spcPts val="600"/>
              </a:spcBef>
              <a:spcAft>
                <a:spcPts val="600"/>
              </a:spcAft>
              <a:buNone/>
            </a:pPr>
            <a:r>
              <a:rPr lang="en-GB" sz="2800" b="1" dirty="0"/>
              <a:t>2,000-word equivalent consisting of </a:t>
            </a:r>
            <a:r>
              <a:rPr lang="en-GB" sz="2800" b="1" dirty="0">
                <a:solidFill>
                  <a:srgbClr val="FF0000"/>
                </a:solidFill>
              </a:rPr>
              <a:t>2 different artefact tasks </a:t>
            </a:r>
          </a:p>
          <a:p>
            <a:pPr marL="0" indent="0">
              <a:lnSpc>
                <a:spcPct val="120000"/>
              </a:lnSpc>
              <a:spcBef>
                <a:spcPts val="600"/>
              </a:spcBef>
              <a:spcAft>
                <a:spcPts val="600"/>
              </a:spcAft>
              <a:buNone/>
            </a:pPr>
            <a:endParaRPr lang="en-GB" sz="2800" b="1" dirty="0">
              <a:solidFill>
                <a:srgbClr val="FF0000"/>
              </a:solidFill>
            </a:endParaRPr>
          </a:p>
          <a:p>
            <a:pPr marL="0" indent="0">
              <a:lnSpc>
                <a:spcPct val="120000"/>
              </a:lnSpc>
              <a:buNone/>
            </a:pPr>
            <a:r>
              <a:rPr lang="en-GB" sz="2800" b="1" u="sng" dirty="0"/>
              <a:t>2. Assignment 2</a:t>
            </a:r>
          </a:p>
          <a:p>
            <a:pPr marL="0" indent="0">
              <a:lnSpc>
                <a:spcPct val="120000"/>
              </a:lnSpc>
              <a:buNone/>
            </a:pPr>
            <a:r>
              <a:rPr lang="en-GB" sz="2800" b="1" dirty="0"/>
              <a:t>Written Assignment</a:t>
            </a:r>
          </a:p>
          <a:p>
            <a:pPr marL="0" indent="0">
              <a:lnSpc>
                <a:spcPct val="120000"/>
              </a:lnSpc>
              <a:buNone/>
            </a:pPr>
            <a:r>
              <a:rPr lang="en-GB" sz="2800" b="1" dirty="0"/>
              <a:t>50% weighting</a:t>
            </a:r>
          </a:p>
          <a:p>
            <a:pPr marL="0" indent="0">
              <a:lnSpc>
                <a:spcPct val="120000"/>
              </a:lnSpc>
              <a:buNone/>
            </a:pPr>
            <a:r>
              <a:rPr lang="en-GB" sz="2800" b="1" dirty="0"/>
              <a:t>2,000 words</a:t>
            </a:r>
            <a:r>
              <a:rPr lang="en-GB" sz="2800" b="1" dirty="0">
                <a:effectLst/>
                <a:latin typeface="Arial" panose="020B0604020202020204" pitchFamily="34" charset="0"/>
                <a:ea typeface="Times New Roman" panose="02020603050405020304" pitchFamily="18" charset="0"/>
              </a:rPr>
              <a:t>.</a:t>
            </a:r>
          </a:p>
          <a:p>
            <a:pPr marL="0" indent="0">
              <a:lnSpc>
                <a:spcPct val="120000"/>
              </a:lnSpc>
              <a:buNone/>
            </a:pPr>
            <a:endParaRPr lang="en-GB" sz="2800" b="1" dirty="0">
              <a:effectLst/>
              <a:latin typeface="Arial" panose="020B0604020202020204" pitchFamily="34" charset="0"/>
              <a:ea typeface="Times New Roman" panose="02020603050405020304" pitchFamily="18" charset="0"/>
            </a:endParaRPr>
          </a:p>
          <a:p>
            <a:pPr marL="0" indent="0">
              <a:lnSpc>
                <a:spcPct val="120000"/>
              </a:lnSpc>
              <a:buNone/>
            </a:pPr>
            <a:r>
              <a:rPr lang="en-GB" sz="2800" b="1" dirty="0">
                <a:solidFill>
                  <a:srgbClr val="FF0000"/>
                </a:solidFill>
              </a:rPr>
              <a:t>Submission on the Turnitin final submission links on Moodle.</a:t>
            </a:r>
          </a:p>
        </p:txBody>
      </p:sp>
    </p:spTree>
    <p:extLst>
      <p:ext uri="{BB962C8B-B14F-4D97-AF65-F5344CB8AC3E}">
        <p14:creationId xmlns:p14="http://schemas.microsoft.com/office/powerpoint/2010/main" val="33220477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F9892-D485-4F22-92A3-4740D461EF69}"/>
              </a:ext>
            </a:extLst>
          </p:cNvPr>
          <p:cNvSpPr>
            <a:spLocks noGrp="1"/>
          </p:cNvSpPr>
          <p:nvPr>
            <p:ph type="title"/>
          </p:nvPr>
        </p:nvSpPr>
        <p:spPr>
          <a:xfrm>
            <a:off x="457200" y="87121"/>
            <a:ext cx="8229600" cy="821599"/>
          </a:xfrm>
        </p:spPr>
        <p:txBody>
          <a:bodyPr>
            <a:normAutofit fontScale="90000"/>
          </a:bodyPr>
          <a:lstStyle/>
          <a:p>
            <a:r>
              <a:rPr lang="en-GB" sz="5400" cap="all" dirty="0">
                <a:solidFill>
                  <a:srgbClr val="00B0F0"/>
                </a:solidFill>
                <a:latin typeface="Rockwell Condensed" panose="02060603050405020104"/>
              </a:rPr>
              <a:t>Lecture Guide  </a:t>
            </a:r>
          </a:p>
        </p:txBody>
      </p:sp>
      <p:graphicFrame>
        <p:nvGraphicFramePr>
          <p:cNvPr id="4" name="Content Placeholder 3">
            <a:extLst>
              <a:ext uri="{FF2B5EF4-FFF2-40B4-BE49-F238E27FC236}">
                <a16:creationId xmlns:a16="http://schemas.microsoft.com/office/drawing/2014/main" id="{7D9E86BF-A898-420D-B828-756163D98846}"/>
              </a:ext>
            </a:extLst>
          </p:cNvPr>
          <p:cNvGraphicFramePr>
            <a:graphicFrameLocks noGrp="1"/>
          </p:cNvGraphicFramePr>
          <p:nvPr>
            <p:ph idx="1"/>
            <p:extLst>
              <p:ext uri="{D42A27DB-BD31-4B8C-83A1-F6EECF244321}">
                <p14:modId xmlns:p14="http://schemas.microsoft.com/office/powerpoint/2010/main" val="2972988773"/>
              </p:ext>
            </p:extLst>
          </p:nvPr>
        </p:nvGraphicFramePr>
        <p:xfrm>
          <a:off x="0" y="1052736"/>
          <a:ext cx="9144000" cy="5983558"/>
        </p:xfrm>
        <a:graphic>
          <a:graphicData uri="http://schemas.openxmlformats.org/drawingml/2006/table">
            <a:tbl>
              <a:tblPr>
                <a:tableStyleId>{8FD4443E-F989-4FC4-A0C8-D5A2AF1F390B}</a:tableStyleId>
              </a:tblPr>
              <a:tblGrid>
                <a:gridCol w="990600">
                  <a:extLst>
                    <a:ext uri="{9D8B030D-6E8A-4147-A177-3AD203B41FA5}">
                      <a16:colId xmlns:a16="http://schemas.microsoft.com/office/drawing/2014/main" val="3544495237"/>
                    </a:ext>
                  </a:extLst>
                </a:gridCol>
                <a:gridCol w="8153400">
                  <a:extLst>
                    <a:ext uri="{9D8B030D-6E8A-4147-A177-3AD203B41FA5}">
                      <a16:colId xmlns:a16="http://schemas.microsoft.com/office/drawing/2014/main" val="2878179804"/>
                    </a:ext>
                  </a:extLst>
                </a:gridCol>
              </a:tblGrid>
              <a:tr h="392120">
                <a:tc>
                  <a:txBody>
                    <a:bodyPr/>
                    <a:lstStyle/>
                    <a:p>
                      <a:pPr algn="l" fontAlgn="b">
                        <a:lnSpc>
                          <a:spcPct val="100000"/>
                        </a:lnSpc>
                      </a:pPr>
                      <a:r>
                        <a:rPr lang="en-GB" sz="1800" u="none" strike="noStrike" dirty="0">
                          <a:solidFill>
                            <a:schemeClr val="bg1"/>
                          </a:solidFill>
                          <a:effectLst/>
                        </a:rPr>
                        <a:t>Week 1</a:t>
                      </a:r>
                      <a:endParaRPr lang="en-GB" sz="1800" b="0" i="0" u="none" strike="noStrike" dirty="0">
                        <a:solidFill>
                          <a:schemeClr val="bg1"/>
                        </a:solidFill>
                        <a:effectLst/>
                        <a:latin typeface="Calibri" panose="020F0502020204030204" pitchFamily="34" charset="0"/>
                      </a:endParaRPr>
                    </a:p>
                  </a:txBody>
                  <a:tcPr marL="45720" marR="45720" anchor="ctr"/>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lang="en-GB" sz="1600" b="0" i="0" u="none" strike="noStrike" dirty="0">
                          <a:solidFill>
                            <a:schemeClr val="bg1"/>
                          </a:solidFill>
                          <a:effectLst/>
                          <a:latin typeface="Arial" panose="020B0604020202020204" pitchFamily="34" charset="0"/>
                          <a:cs typeface="Arial" panose="020B0604020202020204" pitchFamily="34" charset="0"/>
                        </a:rPr>
                        <a:t>Overview of the module, expectations, conduct, referencing, assignment briefs.</a:t>
                      </a:r>
                    </a:p>
                  </a:txBody>
                  <a:tcPr marL="45720" marR="45720" anchor="ctr"/>
                </a:tc>
                <a:extLst>
                  <a:ext uri="{0D108BD9-81ED-4DB2-BD59-A6C34878D82A}">
                    <a16:rowId xmlns:a16="http://schemas.microsoft.com/office/drawing/2014/main" val="373576074"/>
                  </a:ext>
                </a:extLst>
              </a:tr>
              <a:tr h="546409">
                <a:tc>
                  <a:txBody>
                    <a:bodyPr/>
                    <a:lstStyle/>
                    <a:p>
                      <a:pPr algn="l" fontAlgn="b">
                        <a:lnSpc>
                          <a:spcPct val="100000"/>
                        </a:lnSpc>
                      </a:pPr>
                      <a:r>
                        <a:rPr lang="en-GB" sz="1800" u="none" strike="noStrike" dirty="0">
                          <a:solidFill>
                            <a:schemeClr val="bg1"/>
                          </a:solidFill>
                          <a:effectLst/>
                        </a:rPr>
                        <a:t>Week 2</a:t>
                      </a:r>
                      <a:endParaRPr lang="en-GB" sz="1800" b="0" i="0" u="none" strike="noStrike" dirty="0">
                        <a:solidFill>
                          <a:schemeClr val="bg1"/>
                        </a:solidFill>
                        <a:effectLst/>
                        <a:latin typeface="Calibri" panose="020F0502020204030204" pitchFamily="34" charset="0"/>
                      </a:endParaRPr>
                    </a:p>
                  </a:txBody>
                  <a:tcPr marL="45720" marR="45720" anchor="ctr"/>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lang="en-GB" sz="1600" dirty="0">
                          <a:effectLst/>
                          <a:latin typeface="Arial" panose="020B0604020202020204" pitchFamily="34" charset="0"/>
                          <a:ea typeface="Times New Roman" panose="02020603050405020304" pitchFamily="18" charset="0"/>
                          <a:cs typeface="Arial" panose="020B0604020202020204" pitchFamily="34" charset="0"/>
                        </a:rPr>
                        <a:t>Lecture on public value theory and practice and online e-learning topics.</a:t>
                      </a:r>
                      <a:r>
                        <a:rPr lang="en-GB" sz="1600" u="none" strike="noStrike" baseline="0" dirty="0">
                          <a:solidFill>
                            <a:schemeClr val="bg1"/>
                          </a:solidFill>
                          <a:effectLst/>
                          <a:latin typeface="Arial" panose="020B0604020202020204" pitchFamily="34" charset="0"/>
                          <a:cs typeface="Arial" panose="020B0604020202020204" pitchFamily="34" charset="0"/>
                        </a:rPr>
                        <a:t> </a:t>
                      </a:r>
                      <a:endParaRPr lang="en-GB" sz="1600" b="0" i="0" u="none" strike="noStrike" dirty="0">
                        <a:solidFill>
                          <a:schemeClr val="bg1"/>
                        </a:solidFill>
                        <a:effectLst/>
                        <a:latin typeface="Arial" panose="020B0604020202020204" pitchFamily="34" charset="0"/>
                        <a:cs typeface="Arial" panose="020B0604020202020204" pitchFamily="34" charset="0"/>
                      </a:endParaRPr>
                    </a:p>
                  </a:txBody>
                  <a:tcPr marL="45720" marR="45720" anchor="ctr"/>
                </a:tc>
                <a:extLst>
                  <a:ext uri="{0D108BD9-81ED-4DB2-BD59-A6C34878D82A}">
                    <a16:rowId xmlns:a16="http://schemas.microsoft.com/office/drawing/2014/main" val="4137254022"/>
                  </a:ext>
                </a:extLst>
              </a:tr>
              <a:tr h="546409">
                <a:tc>
                  <a:txBody>
                    <a:bodyPr/>
                    <a:lstStyle/>
                    <a:p>
                      <a:pPr algn="l" fontAlgn="b">
                        <a:lnSpc>
                          <a:spcPct val="100000"/>
                        </a:lnSpc>
                      </a:pPr>
                      <a:r>
                        <a:rPr lang="en-GB" sz="1800" u="none" strike="noStrike" dirty="0">
                          <a:solidFill>
                            <a:schemeClr val="bg1"/>
                          </a:solidFill>
                          <a:effectLst/>
                        </a:rPr>
                        <a:t>Week 3</a:t>
                      </a:r>
                      <a:endParaRPr lang="en-GB" sz="1800" b="0" i="0" u="none" strike="noStrike" dirty="0">
                        <a:solidFill>
                          <a:schemeClr val="bg1"/>
                        </a:solidFill>
                        <a:effectLst/>
                        <a:latin typeface="Calibri" panose="020F0502020204030204" pitchFamily="34" charset="0"/>
                      </a:endParaRPr>
                    </a:p>
                  </a:txBody>
                  <a:tcPr marL="45720" marR="45720" anchor="ctr"/>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lang="en-GB" sz="1600" dirty="0">
                          <a:effectLst/>
                          <a:latin typeface="Arial" panose="020B0604020202020204" pitchFamily="34" charset="0"/>
                          <a:ea typeface="Times New Roman" panose="02020603050405020304" pitchFamily="18" charset="0"/>
                          <a:cs typeface="Arial" panose="020B0604020202020204" pitchFamily="34" charset="0"/>
                        </a:rPr>
                        <a:t>E-learning monitoring process for online activities, lecture on generating creative ideas and online e-learning topics. Brainstorming ideas .</a:t>
                      </a:r>
                      <a:endParaRPr lang="en-GB" sz="1600" b="0" i="0" u="none" strike="noStrike" dirty="0">
                        <a:solidFill>
                          <a:schemeClr val="bg1"/>
                        </a:solidFill>
                        <a:effectLst/>
                        <a:latin typeface="Arial" panose="020B0604020202020204" pitchFamily="34" charset="0"/>
                        <a:cs typeface="Arial" panose="020B0604020202020204" pitchFamily="34" charset="0"/>
                      </a:endParaRPr>
                    </a:p>
                  </a:txBody>
                  <a:tcPr marL="45720" marR="45720" anchor="ctr"/>
                </a:tc>
                <a:extLst>
                  <a:ext uri="{0D108BD9-81ED-4DB2-BD59-A6C34878D82A}">
                    <a16:rowId xmlns:a16="http://schemas.microsoft.com/office/drawing/2014/main" val="1514962232"/>
                  </a:ext>
                </a:extLst>
              </a:tr>
              <a:tr h="546409">
                <a:tc>
                  <a:txBody>
                    <a:bodyPr/>
                    <a:lstStyle/>
                    <a:p>
                      <a:pPr algn="l" fontAlgn="b">
                        <a:lnSpc>
                          <a:spcPct val="100000"/>
                        </a:lnSpc>
                      </a:pPr>
                      <a:r>
                        <a:rPr lang="en-GB" sz="1800" u="none" strike="noStrike" dirty="0">
                          <a:solidFill>
                            <a:schemeClr val="bg1"/>
                          </a:solidFill>
                          <a:effectLst/>
                        </a:rPr>
                        <a:t>Week 4</a:t>
                      </a:r>
                      <a:endParaRPr lang="en-GB" sz="1800" b="0" i="0" u="none" strike="noStrike" dirty="0">
                        <a:solidFill>
                          <a:schemeClr val="bg1"/>
                        </a:solidFill>
                        <a:effectLst/>
                        <a:latin typeface="Calibri" panose="020F0502020204030204" pitchFamily="34" charset="0"/>
                      </a:endParaRPr>
                    </a:p>
                  </a:txBody>
                  <a:tcPr marL="45720" marR="45720" anchor="ctr"/>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lang="en-GB" sz="1600" b="0" i="0" u="none" strike="noStrike" dirty="0">
                          <a:solidFill>
                            <a:schemeClr val="bg1"/>
                          </a:solidFill>
                          <a:effectLst/>
                          <a:latin typeface="Arial" panose="020B0604020202020204" pitchFamily="34" charset="0"/>
                          <a:cs typeface="Arial" panose="020B0604020202020204" pitchFamily="34" charset="0"/>
                        </a:rPr>
                        <a:t>Students registration, then e-learning online activities for the whole of the session. </a:t>
                      </a:r>
                    </a:p>
                  </a:txBody>
                  <a:tcPr marL="45720" marR="45720" anchor="ctr"/>
                </a:tc>
                <a:extLst>
                  <a:ext uri="{0D108BD9-81ED-4DB2-BD59-A6C34878D82A}">
                    <a16:rowId xmlns:a16="http://schemas.microsoft.com/office/drawing/2014/main" val="1924812055"/>
                  </a:ext>
                </a:extLst>
              </a:tr>
              <a:tr h="437285">
                <a:tc>
                  <a:txBody>
                    <a:bodyPr/>
                    <a:lstStyle/>
                    <a:p>
                      <a:pPr algn="l" fontAlgn="b">
                        <a:lnSpc>
                          <a:spcPct val="100000"/>
                        </a:lnSpc>
                      </a:pPr>
                      <a:r>
                        <a:rPr lang="en-GB" sz="1800" u="none" strike="noStrike" dirty="0">
                          <a:solidFill>
                            <a:schemeClr val="bg1"/>
                          </a:solidFill>
                          <a:effectLst/>
                        </a:rPr>
                        <a:t>Week 5</a:t>
                      </a:r>
                      <a:endParaRPr lang="en-GB" sz="1800" b="0" i="0" u="none" strike="noStrike" dirty="0">
                        <a:solidFill>
                          <a:schemeClr val="bg1"/>
                        </a:solidFill>
                        <a:effectLst/>
                        <a:latin typeface="Calibri" panose="020F0502020204030204" pitchFamily="34" charset="0"/>
                      </a:endParaRPr>
                    </a:p>
                  </a:txBody>
                  <a:tcPr marL="45720" marR="45720" anchor="ctr"/>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lang="en-GB" sz="1600" dirty="0">
                          <a:effectLst/>
                          <a:latin typeface="Arial" panose="020B0604020202020204" pitchFamily="34" charset="0"/>
                          <a:ea typeface="Times New Roman" panose="02020603050405020304" pitchFamily="18" charset="0"/>
                          <a:cs typeface="Arial" panose="020B0604020202020204" pitchFamily="34" charset="0"/>
                        </a:rPr>
                        <a:t>Workshop – Assessments requirements and expectations.  Library input on referencing and online e-learning topics. </a:t>
                      </a:r>
                    </a:p>
                  </a:txBody>
                  <a:tcPr marL="45720" marR="45720" anchor="ctr"/>
                </a:tc>
                <a:extLst>
                  <a:ext uri="{0D108BD9-81ED-4DB2-BD59-A6C34878D82A}">
                    <a16:rowId xmlns:a16="http://schemas.microsoft.com/office/drawing/2014/main" val="1147233914"/>
                  </a:ext>
                </a:extLst>
              </a:tr>
              <a:tr h="620432">
                <a:tc>
                  <a:txBody>
                    <a:bodyPr/>
                    <a:lstStyle/>
                    <a:p>
                      <a:pPr algn="l" fontAlgn="b">
                        <a:lnSpc>
                          <a:spcPct val="100000"/>
                        </a:lnSpc>
                      </a:pPr>
                      <a:r>
                        <a:rPr lang="en-GB" sz="1800" u="none" strike="noStrike" dirty="0">
                          <a:solidFill>
                            <a:schemeClr val="bg1"/>
                          </a:solidFill>
                          <a:effectLst/>
                        </a:rPr>
                        <a:t>Week 6</a:t>
                      </a:r>
                      <a:endParaRPr lang="en-GB" sz="1800" b="0" i="0" u="none" strike="noStrike" dirty="0">
                        <a:solidFill>
                          <a:schemeClr val="bg1"/>
                        </a:solidFill>
                        <a:effectLst/>
                        <a:latin typeface="Calibri" panose="020F0502020204030204" pitchFamily="34" charset="0"/>
                      </a:endParaRPr>
                    </a:p>
                  </a:txBody>
                  <a:tcPr marL="45720" marR="45720" anchor="ctr"/>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lang="en-GB" sz="1600" dirty="0">
                          <a:effectLst/>
                          <a:latin typeface="Arial" panose="020B0604020202020204" pitchFamily="34" charset="0"/>
                          <a:ea typeface="Times New Roman" panose="02020603050405020304" pitchFamily="18" charset="0"/>
                          <a:cs typeface="Arial" panose="020B0604020202020204" pitchFamily="34" charset="0"/>
                        </a:rPr>
                        <a:t>Lecture on driving innovation, change and brainstorming ideas and online e-learning topics. </a:t>
                      </a:r>
                      <a:endParaRPr lang="en-GB" sz="1600" b="0" i="0" u="none" strike="noStrike" dirty="0">
                        <a:solidFill>
                          <a:schemeClr val="bg1"/>
                        </a:solidFill>
                        <a:effectLst/>
                        <a:latin typeface="Arial" panose="020B0604020202020204" pitchFamily="34" charset="0"/>
                        <a:cs typeface="Arial" panose="020B0604020202020204" pitchFamily="34" charset="0"/>
                      </a:endParaRPr>
                    </a:p>
                  </a:txBody>
                  <a:tcPr marL="45720" marR="45720" anchor="ctr"/>
                </a:tc>
                <a:extLst>
                  <a:ext uri="{0D108BD9-81ED-4DB2-BD59-A6C34878D82A}">
                    <a16:rowId xmlns:a16="http://schemas.microsoft.com/office/drawing/2014/main" val="562060932"/>
                  </a:ext>
                </a:extLst>
              </a:tr>
              <a:tr h="546409">
                <a:tc>
                  <a:txBody>
                    <a:bodyPr/>
                    <a:lstStyle/>
                    <a:p>
                      <a:pPr algn="l" fontAlgn="b">
                        <a:lnSpc>
                          <a:spcPct val="100000"/>
                        </a:lnSpc>
                      </a:pPr>
                      <a:r>
                        <a:rPr lang="en-GB" sz="1800" u="none" strike="noStrike" dirty="0">
                          <a:solidFill>
                            <a:schemeClr val="bg1"/>
                          </a:solidFill>
                          <a:effectLst/>
                        </a:rPr>
                        <a:t>Week 7</a:t>
                      </a:r>
                      <a:endParaRPr lang="en-GB" sz="1800" b="0" i="0" u="none" strike="noStrike" dirty="0">
                        <a:solidFill>
                          <a:schemeClr val="bg1"/>
                        </a:solidFill>
                        <a:effectLst/>
                        <a:latin typeface="Calibri" panose="020F0502020204030204" pitchFamily="34" charset="0"/>
                      </a:endParaRPr>
                    </a:p>
                  </a:txBody>
                  <a:tcPr marL="45720" marR="45720" anchor="ctr"/>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lang="en-GB" sz="1600" dirty="0">
                          <a:effectLst/>
                          <a:latin typeface="Arial" panose="020B0604020202020204" pitchFamily="34" charset="0"/>
                          <a:ea typeface="Times New Roman" panose="02020603050405020304" pitchFamily="18" charset="0"/>
                          <a:cs typeface="Arial" panose="020B0604020202020204" pitchFamily="34" charset="0"/>
                        </a:rPr>
                        <a:t>Lecture on success and failure and mentorship, and online e-learning topics.</a:t>
                      </a:r>
                      <a:endParaRPr lang="en-GB" sz="1600" b="0" i="0" u="none" strike="noStrike" dirty="0">
                        <a:solidFill>
                          <a:schemeClr val="bg1"/>
                        </a:solidFill>
                        <a:effectLst/>
                        <a:latin typeface="Arial" panose="020B0604020202020204" pitchFamily="34" charset="0"/>
                        <a:cs typeface="Arial" panose="020B0604020202020204" pitchFamily="34" charset="0"/>
                      </a:endParaRPr>
                    </a:p>
                  </a:txBody>
                  <a:tcPr marL="45720" marR="45720" anchor="ctr"/>
                </a:tc>
                <a:extLst>
                  <a:ext uri="{0D108BD9-81ED-4DB2-BD59-A6C34878D82A}">
                    <a16:rowId xmlns:a16="http://schemas.microsoft.com/office/drawing/2014/main" val="1112634125"/>
                  </a:ext>
                </a:extLst>
              </a:tr>
              <a:tr h="546409">
                <a:tc>
                  <a:txBody>
                    <a:bodyPr/>
                    <a:lstStyle/>
                    <a:p>
                      <a:pPr algn="l" fontAlgn="b">
                        <a:lnSpc>
                          <a:spcPct val="100000"/>
                        </a:lnSpc>
                      </a:pPr>
                      <a:r>
                        <a:rPr lang="en-GB" sz="1800" u="none" strike="noStrike" dirty="0">
                          <a:solidFill>
                            <a:schemeClr val="bg1"/>
                          </a:solidFill>
                          <a:effectLst/>
                        </a:rPr>
                        <a:t>Week 8</a:t>
                      </a:r>
                      <a:endParaRPr lang="en-GB" sz="1800" b="0" i="0" u="none" strike="noStrike" dirty="0">
                        <a:solidFill>
                          <a:schemeClr val="bg1"/>
                        </a:solidFill>
                        <a:effectLst/>
                        <a:latin typeface="Calibri" panose="020F0502020204030204" pitchFamily="34" charset="0"/>
                      </a:endParaRPr>
                    </a:p>
                  </a:txBody>
                  <a:tcPr marL="45720" marR="45720" anchor="ctr"/>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lang="en-GB" sz="1600" dirty="0">
                          <a:effectLst/>
                          <a:latin typeface="Arial" panose="020B0604020202020204" pitchFamily="34" charset="0"/>
                          <a:ea typeface="Times New Roman" panose="02020603050405020304" pitchFamily="18" charset="0"/>
                          <a:cs typeface="Arial" panose="020B0604020202020204" pitchFamily="34" charset="0"/>
                        </a:rPr>
                        <a:t>Lecture on personality types.  </a:t>
                      </a:r>
                      <a:endParaRPr lang="en-GB" sz="1600" b="0" i="0" u="none" strike="noStrike" dirty="0">
                        <a:solidFill>
                          <a:schemeClr val="bg1"/>
                        </a:solidFill>
                        <a:effectLst/>
                        <a:latin typeface="Arial" panose="020B0604020202020204" pitchFamily="34" charset="0"/>
                        <a:cs typeface="Arial" panose="020B0604020202020204" pitchFamily="34" charset="0"/>
                      </a:endParaRPr>
                    </a:p>
                  </a:txBody>
                  <a:tcPr marL="45720" marR="45720" anchor="ctr"/>
                </a:tc>
                <a:extLst>
                  <a:ext uri="{0D108BD9-81ED-4DB2-BD59-A6C34878D82A}">
                    <a16:rowId xmlns:a16="http://schemas.microsoft.com/office/drawing/2014/main" val="2736213006"/>
                  </a:ext>
                </a:extLst>
              </a:tr>
              <a:tr h="546409">
                <a:tc>
                  <a:txBody>
                    <a:bodyPr/>
                    <a:lstStyle/>
                    <a:p>
                      <a:pPr algn="l" fontAlgn="b">
                        <a:lnSpc>
                          <a:spcPct val="100000"/>
                        </a:lnSpc>
                      </a:pPr>
                      <a:r>
                        <a:rPr lang="en-GB" sz="1800" u="none" strike="noStrike" dirty="0">
                          <a:solidFill>
                            <a:schemeClr val="bg1"/>
                          </a:solidFill>
                          <a:effectLst/>
                        </a:rPr>
                        <a:t>Week 9</a:t>
                      </a:r>
                      <a:endParaRPr lang="en-GB" sz="1800" b="0" i="0" u="none" strike="noStrike" dirty="0">
                        <a:solidFill>
                          <a:schemeClr val="bg1"/>
                        </a:solidFill>
                        <a:effectLst/>
                        <a:latin typeface="Calibri" panose="020F0502020204030204" pitchFamily="34" charset="0"/>
                      </a:endParaRPr>
                    </a:p>
                  </a:txBody>
                  <a:tcPr marL="45720" marR="45720" anchor="ctr"/>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lang="en-GB" sz="1600" dirty="0">
                          <a:effectLst/>
                          <a:latin typeface="Arial" panose="020B0604020202020204" pitchFamily="34" charset="0"/>
                          <a:ea typeface="Times New Roman" panose="02020603050405020304" pitchFamily="18" charset="0"/>
                          <a:cs typeface="Arial" panose="020B0604020202020204" pitchFamily="34" charset="0"/>
                        </a:rPr>
                        <a:t>Lecture on ‘I think therefore, I am’. Assessment and online e-learning topics.</a:t>
                      </a:r>
                      <a:endParaRPr lang="en-GB" sz="1600" b="0" i="0" u="none" strike="noStrike" dirty="0">
                        <a:solidFill>
                          <a:schemeClr val="bg1"/>
                        </a:solidFill>
                        <a:effectLst/>
                        <a:latin typeface="Arial" panose="020B0604020202020204" pitchFamily="34" charset="0"/>
                        <a:cs typeface="Arial" panose="020B0604020202020204" pitchFamily="34" charset="0"/>
                      </a:endParaRPr>
                    </a:p>
                  </a:txBody>
                  <a:tcPr marL="45720" marR="45720" anchor="ctr"/>
                </a:tc>
                <a:extLst>
                  <a:ext uri="{0D108BD9-81ED-4DB2-BD59-A6C34878D82A}">
                    <a16:rowId xmlns:a16="http://schemas.microsoft.com/office/drawing/2014/main" val="2163212150"/>
                  </a:ext>
                </a:extLst>
              </a:tr>
              <a:tr h="1080721">
                <a:tc>
                  <a:txBody>
                    <a:bodyPr/>
                    <a:lstStyle/>
                    <a:p>
                      <a:pPr algn="l" fontAlgn="b">
                        <a:lnSpc>
                          <a:spcPct val="100000"/>
                        </a:lnSpc>
                      </a:pPr>
                      <a:r>
                        <a:rPr lang="en-GB" sz="1800" u="none" strike="noStrike" dirty="0">
                          <a:solidFill>
                            <a:schemeClr val="bg1"/>
                          </a:solidFill>
                          <a:effectLst/>
                        </a:rPr>
                        <a:t>Week 10</a:t>
                      </a:r>
                      <a:endParaRPr lang="en-GB" sz="1800" b="0" i="0" u="none" strike="noStrike" dirty="0">
                        <a:solidFill>
                          <a:schemeClr val="bg1"/>
                        </a:solidFill>
                        <a:effectLst/>
                        <a:latin typeface="Calibri" panose="020F0502020204030204" pitchFamily="34" charset="0"/>
                      </a:endParaRPr>
                    </a:p>
                  </a:txBody>
                  <a:tcPr marL="45720" marR="45720" anchor="ctr"/>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lang="en-GB" sz="1600" u="none" strike="noStrike" dirty="0">
                          <a:solidFill>
                            <a:schemeClr val="bg1"/>
                          </a:solidFill>
                          <a:effectLst/>
                          <a:latin typeface="Arial" panose="020B0604020202020204" pitchFamily="34" charset="0"/>
                          <a:cs typeface="Arial" panose="020B0604020202020204" pitchFamily="34" charset="0"/>
                        </a:rPr>
                        <a:t>Final assessment week, b</a:t>
                      </a:r>
                      <a:r>
                        <a:rPr lang="en-GB" sz="1600" dirty="0">
                          <a:effectLst/>
                          <a:latin typeface="Arial" panose="020B0604020202020204" pitchFamily="34" charset="0"/>
                          <a:ea typeface="Times New Roman" panose="02020603050405020304" pitchFamily="18" charset="0"/>
                          <a:cs typeface="Arial" panose="020B0604020202020204" pitchFamily="34" charset="0"/>
                        </a:rPr>
                        <a:t>eing resourceful, in the context of making do with less. Reflection and self-reflection, overview of the module and online the e-learning. </a:t>
                      </a:r>
                      <a:endParaRPr lang="en-GB" sz="1600" b="0" i="0" u="none" strike="noStrike" dirty="0">
                        <a:solidFill>
                          <a:schemeClr val="bg1"/>
                        </a:solidFill>
                        <a:effectLst/>
                        <a:latin typeface="Arial" panose="020B0604020202020204" pitchFamily="34" charset="0"/>
                        <a:cs typeface="Arial" panose="020B0604020202020204" pitchFamily="34" charset="0"/>
                      </a:endParaRPr>
                    </a:p>
                  </a:txBody>
                  <a:tcPr marL="45720" marR="45720" anchor="ctr"/>
                </a:tc>
                <a:extLst>
                  <a:ext uri="{0D108BD9-81ED-4DB2-BD59-A6C34878D82A}">
                    <a16:rowId xmlns:a16="http://schemas.microsoft.com/office/drawing/2014/main" val="1241938167"/>
                  </a:ext>
                </a:extLst>
              </a:tr>
            </a:tbl>
          </a:graphicData>
        </a:graphic>
      </p:graphicFrame>
    </p:spTree>
    <p:extLst>
      <p:ext uri="{BB962C8B-B14F-4D97-AF65-F5344CB8AC3E}">
        <p14:creationId xmlns:p14="http://schemas.microsoft.com/office/powerpoint/2010/main" val="1901423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F9892-D485-4F22-92A3-4740D461EF69}"/>
              </a:ext>
            </a:extLst>
          </p:cNvPr>
          <p:cNvSpPr>
            <a:spLocks noGrp="1"/>
          </p:cNvSpPr>
          <p:nvPr>
            <p:ph type="title"/>
          </p:nvPr>
        </p:nvSpPr>
        <p:spPr>
          <a:xfrm>
            <a:off x="457200" y="87121"/>
            <a:ext cx="8229600" cy="821600"/>
          </a:xfrm>
        </p:spPr>
        <p:txBody>
          <a:bodyPr>
            <a:normAutofit/>
          </a:bodyPr>
          <a:lstStyle/>
          <a:p>
            <a:r>
              <a:rPr lang="en-GB" sz="3600" cap="all" dirty="0">
                <a:solidFill>
                  <a:schemeClr val="accent2">
                    <a:lumMod val="75000"/>
                  </a:schemeClr>
                </a:solidFill>
                <a:latin typeface="Rockwell Condensed" panose="02060603050405020104"/>
              </a:rPr>
              <a:t>Scheme of Work – online activities </a:t>
            </a:r>
          </a:p>
        </p:txBody>
      </p:sp>
      <p:graphicFrame>
        <p:nvGraphicFramePr>
          <p:cNvPr id="4" name="Content Placeholder 3">
            <a:extLst>
              <a:ext uri="{FF2B5EF4-FFF2-40B4-BE49-F238E27FC236}">
                <a16:creationId xmlns:a16="http://schemas.microsoft.com/office/drawing/2014/main" id="{7D9E86BF-A898-420D-B828-756163D98846}"/>
              </a:ext>
            </a:extLst>
          </p:cNvPr>
          <p:cNvGraphicFramePr>
            <a:graphicFrameLocks noGrp="1"/>
          </p:cNvGraphicFramePr>
          <p:nvPr>
            <p:ph idx="1"/>
            <p:extLst>
              <p:ext uri="{D42A27DB-BD31-4B8C-83A1-F6EECF244321}">
                <p14:modId xmlns:p14="http://schemas.microsoft.com/office/powerpoint/2010/main" val="987212596"/>
              </p:ext>
            </p:extLst>
          </p:nvPr>
        </p:nvGraphicFramePr>
        <p:xfrm>
          <a:off x="0" y="1052736"/>
          <a:ext cx="9144000" cy="5805263"/>
        </p:xfrm>
        <a:graphic>
          <a:graphicData uri="http://schemas.openxmlformats.org/drawingml/2006/table">
            <a:tbl>
              <a:tblPr>
                <a:tableStyleId>{8FD4443E-F989-4FC4-A0C8-D5A2AF1F390B}</a:tableStyleId>
              </a:tblPr>
              <a:tblGrid>
                <a:gridCol w="1187624">
                  <a:extLst>
                    <a:ext uri="{9D8B030D-6E8A-4147-A177-3AD203B41FA5}">
                      <a16:colId xmlns:a16="http://schemas.microsoft.com/office/drawing/2014/main" val="3544495237"/>
                    </a:ext>
                  </a:extLst>
                </a:gridCol>
                <a:gridCol w="7956376">
                  <a:extLst>
                    <a:ext uri="{9D8B030D-6E8A-4147-A177-3AD203B41FA5}">
                      <a16:colId xmlns:a16="http://schemas.microsoft.com/office/drawing/2014/main" val="2878179804"/>
                    </a:ext>
                  </a:extLst>
                </a:gridCol>
              </a:tblGrid>
              <a:tr h="494358">
                <a:tc>
                  <a:txBody>
                    <a:bodyPr/>
                    <a:lstStyle/>
                    <a:p>
                      <a:pPr algn="ctr" fontAlgn="b">
                        <a:lnSpc>
                          <a:spcPct val="100000"/>
                        </a:lnSpc>
                      </a:pPr>
                      <a:r>
                        <a:rPr lang="en-GB" sz="1800" b="1" u="none" strike="noStrike" dirty="0">
                          <a:solidFill>
                            <a:schemeClr val="bg1"/>
                          </a:solidFill>
                          <a:effectLst/>
                        </a:rPr>
                        <a:t>Week 1</a:t>
                      </a:r>
                      <a:endParaRPr lang="en-GB" sz="1800" b="1" i="0" u="none" strike="noStrike" dirty="0">
                        <a:solidFill>
                          <a:schemeClr val="bg1"/>
                        </a:solidFill>
                        <a:effectLst/>
                        <a:latin typeface="Calibri" panose="020F0502020204030204" pitchFamily="34" charset="0"/>
                      </a:endParaRPr>
                    </a:p>
                  </a:txBody>
                  <a:tcPr marL="45720" marR="45720" anchor="ctr">
                    <a:solidFill>
                      <a:schemeClr val="accent2">
                        <a:lumMod val="50000"/>
                      </a:schemeClr>
                    </a:solidFill>
                  </a:tcPr>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lang="en-GB" sz="1600" dirty="0">
                          <a:effectLst/>
                          <a:latin typeface="Arial" panose="020B0604020202020204" pitchFamily="34" charset="0"/>
                          <a:ea typeface="Times New Roman" panose="02020603050405020304" pitchFamily="18" charset="0"/>
                          <a:cs typeface="Arial" panose="020B0604020202020204" pitchFamily="34" charset="0"/>
                        </a:rPr>
                        <a:t>Creativity in theory and practice.</a:t>
                      </a:r>
                      <a:endParaRPr lang="en-GB" sz="1600" b="0" i="0" u="none" strike="noStrike" dirty="0">
                        <a:solidFill>
                          <a:schemeClr val="bg1"/>
                        </a:solidFill>
                        <a:effectLst/>
                        <a:latin typeface="Arial" panose="020B0604020202020204" pitchFamily="34" charset="0"/>
                        <a:cs typeface="Arial" panose="020B0604020202020204" pitchFamily="34" charset="0"/>
                      </a:endParaRPr>
                    </a:p>
                  </a:txBody>
                  <a:tcPr marL="45720" marR="45720" anchor="ctr">
                    <a:solidFill>
                      <a:schemeClr val="accent2">
                        <a:lumMod val="50000"/>
                      </a:schemeClr>
                    </a:solidFill>
                  </a:tcPr>
                </a:tc>
                <a:extLst>
                  <a:ext uri="{0D108BD9-81ED-4DB2-BD59-A6C34878D82A}">
                    <a16:rowId xmlns:a16="http://schemas.microsoft.com/office/drawing/2014/main" val="373576074"/>
                  </a:ext>
                </a:extLst>
              </a:tr>
              <a:tr h="494358">
                <a:tc>
                  <a:txBody>
                    <a:bodyPr/>
                    <a:lstStyle/>
                    <a:p>
                      <a:pPr algn="ctr" fontAlgn="b">
                        <a:lnSpc>
                          <a:spcPct val="100000"/>
                        </a:lnSpc>
                      </a:pPr>
                      <a:r>
                        <a:rPr lang="en-GB" sz="1800" b="1" u="none" strike="noStrike" dirty="0">
                          <a:solidFill>
                            <a:schemeClr val="bg1"/>
                          </a:solidFill>
                          <a:effectLst/>
                        </a:rPr>
                        <a:t>Week 2</a:t>
                      </a:r>
                      <a:endParaRPr lang="en-GB" sz="1800" b="1" i="0" u="none" strike="noStrike" dirty="0">
                        <a:solidFill>
                          <a:schemeClr val="bg1"/>
                        </a:solidFill>
                        <a:effectLst/>
                        <a:latin typeface="Calibri" panose="020F0502020204030204" pitchFamily="34" charset="0"/>
                      </a:endParaRPr>
                    </a:p>
                  </a:txBody>
                  <a:tcPr marL="45720" marR="45720" anchor="ctr">
                    <a:solidFill>
                      <a:schemeClr val="accent2">
                        <a:lumMod val="50000"/>
                      </a:schemeClr>
                    </a:solidFill>
                  </a:tcPr>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lang="en-GB" sz="1600" dirty="0">
                          <a:effectLst/>
                          <a:latin typeface="Arial" panose="020B0604020202020204" pitchFamily="34" charset="0"/>
                          <a:ea typeface="Times New Roman" panose="02020603050405020304" pitchFamily="18" charset="0"/>
                          <a:cs typeface="Arial" panose="020B0604020202020204" pitchFamily="34" charset="0"/>
                        </a:rPr>
                        <a:t>Value creation in theory and practice.</a:t>
                      </a:r>
                      <a:r>
                        <a:rPr lang="en-GB" sz="1600" u="none" strike="noStrike" baseline="0" dirty="0">
                          <a:solidFill>
                            <a:schemeClr val="bg1"/>
                          </a:solidFill>
                          <a:effectLst/>
                          <a:latin typeface="Arial" panose="020B0604020202020204" pitchFamily="34" charset="0"/>
                          <a:cs typeface="Arial" panose="020B0604020202020204" pitchFamily="34" charset="0"/>
                        </a:rPr>
                        <a:t> </a:t>
                      </a:r>
                      <a:endParaRPr lang="en-GB" sz="1600" b="0" i="0" u="none" strike="noStrike" dirty="0">
                        <a:solidFill>
                          <a:schemeClr val="bg1"/>
                        </a:solidFill>
                        <a:effectLst/>
                        <a:latin typeface="Arial" panose="020B0604020202020204" pitchFamily="34" charset="0"/>
                        <a:cs typeface="Arial" panose="020B0604020202020204" pitchFamily="34" charset="0"/>
                      </a:endParaRPr>
                    </a:p>
                  </a:txBody>
                  <a:tcPr marL="45720" marR="45720" anchor="ctr">
                    <a:solidFill>
                      <a:schemeClr val="accent2">
                        <a:lumMod val="50000"/>
                      </a:schemeClr>
                    </a:solidFill>
                  </a:tcPr>
                </a:tc>
                <a:extLst>
                  <a:ext uri="{0D108BD9-81ED-4DB2-BD59-A6C34878D82A}">
                    <a16:rowId xmlns:a16="http://schemas.microsoft.com/office/drawing/2014/main" val="4137254022"/>
                  </a:ext>
                </a:extLst>
              </a:tr>
              <a:tr h="494358">
                <a:tc>
                  <a:txBody>
                    <a:bodyPr/>
                    <a:lstStyle/>
                    <a:p>
                      <a:pPr algn="ctr" fontAlgn="b">
                        <a:lnSpc>
                          <a:spcPct val="100000"/>
                        </a:lnSpc>
                      </a:pPr>
                      <a:r>
                        <a:rPr lang="en-GB" sz="1800" b="1" u="none" strike="noStrike" dirty="0">
                          <a:solidFill>
                            <a:schemeClr val="bg1"/>
                          </a:solidFill>
                          <a:effectLst/>
                        </a:rPr>
                        <a:t>Week 3</a:t>
                      </a:r>
                      <a:endParaRPr lang="en-GB" sz="1800" b="1" i="0" u="none" strike="noStrike" dirty="0">
                        <a:solidFill>
                          <a:schemeClr val="bg1"/>
                        </a:solidFill>
                        <a:effectLst/>
                        <a:latin typeface="Calibri" panose="020F0502020204030204" pitchFamily="34" charset="0"/>
                      </a:endParaRPr>
                    </a:p>
                  </a:txBody>
                  <a:tcPr marL="45720" marR="45720" anchor="ctr">
                    <a:solidFill>
                      <a:schemeClr val="accent2">
                        <a:lumMod val="50000"/>
                      </a:schemeClr>
                    </a:solidFill>
                  </a:tcPr>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lang="en-GB" sz="1600" dirty="0">
                          <a:effectLst/>
                          <a:latin typeface="Arial" panose="020B0604020202020204" pitchFamily="34" charset="0"/>
                          <a:ea typeface="Times New Roman" panose="02020603050405020304" pitchFamily="18" charset="0"/>
                          <a:cs typeface="Arial" panose="020B0604020202020204" pitchFamily="34" charset="0"/>
                        </a:rPr>
                        <a:t>Creative and ethical leadership: skills and challenges.</a:t>
                      </a:r>
                      <a:endParaRPr lang="en-GB" sz="1600" b="0" i="0" u="none" strike="noStrike" dirty="0">
                        <a:solidFill>
                          <a:schemeClr val="bg1"/>
                        </a:solidFill>
                        <a:effectLst/>
                        <a:latin typeface="Arial" panose="020B0604020202020204" pitchFamily="34" charset="0"/>
                        <a:cs typeface="Arial" panose="020B0604020202020204" pitchFamily="34" charset="0"/>
                      </a:endParaRPr>
                    </a:p>
                  </a:txBody>
                  <a:tcPr marL="45720" marR="45720" anchor="ctr">
                    <a:solidFill>
                      <a:schemeClr val="accent2">
                        <a:lumMod val="50000"/>
                      </a:schemeClr>
                    </a:solidFill>
                  </a:tcPr>
                </a:tc>
                <a:extLst>
                  <a:ext uri="{0D108BD9-81ED-4DB2-BD59-A6C34878D82A}">
                    <a16:rowId xmlns:a16="http://schemas.microsoft.com/office/drawing/2014/main" val="1514962232"/>
                  </a:ext>
                </a:extLst>
              </a:tr>
              <a:tr h="494358">
                <a:tc>
                  <a:txBody>
                    <a:bodyPr/>
                    <a:lstStyle/>
                    <a:p>
                      <a:pPr algn="ctr" fontAlgn="b">
                        <a:lnSpc>
                          <a:spcPct val="100000"/>
                        </a:lnSpc>
                      </a:pPr>
                      <a:r>
                        <a:rPr lang="en-GB" sz="1800" b="1" u="none" strike="noStrike" dirty="0">
                          <a:solidFill>
                            <a:schemeClr val="bg1"/>
                          </a:solidFill>
                          <a:effectLst/>
                        </a:rPr>
                        <a:t>Week 4</a:t>
                      </a:r>
                      <a:endParaRPr lang="en-GB" sz="1800" b="1" i="0" u="none" strike="noStrike" dirty="0">
                        <a:solidFill>
                          <a:schemeClr val="bg1"/>
                        </a:solidFill>
                        <a:effectLst/>
                        <a:latin typeface="Calibri" panose="020F0502020204030204" pitchFamily="34" charset="0"/>
                      </a:endParaRPr>
                    </a:p>
                  </a:txBody>
                  <a:tcPr marL="45720" marR="45720" anchor="ctr">
                    <a:solidFill>
                      <a:schemeClr val="accent2">
                        <a:lumMod val="50000"/>
                      </a:schemeClr>
                    </a:solidFill>
                  </a:tcPr>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lang="en-GB" sz="1600" dirty="0">
                          <a:effectLst/>
                          <a:latin typeface="Arial" panose="020B0604020202020204" pitchFamily="34" charset="0"/>
                          <a:ea typeface="Times New Roman" panose="02020603050405020304" pitchFamily="18" charset="0"/>
                          <a:cs typeface="Arial" panose="020B0604020202020204" pitchFamily="34" charset="0"/>
                        </a:rPr>
                        <a:t>Driving innovation and change, the intra and entrepreneurial individual.</a:t>
                      </a:r>
                      <a:endParaRPr lang="en-GB" sz="1600" b="0" i="0" u="none" strike="noStrike" dirty="0">
                        <a:solidFill>
                          <a:schemeClr val="bg1"/>
                        </a:solidFill>
                        <a:effectLst/>
                        <a:latin typeface="Arial" panose="020B0604020202020204" pitchFamily="34" charset="0"/>
                        <a:cs typeface="Arial" panose="020B0604020202020204" pitchFamily="34" charset="0"/>
                      </a:endParaRPr>
                    </a:p>
                  </a:txBody>
                  <a:tcPr marL="45720" marR="45720" anchor="ctr">
                    <a:solidFill>
                      <a:schemeClr val="accent2">
                        <a:lumMod val="50000"/>
                      </a:schemeClr>
                    </a:solidFill>
                  </a:tcPr>
                </a:tc>
                <a:extLst>
                  <a:ext uri="{0D108BD9-81ED-4DB2-BD59-A6C34878D82A}">
                    <a16:rowId xmlns:a16="http://schemas.microsoft.com/office/drawing/2014/main" val="1924812055"/>
                  </a:ext>
                </a:extLst>
              </a:tr>
              <a:tr h="635410">
                <a:tc>
                  <a:txBody>
                    <a:bodyPr/>
                    <a:lstStyle/>
                    <a:p>
                      <a:pPr algn="ctr" fontAlgn="b">
                        <a:lnSpc>
                          <a:spcPct val="100000"/>
                        </a:lnSpc>
                      </a:pPr>
                      <a:r>
                        <a:rPr lang="en-GB" sz="1800" b="1" u="none" strike="noStrike" dirty="0">
                          <a:solidFill>
                            <a:schemeClr val="bg1"/>
                          </a:solidFill>
                          <a:effectLst/>
                        </a:rPr>
                        <a:t>Week 5</a:t>
                      </a:r>
                      <a:endParaRPr lang="en-GB" sz="1800" b="1" i="0" u="none" strike="noStrike" dirty="0">
                        <a:solidFill>
                          <a:schemeClr val="bg1"/>
                        </a:solidFill>
                        <a:effectLst/>
                        <a:latin typeface="Calibri" panose="020F0502020204030204" pitchFamily="34" charset="0"/>
                      </a:endParaRPr>
                    </a:p>
                  </a:txBody>
                  <a:tcPr marL="45720" marR="45720" anchor="ctr">
                    <a:solidFill>
                      <a:schemeClr val="accent2">
                        <a:lumMod val="50000"/>
                      </a:schemeClr>
                    </a:solidFill>
                  </a:tcPr>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lang="en-GB" sz="1600" dirty="0">
                          <a:effectLst/>
                          <a:latin typeface="Arial" panose="020B0604020202020204" pitchFamily="34" charset="0"/>
                          <a:ea typeface="Times New Roman" panose="02020603050405020304" pitchFamily="18" charset="0"/>
                          <a:cs typeface="Arial" panose="020B0604020202020204" pitchFamily="34" charset="0"/>
                        </a:rPr>
                        <a:t>Critical thinking, troubleshooting and problem solving, developing novel solutions. </a:t>
                      </a:r>
                    </a:p>
                  </a:txBody>
                  <a:tcPr marL="45720" marR="45720" anchor="ctr">
                    <a:solidFill>
                      <a:schemeClr val="accent2">
                        <a:lumMod val="50000"/>
                      </a:schemeClr>
                    </a:solidFill>
                  </a:tcPr>
                </a:tc>
                <a:extLst>
                  <a:ext uri="{0D108BD9-81ED-4DB2-BD59-A6C34878D82A}">
                    <a16:rowId xmlns:a16="http://schemas.microsoft.com/office/drawing/2014/main" val="1147233914"/>
                  </a:ext>
                </a:extLst>
              </a:tr>
              <a:tr h="494358">
                <a:tc>
                  <a:txBody>
                    <a:bodyPr/>
                    <a:lstStyle/>
                    <a:p>
                      <a:pPr algn="ctr" fontAlgn="b">
                        <a:lnSpc>
                          <a:spcPct val="100000"/>
                        </a:lnSpc>
                      </a:pPr>
                      <a:r>
                        <a:rPr lang="en-GB" sz="1800" b="1" u="none" strike="noStrike" dirty="0">
                          <a:solidFill>
                            <a:schemeClr val="bg1"/>
                          </a:solidFill>
                          <a:effectLst/>
                        </a:rPr>
                        <a:t>Week 6</a:t>
                      </a:r>
                      <a:endParaRPr lang="en-GB" sz="1800" b="1" i="0" u="none" strike="noStrike" dirty="0">
                        <a:solidFill>
                          <a:schemeClr val="bg1"/>
                        </a:solidFill>
                        <a:effectLst/>
                        <a:latin typeface="Calibri" panose="020F0502020204030204" pitchFamily="34" charset="0"/>
                      </a:endParaRPr>
                    </a:p>
                  </a:txBody>
                  <a:tcPr marL="45720" marR="45720" anchor="ctr">
                    <a:solidFill>
                      <a:schemeClr val="accent2">
                        <a:lumMod val="50000"/>
                      </a:schemeClr>
                    </a:solidFill>
                  </a:tcPr>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lang="en-GB" sz="1600" dirty="0">
                          <a:effectLst/>
                          <a:latin typeface="Arial" panose="020B0604020202020204" pitchFamily="34" charset="0"/>
                          <a:ea typeface="Times New Roman" panose="02020603050405020304" pitchFamily="18" charset="0"/>
                          <a:cs typeface="Arial" panose="020B0604020202020204" pitchFamily="34" charset="0"/>
                        </a:rPr>
                        <a:t>Information gathering for inspiration, vision creation and ideation.</a:t>
                      </a:r>
                      <a:endParaRPr lang="en-GB" sz="1600" b="0" i="0" u="none" strike="noStrike" dirty="0">
                        <a:solidFill>
                          <a:schemeClr val="bg1"/>
                        </a:solidFill>
                        <a:effectLst/>
                        <a:latin typeface="Arial" panose="020B0604020202020204" pitchFamily="34" charset="0"/>
                        <a:cs typeface="Arial" panose="020B0604020202020204" pitchFamily="34" charset="0"/>
                      </a:endParaRPr>
                    </a:p>
                  </a:txBody>
                  <a:tcPr marL="45720" marR="45720" anchor="ctr">
                    <a:solidFill>
                      <a:schemeClr val="accent2">
                        <a:lumMod val="50000"/>
                      </a:schemeClr>
                    </a:solidFill>
                  </a:tcPr>
                </a:tc>
                <a:extLst>
                  <a:ext uri="{0D108BD9-81ED-4DB2-BD59-A6C34878D82A}">
                    <a16:rowId xmlns:a16="http://schemas.microsoft.com/office/drawing/2014/main" val="562060932"/>
                  </a:ext>
                </a:extLst>
              </a:tr>
              <a:tr h="494358">
                <a:tc>
                  <a:txBody>
                    <a:bodyPr/>
                    <a:lstStyle/>
                    <a:p>
                      <a:pPr algn="ctr" fontAlgn="b">
                        <a:lnSpc>
                          <a:spcPct val="100000"/>
                        </a:lnSpc>
                      </a:pPr>
                      <a:r>
                        <a:rPr lang="en-GB" sz="1800" b="1" u="none" strike="noStrike" dirty="0">
                          <a:solidFill>
                            <a:schemeClr val="bg1"/>
                          </a:solidFill>
                          <a:effectLst/>
                        </a:rPr>
                        <a:t>Week 7</a:t>
                      </a:r>
                      <a:endParaRPr lang="en-GB" sz="1800" b="1" i="0" u="none" strike="noStrike" dirty="0">
                        <a:solidFill>
                          <a:schemeClr val="bg1"/>
                        </a:solidFill>
                        <a:effectLst/>
                        <a:latin typeface="Calibri" panose="020F0502020204030204" pitchFamily="34" charset="0"/>
                      </a:endParaRPr>
                    </a:p>
                  </a:txBody>
                  <a:tcPr marL="45720" marR="45720" anchor="ctr">
                    <a:solidFill>
                      <a:schemeClr val="accent2">
                        <a:lumMod val="50000"/>
                      </a:schemeClr>
                    </a:solidFill>
                  </a:tcPr>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lang="en-GB" sz="1600" dirty="0">
                          <a:effectLst/>
                          <a:latin typeface="Arial" panose="020B0604020202020204" pitchFamily="34" charset="0"/>
                          <a:ea typeface="Times New Roman" panose="02020603050405020304" pitchFamily="18" charset="0"/>
                          <a:cs typeface="Arial" panose="020B0604020202020204" pitchFamily="34" charset="0"/>
                        </a:rPr>
                        <a:t>Developing the enterprising and data driven mindset.</a:t>
                      </a:r>
                      <a:endParaRPr lang="en-GB" sz="1600" b="0" i="0" u="none" strike="noStrike" dirty="0">
                        <a:solidFill>
                          <a:schemeClr val="bg1"/>
                        </a:solidFill>
                        <a:effectLst/>
                        <a:latin typeface="Arial" panose="020B0604020202020204" pitchFamily="34" charset="0"/>
                        <a:cs typeface="Arial" panose="020B0604020202020204" pitchFamily="34" charset="0"/>
                      </a:endParaRPr>
                    </a:p>
                  </a:txBody>
                  <a:tcPr marL="45720" marR="45720" anchor="ctr">
                    <a:solidFill>
                      <a:schemeClr val="accent2">
                        <a:lumMod val="50000"/>
                      </a:schemeClr>
                    </a:solidFill>
                  </a:tcPr>
                </a:tc>
                <a:extLst>
                  <a:ext uri="{0D108BD9-81ED-4DB2-BD59-A6C34878D82A}">
                    <a16:rowId xmlns:a16="http://schemas.microsoft.com/office/drawing/2014/main" val="1112634125"/>
                  </a:ext>
                </a:extLst>
              </a:tr>
              <a:tr h="731575">
                <a:tc>
                  <a:txBody>
                    <a:bodyPr/>
                    <a:lstStyle/>
                    <a:p>
                      <a:pPr algn="ctr" fontAlgn="b">
                        <a:lnSpc>
                          <a:spcPct val="100000"/>
                        </a:lnSpc>
                      </a:pPr>
                      <a:r>
                        <a:rPr lang="en-GB" sz="1800" b="1" u="none" strike="noStrike" dirty="0">
                          <a:solidFill>
                            <a:schemeClr val="bg1"/>
                          </a:solidFill>
                          <a:effectLst/>
                        </a:rPr>
                        <a:t>Week 8</a:t>
                      </a:r>
                      <a:endParaRPr lang="en-GB" sz="1800" b="1" i="0" u="none" strike="noStrike" dirty="0">
                        <a:solidFill>
                          <a:schemeClr val="bg1"/>
                        </a:solidFill>
                        <a:effectLst/>
                        <a:latin typeface="Calibri" panose="020F0502020204030204" pitchFamily="34" charset="0"/>
                      </a:endParaRPr>
                    </a:p>
                  </a:txBody>
                  <a:tcPr marL="45720" marR="45720" anchor="ctr">
                    <a:solidFill>
                      <a:schemeClr val="accent2">
                        <a:lumMod val="50000"/>
                      </a:schemeClr>
                    </a:solidFill>
                  </a:tcPr>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lang="en-GB" sz="1600" dirty="0">
                          <a:effectLst/>
                          <a:latin typeface="Arial" panose="020B0604020202020204" pitchFamily="34" charset="0"/>
                          <a:ea typeface="Times New Roman" panose="02020603050405020304" pitchFamily="18" charset="0"/>
                          <a:cs typeface="Arial" panose="020B0604020202020204" pitchFamily="34" charset="0"/>
                        </a:rPr>
                        <a:t>Contemporary technologies: virtual and augmented reality and artificial intelligence to enhance creativity and innovation.</a:t>
                      </a:r>
                      <a:endParaRPr lang="en-GB" sz="1600" b="0" i="0" u="none" strike="noStrike" dirty="0">
                        <a:solidFill>
                          <a:schemeClr val="bg1"/>
                        </a:solidFill>
                        <a:effectLst/>
                        <a:latin typeface="Arial" panose="020B0604020202020204" pitchFamily="34" charset="0"/>
                        <a:cs typeface="Arial" panose="020B0604020202020204" pitchFamily="34" charset="0"/>
                      </a:endParaRPr>
                    </a:p>
                  </a:txBody>
                  <a:tcPr marL="45720" marR="45720" anchor="ctr">
                    <a:solidFill>
                      <a:schemeClr val="accent2">
                        <a:lumMod val="50000"/>
                      </a:schemeClr>
                    </a:solidFill>
                  </a:tcPr>
                </a:tc>
                <a:extLst>
                  <a:ext uri="{0D108BD9-81ED-4DB2-BD59-A6C34878D82A}">
                    <a16:rowId xmlns:a16="http://schemas.microsoft.com/office/drawing/2014/main" val="2736213006"/>
                  </a:ext>
                </a:extLst>
              </a:tr>
              <a:tr h="494358">
                <a:tc>
                  <a:txBody>
                    <a:bodyPr/>
                    <a:lstStyle/>
                    <a:p>
                      <a:pPr algn="ctr" fontAlgn="b">
                        <a:lnSpc>
                          <a:spcPct val="100000"/>
                        </a:lnSpc>
                      </a:pPr>
                      <a:r>
                        <a:rPr lang="en-GB" sz="1800" b="1" u="none" strike="noStrike" dirty="0">
                          <a:solidFill>
                            <a:schemeClr val="bg1"/>
                          </a:solidFill>
                          <a:effectLst/>
                        </a:rPr>
                        <a:t>Week 9</a:t>
                      </a:r>
                      <a:endParaRPr lang="en-GB" sz="1800" b="1" i="0" u="none" strike="noStrike" dirty="0">
                        <a:solidFill>
                          <a:schemeClr val="bg1"/>
                        </a:solidFill>
                        <a:effectLst/>
                        <a:latin typeface="Calibri" panose="020F0502020204030204" pitchFamily="34" charset="0"/>
                      </a:endParaRPr>
                    </a:p>
                  </a:txBody>
                  <a:tcPr marL="45720" marR="45720" anchor="ctr">
                    <a:solidFill>
                      <a:schemeClr val="accent2">
                        <a:lumMod val="50000"/>
                      </a:schemeClr>
                    </a:solidFill>
                  </a:tcPr>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lang="en-GB" sz="1600" dirty="0">
                          <a:effectLst/>
                          <a:latin typeface="Arial" panose="020B0604020202020204" pitchFamily="34" charset="0"/>
                          <a:ea typeface="Times New Roman" panose="02020603050405020304" pitchFamily="18" charset="0"/>
                          <a:cs typeface="Arial" panose="020B0604020202020204" pitchFamily="34" charset="0"/>
                        </a:rPr>
                        <a:t>Time management practices for an entrepreneurial mindset.</a:t>
                      </a:r>
                      <a:endParaRPr lang="en-GB" sz="1600" b="0" i="0" u="none" strike="noStrike" dirty="0">
                        <a:solidFill>
                          <a:schemeClr val="bg1"/>
                        </a:solidFill>
                        <a:effectLst/>
                        <a:latin typeface="Arial" panose="020B0604020202020204" pitchFamily="34" charset="0"/>
                        <a:cs typeface="Arial" panose="020B0604020202020204" pitchFamily="34" charset="0"/>
                      </a:endParaRPr>
                    </a:p>
                  </a:txBody>
                  <a:tcPr marL="45720" marR="45720" anchor="ctr">
                    <a:solidFill>
                      <a:schemeClr val="accent2">
                        <a:lumMod val="50000"/>
                      </a:schemeClr>
                    </a:solidFill>
                  </a:tcPr>
                </a:tc>
                <a:extLst>
                  <a:ext uri="{0D108BD9-81ED-4DB2-BD59-A6C34878D82A}">
                    <a16:rowId xmlns:a16="http://schemas.microsoft.com/office/drawing/2014/main" val="2163212150"/>
                  </a:ext>
                </a:extLst>
              </a:tr>
              <a:tr h="977772">
                <a:tc>
                  <a:txBody>
                    <a:bodyPr/>
                    <a:lstStyle/>
                    <a:p>
                      <a:pPr algn="ctr" fontAlgn="b">
                        <a:lnSpc>
                          <a:spcPct val="100000"/>
                        </a:lnSpc>
                      </a:pPr>
                      <a:r>
                        <a:rPr lang="en-GB" sz="1800" b="1" u="none" strike="noStrike" dirty="0">
                          <a:solidFill>
                            <a:schemeClr val="bg1"/>
                          </a:solidFill>
                          <a:effectLst/>
                        </a:rPr>
                        <a:t>Week 10</a:t>
                      </a:r>
                      <a:endParaRPr lang="en-GB" sz="1800" b="1" i="0" u="none" strike="noStrike" dirty="0">
                        <a:solidFill>
                          <a:schemeClr val="bg1"/>
                        </a:solidFill>
                        <a:effectLst/>
                        <a:latin typeface="Calibri" panose="020F0502020204030204" pitchFamily="34" charset="0"/>
                      </a:endParaRPr>
                    </a:p>
                  </a:txBody>
                  <a:tcPr marL="45720" marR="45720" anchor="ctr">
                    <a:solidFill>
                      <a:schemeClr val="accent2">
                        <a:lumMod val="50000"/>
                      </a:schemeClr>
                    </a:solidFill>
                  </a:tcPr>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lang="en-GB" sz="1600" u="none" strike="noStrike" dirty="0">
                          <a:solidFill>
                            <a:schemeClr val="bg1"/>
                          </a:solidFill>
                          <a:effectLst/>
                          <a:latin typeface="Arial" panose="020B0604020202020204" pitchFamily="34" charset="0"/>
                          <a:cs typeface="Arial" panose="020B0604020202020204" pitchFamily="34" charset="0"/>
                        </a:rPr>
                        <a:t>Final assessment week, b</a:t>
                      </a:r>
                      <a:r>
                        <a:rPr lang="en-GB" sz="1600" dirty="0">
                          <a:effectLst/>
                          <a:latin typeface="Arial" panose="020B0604020202020204" pitchFamily="34" charset="0"/>
                          <a:ea typeface="Times New Roman" panose="02020603050405020304" pitchFamily="18" charset="0"/>
                          <a:cs typeface="Arial" panose="020B0604020202020204" pitchFamily="34" charset="0"/>
                        </a:rPr>
                        <a:t>eing resourceful, in the context of making do with less. Reflection and self-reflection. </a:t>
                      </a:r>
                      <a:endParaRPr lang="en-GB" sz="1600" b="0" i="0" u="none" strike="noStrike" dirty="0">
                        <a:solidFill>
                          <a:schemeClr val="bg1"/>
                        </a:solidFill>
                        <a:effectLst/>
                        <a:latin typeface="Arial" panose="020B0604020202020204" pitchFamily="34" charset="0"/>
                        <a:cs typeface="Arial" panose="020B0604020202020204" pitchFamily="34" charset="0"/>
                      </a:endParaRPr>
                    </a:p>
                  </a:txBody>
                  <a:tcPr marL="45720" marR="45720" anchor="ctr">
                    <a:solidFill>
                      <a:schemeClr val="accent2">
                        <a:lumMod val="50000"/>
                      </a:schemeClr>
                    </a:solidFill>
                  </a:tcPr>
                </a:tc>
                <a:extLst>
                  <a:ext uri="{0D108BD9-81ED-4DB2-BD59-A6C34878D82A}">
                    <a16:rowId xmlns:a16="http://schemas.microsoft.com/office/drawing/2014/main" val="1241938167"/>
                  </a:ext>
                </a:extLst>
              </a:tr>
            </a:tbl>
          </a:graphicData>
        </a:graphic>
      </p:graphicFrame>
    </p:spTree>
    <p:extLst>
      <p:ext uri="{BB962C8B-B14F-4D97-AF65-F5344CB8AC3E}">
        <p14:creationId xmlns:p14="http://schemas.microsoft.com/office/powerpoint/2010/main" val="34188007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E75AF-C3C5-4285-A5A2-B0F0A21637BD}"/>
              </a:ext>
            </a:extLst>
          </p:cNvPr>
          <p:cNvSpPr>
            <a:spLocks noGrp="1"/>
          </p:cNvSpPr>
          <p:nvPr>
            <p:ph type="title"/>
          </p:nvPr>
        </p:nvSpPr>
        <p:spPr>
          <a:xfrm>
            <a:off x="457200" y="274638"/>
            <a:ext cx="8229600" cy="634082"/>
          </a:xfrm>
        </p:spPr>
        <p:txBody>
          <a:bodyPr>
            <a:normAutofit fontScale="90000"/>
          </a:bodyPr>
          <a:lstStyle/>
          <a:p>
            <a:r>
              <a:rPr lang="en-GB" b="1" dirty="0"/>
              <a:t>Online E-learning Activities</a:t>
            </a:r>
          </a:p>
        </p:txBody>
      </p:sp>
      <p:pic>
        <p:nvPicPr>
          <p:cNvPr id="5" name="Content Placeholder 4">
            <a:extLst>
              <a:ext uri="{FF2B5EF4-FFF2-40B4-BE49-F238E27FC236}">
                <a16:creationId xmlns:a16="http://schemas.microsoft.com/office/drawing/2014/main" id="{A09B014E-1FC3-4360-A84C-B6F800A7E5B7}"/>
              </a:ext>
            </a:extLst>
          </p:cNvPr>
          <p:cNvPicPr>
            <a:picLocks noGrp="1" noChangeAspect="1"/>
          </p:cNvPicPr>
          <p:nvPr>
            <p:ph idx="1"/>
          </p:nvPr>
        </p:nvPicPr>
        <p:blipFill rotWithShape="1">
          <a:blip r:embed="rId2"/>
          <a:srcRect l="23109" t="15439" r="2426" b="9176"/>
          <a:stretch/>
        </p:blipFill>
        <p:spPr>
          <a:xfrm>
            <a:off x="457200" y="1124744"/>
            <a:ext cx="8383959" cy="4464496"/>
          </a:xfrm>
        </p:spPr>
      </p:pic>
    </p:spTree>
    <p:extLst>
      <p:ext uri="{BB962C8B-B14F-4D97-AF65-F5344CB8AC3E}">
        <p14:creationId xmlns:p14="http://schemas.microsoft.com/office/powerpoint/2010/main" val="40825199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65FC5-871D-4A17-988C-4F53914A85D6}"/>
              </a:ext>
            </a:extLst>
          </p:cNvPr>
          <p:cNvSpPr>
            <a:spLocks noGrp="1"/>
          </p:cNvSpPr>
          <p:nvPr>
            <p:ph type="title"/>
          </p:nvPr>
        </p:nvSpPr>
        <p:spPr>
          <a:xfrm>
            <a:off x="457200" y="274638"/>
            <a:ext cx="8229600" cy="634082"/>
          </a:xfrm>
        </p:spPr>
        <p:txBody>
          <a:bodyPr>
            <a:normAutofit fontScale="90000"/>
          </a:bodyPr>
          <a:lstStyle/>
          <a:p>
            <a:r>
              <a:rPr lang="en-GB" sz="48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Units for the on line tasks – Unit 1</a:t>
            </a:r>
          </a:p>
        </p:txBody>
      </p:sp>
      <p:sp>
        <p:nvSpPr>
          <p:cNvPr id="5" name="TextBox 4">
            <a:extLst>
              <a:ext uri="{FF2B5EF4-FFF2-40B4-BE49-F238E27FC236}">
                <a16:creationId xmlns:a16="http://schemas.microsoft.com/office/drawing/2014/main" id="{FB48A31E-FE95-4681-B527-90A4FF196D0F}"/>
              </a:ext>
            </a:extLst>
          </p:cNvPr>
          <p:cNvSpPr txBox="1"/>
          <p:nvPr/>
        </p:nvSpPr>
        <p:spPr>
          <a:xfrm>
            <a:off x="251520" y="1029895"/>
            <a:ext cx="4104456" cy="1959960"/>
          </a:xfrm>
          <a:prstGeom prst="rect">
            <a:avLst/>
          </a:prstGeom>
          <a:noFill/>
        </p:spPr>
        <p:txBody>
          <a:bodyPr wrap="square">
            <a:spAutoFit/>
          </a:bodyPr>
          <a:lstStyle/>
          <a:p>
            <a:pPr>
              <a:lnSpc>
                <a:spcPct val="107000"/>
              </a:lnSpc>
              <a:spcAft>
                <a:spcPts val="800"/>
              </a:spcAft>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TOPIC 1 HOW INNOVATION CHANGES THE WORLD </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Introducing innovation</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Innovation and society</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Creating the future</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Creativity and society </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F7F1BB1D-9A1D-4FBA-9C96-5506B09BC403}"/>
              </a:ext>
            </a:extLst>
          </p:cNvPr>
          <p:cNvSpPr txBox="1"/>
          <p:nvPr/>
        </p:nvSpPr>
        <p:spPr>
          <a:xfrm>
            <a:off x="323528" y="3289149"/>
            <a:ext cx="3817564" cy="1766189"/>
          </a:xfrm>
          <a:prstGeom prst="rect">
            <a:avLst/>
          </a:prstGeom>
          <a:noFill/>
        </p:spPr>
        <p:txBody>
          <a:bodyPr wrap="square">
            <a:spAutoFit/>
          </a:bodyPr>
          <a:lstStyle/>
          <a:p>
            <a:pPr>
              <a:lnSpc>
                <a:spcPct val="107000"/>
              </a:lnSpc>
              <a:spcAft>
                <a:spcPts val="800"/>
              </a:spcAft>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TOPIC 3 ADDRESSING SUSTAINABILITY </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What is the problem?</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Sustainability changemakers</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Be the changemaker.</a:t>
            </a:r>
          </a:p>
          <a:p>
            <a:pPr marL="342900" lvl="0" indent="-342900">
              <a:lnSpc>
                <a:spcPct val="107000"/>
              </a:lnSpc>
              <a:spcAft>
                <a:spcPts val="800"/>
              </a:spcAft>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Additional resources </a:t>
            </a:r>
            <a:endParaRPr lang="en-GB" sz="1800" dirty="0">
              <a:solidFill>
                <a:srgbClr val="7030A0"/>
              </a:solidFill>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5639B756-4E03-41A1-BE6E-6A6E3A908278}"/>
              </a:ext>
            </a:extLst>
          </p:cNvPr>
          <p:cNvSpPr txBox="1"/>
          <p:nvPr/>
        </p:nvSpPr>
        <p:spPr>
          <a:xfrm>
            <a:off x="4788024" y="1059833"/>
            <a:ext cx="4104456" cy="1766189"/>
          </a:xfrm>
          <a:prstGeom prst="rect">
            <a:avLst/>
          </a:prstGeom>
          <a:noFill/>
        </p:spPr>
        <p:txBody>
          <a:bodyPr wrap="square">
            <a:spAutoFit/>
          </a:bodyPr>
          <a:lstStyle/>
          <a:p>
            <a:pPr>
              <a:lnSpc>
                <a:spcPct val="107000"/>
              </a:lnSpc>
              <a:spcAft>
                <a:spcPts val="800"/>
              </a:spcAft>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TOPIC 2 WHO AM I? MY SENSE OF SELF</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The idea of self</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Social influences</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Developing creative confidence </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EFECA7B9-D753-4ED9-808D-6426621B5376}"/>
              </a:ext>
            </a:extLst>
          </p:cNvPr>
          <p:cNvSpPr txBox="1"/>
          <p:nvPr/>
        </p:nvSpPr>
        <p:spPr>
          <a:xfrm>
            <a:off x="4788024" y="3289149"/>
            <a:ext cx="3898776" cy="2062552"/>
          </a:xfrm>
          <a:prstGeom prst="rect">
            <a:avLst/>
          </a:prstGeom>
          <a:noFill/>
        </p:spPr>
        <p:txBody>
          <a:bodyPr wrap="square">
            <a:spAutoFit/>
          </a:bodyPr>
          <a:lstStyle/>
          <a:p>
            <a:pPr>
              <a:lnSpc>
                <a:spcPct val="107000"/>
              </a:lnSpc>
              <a:spcAft>
                <a:spcPts val="800"/>
              </a:spcAft>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TOPIC 4 MAKING STATEMENTS </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Big (traditional) values</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Designing tool recipes</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Small (personal) values</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Additional resources </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527061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1000"/>
                                        <p:tgtEl>
                                          <p:spTgt spid="9"/>
                                        </p:tgtEl>
                                      </p:cBhvr>
                                    </p:animEffect>
                                    <p:anim calcmode="lin" valueType="num">
                                      <p:cBhvr>
                                        <p:cTn id="15" dur="1000" fill="hold"/>
                                        <p:tgtEl>
                                          <p:spTgt spid="9"/>
                                        </p:tgtEl>
                                        <p:attrNameLst>
                                          <p:attrName>ppt_x</p:attrName>
                                        </p:attrNameLst>
                                      </p:cBhvr>
                                      <p:tavLst>
                                        <p:tav tm="0">
                                          <p:val>
                                            <p:strVal val="#ppt_x"/>
                                          </p:val>
                                        </p:tav>
                                        <p:tav tm="100000">
                                          <p:val>
                                            <p:strVal val="#ppt_x"/>
                                          </p:val>
                                        </p:tav>
                                      </p:tavLst>
                                    </p:anim>
                                    <p:anim calcmode="lin" valueType="num">
                                      <p:cBhvr>
                                        <p:cTn id="1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1000"/>
                                        <p:tgtEl>
                                          <p:spTgt spid="8"/>
                                        </p:tgtEl>
                                      </p:cBhvr>
                                    </p:animEffect>
                                    <p:anim calcmode="lin" valueType="num">
                                      <p:cBhvr>
                                        <p:cTn id="22" dur="1000" fill="hold"/>
                                        <p:tgtEl>
                                          <p:spTgt spid="8"/>
                                        </p:tgtEl>
                                        <p:attrNameLst>
                                          <p:attrName>ppt_x</p:attrName>
                                        </p:attrNameLst>
                                      </p:cBhvr>
                                      <p:tavLst>
                                        <p:tav tm="0">
                                          <p:val>
                                            <p:strVal val="#ppt_x"/>
                                          </p:val>
                                        </p:tav>
                                        <p:tav tm="100000">
                                          <p:val>
                                            <p:strVal val="#ppt_x"/>
                                          </p:val>
                                        </p:tav>
                                      </p:tavLst>
                                    </p:anim>
                                    <p:anim calcmode="lin" valueType="num">
                                      <p:cBhvr>
                                        <p:cTn id="23"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0"/>
                                        </p:tgtEl>
                                        <p:attrNameLst>
                                          <p:attrName>style.visibility</p:attrName>
                                        </p:attrNameLst>
                                      </p:cBhvr>
                                      <p:to>
                                        <p:strVal val="visible"/>
                                      </p:to>
                                    </p:set>
                                    <p:animEffect transition="in" filter="fade">
                                      <p:cBhvr>
                                        <p:cTn id="28" dur="1000"/>
                                        <p:tgtEl>
                                          <p:spTgt spid="10"/>
                                        </p:tgtEl>
                                      </p:cBhvr>
                                    </p:animEffect>
                                    <p:anim calcmode="lin" valueType="num">
                                      <p:cBhvr>
                                        <p:cTn id="29" dur="1000" fill="hold"/>
                                        <p:tgtEl>
                                          <p:spTgt spid="10"/>
                                        </p:tgtEl>
                                        <p:attrNameLst>
                                          <p:attrName>ppt_x</p:attrName>
                                        </p:attrNameLst>
                                      </p:cBhvr>
                                      <p:tavLst>
                                        <p:tav tm="0">
                                          <p:val>
                                            <p:strVal val="#ppt_x"/>
                                          </p:val>
                                        </p:tav>
                                        <p:tav tm="100000">
                                          <p:val>
                                            <p:strVal val="#ppt_x"/>
                                          </p:val>
                                        </p:tav>
                                      </p:tavLst>
                                    </p:anim>
                                    <p:anim calcmode="lin" valueType="num">
                                      <p:cBhvr>
                                        <p:cTn id="30"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p:bldP spid="9" grpId="0"/>
      <p:bldP spid="10"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65FC5-871D-4A17-988C-4F53914A85D6}"/>
              </a:ext>
            </a:extLst>
          </p:cNvPr>
          <p:cNvSpPr>
            <a:spLocks noGrp="1"/>
          </p:cNvSpPr>
          <p:nvPr>
            <p:ph type="title"/>
          </p:nvPr>
        </p:nvSpPr>
        <p:spPr>
          <a:xfrm>
            <a:off x="457200" y="274638"/>
            <a:ext cx="8229600" cy="634082"/>
          </a:xfrm>
        </p:spPr>
        <p:txBody>
          <a:bodyPr>
            <a:normAutofit fontScale="90000"/>
          </a:bodyPr>
          <a:lstStyle/>
          <a:p>
            <a:r>
              <a:rPr lang="en-GB" sz="48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Units for the on line tasks – Unit 2</a:t>
            </a:r>
          </a:p>
        </p:txBody>
      </p:sp>
      <p:sp>
        <p:nvSpPr>
          <p:cNvPr id="5" name="TextBox 4">
            <a:extLst>
              <a:ext uri="{FF2B5EF4-FFF2-40B4-BE49-F238E27FC236}">
                <a16:creationId xmlns:a16="http://schemas.microsoft.com/office/drawing/2014/main" id="{FB48A31E-FE95-4681-B527-90A4FF196D0F}"/>
              </a:ext>
            </a:extLst>
          </p:cNvPr>
          <p:cNvSpPr txBox="1"/>
          <p:nvPr/>
        </p:nvSpPr>
        <p:spPr>
          <a:xfrm>
            <a:off x="251520" y="1029895"/>
            <a:ext cx="4104456" cy="2062552"/>
          </a:xfrm>
          <a:prstGeom prst="rect">
            <a:avLst/>
          </a:prstGeom>
          <a:noFill/>
        </p:spPr>
        <p:txBody>
          <a:bodyPr wrap="square">
            <a:spAutoFit/>
          </a:bodyPr>
          <a:lstStyle/>
          <a:p>
            <a:pPr>
              <a:lnSpc>
                <a:spcPct val="107000"/>
              </a:lnSpc>
              <a:spcAft>
                <a:spcPts val="800"/>
              </a:spcAft>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TOPIC 1 CHANGE MARKING – THE ACT OF CREATING VALUE </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Who and what are changemakers?</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Value creation pedagogy </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The practice of changemaking </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F7F1BB1D-9A1D-4FBA-9C96-5506B09BC403}"/>
              </a:ext>
            </a:extLst>
          </p:cNvPr>
          <p:cNvSpPr txBox="1"/>
          <p:nvPr/>
        </p:nvSpPr>
        <p:spPr>
          <a:xfrm>
            <a:off x="323528" y="3289149"/>
            <a:ext cx="3817564" cy="1766189"/>
          </a:xfrm>
          <a:prstGeom prst="rect">
            <a:avLst/>
          </a:prstGeom>
          <a:noFill/>
        </p:spPr>
        <p:txBody>
          <a:bodyPr wrap="square">
            <a:spAutoFit/>
          </a:bodyPr>
          <a:lstStyle/>
          <a:p>
            <a:pPr>
              <a:lnSpc>
                <a:spcPct val="107000"/>
              </a:lnSpc>
              <a:spcAft>
                <a:spcPts val="800"/>
              </a:spcAft>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TOPIC 3 IDENTIFYING NEW IDEAS</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Scoping</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Finding meanings</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Identifying attributes </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5639B756-4E03-41A1-BE6E-6A6E3A908278}"/>
              </a:ext>
            </a:extLst>
          </p:cNvPr>
          <p:cNvSpPr txBox="1"/>
          <p:nvPr/>
        </p:nvSpPr>
        <p:spPr>
          <a:xfrm>
            <a:off x="4860032" y="1059833"/>
            <a:ext cx="4032448" cy="1766189"/>
          </a:xfrm>
          <a:prstGeom prst="rect">
            <a:avLst/>
          </a:prstGeom>
          <a:noFill/>
        </p:spPr>
        <p:txBody>
          <a:bodyPr wrap="square">
            <a:spAutoFit/>
          </a:bodyPr>
          <a:lstStyle/>
          <a:p>
            <a:pPr>
              <a:lnSpc>
                <a:spcPct val="107000"/>
              </a:lnSpc>
              <a:spcAft>
                <a:spcPts val="800"/>
              </a:spcAft>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TOPIC 2 STORYTELLING </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Stories and why we tell them.</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Spotting competences in stories</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Creating our own competency story  </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EFECA7B9-D753-4ED9-808D-6426621B5376}"/>
              </a:ext>
            </a:extLst>
          </p:cNvPr>
          <p:cNvSpPr txBox="1"/>
          <p:nvPr/>
        </p:nvSpPr>
        <p:spPr>
          <a:xfrm>
            <a:off x="4860032" y="3289149"/>
            <a:ext cx="3411660" cy="1766189"/>
          </a:xfrm>
          <a:prstGeom prst="rect">
            <a:avLst/>
          </a:prstGeom>
          <a:noFill/>
        </p:spPr>
        <p:txBody>
          <a:bodyPr wrap="square">
            <a:spAutoFit/>
          </a:bodyPr>
          <a:lstStyle/>
          <a:p>
            <a:pPr>
              <a:lnSpc>
                <a:spcPct val="107000"/>
              </a:lnSpc>
              <a:spcAft>
                <a:spcPts val="800"/>
              </a:spcAft>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TOPIC 4 SEEKING SOLUTIONS</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Creative solutions tool cards</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Tool Kits</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Making your own tool kit</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75523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1000"/>
                                        <p:tgtEl>
                                          <p:spTgt spid="9"/>
                                        </p:tgtEl>
                                      </p:cBhvr>
                                    </p:animEffect>
                                    <p:anim calcmode="lin" valueType="num">
                                      <p:cBhvr>
                                        <p:cTn id="15" dur="1000" fill="hold"/>
                                        <p:tgtEl>
                                          <p:spTgt spid="9"/>
                                        </p:tgtEl>
                                        <p:attrNameLst>
                                          <p:attrName>ppt_x</p:attrName>
                                        </p:attrNameLst>
                                      </p:cBhvr>
                                      <p:tavLst>
                                        <p:tav tm="0">
                                          <p:val>
                                            <p:strVal val="#ppt_x"/>
                                          </p:val>
                                        </p:tav>
                                        <p:tav tm="100000">
                                          <p:val>
                                            <p:strVal val="#ppt_x"/>
                                          </p:val>
                                        </p:tav>
                                      </p:tavLst>
                                    </p:anim>
                                    <p:anim calcmode="lin" valueType="num">
                                      <p:cBhvr>
                                        <p:cTn id="1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1000"/>
                                        <p:tgtEl>
                                          <p:spTgt spid="8"/>
                                        </p:tgtEl>
                                      </p:cBhvr>
                                    </p:animEffect>
                                    <p:anim calcmode="lin" valueType="num">
                                      <p:cBhvr>
                                        <p:cTn id="22" dur="1000" fill="hold"/>
                                        <p:tgtEl>
                                          <p:spTgt spid="8"/>
                                        </p:tgtEl>
                                        <p:attrNameLst>
                                          <p:attrName>ppt_x</p:attrName>
                                        </p:attrNameLst>
                                      </p:cBhvr>
                                      <p:tavLst>
                                        <p:tav tm="0">
                                          <p:val>
                                            <p:strVal val="#ppt_x"/>
                                          </p:val>
                                        </p:tav>
                                        <p:tav tm="100000">
                                          <p:val>
                                            <p:strVal val="#ppt_x"/>
                                          </p:val>
                                        </p:tav>
                                      </p:tavLst>
                                    </p:anim>
                                    <p:anim calcmode="lin" valueType="num">
                                      <p:cBhvr>
                                        <p:cTn id="23"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0"/>
                                        </p:tgtEl>
                                        <p:attrNameLst>
                                          <p:attrName>style.visibility</p:attrName>
                                        </p:attrNameLst>
                                      </p:cBhvr>
                                      <p:to>
                                        <p:strVal val="visible"/>
                                      </p:to>
                                    </p:set>
                                    <p:animEffect transition="in" filter="fade">
                                      <p:cBhvr>
                                        <p:cTn id="28" dur="1000"/>
                                        <p:tgtEl>
                                          <p:spTgt spid="10"/>
                                        </p:tgtEl>
                                      </p:cBhvr>
                                    </p:animEffect>
                                    <p:anim calcmode="lin" valueType="num">
                                      <p:cBhvr>
                                        <p:cTn id="29" dur="1000" fill="hold"/>
                                        <p:tgtEl>
                                          <p:spTgt spid="10"/>
                                        </p:tgtEl>
                                        <p:attrNameLst>
                                          <p:attrName>ppt_x</p:attrName>
                                        </p:attrNameLst>
                                      </p:cBhvr>
                                      <p:tavLst>
                                        <p:tav tm="0">
                                          <p:val>
                                            <p:strVal val="#ppt_x"/>
                                          </p:val>
                                        </p:tav>
                                        <p:tav tm="100000">
                                          <p:val>
                                            <p:strVal val="#ppt_x"/>
                                          </p:val>
                                        </p:tav>
                                      </p:tavLst>
                                    </p:anim>
                                    <p:anim calcmode="lin" valueType="num">
                                      <p:cBhvr>
                                        <p:cTn id="30"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p:bldP spid="9" grpId="0"/>
      <p:bldP spid="10"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65FC5-871D-4A17-988C-4F53914A85D6}"/>
              </a:ext>
            </a:extLst>
          </p:cNvPr>
          <p:cNvSpPr>
            <a:spLocks noGrp="1"/>
          </p:cNvSpPr>
          <p:nvPr>
            <p:ph type="title"/>
          </p:nvPr>
        </p:nvSpPr>
        <p:spPr>
          <a:xfrm>
            <a:off x="457200" y="274638"/>
            <a:ext cx="8229600" cy="634082"/>
          </a:xfrm>
        </p:spPr>
        <p:txBody>
          <a:bodyPr>
            <a:normAutofit fontScale="90000"/>
          </a:bodyPr>
          <a:lstStyle/>
          <a:p>
            <a:r>
              <a:rPr lang="en-GB" sz="48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Units for the on line tasks – Unit 3</a:t>
            </a:r>
          </a:p>
        </p:txBody>
      </p:sp>
      <p:sp>
        <p:nvSpPr>
          <p:cNvPr id="5" name="TextBox 4">
            <a:extLst>
              <a:ext uri="{FF2B5EF4-FFF2-40B4-BE49-F238E27FC236}">
                <a16:creationId xmlns:a16="http://schemas.microsoft.com/office/drawing/2014/main" id="{FB48A31E-FE95-4681-B527-90A4FF196D0F}"/>
              </a:ext>
            </a:extLst>
          </p:cNvPr>
          <p:cNvSpPr txBox="1"/>
          <p:nvPr/>
        </p:nvSpPr>
        <p:spPr>
          <a:xfrm>
            <a:off x="251520" y="1029895"/>
            <a:ext cx="4104456" cy="2062552"/>
          </a:xfrm>
          <a:prstGeom prst="rect">
            <a:avLst/>
          </a:prstGeom>
          <a:noFill/>
        </p:spPr>
        <p:txBody>
          <a:bodyPr wrap="square">
            <a:spAutoFit/>
          </a:bodyPr>
          <a:lstStyle/>
          <a:p>
            <a:pPr>
              <a:lnSpc>
                <a:spcPct val="107000"/>
              </a:lnSpc>
              <a:spcAft>
                <a:spcPts val="800"/>
              </a:spcAft>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TOPIC 1 COLLABORATION NOT COMPETITION</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Establishing a supportive network</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Stakeholders analysis</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Creating a stakeholder map </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F7F1BB1D-9A1D-4FBA-9C96-5506B09BC403}"/>
              </a:ext>
            </a:extLst>
          </p:cNvPr>
          <p:cNvSpPr txBox="1"/>
          <p:nvPr/>
        </p:nvSpPr>
        <p:spPr>
          <a:xfrm>
            <a:off x="323528" y="3289149"/>
            <a:ext cx="3817564" cy="2062552"/>
          </a:xfrm>
          <a:prstGeom prst="rect">
            <a:avLst/>
          </a:prstGeom>
          <a:noFill/>
        </p:spPr>
        <p:txBody>
          <a:bodyPr wrap="square">
            <a:spAutoFit/>
          </a:bodyPr>
          <a:lstStyle/>
          <a:p>
            <a:pPr>
              <a:lnSpc>
                <a:spcPct val="107000"/>
              </a:lnSpc>
              <a:spcAft>
                <a:spcPts val="800"/>
              </a:spcAft>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TOPIC 3 TELLING YOUR STORY</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Storytelling as a persuasive communication tool</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Self-confidence and authenticity</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Preparing a strong presentation </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5639B756-4E03-41A1-BE6E-6A6E3A908278}"/>
              </a:ext>
            </a:extLst>
          </p:cNvPr>
          <p:cNvSpPr txBox="1"/>
          <p:nvPr/>
        </p:nvSpPr>
        <p:spPr>
          <a:xfrm>
            <a:off x="4141092" y="1059833"/>
            <a:ext cx="4751388" cy="1766189"/>
          </a:xfrm>
          <a:prstGeom prst="rect">
            <a:avLst/>
          </a:prstGeom>
          <a:noFill/>
        </p:spPr>
        <p:txBody>
          <a:bodyPr wrap="square">
            <a:spAutoFit/>
          </a:bodyPr>
          <a:lstStyle/>
          <a:p>
            <a:pPr>
              <a:lnSpc>
                <a:spcPct val="107000"/>
              </a:lnSpc>
              <a:spcAft>
                <a:spcPts val="800"/>
              </a:spcAft>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TOPIC 2 FUNDING YOUR IDEA</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Sources of funding</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Creating a crowdfunding campaign</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Understanding social enterprise </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EFECA7B9-D753-4ED9-808D-6426621B5376}"/>
              </a:ext>
            </a:extLst>
          </p:cNvPr>
          <p:cNvSpPr txBox="1"/>
          <p:nvPr/>
        </p:nvSpPr>
        <p:spPr>
          <a:xfrm>
            <a:off x="4167236" y="3289149"/>
            <a:ext cx="4104456" cy="1766189"/>
          </a:xfrm>
          <a:prstGeom prst="rect">
            <a:avLst/>
          </a:prstGeom>
          <a:noFill/>
        </p:spPr>
        <p:txBody>
          <a:bodyPr wrap="square">
            <a:spAutoFit/>
          </a:bodyPr>
          <a:lstStyle/>
          <a:p>
            <a:pPr>
              <a:lnSpc>
                <a:spcPct val="107000"/>
              </a:lnSpc>
              <a:spcAft>
                <a:spcPts val="800"/>
              </a:spcAft>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TOPIC 4 BE IN IT TO WIN IT</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Navigating social media</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Developing your professional persona</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err="1">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Linkedin</a:t>
            </a: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 the professional network </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409339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1000"/>
                                        <p:tgtEl>
                                          <p:spTgt spid="9"/>
                                        </p:tgtEl>
                                      </p:cBhvr>
                                    </p:animEffect>
                                    <p:anim calcmode="lin" valueType="num">
                                      <p:cBhvr>
                                        <p:cTn id="15" dur="1000" fill="hold"/>
                                        <p:tgtEl>
                                          <p:spTgt spid="9"/>
                                        </p:tgtEl>
                                        <p:attrNameLst>
                                          <p:attrName>ppt_x</p:attrName>
                                        </p:attrNameLst>
                                      </p:cBhvr>
                                      <p:tavLst>
                                        <p:tav tm="0">
                                          <p:val>
                                            <p:strVal val="#ppt_x"/>
                                          </p:val>
                                        </p:tav>
                                        <p:tav tm="100000">
                                          <p:val>
                                            <p:strVal val="#ppt_x"/>
                                          </p:val>
                                        </p:tav>
                                      </p:tavLst>
                                    </p:anim>
                                    <p:anim calcmode="lin" valueType="num">
                                      <p:cBhvr>
                                        <p:cTn id="1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1000"/>
                                        <p:tgtEl>
                                          <p:spTgt spid="8"/>
                                        </p:tgtEl>
                                      </p:cBhvr>
                                    </p:animEffect>
                                    <p:anim calcmode="lin" valueType="num">
                                      <p:cBhvr>
                                        <p:cTn id="22" dur="1000" fill="hold"/>
                                        <p:tgtEl>
                                          <p:spTgt spid="8"/>
                                        </p:tgtEl>
                                        <p:attrNameLst>
                                          <p:attrName>ppt_x</p:attrName>
                                        </p:attrNameLst>
                                      </p:cBhvr>
                                      <p:tavLst>
                                        <p:tav tm="0">
                                          <p:val>
                                            <p:strVal val="#ppt_x"/>
                                          </p:val>
                                        </p:tav>
                                        <p:tav tm="100000">
                                          <p:val>
                                            <p:strVal val="#ppt_x"/>
                                          </p:val>
                                        </p:tav>
                                      </p:tavLst>
                                    </p:anim>
                                    <p:anim calcmode="lin" valueType="num">
                                      <p:cBhvr>
                                        <p:cTn id="23"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0"/>
                                        </p:tgtEl>
                                        <p:attrNameLst>
                                          <p:attrName>style.visibility</p:attrName>
                                        </p:attrNameLst>
                                      </p:cBhvr>
                                      <p:to>
                                        <p:strVal val="visible"/>
                                      </p:to>
                                    </p:set>
                                    <p:animEffect transition="in" filter="fade">
                                      <p:cBhvr>
                                        <p:cTn id="28" dur="1000"/>
                                        <p:tgtEl>
                                          <p:spTgt spid="10"/>
                                        </p:tgtEl>
                                      </p:cBhvr>
                                    </p:animEffect>
                                    <p:anim calcmode="lin" valueType="num">
                                      <p:cBhvr>
                                        <p:cTn id="29" dur="1000" fill="hold"/>
                                        <p:tgtEl>
                                          <p:spTgt spid="10"/>
                                        </p:tgtEl>
                                        <p:attrNameLst>
                                          <p:attrName>ppt_x</p:attrName>
                                        </p:attrNameLst>
                                      </p:cBhvr>
                                      <p:tavLst>
                                        <p:tav tm="0">
                                          <p:val>
                                            <p:strVal val="#ppt_x"/>
                                          </p:val>
                                        </p:tav>
                                        <p:tav tm="100000">
                                          <p:val>
                                            <p:strVal val="#ppt_x"/>
                                          </p:val>
                                        </p:tav>
                                      </p:tavLst>
                                    </p:anim>
                                    <p:anim calcmode="lin" valueType="num">
                                      <p:cBhvr>
                                        <p:cTn id="30"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p:bldP spid="9" grpId="0"/>
      <p:bldP spid="10"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65FC5-871D-4A17-988C-4F53914A85D6}"/>
              </a:ext>
            </a:extLst>
          </p:cNvPr>
          <p:cNvSpPr>
            <a:spLocks noGrp="1"/>
          </p:cNvSpPr>
          <p:nvPr>
            <p:ph type="title"/>
          </p:nvPr>
        </p:nvSpPr>
        <p:spPr>
          <a:xfrm>
            <a:off x="457200" y="274638"/>
            <a:ext cx="8229600" cy="634082"/>
          </a:xfrm>
        </p:spPr>
        <p:txBody>
          <a:bodyPr>
            <a:normAutofit fontScale="90000"/>
          </a:bodyPr>
          <a:lstStyle/>
          <a:p>
            <a:r>
              <a:rPr lang="en-GB" sz="48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Units for the on line tasks – Unit 4</a:t>
            </a:r>
          </a:p>
        </p:txBody>
      </p:sp>
      <p:sp>
        <p:nvSpPr>
          <p:cNvPr id="5" name="TextBox 4">
            <a:extLst>
              <a:ext uri="{FF2B5EF4-FFF2-40B4-BE49-F238E27FC236}">
                <a16:creationId xmlns:a16="http://schemas.microsoft.com/office/drawing/2014/main" id="{FB48A31E-FE95-4681-B527-90A4FF196D0F}"/>
              </a:ext>
            </a:extLst>
          </p:cNvPr>
          <p:cNvSpPr txBox="1"/>
          <p:nvPr/>
        </p:nvSpPr>
        <p:spPr>
          <a:xfrm>
            <a:off x="180082" y="1059832"/>
            <a:ext cx="4104456" cy="1766189"/>
          </a:xfrm>
          <a:prstGeom prst="rect">
            <a:avLst/>
          </a:prstGeom>
          <a:noFill/>
        </p:spPr>
        <p:txBody>
          <a:bodyPr wrap="square">
            <a:spAutoFit/>
          </a:bodyPr>
          <a:lstStyle/>
          <a:p>
            <a:pPr>
              <a:lnSpc>
                <a:spcPct val="107000"/>
              </a:lnSpc>
              <a:spcAft>
                <a:spcPts val="800"/>
              </a:spcAft>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TOPIC 1 MEASURING SUCCESS</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What is success?</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The Pygmalion effects</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Success and wellbeing</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F7F1BB1D-9A1D-4FBA-9C96-5506B09BC403}"/>
              </a:ext>
            </a:extLst>
          </p:cNvPr>
          <p:cNvSpPr txBox="1"/>
          <p:nvPr/>
        </p:nvSpPr>
        <p:spPr>
          <a:xfrm>
            <a:off x="323528" y="3289149"/>
            <a:ext cx="3817564" cy="1766189"/>
          </a:xfrm>
          <a:prstGeom prst="rect">
            <a:avLst/>
          </a:prstGeom>
          <a:noFill/>
        </p:spPr>
        <p:txBody>
          <a:bodyPr wrap="square">
            <a:spAutoFit/>
          </a:bodyPr>
          <a:lstStyle/>
          <a:p>
            <a:pPr>
              <a:lnSpc>
                <a:spcPct val="107000"/>
              </a:lnSpc>
              <a:spcAft>
                <a:spcPts val="800"/>
              </a:spcAft>
            </a:pPr>
            <a:r>
              <a:rPr lang="en-GB" b="1" dirty="0">
                <a:solidFill>
                  <a:srgbClr val="7030A0"/>
                </a:solidFill>
                <a:latin typeface="Calibri" panose="020F0502020204030204" pitchFamily="34" charset="0"/>
                <a:ea typeface="Calibri" panose="020F0502020204030204" pitchFamily="34" charset="0"/>
                <a:cs typeface="Times New Roman" panose="02020603050405020304" pitchFamily="18" charset="0"/>
              </a:rPr>
              <a:t>TOPIC 3 </a:t>
            </a: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MOVING FORWARD</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Building up from the project </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The power of failure</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Looking forward </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5639B756-4E03-41A1-BE6E-6A6E3A908278}"/>
              </a:ext>
            </a:extLst>
          </p:cNvPr>
          <p:cNvSpPr txBox="1"/>
          <p:nvPr/>
        </p:nvSpPr>
        <p:spPr>
          <a:xfrm>
            <a:off x="4141092" y="1059833"/>
            <a:ext cx="4751388" cy="1766189"/>
          </a:xfrm>
          <a:prstGeom prst="rect">
            <a:avLst/>
          </a:prstGeom>
          <a:noFill/>
        </p:spPr>
        <p:txBody>
          <a:bodyPr wrap="square">
            <a:spAutoFit/>
          </a:bodyPr>
          <a:lstStyle/>
          <a:p>
            <a:pPr>
              <a:lnSpc>
                <a:spcPct val="107000"/>
              </a:lnSpc>
              <a:spcAft>
                <a:spcPts val="800"/>
              </a:spcAft>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TOPIC 2 PERSONAL EVALUATION </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Your project success</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You, your project and others</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Success through teamwork </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EFECA7B9-D753-4ED9-808D-6426621B5376}"/>
              </a:ext>
            </a:extLst>
          </p:cNvPr>
          <p:cNvSpPr txBox="1"/>
          <p:nvPr/>
        </p:nvSpPr>
        <p:spPr>
          <a:xfrm>
            <a:off x="4167236" y="3289149"/>
            <a:ext cx="4104456" cy="1469826"/>
          </a:xfrm>
          <a:prstGeom prst="rect">
            <a:avLst/>
          </a:prstGeom>
          <a:noFill/>
        </p:spPr>
        <p:txBody>
          <a:bodyPr wrap="square">
            <a:spAutoFit/>
          </a:bodyPr>
          <a:lstStyle/>
          <a:p>
            <a:pPr>
              <a:lnSpc>
                <a:spcPct val="107000"/>
              </a:lnSpc>
              <a:spcAft>
                <a:spcPts val="800"/>
              </a:spcAft>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TOPIC 4 CLOSING THE LOOP</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Skills and attributes</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Showcasing your work </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04597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1000"/>
                                        <p:tgtEl>
                                          <p:spTgt spid="9"/>
                                        </p:tgtEl>
                                      </p:cBhvr>
                                    </p:animEffect>
                                    <p:anim calcmode="lin" valueType="num">
                                      <p:cBhvr>
                                        <p:cTn id="15" dur="1000" fill="hold"/>
                                        <p:tgtEl>
                                          <p:spTgt spid="9"/>
                                        </p:tgtEl>
                                        <p:attrNameLst>
                                          <p:attrName>ppt_x</p:attrName>
                                        </p:attrNameLst>
                                      </p:cBhvr>
                                      <p:tavLst>
                                        <p:tav tm="0">
                                          <p:val>
                                            <p:strVal val="#ppt_x"/>
                                          </p:val>
                                        </p:tav>
                                        <p:tav tm="100000">
                                          <p:val>
                                            <p:strVal val="#ppt_x"/>
                                          </p:val>
                                        </p:tav>
                                      </p:tavLst>
                                    </p:anim>
                                    <p:anim calcmode="lin" valueType="num">
                                      <p:cBhvr>
                                        <p:cTn id="1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1000"/>
                                        <p:tgtEl>
                                          <p:spTgt spid="8"/>
                                        </p:tgtEl>
                                      </p:cBhvr>
                                    </p:animEffect>
                                    <p:anim calcmode="lin" valueType="num">
                                      <p:cBhvr>
                                        <p:cTn id="22" dur="1000" fill="hold"/>
                                        <p:tgtEl>
                                          <p:spTgt spid="8"/>
                                        </p:tgtEl>
                                        <p:attrNameLst>
                                          <p:attrName>ppt_x</p:attrName>
                                        </p:attrNameLst>
                                      </p:cBhvr>
                                      <p:tavLst>
                                        <p:tav tm="0">
                                          <p:val>
                                            <p:strVal val="#ppt_x"/>
                                          </p:val>
                                        </p:tav>
                                        <p:tav tm="100000">
                                          <p:val>
                                            <p:strVal val="#ppt_x"/>
                                          </p:val>
                                        </p:tav>
                                      </p:tavLst>
                                    </p:anim>
                                    <p:anim calcmode="lin" valueType="num">
                                      <p:cBhvr>
                                        <p:cTn id="23"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0"/>
                                        </p:tgtEl>
                                        <p:attrNameLst>
                                          <p:attrName>style.visibility</p:attrName>
                                        </p:attrNameLst>
                                      </p:cBhvr>
                                      <p:to>
                                        <p:strVal val="visible"/>
                                      </p:to>
                                    </p:set>
                                    <p:animEffect transition="in" filter="fade">
                                      <p:cBhvr>
                                        <p:cTn id="28" dur="1000"/>
                                        <p:tgtEl>
                                          <p:spTgt spid="10"/>
                                        </p:tgtEl>
                                      </p:cBhvr>
                                    </p:animEffect>
                                    <p:anim calcmode="lin" valueType="num">
                                      <p:cBhvr>
                                        <p:cTn id="29" dur="1000" fill="hold"/>
                                        <p:tgtEl>
                                          <p:spTgt spid="10"/>
                                        </p:tgtEl>
                                        <p:attrNameLst>
                                          <p:attrName>ppt_x</p:attrName>
                                        </p:attrNameLst>
                                      </p:cBhvr>
                                      <p:tavLst>
                                        <p:tav tm="0">
                                          <p:val>
                                            <p:strVal val="#ppt_x"/>
                                          </p:val>
                                        </p:tav>
                                        <p:tav tm="100000">
                                          <p:val>
                                            <p:strVal val="#ppt_x"/>
                                          </p:val>
                                        </p:tav>
                                      </p:tavLst>
                                    </p:anim>
                                    <p:anim calcmode="lin" valueType="num">
                                      <p:cBhvr>
                                        <p:cTn id="30"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p:bldP spid="9" grpId="0"/>
      <p:bldP spid="10"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589DA-8630-40A7-8377-29F6D721AC44}"/>
              </a:ext>
            </a:extLst>
          </p:cNvPr>
          <p:cNvSpPr>
            <a:spLocks noGrp="1"/>
          </p:cNvSpPr>
          <p:nvPr>
            <p:ph type="title"/>
          </p:nvPr>
        </p:nvSpPr>
        <p:spPr/>
        <p:txBody>
          <a:bodyPr>
            <a:normAutofit fontScale="90000"/>
          </a:bodyPr>
          <a:lstStyle/>
          <a:p>
            <a:r>
              <a:rPr lang="en-GB" b="1" dirty="0"/>
              <a:t>Online Activities and </a:t>
            </a:r>
            <a:br>
              <a:rPr lang="en-GB" b="1" dirty="0"/>
            </a:br>
            <a:r>
              <a:rPr lang="en-GB" b="1" dirty="0"/>
              <a:t>Monitoring Process </a:t>
            </a:r>
          </a:p>
        </p:txBody>
      </p:sp>
      <p:sp>
        <p:nvSpPr>
          <p:cNvPr id="3" name="Content Placeholder 2">
            <a:extLst>
              <a:ext uri="{FF2B5EF4-FFF2-40B4-BE49-F238E27FC236}">
                <a16:creationId xmlns:a16="http://schemas.microsoft.com/office/drawing/2014/main" id="{99A44F6B-9ACE-4077-9838-DD4C0F465FDF}"/>
              </a:ext>
            </a:extLst>
          </p:cNvPr>
          <p:cNvSpPr>
            <a:spLocks noGrp="1"/>
          </p:cNvSpPr>
          <p:nvPr>
            <p:ph idx="1"/>
          </p:nvPr>
        </p:nvSpPr>
        <p:spPr>
          <a:xfrm>
            <a:off x="457200" y="2060847"/>
            <a:ext cx="8229600" cy="3456385"/>
          </a:xfrm>
        </p:spPr>
        <p:txBody>
          <a:bodyPr>
            <a:normAutofit/>
          </a:bodyPr>
          <a:lstStyle/>
          <a:p>
            <a:r>
              <a:rPr lang="en-GB" sz="2800" dirty="0"/>
              <a:t>Postings on Module Forums</a:t>
            </a:r>
          </a:p>
          <a:p>
            <a:r>
              <a:rPr lang="en-GB" sz="2800" dirty="0"/>
              <a:t>Postings on Module Padlet</a:t>
            </a:r>
          </a:p>
          <a:p>
            <a:r>
              <a:rPr lang="en-GB" sz="2800" dirty="0"/>
              <a:t>Own reflective Blogs </a:t>
            </a:r>
          </a:p>
          <a:p>
            <a:r>
              <a:rPr lang="en-GB" sz="2800" dirty="0"/>
              <a:t>Overall Monitoring of activities</a:t>
            </a:r>
          </a:p>
          <a:p>
            <a:r>
              <a:rPr lang="en-GB" sz="2800" dirty="0"/>
              <a:t>Gain 10% of marks in the first assignment submission </a:t>
            </a:r>
          </a:p>
        </p:txBody>
      </p:sp>
    </p:spTree>
    <p:extLst>
      <p:ext uri="{BB962C8B-B14F-4D97-AF65-F5344CB8AC3E}">
        <p14:creationId xmlns:p14="http://schemas.microsoft.com/office/powerpoint/2010/main" val="2814482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418058"/>
          </a:xfrm>
        </p:spPr>
        <p:txBody>
          <a:bodyPr>
            <a:normAutofit fontScale="90000"/>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Session programme each week </a:t>
            </a:r>
          </a:p>
        </p:txBody>
      </p:sp>
      <p:sp>
        <p:nvSpPr>
          <p:cNvPr id="3" name="Content Placeholder 2"/>
          <p:cNvSpPr>
            <a:spLocks noGrp="1"/>
          </p:cNvSpPr>
          <p:nvPr>
            <p:ph idx="1"/>
          </p:nvPr>
        </p:nvSpPr>
        <p:spPr>
          <a:xfrm>
            <a:off x="107504" y="836712"/>
            <a:ext cx="8856984" cy="4968552"/>
          </a:xfrm>
        </p:spPr>
        <p:txBody>
          <a:bodyPr>
            <a:normAutofit lnSpcReduction="10000"/>
          </a:bodyPr>
          <a:lstStyle/>
          <a:p>
            <a:pPr marL="514350" indent="-514350">
              <a:buFont typeface="+mj-lt"/>
              <a:buAutoNum type="arabicPeriod"/>
            </a:pPr>
            <a:r>
              <a:rPr lang="en-GB" sz="2400" dirty="0"/>
              <a:t>Each week you will join the teaching session at the beginning of the teaching timetable for the registration process.  </a:t>
            </a:r>
          </a:p>
          <a:p>
            <a:pPr marL="514350" indent="-514350">
              <a:buFont typeface="+mj-lt"/>
              <a:buAutoNum type="arabicPeriod"/>
            </a:pPr>
            <a:r>
              <a:rPr lang="en-GB" sz="2400" dirty="0"/>
              <a:t>Sessions will include a lecture on one of the topic areas from the online e-learning material. </a:t>
            </a:r>
          </a:p>
          <a:p>
            <a:pPr marL="514350" indent="-514350">
              <a:buFont typeface="+mj-lt"/>
              <a:buAutoNum type="arabicPeriod"/>
            </a:pPr>
            <a:r>
              <a:rPr lang="en-GB" sz="2400" dirty="0"/>
              <a:t>You will then be given time to undertake the online activities working through the topic areas. The expectation is that you will begin to post your ideas on forums, blogs or Padlet during this allocated time. Please DO NOT post anything not relevant to this module.</a:t>
            </a:r>
          </a:p>
          <a:p>
            <a:pPr marL="514350" indent="-514350">
              <a:buFont typeface="+mj-lt"/>
              <a:buAutoNum type="arabicPeriod"/>
            </a:pPr>
            <a:r>
              <a:rPr lang="en-GB" sz="2400" dirty="0"/>
              <a:t>Your lecturer will be in class throughout the session to support you if you need any help or have any questions about the content of the module. </a:t>
            </a:r>
            <a:endParaRPr lang="en-GB" sz="2800" dirty="0"/>
          </a:p>
        </p:txBody>
      </p:sp>
    </p:spTree>
    <p:extLst>
      <p:ext uri="{BB962C8B-B14F-4D97-AF65-F5344CB8AC3E}">
        <p14:creationId xmlns:p14="http://schemas.microsoft.com/office/powerpoint/2010/main" val="3685706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18058"/>
          </a:xfrm>
        </p:spPr>
        <p:txBody>
          <a:bodyPr>
            <a:normAutofit fontScale="90000"/>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Goal setting ACTIVITY </a:t>
            </a:r>
          </a:p>
        </p:txBody>
      </p:sp>
      <p:sp>
        <p:nvSpPr>
          <p:cNvPr id="3" name="Content Placeholder 2"/>
          <p:cNvSpPr>
            <a:spLocks noGrp="1"/>
          </p:cNvSpPr>
          <p:nvPr>
            <p:ph idx="1"/>
          </p:nvPr>
        </p:nvSpPr>
        <p:spPr>
          <a:xfrm>
            <a:off x="107504" y="1196752"/>
            <a:ext cx="8856984" cy="4464496"/>
          </a:xfrm>
        </p:spPr>
        <p:txBody>
          <a:bodyPr>
            <a:normAutofit lnSpcReduction="10000"/>
          </a:bodyPr>
          <a:lstStyle/>
          <a:p>
            <a:pPr marL="0" indent="0">
              <a:buNone/>
            </a:pPr>
            <a:r>
              <a:rPr lang="en-GB" sz="2800" dirty="0"/>
              <a:t>In order to achieve the assessment tasks for the modules and to keep you on track you will need to set out your goals.  </a:t>
            </a:r>
          </a:p>
          <a:p>
            <a:pPr marL="0" indent="0">
              <a:buNone/>
            </a:pPr>
            <a:endParaRPr lang="en-GB" sz="2800" dirty="0"/>
          </a:p>
          <a:p>
            <a:pPr marL="0" indent="0">
              <a:buNone/>
            </a:pPr>
            <a:r>
              <a:rPr lang="en-GB" sz="2800" dirty="0"/>
              <a:t>Consider the following and write down a response to the question (which you are willing to share with the whole cohort). </a:t>
            </a:r>
          </a:p>
          <a:p>
            <a:pPr marL="0" indent="0">
              <a:buNone/>
            </a:pPr>
            <a:r>
              <a:rPr lang="en-GB" sz="2800" b="1" dirty="0"/>
              <a:t>- What are my realistic goals to achieve the learning objectives of the module in the assessment tasks in order to meet the submission deadlines?</a:t>
            </a:r>
          </a:p>
          <a:p>
            <a:pPr marL="514350" indent="-514350">
              <a:buFont typeface="+mj-lt"/>
              <a:buAutoNum type="arabicPeriod"/>
            </a:pPr>
            <a:endParaRPr lang="en-GB" sz="2800" dirty="0"/>
          </a:p>
          <a:p>
            <a:pPr marL="0" indent="0">
              <a:buNone/>
            </a:pPr>
            <a:endParaRPr lang="en-GB" sz="2800" dirty="0">
              <a:solidFill>
                <a:srgbClr val="FF0000"/>
              </a:solidFill>
            </a:endParaRPr>
          </a:p>
        </p:txBody>
      </p:sp>
    </p:spTree>
    <p:extLst>
      <p:ext uri="{BB962C8B-B14F-4D97-AF65-F5344CB8AC3E}">
        <p14:creationId xmlns:p14="http://schemas.microsoft.com/office/powerpoint/2010/main" val="4195742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F879B-D8A6-4370-9B5E-F849E2A12EEC}"/>
              </a:ext>
            </a:extLst>
          </p:cNvPr>
          <p:cNvSpPr>
            <a:spLocks noGrp="1"/>
          </p:cNvSpPr>
          <p:nvPr>
            <p:ph type="title"/>
          </p:nvPr>
        </p:nvSpPr>
        <p:spPr>
          <a:xfrm>
            <a:off x="457200" y="274638"/>
            <a:ext cx="8229600" cy="1143000"/>
          </a:xfrm>
        </p:spPr>
        <p:txBody>
          <a:bodyPr anchor="ctr">
            <a:normAutofit/>
          </a:bodyPr>
          <a:lstStyle/>
          <a:p>
            <a:r>
              <a:rPr lang="en-GB" b="1" dirty="0"/>
              <a:t>Any Questions</a:t>
            </a:r>
          </a:p>
        </p:txBody>
      </p:sp>
      <p:pic>
        <p:nvPicPr>
          <p:cNvPr id="5" name="Content Placeholder 5" descr="Close-up of question mark on a hardwood floor against a wall">
            <a:extLst>
              <a:ext uri="{FF2B5EF4-FFF2-40B4-BE49-F238E27FC236}">
                <a16:creationId xmlns:a16="http://schemas.microsoft.com/office/drawing/2014/main" id="{55DEA3DB-4ECB-4844-B255-86C4EEDE5FE8}"/>
              </a:ext>
            </a:extLst>
          </p:cNvPr>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b="3357"/>
          <a:stretch/>
        </p:blipFill>
        <p:spPr>
          <a:xfrm>
            <a:off x="457200" y="1600201"/>
            <a:ext cx="8229600" cy="3917032"/>
          </a:xfrm>
          <a:custGeom>
            <a:avLst/>
            <a:gdLst/>
            <a:ahLst/>
            <a:cxnLst/>
            <a:rect l="l" t="t" r="r" b="b"/>
            <a:pathLst>
              <a:path w="6095524" h="4707593">
                <a:moveTo>
                  <a:pt x="0" y="0"/>
                </a:moveTo>
                <a:lnTo>
                  <a:pt x="6095524" y="0"/>
                </a:lnTo>
                <a:lnTo>
                  <a:pt x="6095524" y="3296937"/>
                </a:lnTo>
                <a:lnTo>
                  <a:pt x="6095524" y="3518571"/>
                </a:lnTo>
                <a:lnTo>
                  <a:pt x="6061052" y="3534000"/>
                </a:lnTo>
                <a:cubicBezTo>
                  <a:pt x="6054332" y="3536785"/>
                  <a:pt x="6046938" y="3538321"/>
                  <a:pt x="6040890" y="3542065"/>
                </a:cubicBezTo>
                <a:cubicBezTo>
                  <a:pt x="6013044" y="3559156"/>
                  <a:pt x="5986064" y="3577591"/>
                  <a:pt x="5957836" y="3594010"/>
                </a:cubicBezTo>
                <a:cubicBezTo>
                  <a:pt x="5928744" y="3611004"/>
                  <a:pt x="5902724" y="3631071"/>
                  <a:pt x="5882656" y="3658244"/>
                </a:cubicBezTo>
                <a:cubicBezTo>
                  <a:pt x="5864029" y="3683496"/>
                  <a:pt x="5845978" y="3709131"/>
                  <a:pt x="5827448" y="3734479"/>
                </a:cubicBezTo>
                <a:cubicBezTo>
                  <a:pt x="5822743" y="3740912"/>
                  <a:pt x="5818422" y="3748498"/>
                  <a:pt x="5811989" y="3752627"/>
                </a:cubicBezTo>
                <a:cubicBezTo>
                  <a:pt x="5798643" y="3761268"/>
                  <a:pt x="5784048" y="3768277"/>
                  <a:pt x="5769742" y="3775382"/>
                </a:cubicBezTo>
                <a:cubicBezTo>
                  <a:pt x="5757452" y="3781431"/>
                  <a:pt x="5744394" y="3785943"/>
                  <a:pt x="5732393" y="3792472"/>
                </a:cubicBezTo>
                <a:cubicBezTo>
                  <a:pt x="5722792" y="3797658"/>
                  <a:pt x="5714246" y="3804859"/>
                  <a:pt x="5705316" y="3811388"/>
                </a:cubicBezTo>
                <a:cubicBezTo>
                  <a:pt x="5697539" y="3817052"/>
                  <a:pt x="5688994" y="3821949"/>
                  <a:pt x="5682465" y="3828767"/>
                </a:cubicBezTo>
                <a:cubicBezTo>
                  <a:pt x="5666526" y="3845281"/>
                  <a:pt x="5650491" y="3861508"/>
                  <a:pt x="5630712" y="3873702"/>
                </a:cubicBezTo>
                <a:cubicBezTo>
                  <a:pt x="5611221" y="3885799"/>
                  <a:pt x="5592786" y="3899338"/>
                  <a:pt x="5573392" y="3911628"/>
                </a:cubicBezTo>
                <a:cubicBezTo>
                  <a:pt x="5554380" y="3923630"/>
                  <a:pt x="5537194" y="3936783"/>
                  <a:pt x="5527304" y="3958099"/>
                </a:cubicBezTo>
                <a:cubicBezTo>
                  <a:pt x="5522888" y="3967508"/>
                  <a:pt x="5516646" y="3977782"/>
                  <a:pt x="5508293" y="3983255"/>
                </a:cubicBezTo>
                <a:cubicBezTo>
                  <a:pt x="5496387" y="3991032"/>
                  <a:pt x="5481313" y="3993817"/>
                  <a:pt x="5468350" y="4000442"/>
                </a:cubicBezTo>
                <a:cubicBezTo>
                  <a:pt x="5453084" y="4008219"/>
                  <a:pt x="5435418" y="4014940"/>
                  <a:pt x="5425048" y="4027326"/>
                </a:cubicBezTo>
                <a:cubicBezTo>
                  <a:pt x="5415830" y="4038368"/>
                  <a:pt x="5406517" y="4047009"/>
                  <a:pt x="5394322" y="4054018"/>
                </a:cubicBezTo>
                <a:cubicBezTo>
                  <a:pt x="5385778" y="4058915"/>
                  <a:pt x="5379441" y="4067844"/>
                  <a:pt x="5370608" y="4071877"/>
                </a:cubicBezTo>
                <a:cubicBezTo>
                  <a:pt x="5358990" y="4077254"/>
                  <a:pt x="5347276" y="4081479"/>
                  <a:pt x="5337098" y="4089832"/>
                </a:cubicBezTo>
                <a:cubicBezTo>
                  <a:pt x="5326536" y="4098473"/>
                  <a:pt x="5314535" y="4105290"/>
                  <a:pt x="5303493" y="4113356"/>
                </a:cubicBezTo>
                <a:cubicBezTo>
                  <a:pt x="5297636" y="4117676"/>
                  <a:pt x="5292835" y="4123341"/>
                  <a:pt x="5287171" y="4127854"/>
                </a:cubicBezTo>
                <a:cubicBezTo>
                  <a:pt x="5276801" y="4136111"/>
                  <a:pt x="5266239" y="4144176"/>
                  <a:pt x="5255581" y="4151953"/>
                </a:cubicBezTo>
                <a:cubicBezTo>
                  <a:pt x="5244924" y="4159731"/>
                  <a:pt x="5234746" y="4168756"/>
                  <a:pt x="5223032" y="4174421"/>
                </a:cubicBezTo>
                <a:cubicBezTo>
                  <a:pt x="5203062" y="4184023"/>
                  <a:pt x="5181266" y="4189784"/>
                  <a:pt x="5161870" y="4200153"/>
                </a:cubicBezTo>
                <a:cubicBezTo>
                  <a:pt x="5142188" y="4210714"/>
                  <a:pt x="5123656" y="4223965"/>
                  <a:pt x="5106182" y="4237983"/>
                </a:cubicBezTo>
                <a:cubicBezTo>
                  <a:pt x="5092356" y="4249025"/>
                  <a:pt x="5079394" y="4259971"/>
                  <a:pt x="5062014" y="4265635"/>
                </a:cubicBezTo>
                <a:cubicBezTo>
                  <a:pt x="5052317" y="4268804"/>
                  <a:pt x="5042140" y="4275717"/>
                  <a:pt x="5036282" y="4283783"/>
                </a:cubicBezTo>
                <a:cubicBezTo>
                  <a:pt x="5023608" y="4301353"/>
                  <a:pt x="5007382" y="4313739"/>
                  <a:pt x="4989043" y="4324301"/>
                </a:cubicBezTo>
                <a:cubicBezTo>
                  <a:pt x="4964559" y="4338511"/>
                  <a:pt x="4940363" y="4353009"/>
                  <a:pt x="4915783" y="4366931"/>
                </a:cubicBezTo>
                <a:cubicBezTo>
                  <a:pt x="4901286" y="4375189"/>
                  <a:pt x="4886884" y="4383926"/>
                  <a:pt x="4871520" y="4389975"/>
                </a:cubicBezTo>
                <a:cubicBezTo>
                  <a:pt x="4840124" y="4402457"/>
                  <a:pt x="4807959" y="4413114"/>
                  <a:pt x="4776274" y="4424733"/>
                </a:cubicBezTo>
                <a:cubicBezTo>
                  <a:pt x="4765904" y="4428477"/>
                  <a:pt x="4756110" y="4433854"/>
                  <a:pt x="4745548" y="4437119"/>
                </a:cubicBezTo>
                <a:cubicBezTo>
                  <a:pt x="4734122" y="4440671"/>
                  <a:pt x="4721834" y="4441727"/>
                  <a:pt x="4710408" y="4445280"/>
                </a:cubicBezTo>
                <a:cubicBezTo>
                  <a:pt x="4691396" y="4451136"/>
                  <a:pt x="4672961" y="4458626"/>
                  <a:pt x="4653950" y="4464579"/>
                </a:cubicBezTo>
                <a:cubicBezTo>
                  <a:pt x="4617272" y="4476005"/>
                  <a:pt x="4580498" y="4486951"/>
                  <a:pt x="4543725" y="4497800"/>
                </a:cubicBezTo>
                <a:cubicBezTo>
                  <a:pt x="4535852" y="4500105"/>
                  <a:pt x="4527306" y="4500393"/>
                  <a:pt x="4519530" y="4502889"/>
                </a:cubicBezTo>
                <a:cubicBezTo>
                  <a:pt x="4498886" y="4509610"/>
                  <a:pt x="4478338" y="4516907"/>
                  <a:pt x="4457887" y="4524300"/>
                </a:cubicBezTo>
                <a:cubicBezTo>
                  <a:pt x="4445502" y="4528813"/>
                  <a:pt x="4433403" y="4534382"/>
                  <a:pt x="4420922" y="4538702"/>
                </a:cubicBezTo>
                <a:cubicBezTo>
                  <a:pt x="4410936" y="4542159"/>
                  <a:pt x="4400662" y="4544847"/>
                  <a:pt x="4390292" y="4546960"/>
                </a:cubicBezTo>
                <a:cubicBezTo>
                  <a:pt x="4381363" y="4548785"/>
                  <a:pt x="4372050" y="4548592"/>
                  <a:pt x="4363216" y="4550801"/>
                </a:cubicBezTo>
                <a:cubicBezTo>
                  <a:pt x="4339308" y="4556753"/>
                  <a:pt x="4315689" y="4563475"/>
                  <a:pt x="4291973" y="4569811"/>
                </a:cubicBezTo>
                <a:cubicBezTo>
                  <a:pt x="4282468" y="4572308"/>
                  <a:pt x="4272770" y="4574133"/>
                  <a:pt x="4263552" y="4577301"/>
                </a:cubicBezTo>
                <a:cubicBezTo>
                  <a:pt x="4238876" y="4585654"/>
                  <a:pt x="4214585" y="4595159"/>
                  <a:pt x="4189813" y="4603033"/>
                </a:cubicBezTo>
                <a:cubicBezTo>
                  <a:pt x="4169266" y="4609562"/>
                  <a:pt x="4148142" y="4614266"/>
                  <a:pt x="4127306" y="4620027"/>
                </a:cubicBezTo>
                <a:cubicBezTo>
                  <a:pt x="4118473" y="4622524"/>
                  <a:pt x="4110024" y="4626077"/>
                  <a:pt x="4101192" y="4628188"/>
                </a:cubicBezTo>
                <a:cubicBezTo>
                  <a:pt x="4081412" y="4632990"/>
                  <a:pt x="4061345" y="4637022"/>
                  <a:pt x="4041470" y="4641823"/>
                </a:cubicBezTo>
                <a:cubicBezTo>
                  <a:pt x="4030139" y="4644607"/>
                  <a:pt x="4019194" y="4649600"/>
                  <a:pt x="4007672" y="4651425"/>
                </a:cubicBezTo>
                <a:cubicBezTo>
                  <a:pt x="3980308" y="4655745"/>
                  <a:pt x="3952752" y="4658817"/>
                  <a:pt x="3925195" y="4662274"/>
                </a:cubicBezTo>
                <a:cubicBezTo>
                  <a:pt x="3896776" y="4665826"/>
                  <a:pt x="3868451" y="4669571"/>
                  <a:pt x="3840029" y="4672739"/>
                </a:cubicBezTo>
                <a:cubicBezTo>
                  <a:pt x="3824475" y="4674372"/>
                  <a:pt x="3808824" y="4674660"/>
                  <a:pt x="3793270" y="4676196"/>
                </a:cubicBezTo>
                <a:cubicBezTo>
                  <a:pt x="3779636" y="4677541"/>
                  <a:pt x="3766098" y="4680037"/>
                  <a:pt x="3752464" y="4681670"/>
                </a:cubicBezTo>
                <a:cubicBezTo>
                  <a:pt x="3740654" y="4683013"/>
                  <a:pt x="3728748" y="4683781"/>
                  <a:pt x="3716938" y="4685126"/>
                </a:cubicBezTo>
                <a:cubicBezTo>
                  <a:pt x="3698024" y="4687334"/>
                  <a:pt x="3679204" y="4689831"/>
                  <a:pt x="3660386" y="4692135"/>
                </a:cubicBezTo>
                <a:cubicBezTo>
                  <a:pt x="3652513" y="4692999"/>
                  <a:pt x="3644255" y="4695399"/>
                  <a:pt x="3636862" y="4693960"/>
                </a:cubicBezTo>
                <a:cubicBezTo>
                  <a:pt x="3618235" y="4690310"/>
                  <a:pt x="3599896" y="4691367"/>
                  <a:pt x="3581365" y="4693863"/>
                </a:cubicBezTo>
                <a:cubicBezTo>
                  <a:pt x="3575028" y="4694728"/>
                  <a:pt x="3568211" y="4694535"/>
                  <a:pt x="3562066" y="4692903"/>
                </a:cubicBezTo>
                <a:cubicBezTo>
                  <a:pt x="3549488" y="4689638"/>
                  <a:pt x="3537294" y="4685029"/>
                  <a:pt x="3524908" y="4680997"/>
                </a:cubicBezTo>
                <a:cubicBezTo>
                  <a:pt x="3523563" y="4680517"/>
                  <a:pt x="3521931" y="4680421"/>
                  <a:pt x="3520492" y="4680133"/>
                </a:cubicBezTo>
                <a:cubicBezTo>
                  <a:pt x="3512330" y="4678500"/>
                  <a:pt x="3504266" y="4676868"/>
                  <a:pt x="3496103" y="4675428"/>
                </a:cubicBezTo>
                <a:cubicBezTo>
                  <a:pt x="3491687" y="4674660"/>
                  <a:pt x="3487174" y="4674564"/>
                  <a:pt x="3482757" y="4673892"/>
                </a:cubicBezTo>
                <a:cubicBezTo>
                  <a:pt x="3465667" y="4671203"/>
                  <a:pt x="3446848" y="4675716"/>
                  <a:pt x="3432061" y="4664099"/>
                </a:cubicBezTo>
                <a:cubicBezTo>
                  <a:pt x="3422460" y="4656609"/>
                  <a:pt x="3413146" y="4658338"/>
                  <a:pt x="3402873" y="4659490"/>
                </a:cubicBezTo>
                <a:cubicBezTo>
                  <a:pt x="3395096" y="4660354"/>
                  <a:pt x="3387126" y="4660065"/>
                  <a:pt x="3379253" y="4660162"/>
                </a:cubicBezTo>
                <a:cubicBezTo>
                  <a:pt x="3365427" y="4660449"/>
                  <a:pt x="3351601" y="4660546"/>
                  <a:pt x="3337774" y="4661026"/>
                </a:cubicBezTo>
                <a:cubicBezTo>
                  <a:pt x="3333357" y="4661218"/>
                  <a:pt x="3328846" y="4663619"/>
                  <a:pt x="3324524" y="4663235"/>
                </a:cubicBezTo>
                <a:cubicBezTo>
                  <a:pt x="3304553" y="4661410"/>
                  <a:pt x="3284582" y="4658529"/>
                  <a:pt x="3264610" y="4656897"/>
                </a:cubicBezTo>
                <a:cubicBezTo>
                  <a:pt x="3253281" y="4655938"/>
                  <a:pt x="3241663" y="4657761"/>
                  <a:pt x="3230429" y="4656417"/>
                </a:cubicBezTo>
                <a:cubicBezTo>
                  <a:pt x="3217468" y="4654881"/>
                  <a:pt x="3204794" y="4650945"/>
                  <a:pt x="3191927" y="4648544"/>
                </a:cubicBezTo>
                <a:cubicBezTo>
                  <a:pt x="3188375" y="4647872"/>
                  <a:pt x="3184438" y="4648736"/>
                  <a:pt x="3180694" y="4648928"/>
                </a:cubicBezTo>
                <a:cubicBezTo>
                  <a:pt x="3176469" y="4649120"/>
                  <a:pt x="3172340" y="4649504"/>
                  <a:pt x="3168116" y="4649600"/>
                </a:cubicBezTo>
                <a:cubicBezTo>
                  <a:pt x="3155249" y="4649793"/>
                  <a:pt x="3142384" y="4649504"/>
                  <a:pt x="3129517" y="4650177"/>
                </a:cubicBezTo>
                <a:cubicBezTo>
                  <a:pt x="3121644" y="4650561"/>
                  <a:pt x="3113388" y="4654497"/>
                  <a:pt x="3106089" y="4653057"/>
                </a:cubicBezTo>
                <a:cubicBezTo>
                  <a:pt x="3091208" y="4650272"/>
                  <a:pt x="3076325" y="4656513"/>
                  <a:pt x="3061444" y="4651329"/>
                </a:cubicBezTo>
                <a:cubicBezTo>
                  <a:pt x="3056834" y="4649793"/>
                  <a:pt x="3050497" y="4653633"/>
                  <a:pt x="3044928" y="4653825"/>
                </a:cubicBezTo>
                <a:cubicBezTo>
                  <a:pt x="3031006" y="4654305"/>
                  <a:pt x="3017084" y="4654209"/>
                  <a:pt x="3003162" y="4654113"/>
                </a:cubicBezTo>
                <a:cubicBezTo>
                  <a:pt x="2990680" y="4654017"/>
                  <a:pt x="2977717" y="4655361"/>
                  <a:pt x="2965716" y="4652673"/>
                </a:cubicBezTo>
                <a:cubicBezTo>
                  <a:pt x="2953137" y="4649793"/>
                  <a:pt x="2941808" y="4650177"/>
                  <a:pt x="2929614" y="4653441"/>
                </a:cubicBezTo>
                <a:cubicBezTo>
                  <a:pt x="2921260" y="4655649"/>
                  <a:pt x="2912427" y="4655938"/>
                  <a:pt x="2903786" y="4656609"/>
                </a:cubicBezTo>
                <a:cubicBezTo>
                  <a:pt x="2894473" y="4657377"/>
                  <a:pt x="2884199" y="4655361"/>
                  <a:pt x="2875750" y="4658529"/>
                </a:cubicBezTo>
                <a:cubicBezTo>
                  <a:pt x="2850593" y="4667939"/>
                  <a:pt x="2824765" y="4669955"/>
                  <a:pt x="2798458" y="4669955"/>
                </a:cubicBezTo>
                <a:cubicBezTo>
                  <a:pt x="2793656" y="4669955"/>
                  <a:pt x="2788759" y="4668612"/>
                  <a:pt x="2784152" y="4667171"/>
                </a:cubicBezTo>
                <a:cubicBezTo>
                  <a:pt x="2757266" y="4658529"/>
                  <a:pt x="2730286" y="4659297"/>
                  <a:pt x="2702922" y="4664578"/>
                </a:cubicBezTo>
                <a:cubicBezTo>
                  <a:pt x="2697257" y="4665731"/>
                  <a:pt x="2690921" y="4665923"/>
                  <a:pt x="2685256" y="4664771"/>
                </a:cubicBezTo>
                <a:cubicBezTo>
                  <a:pt x="2669317" y="4661410"/>
                  <a:pt x="2653858" y="4655841"/>
                  <a:pt x="2637824" y="4653441"/>
                </a:cubicBezTo>
                <a:cubicBezTo>
                  <a:pt x="2611324" y="4649504"/>
                  <a:pt x="2588377" y="4662754"/>
                  <a:pt x="2564661" y="4671396"/>
                </a:cubicBezTo>
                <a:cubicBezTo>
                  <a:pt x="2542097" y="4679557"/>
                  <a:pt x="2522894" y="4697992"/>
                  <a:pt x="2496201" y="4693863"/>
                </a:cubicBezTo>
                <a:cubicBezTo>
                  <a:pt x="2493514" y="4693479"/>
                  <a:pt x="2490537" y="4696071"/>
                  <a:pt x="2487560" y="4696744"/>
                </a:cubicBezTo>
                <a:cubicBezTo>
                  <a:pt x="2479399" y="4698568"/>
                  <a:pt x="2471238" y="4700776"/>
                  <a:pt x="2462980" y="4701641"/>
                </a:cubicBezTo>
                <a:cubicBezTo>
                  <a:pt x="2452899" y="4702793"/>
                  <a:pt x="2442625" y="4702409"/>
                  <a:pt x="2432544" y="4703369"/>
                </a:cubicBezTo>
                <a:cubicBezTo>
                  <a:pt x="2419581" y="4704521"/>
                  <a:pt x="2406812" y="4707593"/>
                  <a:pt x="2393945" y="4707593"/>
                </a:cubicBezTo>
                <a:cubicBezTo>
                  <a:pt x="2383575" y="4707593"/>
                  <a:pt x="2373302" y="4704041"/>
                  <a:pt x="2363029" y="4702312"/>
                </a:cubicBezTo>
                <a:cubicBezTo>
                  <a:pt x="2348530" y="4699912"/>
                  <a:pt x="2332591" y="4700584"/>
                  <a:pt x="2319821" y="4694439"/>
                </a:cubicBezTo>
                <a:cubicBezTo>
                  <a:pt x="2306188" y="4687910"/>
                  <a:pt x="2293225" y="4684934"/>
                  <a:pt x="2279111" y="4686950"/>
                </a:cubicBezTo>
                <a:cubicBezTo>
                  <a:pt x="2274406" y="4687622"/>
                  <a:pt x="2268357" y="4691655"/>
                  <a:pt x="2266245" y="4695783"/>
                </a:cubicBezTo>
                <a:cubicBezTo>
                  <a:pt x="2261540" y="4705001"/>
                  <a:pt x="2255108" y="4706634"/>
                  <a:pt x="2246370" y="4703464"/>
                </a:cubicBezTo>
                <a:cubicBezTo>
                  <a:pt x="2238785" y="4700776"/>
                  <a:pt x="2229471" y="4699432"/>
                  <a:pt x="2224287" y="4694247"/>
                </a:cubicBezTo>
                <a:cubicBezTo>
                  <a:pt x="2209596" y="4679557"/>
                  <a:pt x="2190873" y="4679077"/>
                  <a:pt x="2172630" y="4675141"/>
                </a:cubicBezTo>
                <a:cubicBezTo>
                  <a:pt x="2161494" y="4672739"/>
                  <a:pt x="2151123" y="4672644"/>
                  <a:pt x="2139985" y="4674276"/>
                </a:cubicBezTo>
                <a:cubicBezTo>
                  <a:pt x="2115790" y="4677925"/>
                  <a:pt x="2092266" y="4672739"/>
                  <a:pt x="2069030" y="4666115"/>
                </a:cubicBezTo>
                <a:cubicBezTo>
                  <a:pt x="2053667" y="4661698"/>
                  <a:pt x="2037921" y="4659010"/>
                  <a:pt x="2022655" y="4654497"/>
                </a:cubicBezTo>
                <a:cubicBezTo>
                  <a:pt x="2011229" y="4651041"/>
                  <a:pt x="1999804" y="4646912"/>
                  <a:pt x="1989339" y="4641343"/>
                </a:cubicBezTo>
                <a:cubicBezTo>
                  <a:pt x="1974167" y="4633181"/>
                  <a:pt x="1960918" y="4620891"/>
                  <a:pt x="1941618" y="4624156"/>
                </a:cubicBezTo>
                <a:cubicBezTo>
                  <a:pt x="1924623" y="4627036"/>
                  <a:pt x="1909262" y="4620988"/>
                  <a:pt x="1893707" y="4615227"/>
                </a:cubicBezTo>
                <a:cubicBezTo>
                  <a:pt x="1882281" y="4611002"/>
                  <a:pt x="1870857" y="4606681"/>
                  <a:pt x="1859045" y="4603993"/>
                </a:cubicBezTo>
                <a:cubicBezTo>
                  <a:pt x="1845027" y="4600824"/>
                  <a:pt x="1829184" y="4602169"/>
                  <a:pt x="1816702" y="4596311"/>
                </a:cubicBezTo>
                <a:cubicBezTo>
                  <a:pt x="1803644" y="4590166"/>
                  <a:pt x="1792795" y="4594295"/>
                  <a:pt x="1781177" y="4596024"/>
                </a:cubicBezTo>
                <a:cubicBezTo>
                  <a:pt x="1762646" y="4598712"/>
                  <a:pt x="1744210" y="4603705"/>
                  <a:pt x="1725488" y="4597368"/>
                </a:cubicBezTo>
                <a:cubicBezTo>
                  <a:pt x="1702733" y="4589687"/>
                  <a:pt x="1680169" y="4581430"/>
                  <a:pt x="1657318" y="4574133"/>
                </a:cubicBezTo>
                <a:cubicBezTo>
                  <a:pt x="1648483" y="4571347"/>
                  <a:pt x="1638980" y="4570195"/>
                  <a:pt x="1629761" y="4568947"/>
                </a:cubicBezTo>
                <a:cubicBezTo>
                  <a:pt x="1621025" y="4567891"/>
                  <a:pt x="1610559" y="4570579"/>
                  <a:pt x="1603837" y="4566547"/>
                </a:cubicBezTo>
                <a:cubicBezTo>
                  <a:pt x="1586554" y="4556178"/>
                  <a:pt x="1568792" y="4551089"/>
                  <a:pt x="1548820" y="4551089"/>
                </a:cubicBezTo>
                <a:cubicBezTo>
                  <a:pt x="1541330" y="4551089"/>
                  <a:pt x="1534033" y="4546768"/>
                  <a:pt x="1526449" y="4545999"/>
                </a:cubicBezTo>
                <a:cubicBezTo>
                  <a:pt x="1516078" y="4545040"/>
                  <a:pt x="1504172" y="4542447"/>
                  <a:pt x="1495147" y="4546096"/>
                </a:cubicBezTo>
                <a:cubicBezTo>
                  <a:pt x="1473928" y="4554737"/>
                  <a:pt x="1456742" y="4547536"/>
                  <a:pt x="1438211" y="4538991"/>
                </a:cubicBezTo>
                <a:cubicBezTo>
                  <a:pt x="1419967" y="4530541"/>
                  <a:pt x="1400764" y="4523821"/>
                  <a:pt x="1381370" y="4518251"/>
                </a:cubicBezTo>
                <a:cubicBezTo>
                  <a:pt x="1374073" y="4516235"/>
                  <a:pt x="1365336" y="4519596"/>
                  <a:pt x="1357270" y="4520267"/>
                </a:cubicBezTo>
                <a:cubicBezTo>
                  <a:pt x="1354389" y="4520460"/>
                  <a:pt x="1351220" y="4520748"/>
                  <a:pt x="1348629" y="4519788"/>
                </a:cubicBezTo>
                <a:cubicBezTo>
                  <a:pt x="1323569" y="4510570"/>
                  <a:pt x="1298124" y="4503561"/>
                  <a:pt x="1270953" y="4508361"/>
                </a:cubicBezTo>
                <a:cubicBezTo>
                  <a:pt x="1268457" y="4508842"/>
                  <a:pt x="1265672" y="4507786"/>
                  <a:pt x="1263175" y="4507114"/>
                </a:cubicBezTo>
                <a:cubicBezTo>
                  <a:pt x="1250981" y="4503657"/>
                  <a:pt x="1239075" y="4498184"/>
                  <a:pt x="1226690" y="4496936"/>
                </a:cubicBezTo>
                <a:cubicBezTo>
                  <a:pt x="1196157" y="4493864"/>
                  <a:pt x="1165433" y="4492615"/>
                  <a:pt x="1134706" y="4490599"/>
                </a:cubicBezTo>
                <a:cubicBezTo>
                  <a:pt x="1132786" y="4490503"/>
                  <a:pt x="1130770" y="4490503"/>
                  <a:pt x="1129042" y="4489831"/>
                </a:cubicBezTo>
                <a:cubicBezTo>
                  <a:pt x="1117712" y="4485702"/>
                  <a:pt x="1107823" y="4487047"/>
                  <a:pt x="1098220" y="4494919"/>
                </a:cubicBezTo>
                <a:cubicBezTo>
                  <a:pt x="1093996" y="4498376"/>
                  <a:pt x="1088235" y="4500200"/>
                  <a:pt x="1082955" y="4502121"/>
                </a:cubicBezTo>
                <a:cubicBezTo>
                  <a:pt x="1075177" y="4505002"/>
                  <a:pt x="1067208" y="4507786"/>
                  <a:pt x="1059143" y="4509610"/>
                </a:cubicBezTo>
                <a:cubicBezTo>
                  <a:pt x="1051173" y="4511338"/>
                  <a:pt x="1042628" y="4513738"/>
                  <a:pt x="1034947" y="4512395"/>
                </a:cubicBezTo>
                <a:cubicBezTo>
                  <a:pt x="1021121" y="4509994"/>
                  <a:pt x="1007966" y="4504618"/>
                  <a:pt x="994332" y="4501064"/>
                </a:cubicBezTo>
                <a:cubicBezTo>
                  <a:pt x="989628" y="4499816"/>
                  <a:pt x="984442" y="4500009"/>
                  <a:pt x="979546" y="4499912"/>
                </a:cubicBezTo>
                <a:cubicBezTo>
                  <a:pt x="968312" y="4499625"/>
                  <a:pt x="956790" y="4502409"/>
                  <a:pt x="946613" y="4494440"/>
                </a:cubicBezTo>
                <a:cubicBezTo>
                  <a:pt x="937204" y="4486951"/>
                  <a:pt x="927697" y="4489158"/>
                  <a:pt x="917808" y="4494824"/>
                </a:cubicBezTo>
                <a:cubicBezTo>
                  <a:pt x="910703" y="4498857"/>
                  <a:pt x="902639" y="4502025"/>
                  <a:pt x="894669" y="4503561"/>
                </a:cubicBezTo>
                <a:cubicBezTo>
                  <a:pt x="883723" y="4505673"/>
                  <a:pt x="872873" y="4506538"/>
                  <a:pt x="861063" y="4505289"/>
                </a:cubicBezTo>
                <a:cubicBezTo>
                  <a:pt x="852710" y="4504425"/>
                  <a:pt x="845892" y="4504041"/>
                  <a:pt x="839363" y="4498952"/>
                </a:cubicBezTo>
                <a:cubicBezTo>
                  <a:pt x="838308" y="4498184"/>
                  <a:pt x="836388" y="4497992"/>
                  <a:pt x="834947" y="4498089"/>
                </a:cubicBezTo>
                <a:cubicBezTo>
                  <a:pt x="816032" y="4499721"/>
                  <a:pt x="797309" y="4498857"/>
                  <a:pt x="778202" y="4497704"/>
                </a:cubicBezTo>
                <a:cubicBezTo>
                  <a:pt x="753911" y="4496168"/>
                  <a:pt x="728370" y="4500680"/>
                  <a:pt x="707343" y="4516811"/>
                </a:cubicBezTo>
                <a:cubicBezTo>
                  <a:pt x="704271" y="4519212"/>
                  <a:pt x="699662" y="4520267"/>
                  <a:pt x="695629" y="4520844"/>
                </a:cubicBezTo>
                <a:cubicBezTo>
                  <a:pt x="676618" y="4523340"/>
                  <a:pt x="657511" y="4525069"/>
                  <a:pt x="638500" y="4527853"/>
                </a:cubicBezTo>
                <a:cubicBezTo>
                  <a:pt x="628130" y="4529389"/>
                  <a:pt x="617280" y="4530734"/>
                  <a:pt x="607872" y="4534958"/>
                </a:cubicBezTo>
                <a:cubicBezTo>
                  <a:pt x="598655" y="4539086"/>
                  <a:pt x="591260" y="4543983"/>
                  <a:pt x="585788" y="4535342"/>
                </a:cubicBezTo>
                <a:cubicBezTo>
                  <a:pt x="575995" y="4539951"/>
                  <a:pt x="567448" y="4543792"/>
                  <a:pt x="559097" y="4547920"/>
                </a:cubicBezTo>
                <a:cubicBezTo>
                  <a:pt x="556023" y="4549456"/>
                  <a:pt x="553431" y="4551953"/>
                  <a:pt x="550358" y="4553393"/>
                </a:cubicBezTo>
                <a:cubicBezTo>
                  <a:pt x="547093" y="4554930"/>
                  <a:pt x="543445" y="4555889"/>
                  <a:pt x="539893" y="4556657"/>
                </a:cubicBezTo>
                <a:cubicBezTo>
                  <a:pt x="524050" y="4560114"/>
                  <a:pt x="508207" y="4563282"/>
                  <a:pt x="492462" y="4567027"/>
                </a:cubicBezTo>
                <a:cubicBezTo>
                  <a:pt x="489388" y="4567795"/>
                  <a:pt x="486796" y="4570868"/>
                  <a:pt x="484011" y="4572884"/>
                </a:cubicBezTo>
                <a:cubicBezTo>
                  <a:pt x="482187" y="4574228"/>
                  <a:pt x="480363" y="4576244"/>
                  <a:pt x="478346" y="4576533"/>
                </a:cubicBezTo>
                <a:cubicBezTo>
                  <a:pt x="462984" y="4578837"/>
                  <a:pt x="447718" y="4581526"/>
                  <a:pt x="432260" y="4582678"/>
                </a:cubicBezTo>
                <a:cubicBezTo>
                  <a:pt x="419298" y="4583637"/>
                  <a:pt x="406815" y="4583350"/>
                  <a:pt x="403455" y="4600056"/>
                </a:cubicBezTo>
                <a:cubicBezTo>
                  <a:pt x="402879" y="4602937"/>
                  <a:pt x="398750" y="4606010"/>
                  <a:pt x="395583" y="4607449"/>
                </a:cubicBezTo>
                <a:cubicBezTo>
                  <a:pt x="386557" y="4611578"/>
                  <a:pt x="376954" y="4614362"/>
                  <a:pt x="368025" y="4618587"/>
                </a:cubicBezTo>
                <a:cubicBezTo>
                  <a:pt x="338741" y="4632701"/>
                  <a:pt x="308113" y="4641631"/>
                  <a:pt x="275371" y="4639999"/>
                </a:cubicBezTo>
                <a:cubicBezTo>
                  <a:pt x="265194" y="4639519"/>
                  <a:pt x="255304" y="4634333"/>
                  <a:pt x="248871" y="4632413"/>
                </a:cubicBezTo>
                <a:cubicBezTo>
                  <a:pt x="230341" y="4639999"/>
                  <a:pt x="214786" y="4647296"/>
                  <a:pt x="198559" y="4652768"/>
                </a:cubicBezTo>
                <a:cubicBezTo>
                  <a:pt x="184253" y="4657665"/>
                  <a:pt x="169274" y="4660738"/>
                  <a:pt x="154583" y="4664290"/>
                </a:cubicBezTo>
                <a:cubicBezTo>
                  <a:pt x="149206" y="4665635"/>
                  <a:pt x="143734" y="4666403"/>
                  <a:pt x="138261" y="4667075"/>
                </a:cubicBezTo>
                <a:cubicBezTo>
                  <a:pt x="121171" y="4669187"/>
                  <a:pt x="103312" y="4664099"/>
                  <a:pt x="86606" y="4672164"/>
                </a:cubicBezTo>
                <a:cubicBezTo>
                  <a:pt x="77868" y="4676389"/>
                  <a:pt x="69226" y="4681477"/>
                  <a:pt x="60009" y="4683686"/>
                </a:cubicBezTo>
                <a:cubicBezTo>
                  <a:pt x="50120" y="4686086"/>
                  <a:pt x="40446" y="4689831"/>
                  <a:pt x="30568" y="4692507"/>
                </a:cubicBezTo>
                <a:lnTo>
                  <a:pt x="0" y="4694912"/>
                </a:lnTo>
                <a:lnTo>
                  <a:pt x="0" y="4338332"/>
                </a:lnTo>
                <a:close/>
              </a:path>
            </a:pathLst>
          </a:custGeom>
          <a:noFill/>
          <a:effectLst>
            <a:outerShdw blurRad="381000" dist="152400" dir="5400000" algn="t" rotWithShape="0">
              <a:prstClr val="black">
                <a:alpha val="10000"/>
              </a:prstClr>
            </a:outerShdw>
          </a:effectLst>
        </p:spPr>
      </p:pic>
    </p:spTree>
    <p:extLst>
      <p:ext uri="{BB962C8B-B14F-4D97-AF65-F5344CB8AC3E}">
        <p14:creationId xmlns:p14="http://schemas.microsoft.com/office/powerpoint/2010/main" val="37910520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CF545-EED4-4CE0-B765-8078CC5FFE1B}"/>
              </a:ext>
            </a:extLst>
          </p:cNvPr>
          <p:cNvSpPr>
            <a:spLocks noGrp="1"/>
          </p:cNvSpPr>
          <p:nvPr>
            <p:ph type="title"/>
          </p:nvPr>
        </p:nvSpPr>
        <p:spPr/>
        <p:txBody>
          <a:bodyPr/>
          <a:lstStyle/>
          <a:p>
            <a:r>
              <a:rPr lang="en-GB" b="1" dirty="0"/>
              <a:t>Next Session</a:t>
            </a:r>
          </a:p>
        </p:txBody>
      </p:sp>
      <p:sp>
        <p:nvSpPr>
          <p:cNvPr id="3" name="Content Placeholder 2">
            <a:extLst>
              <a:ext uri="{FF2B5EF4-FFF2-40B4-BE49-F238E27FC236}">
                <a16:creationId xmlns:a16="http://schemas.microsoft.com/office/drawing/2014/main" id="{F33E06A3-950B-4334-A350-29C05E58C1DE}"/>
              </a:ext>
            </a:extLst>
          </p:cNvPr>
          <p:cNvSpPr>
            <a:spLocks noGrp="1"/>
          </p:cNvSpPr>
          <p:nvPr>
            <p:ph idx="1"/>
          </p:nvPr>
        </p:nvSpPr>
        <p:spPr>
          <a:xfrm>
            <a:off x="251520" y="1268760"/>
            <a:ext cx="8568952" cy="4248473"/>
          </a:xfrm>
        </p:spPr>
        <p:txBody>
          <a:bodyPr>
            <a:normAutofit/>
          </a:bodyPr>
          <a:lstStyle/>
          <a:p>
            <a:r>
              <a:rPr lang="en-GB" dirty="0"/>
              <a:t>To look at the concept of public value and how this relates to the social care and health profession. </a:t>
            </a:r>
          </a:p>
          <a:p>
            <a:r>
              <a:rPr lang="en-GB" dirty="0"/>
              <a:t>To provide an outline of the first assessment tasks – E-portfolio. </a:t>
            </a:r>
          </a:p>
          <a:p>
            <a:r>
              <a:rPr lang="en-GB" dirty="0"/>
              <a:t>To provide time for you to undertake online activities within the Moodle materials. </a:t>
            </a:r>
          </a:p>
          <a:p>
            <a:endParaRPr lang="en-GB" dirty="0"/>
          </a:p>
        </p:txBody>
      </p:sp>
    </p:spTree>
    <p:extLst>
      <p:ext uri="{BB962C8B-B14F-4D97-AF65-F5344CB8AC3E}">
        <p14:creationId xmlns:p14="http://schemas.microsoft.com/office/powerpoint/2010/main" val="25796893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E0566-4D79-41A5-AFC4-863751320615}"/>
              </a:ext>
            </a:extLst>
          </p:cNvPr>
          <p:cNvSpPr>
            <a:spLocks noGrp="1"/>
          </p:cNvSpPr>
          <p:nvPr>
            <p:ph type="title"/>
          </p:nvPr>
        </p:nvSpPr>
        <p:spPr>
          <a:xfrm>
            <a:off x="457200" y="274638"/>
            <a:ext cx="8229600" cy="706090"/>
          </a:xfrm>
        </p:spPr>
        <p:txBody>
          <a:bodyPr>
            <a:normAutofit fontScale="90000"/>
          </a:bodyPr>
          <a:lstStyle/>
          <a:p>
            <a:pPr algn="l"/>
            <a:r>
              <a:rPr lang="en-GB" b="1" dirty="0"/>
              <a:t>References</a:t>
            </a:r>
          </a:p>
        </p:txBody>
      </p:sp>
      <p:sp>
        <p:nvSpPr>
          <p:cNvPr id="3" name="Content Placeholder 2">
            <a:extLst>
              <a:ext uri="{FF2B5EF4-FFF2-40B4-BE49-F238E27FC236}">
                <a16:creationId xmlns:a16="http://schemas.microsoft.com/office/drawing/2014/main" id="{A701CE9F-3E96-4AC0-AFE3-F36205EE553C}"/>
              </a:ext>
            </a:extLst>
          </p:cNvPr>
          <p:cNvSpPr>
            <a:spLocks noGrp="1"/>
          </p:cNvSpPr>
          <p:nvPr>
            <p:ph idx="1"/>
          </p:nvPr>
        </p:nvSpPr>
        <p:spPr>
          <a:xfrm>
            <a:off x="457200" y="1052736"/>
            <a:ext cx="8435280" cy="4608511"/>
          </a:xfrm>
        </p:spPr>
        <p:txBody>
          <a:bodyPr>
            <a:normAutofit/>
          </a:bodyPr>
          <a:lstStyle/>
          <a:p>
            <a:pPr marL="0" indent="0">
              <a:lnSpc>
                <a:spcPct val="170000"/>
              </a:lnSpc>
              <a:buNone/>
            </a:pPr>
            <a:r>
              <a:rPr lang="en-GB" dirty="0"/>
              <a:t>Moodle site material </a:t>
            </a:r>
          </a:p>
          <a:p>
            <a:pPr marL="0" indent="0">
              <a:lnSpc>
                <a:spcPct val="170000"/>
              </a:lnSpc>
              <a:buNone/>
            </a:pPr>
            <a:r>
              <a:rPr lang="en-GB" dirty="0"/>
              <a:t>Module </a:t>
            </a:r>
            <a:r>
              <a:rPr lang="en-GB" dirty="0">
                <a:hlinkClick r:id="rId3"/>
              </a:rPr>
              <a:t>Changemakers: Creativity and Value Creation (BMHP5014_LON) (uwtsd.ac.uk)</a:t>
            </a:r>
            <a:endParaRPr lang="en-GB" dirty="0"/>
          </a:p>
        </p:txBody>
      </p:sp>
    </p:spTree>
    <p:extLst>
      <p:ext uri="{BB962C8B-B14F-4D97-AF65-F5344CB8AC3E}">
        <p14:creationId xmlns:p14="http://schemas.microsoft.com/office/powerpoint/2010/main" val="56355213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dcmitype/"/>
    <ds:schemaRef ds:uri="http://purl.org/dc/elements/1.1/"/>
    <ds:schemaRef ds:uri="http://schemas.openxmlformats.org/package/2006/metadata/core-properties"/>
    <ds:schemaRef ds:uri="http://schemas.microsoft.com/office/infopath/2007/PartnerControls"/>
    <ds:schemaRef ds:uri="http://www.w3.org/XML/1998/namespace"/>
    <ds:schemaRef ds:uri="http://purl.org/dc/terms/"/>
    <ds:schemaRef ds:uri="http://schemas.microsoft.com/office/2006/documentManagement/types"/>
    <ds:schemaRef ds:uri="303dbf9b-b85b-46a0-94f1-894078c07ecd"/>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Crop</Template>
  <TotalTime>15137</TotalTime>
  <Words>2040</Words>
  <Application>Microsoft Office PowerPoint</Application>
  <PresentationFormat>On-screen Show (4:3)</PresentationFormat>
  <Paragraphs>273</Paragraphs>
  <Slides>26</Slides>
  <Notes>16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26</vt:i4>
      </vt:variant>
    </vt:vector>
  </HeadingPairs>
  <TitlesOfParts>
    <vt:vector size="34" baseType="lpstr">
      <vt:lpstr>Myriad Pro</vt:lpstr>
      <vt:lpstr>Amasis MT Pro Black</vt:lpstr>
      <vt:lpstr>Arial</vt:lpstr>
      <vt:lpstr>Calibri</vt:lpstr>
      <vt:lpstr>Calibri</vt:lpstr>
      <vt:lpstr>Rockwell Condensed</vt:lpstr>
      <vt:lpstr>Times New Roman</vt:lpstr>
      <vt:lpstr>20140311PresentationUWTSDTemplate</vt:lpstr>
      <vt:lpstr>   BSc Health &amp; Social Care   Changemakers: Creativity and Value Creation  (BMHP5014)  Week 1  Introduction to Module  </vt:lpstr>
      <vt:lpstr>Objectives of session…</vt:lpstr>
      <vt:lpstr>Getting to know each other</vt:lpstr>
      <vt:lpstr>Sharing and Connecting</vt:lpstr>
      <vt:lpstr>Module Learning Outcomes</vt:lpstr>
      <vt:lpstr>GROUND RULES </vt:lpstr>
      <vt:lpstr>Student Queries</vt:lpstr>
      <vt:lpstr>Wider insights and gains</vt:lpstr>
      <vt:lpstr>Wider insights and gains</vt:lpstr>
      <vt:lpstr>Wider insights and gains</vt:lpstr>
      <vt:lpstr>Wider insights and gains</vt:lpstr>
      <vt:lpstr>Module overview</vt:lpstr>
      <vt:lpstr>Assessments</vt:lpstr>
      <vt:lpstr>Lecture Guide  </vt:lpstr>
      <vt:lpstr>Scheme of Work – online activities </vt:lpstr>
      <vt:lpstr>Online E-learning Activities</vt:lpstr>
      <vt:lpstr>Units for the on line tasks – Unit 1</vt:lpstr>
      <vt:lpstr>Units for the on line tasks – Unit 2</vt:lpstr>
      <vt:lpstr>Units for the on line tasks – Unit 3</vt:lpstr>
      <vt:lpstr>Units for the on line tasks – Unit 4</vt:lpstr>
      <vt:lpstr>Online Activities and  Monitoring Process </vt:lpstr>
      <vt:lpstr>Session programme each week </vt:lpstr>
      <vt:lpstr>Goal setting ACTIVITY </vt:lpstr>
      <vt:lpstr>Any Questions</vt:lpstr>
      <vt:lpstr>Next Session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Defining and Classifying Groups</dc:title>
  <dc:creator>Rebecca Stewart</dc:creator>
  <cp:lastModifiedBy>Eleni Koutsogeorgou</cp:lastModifiedBy>
  <cp:revision>77</cp:revision>
  <cp:lastPrinted>2021-01-18T19:39:53Z</cp:lastPrinted>
  <dcterms:created xsi:type="dcterms:W3CDTF">2020-06-13T21:56:47Z</dcterms:created>
  <dcterms:modified xsi:type="dcterms:W3CDTF">2022-10-11T16:54:53Z</dcterms:modified>
</cp:coreProperties>
</file>