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4"/>
  </p:sldMasterIdLst>
  <p:notesMasterIdLst>
    <p:notesMasterId r:id="rId20"/>
  </p:notesMasterIdLst>
  <p:sldIdLst>
    <p:sldId id="256" r:id="rId5"/>
    <p:sldId id="258" r:id="rId6"/>
    <p:sldId id="259" r:id="rId7"/>
    <p:sldId id="271" r:id="rId8"/>
    <p:sldId id="260" r:id="rId9"/>
    <p:sldId id="270" r:id="rId10"/>
    <p:sldId id="276" r:id="rId11"/>
    <p:sldId id="261" r:id="rId12"/>
    <p:sldId id="275" r:id="rId13"/>
    <p:sldId id="264" r:id="rId14"/>
    <p:sldId id="266" r:id="rId15"/>
    <p:sldId id="272" r:id="rId16"/>
    <p:sldId id="273" r:id="rId17"/>
    <p:sldId id="274" r:id="rId18"/>
    <p:sldId id="26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83" d="100"/>
          <a:sy n="83" d="100"/>
        </p:scale>
        <p:origin x="37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161232-865A-4807-8FF3-4A45D73442FA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2251BD-CB96-473E-A215-008223B79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909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Feedback from</a:t>
            </a:r>
            <a:r>
              <a:rPr lang="en-GB" baseline="0" dirty="0"/>
              <a:t> students. Use this to co – construct a general list of possible purposes of schooling. </a:t>
            </a:r>
          </a:p>
          <a:p>
            <a:endParaRPr lang="en-GB" baseline="0" dirty="0"/>
          </a:p>
          <a:p>
            <a:r>
              <a:rPr lang="en-GB" baseline="0" dirty="0"/>
              <a:t>Once list generated, possible questions for discussion could include:</a:t>
            </a:r>
          </a:p>
          <a:p>
            <a:endParaRPr lang="en-GB" baseline="0" dirty="0"/>
          </a:p>
          <a:p>
            <a:pPr marL="171450" indent="-171450">
              <a:buFontTx/>
              <a:buChar char="-"/>
            </a:pPr>
            <a:r>
              <a:rPr lang="en-GB" baseline="0" dirty="0"/>
              <a:t>Do you think this list would vary over time?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Which of these purposes may have differed according to historical context? 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Are these suitable for C21st? 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Are there any you strongly agree/disagree with? 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How many of these could be considered ‘political’? Is this desirable? Why/why not?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91A921-4F94-4E4F-97FD-2D9AEEDE9B6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41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6748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770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931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98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806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214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331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411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05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348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940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2/27/2025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971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aim-png/download/4983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toddler-clipart-group-friend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theindianwire.com/software/microsoft-teams-adds-new-features-includes-breakout-rooms-upto-25k-members-in-a-team-292095/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clipart.com/isee/hohxRi_instructional-impact-tier-checklist-learning-outcome-icon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clipart.com/isee/hohxRi_instructional-impact-tier-checklist-learning-outcome-icon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clipart.com/isee/hohxRi_instructional-impact-tier-checklist-learning-outcome-icon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toddler-clipart-group-friend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theindianwire.com/software/microsoft-teams-adds-new-features-includes-breakout-rooms-upto-25k-members-in-a-team-292095/" TargetMode="Externa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neophilosophical.blogspot.com/2013/01/an-ethical-solution-to-terminal-problem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pngall.com/thinking-woman-png" TargetMode="Externa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imageslive.co.uk/free_stock_image/drawing-pencil-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imageslive.co.uk/free_stock_image/drawing-pencil-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UkeXs2cSJI" TargetMode="External"/><Relationship Id="rId2" Type="http://schemas.openxmlformats.org/officeDocument/2006/relationships/hyperlink" Target="https://youtu.be/JAC_BYCrpjg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7" y="1298448"/>
            <a:ext cx="9488615" cy="3255264"/>
          </a:xfrm>
        </p:spPr>
        <p:txBody>
          <a:bodyPr>
            <a:noAutofit/>
          </a:bodyPr>
          <a:lstStyle/>
          <a:p>
            <a:r>
              <a:rPr lang="cy-GB" sz="4400" dirty="0"/>
              <a:t>Amgylcheddau Dysgu Amgen</a:t>
            </a:r>
            <a:br>
              <a:rPr lang="cy-GB" sz="4400" dirty="0"/>
            </a:br>
            <a:r>
              <a:rPr lang="cy-GB" sz="4400" dirty="0"/>
              <a:t> </a:t>
            </a:r>
            <a:br>
              <a:rPr lang="cy-GB" sz="4400" dirty="0"/>
            </a:br>
            <a:r>
              <a:rPr lang="cy-GB" sz="4400" dirty="0"/>
              <a:t>ECES 5014c </a:t>
            </a:r>
            <a:br>
              <a:rPr lang="en-GB" sz="4400" dirty="0"/>
            </a:br>
            <a:br>
              <a:rPr lang="en-GB" sz="4400" dirty="0"/>
            </a:br>
            <a:r>
              <a:rPr lang="en-GB" sz="4400" dirty="0"/>
              <a:t>Alternative Learning Environments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57871" y="4953581"/>
            <a:ext cx="7315200" cy="914400"/>
          </a:xfrm>
        </p:spPr>
        <p:txBody>
          <a:bodyPr/>
          <a:lstStyle/>
          <a:p>
            <a:r>
              <a:rPr lang="cy-GB" dirty="0"/>
              <a:t>Cyflwyniad i’r Modwl  </a:t>
            </a:r>
            <a:r>
              <a:rPr lang="en-GB" dirty="0"/>
              <a:t>                                        Module Introduction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FDECF-F547-444B-9DDA-045FD82AE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686" y="1123837"/>
            <a:ext cx="2947482" cy="4601183"/>
          </a:xfrm>
        </p:spPr>
        <p:txBody>
          <a:bodyPr/>
          <a:lstStyle/>
          <a:p>
            <a:r>
              <a:rPr lang="cy-GB" dirty="0"/>
              <a:t>Amcanion y Modiwl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D3179-E01D-414E-9380-2D3CCC4B5A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just"/>
            <a:r>
              <a:rPr lang="en-GB" b="1" dirty="0">
                <a:ea typeface="+mn-lt"/>
                <a:cs typeface="+mn-lt"/>
              </a:rPr>
              <a:t>AMCANION</a:t>
            </a:r>
            <a:endParaRPr lang="en-GB" dirty="0">
              <a:ea typeface="+mn-lt"/>
              <a:cs typeface="+mn-lt"/>
            </a:endParaRPr>
          </a:p>
          <a:p>
            <a:pPr algn="just"/>
            <a:r>
              <a:rPr lang="cy-GB" dirty="0">
                <a:ea typeface="+mn-lt"/>
                <a:cs typeface="+mn-lt"/>
              </a:rPr>
              <a:t>Datblygu’n feirniadol ddealltwriaeth o ystod amrywiol o syniadau, damcaniaethau ac arferion addysg amgen.</a:t>
            </a:r>
          </a:p>
          <a:p>
            <a:pPr algn="just"/>
            <a:r>
              <a:rPr lang="cy-GB" dirty="0">
                <a:ea typeface="+mn-lt"/>
                <a:cs typeface="+mn-lt"/>
              </a:rPr>
              <a:t>Datblygu archwiliad personol o ddysgu yn yr awyr agored a dysgu drwy brofiadau a chymharu ystod o amgylcheddau dysgu amgen yn feirniadol.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48B999-1A6C-4E9A-9C7B-FDE3B6D69A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/>
            <a:r>
              <a:rPr lang="en-GB" b="1" dirty="0">
                <a:ea typeface="+mn-lt"/>
                <a:cs typeface="+mn-lt"/>
              </a:rPr>
              <a:t>AIMS</a:t>
            </a:r>
            <a:endParaRPr lang="en-GB" dirty="0">
              <a:ea typeface="+mn-lt"/>
              <a:cs typeface="+mn-lt"/>
            </a:endParaRPr>
          </a:p>
          <a:p>
            <a:pPr algn="just"/>
            <a:r>
              <a:rPr lang="en-GB" dirty="0">
                <a:ea typeface="+mn-lt"/>
                <a:cs typeface="+mn-lt"/>
              </a:rPr>
              <a:t>To critically develop an understanding of a diverse range of alternative education ideas, theories and practices.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To develop a personal exploration of outdoor and experiential learning and critically compare a range of alternative learning environments.</a:t>
            </a:r>
          </a:p>
          <a:p>
            <a:endParaRPr lang="en-GB" dirty="0"/>
          </a:p>
        </p:txBody>
      </p:sp>
      <p:pic>
        <p:nvPicPr>
          <p:cNvPr id="5" name="Picture 4" descr="Logo, icon&#10;&#10;Description automatically generated with medium confidence">
            <a:extLst>
              <a:ext uri="{FF2B5EF4-FFF2-40B4-BE49-F238E27FC236}">
                <a16:creationId xmlns:a16="http://schemas.microsoft.com/office/drawing/2014/main" id="{B562C36E-EF7A-4572-A4BD-2C28057B6E3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21261" y="4980579"/>
            <a:ext cx="1488882" cy="1488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414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12506-ED06-474C-86AF-8062CE05D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423" y="1036431"/>
            <a:ext cx="2947482" cy="4601183"/>
          </a:xfrm>
        </p:spPr>
        <p:txBody>
          <a:bodyPr/>
          <a:lstStyle/>
          <a:p>
            <a:r>
              <a:rPr lang="cy-GB" dirty="0"/>
              <a:t>Tasg </a:t>
            </a:r>
            <a:br>
              <a:rPr lang="cy-GB" dirty="0"/>
            </a:br>
            <a:br>
              <a:rPr lang="en-GB" dirty="0"/>
            </a:br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2B5E5-1EBF-4374-9CDA-EA0E8564B2F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y-GB" dirty="0"/>
          </a:p>
          <a:p>
            <a:r>
              <a:rPr lang="cy-GB" dirty="0"/>
              <a:t>Fel grŵp trafodwch eich dealltwriaeth o amcanion y modiwl.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C4C7CD-F25B-460B-9414-8CC03FF8A68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As a group discuss your understanding of the module aims.</a:t>
            </a:r>
          </a:p>
        </p:txBody>
      </p:sp>
      <p:pic>
        <p:nvPicPr>
          <p:cNvPr id="6" name="Picture 5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423D139C-B960-4559-BF25-49DE1832898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40004" y="3928928"/>
            <a:ext cx="2718210" cy="2471872"/>
          </a:xfrm>
          <a:prstGeom prst="rect">
            <a:avLst/>
          </a:prstGeom>
        </p:spPr>
      </p:pic>
      <p:pic>
        <p:nvPicPr>
          <p:cNvPr id="8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1EC6F1B9-8E0E-461B-A46A-68D3900798C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65790" y="490565"/>
            <a:ext cx="3392424" cy="190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437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B717C-DB6D-46CE-BEB1-D6F20A7F1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686" y="1753327"/>
            <a:ext cx="2947482" cy="4601183"/>
          </a:xfrm>
        </p:spPr>
        <p:txBody>
          <a:bodyPr/>
          <a:lstStyle/>
          <a:p>
            <a:r>
              <a:rPr lang="cy-GB" dirty="0"/>
              <a:t>Deilliannau Dysgu’r Modiwl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30693-330F-46BE-A1D6-7DA84E5D4B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ea typeface="+mn-lt"/>
                <a:cs typeface="+mn-lt"/>
              </a:rPr>
              <a:t>Ar ôl cwblhau’r modwl hwn yn llwyddiannus, dylai’r myfyriwr allu:</a:t>
            </a:r>
          </a:p>
          <a:p>
            <a:pPr algn="just"/>
            <a:r>
              <a:rPr lang="cy-GB" dirty="0">
                <a:ea typeface="+mn-lt"/>
                <a:cs typeface="+mn-lt"/>
              </a:rPr>
              <a:t>Mynd i’r afael â nodau, cysyniadau, gwerthoedd a chyd-destunau sylfaenol dysgu drwy brofiadau a bod â gwybodaeth eang a chytbwys ohonynt.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BE2654-6B90-479A-9BA3-57B8A22371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Upon the successful completion of this module, the student should be able to: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Engage with and have a broad and balanced knowledge of the fundamental aims, concepts, values and contexts of experiential learning. </a:t>
            </a:r>
          </a:p>
          <a:p>
            <a:endParaRPr lang="en-GB" dirty="0"/>
          </a:p>
        </p:txBody>
      </p:sp>
      <p:pic>
        <p:nvPicPr>
          <p:cNvPr id="6" name="Picture 5" descr="A picture containing text, sign, vector graphics&#10;&#10;Description automatically generated">
            <a:extLst>
              <a:ext uri="{FF2B5EF4-FFF2-40B4-BE49-F238E27FC236}">
                <a16:creationId xmlns:a16="http://schemas.microsoft.com/office/drawing/2014/main" id="{D0ADD684-084F-49D6-84D4-A963F0B3330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0861" y="868680"/>
            <a:ext cx="1711523" cy="130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522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B717C-DB6D-46CE-BEB1-D6F20A7F1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686" y="1760051"/>
            <a:ext cx="2947482" cy="4601183"/>
          </a:xfrm>
        </p:spPr>
        <p:txBody>
          <a:bodyPr/>
          <a:lstStyle/>
          <a:p>
            <a:r>
              <a:rPr lang="cy-GB" dirty="0"/>
              <a:t>Deilliannau Dysgu’r Modiwl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30693-330F-46BE-A1D6-7DA84E5D4B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ea typeface="+mn-lt"/>
                <a:cs typeface="+mn-lt"/>
              </a:rPr>
              <a:t>Ar ôl cwblhau’r modwl hwn yn llwyddiannus, dylai’r myfyriwr allu:</a:t>
            </a:r>
          </a:p>
          <a:p>
            <a:pPr algn="just"/>
            <a:r>
              <a:rPr lang="cy-GB" dirty="0">
                <a:ea typeface="+mn-lt"/>
                <a:cs typeface="+mn-lt"/>
              </a:rPr>
              <a:t>rôl a statws dysgu yn yr awyr agored a dysgu drwy brofiadau o fewn polisi ac arfer addysgol.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BE2654-6B90-479A-9BA3-57B8A22371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Upon the successful completion of this module, the student should be able to: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Reflect upon the role and status of outdoor learning and experiential learning within educational policy and practice.</a:t>
            </a:r>
          </a:p>
          <a:p>
            <a:endParaRPr lang="en-GB" dirty="0"/>
          </a:p>
        </p:txBody>
      </p:sp>
      <p:pic>
        <p:nvPicPr>
          <p:cNvPr id="6" name="Picture 5" descr="A picture containing text, sign, vector graphics&#10;&#10;Description automatically generated">
            <a:extLst>
              <a:ext uri="{FF2B5EF4-FFF2-40B4-BE49-F238E27FC236}">
                <a16:creationId xmlns:a16="http://schemas.microsoft.com/office/drawing/2014/main" id="{D0ADD684-084F-49D6-84D4-A963F0B3330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0861" y="868680"/>
            <a:ext cx="1711523" cy="130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752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B717C-DB6D-46CE-BEB1-D6F20A7F1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778" y="1840733"/>
            <a:ext cx="2947482" cy="4601183"/>
          </a:xfrm>
        </p:spPr>
        <p:txBody>
          <a:bodyPr/>
          <a:lstStyle/>
          <a:p>
            <a:r>
              <a:rPr lang="cy-GB" dirty="0"/>
              <a:t>Deilliannau Dysgu’r Modiwl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30693-330F-46BE-A1D6-7DA84E5D4B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ea typeface="+mn-lt"/>
                <a:cs typeface="+mn-lt"/>
              </a:rPr>
              <a:t>Ar ôl cwblhau’r modwl hwn yn llwyddiannus, dylai’r myfyriwr allu:</a:t>
            </a:r>
          </a:p>
          <a:p>
            <a:pPr algn="just"/>
            <a:r>
              <a:rPr lang="cy-GB" dirty="0">
                <a:ea typeface="+mn-lt"/>
                <a:cs typeface="+mn-lt"/>
              </a:rPr>
              <a:t>Datblygu dulliau dychmygus ac arloesol o ymdrin ag addysg, y cwricwlwm, asesu, yr ystafell ddosbarth a deunyddiau dysgu ac addysgu eraill.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BE2654-6B90-479A-9BA3-57B8A22371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Upon the successful completion of this module, the student should be able to: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Develop imaginative and innovative approaches to schooling, curriculum, assessment, the classroom and other learning and teaching materials.</a:t>
            </a:r>
          </a:p>
          <a:p>
            <a:endParaRPr lang="en-GB" dirty="0"/>
          </a:p>
        </p:txBody>
      </p:sp>
      <p:pic>
        <p:nvPicPr>
          <p:cNvPr id="6" name="Picture 5" descr="A picture containing text, sign, vector graphics&#10;&#10;Description automatically generated">
            <a:extLst>
              <a:ext uri="{FF2B5EF4-FFF2-40B4-BE49-F238E27FC236}">
                <a16:creationId xmlns:a16="http://schemas.microsoft.com/office/drawing/2014/main" id="{D0ADD684-084F-49D6-84D4-A963F0B3330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0861" y="868680"/>
            <a:ext cx="1711523" cy="130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561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36C19B-C2E2-490C-28E1-267D2E5B3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D4BAF-F58C-089F-3A85-0156C20D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423" y="1036431"/>
            <a:ext cx="2947482" cy="4601183"/>
          </a:xfrm>
        </p:spPr>
        <p:txBody>
          <a:bodyPr/>
          <a:lstStyle/>
          <a:p>
            <a:r>
              <a:rPr lang="cy-GB" dirty="0"/>
              <a:t>Tasg </a:t>
            </a:r>
            <a:br>
              <a:rPr lang="cy-GB" dirty="0"/>
            </a:br>
            <a:br>
              <a:rPr lang="en-GB" dirty="0"/>
            </a:br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A76AA-986E-F848-46CD-381B880CFD2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y-GB" dirty="0"/>
          </a:p>
          <a:p>
            <a:r>
              <a:rPr lang="cy-GB" dirty="0"/>
              <a:t>Fel grŵp trafodwch eich dealltwriaeth o ddeilliannau dysgu  y modiwl.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D09BB7-E0C4-B32C-441F-62EBD52E92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As a group discuss your understanding of the module learning outcomes.</a:t>
            </a:r>
          </a:p>
        </p:txBody>
      </p:sp>
      <p:pic>
        <p:nvPicPr>
          <p:cNvPr id="6" name="Picture 5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CAF73E26-0525-B9A3-5187-8DF32818636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40004" y="3928928"/>
            <a:ext cx="2718210" cy="2471872"/>
          </a:xfrm>
          <a:prstGeom prst="rect">
            <a:avLst/>
          </a:prstGeom>
        </p:spPr>
      </p:pic>
      <p:pic>
        <p:nvPicPr>
          <p:cNvPr id="8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2C67672-DC42-0BF5-2F57-F51A8E3DB40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65790" y="490565"/>
            <a:ext cx="3392424" cy="190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878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29959-B347-4174-9F7E-E854F05F1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978" y="1128408"/>
            <a:ext cx="2947482" cy="4601183"/>
          </a:xfrm>
        </p:spPr>
        <p:txBody>
          <a:bodyPr/>
          <a:lstStyle/>
          <a:p>
            <a:r>
              <a:rPr lang="cy-GB" dirty="0"/>
              <a:t>Tasg</a:t>
            </a:r>
            <a:br>
              <a:rPr lang="cy-GB" dirty="0"/>
            </a:br>
            <a:br>
              <a:rPr lang="en-GB" dirty="0"/>
            </a:br>
            <a:r>
              <a:rPr lang="en-GB" dirty="0"/>
              <a:t>Task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843DE4E-A444-440C-A3C2-EB31F7C1BF8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31638578"/>
              </p:ext>
            </p:extLst>
          </p:nvPr>
        </p:nvGraphicFramePr>
        <p:xfrm>
          <a:off x="3867150" y="868363"/>
          <a:ext cx="4776789" cy="52866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2263">
                  <a:extLst>
                    <a:ext uri="{9D8B030D-6E8A-4147-A177-3AD203B41FA5}">
                      <a16:colId xmlns:a16="http://schemas.microsoft.com/office/drawing/2014/main" val="2716099414"/>
                    </a:ext>
                  </a:extLst>
                </a:gridCol>
                <a:gridCol w="1592263">
                  <a:extLst>
                    <a:ext uri="{9D8B030D-6E8A-4147-A177-3AD203B41FA5}">
                      <a16:colId xmlns:a16="http://schemas.microsoft.com/office/drawing/2014/main" val="175935404"/>
                    </a:ext>
                  </a:extLst>
                </a:gridCol>
                <a:gridCol w="1592263">
                  <a:extLst>
                    <a:ext uri="{9D8B030D-6E8A-4147-A177-3AD203B41FA5}">
                      <a16:colId xmlns:a16="http://schemas.microsoft.com/office/drawing/2014/main" val="2998575347"/>
                    </a:ext>
                  </a:extLst>
                </a:gridCol>
              </a:tblGrid>
              <a:tr h="2399760">
                <a:tc>
                  <a:txBody>
                    <a:bodyPr/>
                    <a:lstStyle/>
                    <a:p>
                      <a:r>
                        <a:rPr lang="cy-GB" noProof="0" dirty="0"/>
                        <a:t>Gwybod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Know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Eisiau gwybod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Want to Know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Beth ydym ni wedi’i ddysgu?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What have we learnt?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468854"/>
                  </a:ext>
                </a:extLst>
              </a:tr>
              <a:tr h="288691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210066"/>
                  </a:ext>
                </a:extLst>
              </a:tr>
            </a:tbl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F78601-1063-4CE8-9341-9DC7D72C6C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72550" y="868680"/>
            <a:ext cx="2320290" cy="5120640"/>
          </a:xfrm>
        </p:spPr>
        <p:txBody>
          <a:bodyPr/>
          <a:lstStyle/>
          <a:p>
            <a:r>
              <a:rPr lang="en-GB" b="1" dirty="0"/>
              <a:t>GRID GED</a:t>
            </a:r>
          </a:p>
          <a:p>
            <a:endParaRPr lang="en-GB" b="1" dirty="0"/>
          </a:p>
          <a:p>
            <a:r>
              <a:rPr lang="en-GB" b="1" dirty="0"/>
              <a:t>KWL GRID</a:t>
            </a:r>
          </a:p>
          <a:p>
            <a:endParaRPr lang="en-GB" dirty="0"/>
          </a:p>
        </p:txBody>
      </p:sp>
      <p:pic>
        <p:nvPicPr>
          <p:cNvPr id="6" name="Picture 5" descr="A picture containing clipart&#10;&#10;Description automatically generated">
            <a:extLst>
              <a:ext uri="{FF2B5EF4-FFF2-40B4-BE49-F238E27FC236}">
                <a16:creationId xmlns:a16="http://schemas.microsoft.com/office/drawing/2014/main" id="{5E76B7DD-A571-40F2-9A09-4DF2487C59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42463" y="442913"/>
            <a:ext cx="2150377" cy="1700212"/>
          </a:xfrm>
          <a:prstGeom prst="rect">
            <a:avLst/>
          </a:prstGeom>
        </p:spPr>
      </p:pic>
      <p:pic>
        <p:nvPicPr>
          <p:cNvPr id="9" name="Picture 8" descr="A cartoon of a child&#10;&#10;Description automatically generated with medium confidence">
            <a:extLst>
              <a:ext uri="{FF2B5EF4-FFF2-40B4-BE49-F238E27FC236}">
                <a16:creationId xmlns:a16="http://schemas.microsoft.com/office/drawing/2014/main" id="{683B3731-0896-4CC5-B573-BE360289022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510713" y="4108946"/>
            <a:ext cx="1404937" cy="180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393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3F6BA-599A-4462-96D4-B0638CB3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Amserlen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0E7933A-111D-898F-FC78-C6AA75615E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0922754"/>
              </p:ext>
            </p:extLst>
          </p:nvPr>
        </p:nvGraphicFramePr>
        <p:xfrm>
          <a:off x="3659360" y="354906"/>
          <a:ext cx="8210564" cy="62494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4633">
                  <a:extLst>
                    <a:ext uri="{9D8B030D-6E8A-4147-A177-3AD203B41FA5}">
                      <a16:colId xmlns:a16="http://schemas.microsoft.com/office/drawing/2014/main" val="3283126918"/>
                    </a:ext>
                  </a:extLst>
                </a:gridCol>
                <a:gridCol w="1690487">
                  <a:extLst>
                    <a:ext uri="{9D8B030D-6E8A-4147-A177-3AD203B41FA5}">
                      <a16:colId xmlns:a16="http://schemas.microsoft.com/office/drawing/2014/main" val="3418820544"/>
                    </a:ext>
                  </a:extLst>
                </a:gridCol>
                <a:gridCol w="2735516">
                  <a:extLst>
                    <a:ext uri="{9D8B030D-6E8A-4147-A177-3AD203B41FA5}">
                      <a16:colId xmlns:a16="http://schemas.microsoft.com/office/drawing/2014/main" val="1495691259"/>
                    </a:ext>
                  </a:extLst>
                </a:gridCol>
                <a:gridCol w="2579928">
                  <a:extLst>
                    <a:ext uri="{9D8B030D-6E8A-4147-A177-3AD203B41FA5}">
                      <a16:colId xmlns:a16="http://schemas.microsoft.com/office/drawing/2014/main" val="4019537722"/>
                    </a:ext>
                  </a:extLst>
                </a:gridCol>
              </a:tblGrid>
              <a:tr h="271549"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Wythnos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Sesiwn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Pwnc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300103"/>
                  </a:ext>
                </a:extLst>
              </a:tr>
              <a:tr h="468701">
                <a:tc>
                  <a:txBody>
                    <a:bodyPr/>
                    <a:lstStyle/>
                    <a:p>
                      <a:r>
                        <a:rPr lang="en-GB" sz="16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Cyflwyniad</a:t>
                      </a:r>
                      <a:r>
                        <a:rPr lang="en-GB" sz="1600" b="1" dirty="0"/>
                        <a:t> ac </a:t>
                      </a:r>
                      <a:r>
                        <a:rPr lang="en-GB" sz="1600" b="1" dirty="0" err="1"/>
                        <a:t>Asesiad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Introduction and 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5776798"/>
                  </a:ext>
                </a:extLst>
              </a:tr>
              <a:tr h="468701"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Pan </a:t>
                      </a:r>
                      <a:r>
                        <a:rPr lang="en-GB" sz="1600" b="1" dirty="0" err="1"/>
                        <a:t>nad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yw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ysgol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yn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ysgol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When school isn’t school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3349836"/>
                  </a:ext>
                </a:extLst>
              </a:tr>
              <a:tr h="271549"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John Holt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John Holt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403711"/>
                  </a:ext>
                </a:extLst>
              </a:tr>
              <a:tr h="468701"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ANNIBYNNOL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Darlleniadau</a:t>
                      </a:r>
                      <a:r>
                        <a:rPr lang="en-GB" sz="1600" b="1" dirty="0"/>
                        <a:t> – </a:t>
                      </a:r>
                      <a:r>
                        <a:rPr lang="en-GB" sz="1600" b="1" dirty="0" err="1"/>
                        <a:t>gweler</a:t>
                      </a:r>
                      <a:r>
                        <a:rPr lang="en-GB" sz="1600" b="1" dirty="0"/>
                        <a:t> Moodle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Readings – see Moodle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1001498"/>
                  </a:ext>
                </a:extLst>
              </a:tr>
              <a:tr h="271549">
                <a:tc>
                  <a:txBody>
                    <a:bodyPr/>
                    <a:lstStyle/>
                    <a:p>
                      <a:r>
                        <a:rPr lang="en-GB" sz="1600" b="1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John Paul Gatto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John Paul Gatto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5924005"/>
                  </a:ext>
                </a:extLst>
              </a:tr>
              <a:tr h="468701"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Dysgu </a:t>
                      </a:r>
                      <a:r>
                        <a:rPr lang="en-GB" sz="1600" b="1" dirty="0" err="1"/>
                        <a:t>Awyr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Agored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Outdoor Learning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8183558"/>
                  </a:ext>
                </a:extLst>
              </a:tr>
              <a:tr h="669573"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Dysgu </a:t>
                      </a:r>
                      <a:r>
                        <a:rPr lang="en-GB" sz="1600" b="1" dirty="0" err="1"/>
                        <a:t>Awyr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Agored</a:t>
                      </a:r>
                      <a:r>
                        <a:rPr lang="en-GB" sz="1600" b="1" dirty="0"/>
                        <a:t> - </a:t>
                      </a:r>
                      <a:r>
                        <a:rPr lang="en-GB" sz="1600" b="1" dirty="0" err="1"/>
                        <a:t>Campws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Outdoor Learning - Campus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4543641"/>
                  </a:ext>
                </a:extLst>
              </a:tr>
              <a:tr h="669573"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ANNIBYNNOL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/>
                        <a:t>Freire – </a:t>
                      </a:r>
                      <a:r>
                        <a:rPr lang="en-GB" sz="1600" b="1" dirty="0" err="1"/>
                        <a:t>gweler</a:t>
                      </a:r>
                      <a:r>
                        <a:rPr lang="en-GB" sz="1600" b="1" dirty="0"/>
                        <a:t> Moodle</a:t>
                      </a:r>
                    </a:p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/>
                        <a:t>Freire – </a:t>
                      </a:r>
                      <a:r>
                        <a:rPr lang="en-GB" sz="1600" b="1" dirty="0" err="1"/>
                        <a:t>gweler</a:t>
                      </a:r>
                      <a:r>
                        <a:rPr lang="en-GB" sz="1600" b="1" dirty="0"/>
                        <a:t> Moodle</a:t>
                      </a:r>
                    </a:p>
                    <a:p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5532131"/>
                  </a:ext>
                </a:extLst>
              </a:tr>
              <a:tr h="468701">
                <a:tc>
                  <a:txBody>
                    <a:bodyPr/>
                    <a:lstStyle/>
                    <a:p>
                      <a:r>
                        <a:rPr lang="en-GB" sz="1600" b="1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Ysgolion</a:t>
                      </a:r>
                      <a:r>
                        <a:rPr lang="en-GB" sz="1600" b="1" dirty="0"/>
                        <a:t> Amgen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Alternative Schools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4202112"/>
                  </a:ext>
                </a:extLst>
              </a:tr>
              <a:tr h="271549">
                <a:tc>
                  <a:txBody>
                    <a:bodyPr/>
                    <a:lstStyle/>
                    <a:p>
                      <a:endParaRPr lang="en-GB" sz="1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Ysgol </a:t>
                      </a:r>
                      <a:r>
                        <a:rPr lang="en-GB" sz="1600" b="1" dirty="0" err="1"/>
                        <a:t>Goedwig</a:t>
                      </a:r>
                      <a:r>
                        <a:rPr lang="en-GB" sz="1600" b="1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Forest Schools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723488"/>
                  </a:ext>
                </a:extLst>
              </a:tr>
              <a:tr h="669573"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Ymweliad</a:t>
                      </a:r>
                      <a:r>
                        <a:rPr lang="en-GB" sz="1600" b="1" dirty="0"/>
                        <a:t> Dysgu </a:t>
                      </a:r>
                      <a:r>
                        <a:rPr lang="en-GB" sz="1600" b="1" dirty="0" err="1"/>
                        <a:t>Coedwig</a:t>
                      </a:r>
                      <a:r>
                        <a:rPr lang="en-GB" sz="1600" b="1" dirty="0"/>
                        <a:t> a </a:t>
                      </a:r>
                      <a:r>
                        <a:rPr lang="en-GB" sz="1600" b="1" dirty="0" err="1"/>
                        <a:t>Thraeth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Forest and Beach Learning Visit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8354286"/>
                  </a:ext>
                </a:extLst>
              </a:tr>
              <a:tr h="267829">
                <a:tc>
                  <a:txBody>
                    <a:bodyPr/>
                    <a:lstStyle/>
                    <a:p>
                      <a:endParaRPr lang="en-GB" sz="1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ANNIBYNNOL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Tiwtorialau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Tutorials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51179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704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C5BB6-43CA-4D05-802D-46603A11A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925" y="1128408"/>
            <a:ext cx="2947482" cy="4601183"/>
          </a:xfrm>
        </p:spPr>
        <p:txBody>
          <a:bodyPr/>
          <a:lstStyle/>
          <a:p>
            <a:r>
              <a:rPr lang="cy-GB" dirty="0"/>
              <a:t>Asesiad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D2FBF-7AE0-4664-8E33-084B23C8076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ea typeface="+mn-lt"/>
                <a:cs typeface="+mn-lt"/>
              </a:rPr>
              <a:t>Gwerthuswch yn feirniadol 3 gweithgaredd gwahanol i ddatblygu dysgu mewn amgylcheddau amgen.  Dylech gefnogi eich dadleuon ag ystod amrywiol o syniadau, damcaniaethau ac ymarferion addysgol.  </a:t>
            </a:r>
          </a:p>
          <a:p>
            <a:endParaRPr lang="cy-GB" dirty="0">
              <a:ea typeface="+mn-lt"/>
              <a:cs typeface="+mn-lt"/>
            </a:endParaRPr>
          </a:p>
          <a:p>
            <a:r>
              <a:rPr lang="cy-GB" dirty="0">
                <a:effectLst/>
                <a:latin typeface="+mj-lt"/>
                <a:ea typeface="Times New Roman" panose="02020603050405020304" pitchFamily="18" charset="0"/>
              </a:rPr>
              <a:t>Sicrhewch eich bod yn cynnwys trafodaethau ynghylch cysyniadau, gwerthoedd, a chyd-destunau</a:t>
            </a:r>
            <a:endParaRPr lang="cy-GB" sz="2400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A0A3A-CD59-4BA1-A201-B2240B6FF1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Critically evaluate 3 different activities to develop learning in alternative environments. Support your arguments with a diverse range of alternative education ideas, theories and practices.  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Ensure you include discussions around concepts, values, and contexts</a:t>
            </a:r>
          </a:p>
          <a:p>
            <a:endParaRPr lang="en-GB" dirty="0"/>
          </a:p>
        </p:txBody>
      </p:sp>
      <p:pic>
        <p:nvPicPr>
          <p:cNvPr id="6" name="Picture 5" descr="A close-up of a pencil&#10;&#10;Description automatically generated with low confidence">
            <a:extLst>
              <a:ext uri="{FF2B5EF4-FFF2-40B4-BE49-F238E27FC236}">
                <a16:creationId xmlns:a16="http://schemas.microsoft.com/office/drawing/2014/main" id="{6574E375-DDEB-4A5C-A73D-DC38E0A6DCE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82989" y="5647764"/>
            <a:ext cx="4876800" cy="1001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293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AF8B7-AF9B-4697-8808-CEB6FE66B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686" y="1049879"/>
            <a:ext cx="2947482" cy="4601183"/>
          </a:xfrm>
        </p:spPr>
        <p:txBody>
          <a:bodyPr/>
          <a:lstStyle/>
          <a:p>
            <a:r>
              <a:rPr lang="cy-GB" dirty="0"/>
              <a:t>Manyleb Asesu’r  Asesiad</a:t>
            </a:r>
            <a:br>
              <a:rPr lang="cy-GB" dirty="0"/>
            </a:br>
            <a:br>
              <a:rPr lang="en-GB" dirty="0"/>
            </a:br>
            <a:r>
              <a:rPr lang="en-GB" dirty="0"/>
              <a:t>Module Assessment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F6750-CE68-4898-AABD-D03D806928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y-GB" dirty="0"/>
          </a:p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Fanyleb</a:t>
            </a:r>
            <a:r>
              <a:rPr lang="en-GB" dirty="0"/>
              <a:t> </a:t>
            </a:r>
            <a:r>
              <a:rPr lang="en-GB" dirty="0" err="1"/>
              <a:t>Asesu’r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</a:t>
            </a:r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ffurfiannol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.</a:t>
            </a:r>
          </a:p>
          <a:p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wneud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ymhellach</a:t>
            </a:r>
            <a:r>
              <a:rPr lang="en-GB" dirty="0"/>
              <a:t>?</a:t>
            </a:r>
          </a:p>
          <a:p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dychwelyd</a:t>
            </a:r>
            <a:r>
              <a:rPr lang="en-GB" dirty="0"/>
              <a:t> i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y </a:t>
            </a:r>
            <a:r>
              <a:rPr lang="en-GB" dirty="0" err="1"/>
              <a:t>sesiwn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FC8508-D713-49B8-AEF7-B3CC359A19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Go to the Assessment Specification document on Moodle</a:t>
            </a:r>
          </a:p>
          <a:p>
            <a:r>
              <a:rPr lang="en-GB" dirty="0"/>
              <a:t>Consider your recent formative feedback. </a:t>
            </a:r>
          </a:p>
          <a:p>
            <a:r>
              <a:rPr lang="en-GB" dirty="0"/>
              <a:t>What do you now need to do to develop your writing further?</a:t>
            </a:r>
          </a:p>
          <a:p>
            <a:r>
              <a:rPr lang="en-GB" dirty="0"/>
              <a:t>We will come back to this at the end of the session</a:t>
            </a:r>
          </a:p>
        </p:txBody>
      </p:sp>
      <p:pic>
        <p:nvPicPr>
          <p:cNvPr id="5" name="Picture 4" descr="A close-up of a pencil&#10;&#10;Description automatically generated with low confidence">
            <a:extLst>
              <a:ext uri="{FF2B5EF4-FFF2-40B4-BE49-F238E27FC236}">
                <a16:creationId xmlns:a16="http://schemas.microsoft.com/office/drawing/2014/main" id="{86B14504-092B-43C9-AA12-EA2A326618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4232" y="5405717"/>
            <a:ext cx="4876800" cy="1001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682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?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 is the purpose of school? </a:t>
            </a:r>
            <a:br>
              <a:rPr lang="en-GB" dirty="0"/>
            </a:br>
            <a:r>
              <a:rPr lang="en-GB" i="1" dirty="0">
                <a:solidFill>
                  <a:schemeClr val="accent1"/>
                </a:solidFill>
              </a:rPr>
              <a:t>Beth </a:t>
            </a:r>
            <a:r>
              <a:rPr lang="en-GB" i="1" dirty="0" err="1">
                <a:solidFill>
                  <a:schemeClr val="accent1"/>
                </a:solidFill>
              </a:rPr>
              <a:t>yw</a:t>
            </a:r>
            <a:r>
              <a:rPr lang="en-GB" i="1" dirty="0">
                <a:solidFill>
                  <a:schemeClr val="accent1"/>
                </a:solidFill>
              </a:rPr>
              <a:t> </a:t>
            </a:r>
            <a:r>
              <a:rPr lang="en-GB" i="1" dirty="0" err="1">
                <a:solidFill>
                  <a:schemeClr val="accent1"/>
                </a:solidFill>
              </a:rPr>
              <a:t>pwrpas</a:t>
            </a:r>
            <a:r>
              <a:rPr lang="en-GB" i="1" dirty="0">
                <a:solidFill>
                  <a:schemeClr val="accent1"/>
                </a:solidFill>
              </a:rPr>
              <a:t> </a:t>
            </a:r>
            <a:r>
              <a:rPr lang="en-GB" i="1" dirty="0" err="1">
                <a:solidFill>
                  <a:schemeClr val="accent1"/>
                </a:solidFill>
              </a:rPr>
              <a:t>ysgol</a:t>
            </a:r>
            <a:r>
              <a:rPr lang="en-GB" i="1" dirty="0">
                <a:solidFill>
                  <a:schemeClr val="accent1"/>
                </a:solidFill>
              </a:rPr>
              <a:t>?</a:t>
            </a:r>
            <a:br>
              <a:rPr lang="en-GB" i="1" dirty="0">
                <a:solidFill>
                  <a:schemeClr val="accent1"/>
                </a:solidFill>
              </a:rPr>
            </a:b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3984085" y="5322588"/>
            <a:ext cx="2947482" cy="762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TASG: </a:t>
            </a:r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8240714" y="5344020"/>
            <a:ext cx="2947482" cy="762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/>
              <a:t>TASK: Group discussion </a:t>
            </a:r>
          </a:p>
        </p:txBody>
      </p:sp>
      <p:pic>
        <p:nvPicPr>
          <p:cNvPr id="3074" name="Picture 2" descr="C:\Users\TERRY\AppData\Local\Microsoft\Windows\INetCache\IE\5932AI7U\people-talk-meet-inside-social-media-speech-163410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1" y="1516856"/>
            <a:ext cx="33528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210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Felly,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…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So, possible purpose of school could include…</a:t>
            </a:r>
            <a:br>
              <a:rPr lang="en-GB" dirty="0"/>
            </a:br>
            <a:r>
              <a:rPr lang="en-GB" i="1" dirty="0">
                <a:solidFill>
                  <a:schemeClr val="accent1"/>
                </a:solidFill>
              </a:rPr>
              <a:t>Felly, </a:t>
            </a:r>
            <a:r>
              <a:rPr lang="en-GB" i="1" dirty="0" err="1">
                <a:solidFill>
                  <a:schemeClr val="accent1"/>
                </a:solidFill>
              </a:rPr>
              <a:t>pwrpas</a:t>
            </a:r>
            <a:r>
              <a:rPr lang="en-GB" i="1" dirty="0">
                <a:solidFill>
                  <a:schemeClr val="accent1"/>
                </a:solidFill>
              </a:rPr>
              <a:t> </a:t>
            </a:r>
            <a:r>
              <a:rPr lang="en-GB" i="1" dirty="0" err="1">
                <a:solidFill>
                  <a:schemeClr val="accent1"/>
                </a:solidFill>
              </a:rPr>
              <a:t>posib</a:t>
            </a:r>
            <a:r>
              <a:rPr lang="en-GB" i="1" dirty="0">
                <a:solidFill>
                  <a:schemeClr val="accent1"/>
                </a:solidFill>
              </a:rPr>
              <a:t> </a:t>
            </a:r>
            <a:r>
              <a:rPr lang="en-GB" i="1" dirty="0" err="1">
                <a:solidFill>
                  <a:schemeClr val="accent1"/>
                </a:solidFill>
              </a:rPr>
              <a:t>yw</a:t>
            </a:r>
            <a:r>
              <a:rPr lang="en-GB" i="1" dirty="0">
                <a:solidFill>
                  <a:schemeClr val="accent1"/>
                </a:solidFill>
              </a:rPr>
              <a:t>…</a:t>
            </a:r>
            <a:br>
              <a:rPr lang="en-GB" i="1" dirty="0">
                <a:solidFill>
                  <a:schemeClr val="accent1"/>
                </a:solidFill>
              </a:rPr>
            </a:br>
            <a:endParaRPr lang="en-GB" i="1" dirty="0">
              <a:solidFill>
                <a:schemeClr val="accent1"/>
              </a:solidFill>
            </a:endParaRPr>
          </a:p>
        </p:txBody>
      </p:sp>
      <p:pic>
        <p:nvPicPr>
          <p:cNvPr id="4" name="Content Placeholder 3" descr="A picture containing chart&#10;&#10;Description automatically generated">
            <a:extLst>
              <a:ext uri="{FF2B5EF4-FFF2-40B4-BE49-F238E27FC236}">
                <a16:creationId xmlns:a16="http://schemas.microsoft.com/office/drawing/2014/main" id="{22DE0FA4-EE8D-4859-A527-664750A6E1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63352" y="1774265"/>
            <a:ext cx="5433604" cy="3622403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094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i="1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purpose </a:t>
            </a:r>
            <a:r>
              <a:rPr lang="en-GB" i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of school</a:t>
            </a:r>
            <a:r>
              <a:rPr lang="en-GB" i="1">
                <a:solidFill>
                  <a:schemeClr val="bg1"/>
                </a:solidFill>
              </a:rPr>
              <a:t>…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err="1">
                <a:solidFill>
                  <a:schemeClr val="bg1"/>
                </a:solidFill>
              </a:rPr>
              <a:t>Pwrpas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ysgol</a:t>
            </a:r>
            <a:r>
              <a:rPr lang="en-GB" i="1" dirty="0">
                <a:solidFill>
                  <a:schemeClr val="bg1"/>
                </a:solidFill>
              </a:rPr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endParaRPr lang="en-GB" dirty="0"/>
          </a:p>
          <a:p>
            <a:endParaRPr lang="en-GB"/>
          </a:p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. </a:t>
            </a:r>
          </a:p>
          <a:p>
            <a:r>
              <a:rPr lang="en-GB" dirty="0" err="1"/>
              <a:t>Trafodwch</a:t>
            </a:r>
            <a:r>
              <a:rPr lang="en-GB" dirty="0"/>
              <a:t>: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mha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3"/>
              </a:rPr>
              <a:t>A Short History of Public Schooling - Excerpt from the film Class Dismissed (youtube.com)</a:t>
            </a:r>
            <a:endParaRPr lang="en-GB">
              <a:ea typeface="+mn-lt"/>
              <a:cs typeface="+mn-lt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Watch the short video </a:t>
            </a:r>
            <a:endParaRPr lang="en-GB"/>
          </a:p>
          <a:p>
            <a:r>
              <a:rPr lang="en-GB" dirty="0"/>
              <a:t>Discuss: What impact have these approaches had on the way schools approach education? 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A Short History of Public Schooling - Excerpt from the film Class Dismissed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278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264E6-D94C-49A9-BD2E-95D1A6FEB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513" y="3208083"/>
            <a:ext cx="10210862" cy="247555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 dirty="0" err="1">
                <a:solidFill>
                  <a:srgbClr val="FFFFFF"/>
                </a:solidFill>
              </a:rPr>
              <a:t>Defnyddio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  <a:r>
              <a:rPr lang="en-US" sz="2800" dirty="0" err="1">
                <a:solidFill>
                  <a:srgbClr val="FFFFFF"/>
                </a:solidFill>
              </a:rPr>
              <a:t>fy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 err="1">
                <a:solidFill>
                  <a:srgbClr val="FFFFFF"/>
                </a:solidFill>
              </a:rPr>
              <a:t>adborth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 err="1">
                <a:solidFill>
                  <a:srgbClr val="FFFFFF"/>
                </a:solidFill>
              </a:rPr>
              <a:t>ffurfiannol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 err="1">
                <a:solidFill>
                  <a:srgbClr val="FFFFFF"/>
                </a:solidFill>
              </a:rPr>
              <a:t>ar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  <a:r>
              <a:rPr lang="en-US" sz="2800" dirty="0" err="1">
                <a:solidFill>
                  <a:srgbClr val="FFFFFF"/>
                </a:solidFill>
              </a:rPr>
              <a:t>gyfer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 err="1">
                <a:solidFill>
                  <a:srgbClr val="FFFFFF"/>
                </a:solidFill>
              </a:rPr>
              <a:t>asesiadau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 err="1">
                <a:solidFill>
                  <a:srgbClr val="FFFFFF"/>
                </a:solidFill>
              </a:rPr>
              <a:t>dilynol</a:t>
            </a:r>
            <a:br>
              <a:rPr lang="en-US" sz="2800" dirty="0">
                <a:solidFill>
                  <a:srgbClr val="FFFFFF"/>
                </a:solidFill>
              </a:rPr>
            </a:b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 err="1">
                <a:solidFill>
                  <a:srgbClr val="FFFFFF"/>
                </a:solidFill>
              </a:rPr>
              <a:t>Utilising</a:t>
            </a:r>
            <a:r>
              <a:rPr lang="en-US" sz="2800" dirty="0">
                <a:solidFill>
                  <a:srgbClr val="FFFFFF"/>
                </a:solidFill>
              </a:rPr>
              <a:t> my 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formative 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feedback for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future 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FE076-C74B-48A9-9AAD-A0CF850FFF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7319" y="1136394"/>
            <a:ext cx="6489074" cy="454723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 err="1">
                <a:solidFill>
                  <a:srgbClr val="0070C0"/>
                </a:solidFill>
              </a:rPr>
              <a:t>Rydym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yn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mynd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i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ddefnyddio’r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amser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sydd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yn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weddill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heddiw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i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ddeall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sut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i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ddatblygu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ein</a:t>
            </a:r>
            <a:r>
              <a:rPr lang="en-US" dirty="0">
                <a:solidFill>
                  <a:srgbClr val="0070C0"/>
                </a:solidFill>
              </a:rPr>
              <a:t>  </a:t>
            </a:r>
            <a:r>
              <a:rPr lang="en-US" dirty="0" err="1">
                <a:solidFill>
                  <a:srgbClr val="0070C0"/>
                </a:solidFill>
              </a:rPr>
              <a:t>sgiliau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academaidd</a:t>
            </a:r>
            <a:r>
              <a:rPr lang="en-US" dirty="0">
                <a:solidFill>
                  <a:srgbClr val="0070C0"/>
                </a:solidFill>
              </a:rPr>
              <a:t>. </a:t>
            </a:r>
          </a:p>
          <a:p>
            <a:r>
              <a:rPr lang="en-US" dirty="0">
                <a:solidFill>
                  <a:srgbClr val="0070C0"/>
                </a:solidFill>
              </a:rPr>
              <a:t>Beth </a:t>
            </a:r>
            <a:r>
              <a:rPr lang="en-US" dirty="0" err="1">
                <a:solidFill>
                  <a:srgbClr val="0070C0"/>
                </a:solidFill>
              </a:rPr>
              <a:t>yw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eich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blaenoriaethau</a:t>
            </a:r>
            <a:r>
              <a:rPr lang="en-US" dirty="0">
                <a:solidFill>
                  <a:srgbClr val="0070C0"/>
                </a:solidFill>
              </a:rPr>
              <a:t> o </a:t>
            </a:r>
            <a:r>
              <a:rPr lang="en-US" dirty="0" err="1">
                <a:solidFill>
                  <a:srgbClr val="0070C0"/>
                </a:solidFill>
              </a:rPr>
              <a:t>ystyried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adborth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diweddar</a:t>
            </a:r>
            <a:r>
              <a:rPr lang="en-US" dirty="0">
                <a:solidFill>
                  <a:srgbClr val="0070C0"/>
                </a:solidFill>
              </a:rPr>
              <a:t>?</a:t>
            </a: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r>
              <a:rPr lang="en-US" dirty="0">
                <a:solidFill>
                  <a:srgbClr val="0070C0"/>
                </a:solidFill>
              </a:rPr>
              <a:t>We are going to use the remainder of this session today to understand how we can develop our academic writing skills.</a:t>
            </a:r>
          </a:p>
          <a:p>
            <a:r>
              <a:rPr lang="en-US" dirty="0">
                <a:solidFill>
                  <a:srgbClr val="0070C0"/>
                </a:solidFill>
              </a:rPr>
              <a:t> What are your priorities from recent feedback?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D2B117FC-2068-4CCE-B7FC-5011197FAF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30898" y="2290891"/>
            <a:ext cx="4436362" cy="2050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51648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2" ma:contentTypeDescription="Create a new document." ma:contentTypeScope="" ma:versionID="fe6d3ed9c5507018e8d0ca2ef5823f1f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3cddf1ec42ef963025ef9e61a0dcf806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7770BD4-34D6-4B17-9388-D6779CC9EED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03F16F-A24C-4AB4-A531-EFFC17433B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574A3FF-B181-44C3-BA48-4F0A517C47D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4292</TotalTime>
  <Words>998</Words>
  <Application>Microsoft Office PowerPoint</Application>
  <PresentationFormat>Widescreen</PresentationFormat>
  <Paragraphs>146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Calibri</vt:lpstr>
      <vt:lpstr>Corbel</vt:lpstr>
      <vt:lpstr>Wingdings 2</vt:lpstr>
      <vt:lpstr>Frame</vt:lpstr>
      <vt:lpstr>Amgylcheddau Dysgu Amgen   ECES 5014c   Alternative Learning Environments</vt:lpstr>
      <vt:lpstr>Amcanion y Modiwl   Module Aims</vt:lpstr>
      <vt:lpstr>Tasg   Task</vt:lpstr>
      <vt:lpstr>Deilliannau Dysgu’r Modiwl   Module Learning Outcomes</vt:lpstr>
      <vt:lpstr>Deilliannau Dysgu’r Modiwl   Module Learning Outcomes</vt:lpstr>
      <vt:lpstr>Deilliannau Dysgu’r Modiwl   Module Learning Outcomes</vt:lpstr>
      <vt:lpstr>Tasg   Task</vt:lpstr>
      <vt:lpstr>Tasg  Task</vt:lpstr>
      <vt:lpstr>Amserlen</vt:lpstr>
      <vt:lpstr>Asesiad  Assessment</vt:lpstr>
      <vt:lpstr>Manyleb Asesu’r  Asesiad  Module Assessment Specification</vt:lpstr>
      <vt:lpstr> Beth yw pwrpas ysgol?   What is the purpose of school?  Beth yw pwrpas ysgol? </vt:lpstr>
      <vt:lpstr> Felly, pwrpas ysgol posibl yw…  So, possible purpose of school could include… Felly, pwrpas posib yw… </vt:lpstr>
      <vt:lpstr>The purpose of school… Pwrpas ysgol…</vt:lpstr>
      <vt:lpstr>Defnyddio fy  adborth  ffurfiannol  ar gyfer  asesiadau dilynol  Utilising my  formative  feedback for future  assessments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Jones</dc:creator>
  <cp:lastModifiedBy>Helen A Griffiths</cp:lastModifiedBy>
  <cp:revision>176</cp:revision>
  <dcterms:created xsi:type="dcterms:W3CDTF">2021-11-26T16:12:39Z</dcterms:created>
  <dcterms:modified xsi:type="dcterms:W3CDTF">2025-02-27T16:49:54Z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