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025" autoAdjust="0"/>
  </p:normalViewPr>
  <p:slideViewPr>
    <p:cSldViewPr snapToGrid="0">
      <p:cViewPr varScale="1">
        <p:scale>
          <a:sx n="54" d="100"/>
          <a:sy n="54" d="100"/>
        </p:scale>
        <p:origin x="1148"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5D1AB8-7254-4098-9F95-8F5B60EE4E73}" type="datetimeFigureOut">
              <a:rPr lang="en-IN" smtClean="0"/>
              <a:t>27-07-2021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B81359-4E84-4A4C-86E2-C1A56ABA1324}" type="slidenum">
              <a:rPr lang="en-IN" smtClean="0"/>
              <a:t>‹#›</a:t>
            </a:fld>
            <a:endParaRPr lang="en-IN"/>
          </a:p>
        </p:txBody>
      </p:sp>
    </p:spTree>
    <p:extLst>
      <p:ext uri="{BB962C8B-B14F-4D97-AF65-F5344CB8AC3E}">
        <p14:creationId xmlns:p14="http://schemas.microsoft.com/office/powerpoint/2010/main" val="3727978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Although project management is a challenging task, proper planning of the project outline can help make the tasks and activities related to managing the project more manageable. Here, a project of setting up a small and medium-sized restaurant will be undertaken to increase its service area for letting more dining space. Limited space for the restaurant will not let the entrepreneurs make maximum profit. However, while setting up a restaurant, it is necessary to focus on the eating times and table count. </a:t>
            </a:r>
          </a:p>
        </p:txBody>
      </p:sp>
      <p:sp>
        <p:nvSpPr>
          <p:cNvPr id="4" name="Slide Number Placeholder 3"/>
          <p:cNvSpPr>
            <a:spLocks noGrp="1"/>
          </p:cNvSpPr>
          <p:nvPr>
            <p:ph type="sldNum" sz="quarter" idx="5"/>
          </p:nvPr>
        </p:nvSpPr>
        <p:spPr/>
        <p:txBody>
          <a:bodyPr/>
          <a:lstStyle/>
          <a:p>
            <a:fld id="{40B81359-4E84-4A4C-86E2-C1A56ABA1324}" type="slidenum">
              <a:rPr lang="en-IN" smtClean="0"/>
              <a:t>2</a:t>
            </a:fld>
            <a:endParaRPr lang="en-IN"/>
          </a:p>
        </p:txBody>
      </p:sp>
    </p:spTree>
    <p:extLst>
      <p:ext uri="{BB962C8B-B14F-4D97-AF65-F5344CB8AC3E}">
        <p14:creationId xmlns:p14="http://schemas.microsoft.com/office/powerpoint/2010/main" val="2556509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Here, the main outline of setting up a small and medium-sized restaurant is to increase the space of the same to accommodate more tables and chairs for both the regular and occasional customers. Given that restaurant operators can provide improved service, they can allow customers to spend quality time in the restaurant and enjoy food offerings. This is the main reason behind the expansion of restaurant space by optimal utilisation of the terrace region used only during the summers. Now they are trying to organise the space so that customers can also enjoy their food on the terrace during the rainy and winter season. </a:t>
            </a:r>
          </a:p>
        </p:txBody>
      </p:sp>
      <p:sp>
        <p:nvSpPr>
          <p:cNvPr id="4" name="Slide Number Placeholder 3"/>
          <p:cNvSpPr>
            <a:spLocks noGrp="1"/>
          </p:cNvSpPr>
          <p:nvPr>
            <p:ph type="sldNum" sz="quarter" idx="5"/>
          </p:nvPr>
        </p:nvSpPr>
        <p:spPr/>
        <p:txBody>
          <a:bodyPr/>
          <a:lstStyle/>
          <a:p>
            <a:fld id="{40B81359-4E84-4A4C-86E2-C1A56ABA1324}" type="slidenum">
              <a:rPr lang="en-IN" smtClean="0"/>
              <a:t>3</a:t>
            </a:fld>
            <a:endParaRPr lang="en-IN"/>
          </a:p>
        </p:txBody>
      </p:sp>
    </p:spTree>
    <p:extLst>
      <p:ext uri="{BB962C8B-B14F-4D97-AF65-F5344CB8AC3E}">
        <p14:creationId xmlns:p14="http://schemas.microsoft.com/office/powerpoint/2010/main" val="1479895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Specification of stakeholders is necessary since they are responsible for undertaking the activities of the restaurant. Here, the main stakeholders are the accountant, manager of the restaurant, chefs and record keeper. Managing trial balance with the criteria of general ledger balancing is the prime duty of both record keeper and accountant manager. They will ensure that the amount required to be spent on the redevelopment of the restaurant is maintained correctly. Restaurant managers also play a crucial role in taking charge of the budgets and cost-cutting strategies. Restaurant managers with effective communication with the accountant must also anticipate the risks and minimise those accordingly. </a:t>
            </a:r>
          </a:p>
        </p:txBody>
      </p:sp>
      <p:sp>
        <p:nvSpPr>
          <p:cNvPr id="4" name="Slide Number Placeholder 3"/>
          <p:cNvSpPr>
            <a:spLocks noGrp="1"/>
          </p:cNvSpPr>
          <p:nvPr>
            <p:ph type="sldNum" sz="quarter" idx="5"/>
          </p:nvPr>
        </p:nvSpPr>
        <p:spPr/>
        <p:txBody>
          <a:bodyPr/>
          <a:lstStyle/>
          <a:p>
            <a:fld id="{40B81359-4E84-4A4C-86E2-C1A56ABA1324}" type="slidenum">
              <a:rPr lang="en-IN" smtClean="0"/>
              <a:t>4</a:t>
            </a:fld>
            <a:endParaRPr lang="en-IN"/>
          </a:p>
        </p:txBody>
      </p:sp>
    </p:spTree>
    <p:extLst>
      <p:ext uri="{BB962C8B-B14F-4D97-AF65-F5344CB8AC3E}">
        <p14:creationId xmlns:p14="http://schemas.microsoft.com/office/powerpoint/2010/main" val="1208849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is necessary to consider both the WBS and Gantt charts. This helps the project managers stay focused and familiar with the project's activities and with the budget requirements criteria. Specification of fixed costs for the restaurant includes costs for cutlery, furniture, interior decor. On the other hand, variable costs for the same comprise are spent on electricity, utilities, maintenance charges and wages of workers. </a:t>
            </a:r>
          </a:p>
        </p:txBody>
      </p:sp>
      <p:sp>
        <p:nvSpPr>
          <p:cNvPr id="4" name="Slide Number Placeholder 3"/>
          <p:cNvSpPr>
            <a:spLocks noGrp="1"/>
          </p:cNvSpPr>
          <p:nvPr>
            <p:ph type="sldNum" sz="quarter" idx="5"/>
          </p:nvPr>
        </p:nvSpPr>
        <p:spPr/>
        <p:txBody>
          <a:bodyPr/>
          <a:lstStyle/>
          <a:p>
            <a:fld id="{40B81359-4E84-4A4C-86E2-C1A56ABA1324}" type="slidenum">
              <a:rPr lang="en-IN" smtClean="0"/>
              <a:t>5</a:t>
            </a:fld>
            <a:endParaRPr lang="en-IN"/>
          </a:p>
        </p:txBody>
      </p:sp>
    </p:spTree>
    <p:extLst>
      <p:ext uri="{BB962C8B-B14F-4D97-AF65-F5344CB8AC3E}">
        <p14:creationId xmlns:p14="http://schemas.microsoft.com/office/powerpoint/2010/main" val="17713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Specification of resources is essential. Here, the restaurant manager is aiming to increase the space for a better dining space. Increased staff is required to provide quality customer service and food offering service. It will help to ensure that no customers need to wait. Key focus on increasing the human resource is vital for this current project since expanded restaurant space implies more customers than before, which, in turn, implies more staff requirements criteria. This also led to an increased and refined budget structure to maintain staff and employees. The restaurant managers also need to look for more cutleries and chairs for easy food and hospitality service. Keeping track of the financial resource and budget all fall under crucial consideration.</a:t>
            </a:r>
          </a:p>
        </p:txBody>
      </p:sp>
      <p:sp>
        <p:nvSpPr>
          <p:cNvPr id="4" name="Slide Number Placeholder 3"/>
          <p:cNvSpPr>
            <a:spLocks noGrp="1"/>
          </p:cNvSpPr>
          <p:nvPr>
            <p:ph type="sldNum" sz="quarter" idx="5"/>
          </p:nvPr>
        </p:nvSpPr>
        <p:spPr/>
        <p:txBody>
          <a:bodyPr/>
          <a:lstStyle/>
          <a:p>
            <a:fld id="{40B81359-4E84-4A4C-86E2-C1A56ABA1324}" type="slidenum">
              <a:rPr lang="en-IN" smtClean="0"/>
              <a:t>6</a:t>
            </a:fld>
            <a:endParaRPr lang="en-IN"/>
          </a:p>
        </p:txBody>
      </p:sp>
    </p:spTree>
    <p:extLst>
      <p:ext uri="{BB962C8B-B14F-4D97-AF65-F5344CB8AC3E}">
        <p14:creationId xmlns:p14="http://schemas.microsoft.com/office/powerpoint/2010/main" val="4287101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the critical risks for the current project include limited cash flow, issues associated with certification and licensing, food shortage and ineffective management of the restaurant's image. The kitchen staff and chef are the responsible personnel to look after and mitigate risks of food shortage. They need to communicate with the restaurant manager for the same. On the other hand, restaurant owners and risk managers should be made liable for resolving the concerns of certification and licencing. The collaborative approach of the accountant and the restaurant manager needs to look after the issues of cash flow. </a:t>
            </a:r>
          </a:p>
          <a:p>
            <a:endParaRPr lang="en-IN" dirty="0"/>
          </a:p>
        </p:txBody>
      </p:sp>
      <p:sp>
        <p:nvSpPr>
          <p:cNvPr id="4" name="Slide Number Placeholder 3"/>
          <p:cNvSpPr>
            <a:spLocks noGrp="1"/>
          </p:cNvSpPr>
          <p:nvPr>
            <p:ph type="sldNum" sz="quarter" idx="5"/>
          </p:nvPr>
        </p:nvSpPr>
        <p:spPr/>
        <p:txBody>
          <a:bodyPr/>
          <a:lstStyle/>
          <a:p>
            <a:fld id="{40B81359-4E84-4A4C-86E2-C1A56ABA1324}" type="slidenum">
              <a:rPr lang="en-IN" smtClean="0"/>
              <a:t>7</a:t>
            </a:fld>
            <a:endParaRPr lang="en-IN"/>
          </a:p>
        </p:txBody>
      </p:sp>
    </p:spTree>
    <p:extLst>
      <p:ext uri="{BB962C8B-B14F-4D97-AF65-F5344CB8AC3E}">
        <p14:creationId xmlns:p14="http://schemas.microsoft.com/office/powerpoint/2010/main" val="232416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extension of the terrace should be accompanied by proper decor to complement the operations. </a:t>
            </a:r>
          </a:p>
          <a:p>
            <a:endParaRPr lang="en-IN" dirty="0"/>
          </a:p>
        </p:txBody>
      </p:sp>
      <p:sp>
        <p:nvSpPr>
          <p:cNvPr id="4" name="Slide Number Placeholder 3"/>
          <p:cNvSpPr>
            <a:spLocks noGrp="1"/>
          </p:cNvSpPr>
          <p:nvPr>
            <p:ph type="sldNum" sz="quarter" idx="10"/>
          </p:nvPr>
        </p:nvSpPr>
        <p:spPr/>
        <p:txBody>
          <a:bodyPr/>
          <a:lstStyle/>
          <a:p>
            <a:fld id="{40B81359-4E84-4A4C-86E2-C1A56ABA1324}" type="slidenum">
              <a:rPr lang="en-IN" smtClean="0"/>
              <a:t>8</a:t>
            </a:fld>
            <a:endParaRPr lang="en-IN"/>
          </a:p>
        </p:txBody>
      </p:sp>
    </p:spTree>
    <p:extLst>
      <p:ext uri="{BB962C8B-B14F-4D97-AF65-F5344CB8AC3E}">
        <p14:creationId xmlns:p14="http://schemas.microsoft.com/office/powerpoint/2010/main" val="3768929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1203803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2989914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3764688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5EC18F-B863-4173-8EC1-E5ACB898953B}" type="datetimeFigureOut">
              <a:rPr lang="en-IN" smtClean="0"/>
              <a:t>27-07-2021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33203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5EC18F-B863-4173-8EC1-E5ACB898953B}" type="datetimeFigureOut">
              <a:rPr lang="en-IN" smtClean="0"/>
              <a:t>27-07-2021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3022597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5EC18F-B863-4173-8EC1-E5ACB898953B}" type="datetimeFigureOut">
              <a:rPr lang="en-IN" smtClean="0"/>
              <a:t>27-07-2021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4278968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5EC18F-B863-4173-8EC1-E5ACB898953B}" type="datetimeFigureOut">
              <a:rPr lang="en-IN" smtClean="0"/>
              <a:t>27-07-2021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421921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5EC18F-B863-4173-8EC1-E5ACB898953B}" type="datetimeFigureOut">
              <a:rPr lang="en-IN" smtClean="0"/>
              <a:t>27-07-2021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215274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5EC18F-B863-4173-8EC1-E5ACB898953B}" type="datetimeFigureOut">
              <a:rPr lang="en-IN" smtClean="0"/>
              <a:t>27-07-2021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120570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2959770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52312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3218835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7352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25984357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1574868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5EC18F-B863-4173-8EC1-E5ACB898953B}" type="datetimeFigureOut">
              <a:rPr lang="en-IN" smtClean="0"/>
              <a:t>27-07-2021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B745A1-7785-4326-A809-2BC4D02A8BAD}" type="slidenum">
              <a:rPr lang="en-IN" smtClean="0"/>
              <a:t>‹#›</a:t>
            </a:fld>
            <a:endParaRPr lang="en-IN"/>
          </a:p>
        </p:txBody>
      </p:sp>
    </p:spTree>
    <p:extLst>
      <p:ext uri="{BB962C8B-B14F-4D97-AF65-F5344CB8AC3E}">
        <p14:creationId xmlns:p14="http://schemas.microsoft.com/office/powerpoint/2010/main" val="3386645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25EC18F-B863-4173-8EC1-E5ACB898953B}" type="datetimeFigureOut">
              <a:rPr lang="en-IN" smtClean="0"/>
              <a:t>27-07-2021</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B745A1-7785-4326-A809-2BC4D02A8BAD}" type="slidenum">
              <a:rPr lang="en-IN" smtClean="0"/>
              <a:t>‹#›</a:t>
            </a:fld>
            <a:endParaRPr lang="en-IN"/>
          </a:p>
        </p:txBody>
      </p:sp>
    </p:spTree>
    <p:extLst>
      <p:ext uri="{BB962C8B-B14F-4D97-AF65-F5344CB8AC3E}">
        <p14:creationId xmlns:p14="http://schemas.microsoft.com/office/powerpoint/2010/main" val="19666659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5A8AB-2899-4419-BC6E-994394AB135C}"/>
              </a:ext>
            </a:extLst>
          </p:cNvPr>
          <p:cNvSpPr>
            <a:spLocks noGrp="1"/>
          </p:cNvSpPr>
          <p:nvPr>
            <p:ph type="ctrTitle"/>
          </p:nvPr>
        </p:nvSpPr>
        <p:spPr>
          <a:xfrm>
            <a:off x="1507066" y="1045029"/>
            <a:ext cx="8028819" cy="1096899"/>
          </a:xfrm>
        </p:spPr>
        <p:txBody>
          <a:bodyPr/>
          <a:lstStyle/>
          <a:p>
            <a:r>
              <a:rPr lang="en-GB" sz="1800" b="1" dirty="0">
                <a:solidFill>
                  <a:srgbClr val="000000"/>
                </a:solidFill>
                <a:latin typeface="Times New Roman" panose="02020603050405020304" pitchFamily="18" charset="0"/>
              </a:rPr>
              <a:t>Project Plan: Redevelopment of restaurant</a:t>
            </a:r>
            <a:endParaRPr lang="en-IN" dirty="0"/>
          </a:p>
        </p:txBody>
      </p:sp>
      <p:sp>
        <p:nvSpPr>
          <p:cNvPr id="3" name="Subtitle 2">
            <a:extLst>
              <a:ext uri="{FF2B5EF4-FFF2-40B4-BE49-F238E27FC236}">
                <a16:creationId xmlns:a16="http://schemas.microsoft.com/office/drawing/2014/main" id="{A40FC55C-B141-4A87-BF94-38D878D2929F}"/>
              </a:ext>
            </a:extLst>
          </p:cNvPr>
          <p:cNvSpPr>
            <a:spLocks noGrp="1"/>
          </p:cNvSpPr>
          <p:nvPr>
            <p:ph type="subTitle" idx="1"/>
          </p:nvPr>
        </p:nvSpPr>
        <p:spPr>
          <a:xfrm>
            <a:off x="1507067" y="2766951"/>
            <a:ext cx="7766936" cy="2380781"/>
          </a:xfrm>
        </p:spPr>
        <p:txBody>
          <a:bodyPr>
            <a:normAutofit fontScale="92500" lnSpcReduction="20000"/>
          </a:bodyPr>
          <a:lstStyle/>
          <a:p>
            <a:pPr marR="539750">
              <a:lnSpc>
                <a:spcPct val="115000"/>
              </a:lnSpc>
              <a:spcAft>
                <a:spcPts val="150"/>
              </a:spcAft>
            </a:pPr>
            <a:r>
              <a:rPr lang="en-GB" sz="1800" dirty="0">
                <a:effectLst/>
                <a:latin typeface="Times New Roman" panose="02020603050405020304" pitchFamily="18" charset="0"/>
                <a:ea typeface="Arial" panose="020B0604020202020204" pitchFamily="34" charset="0"/>
              </a:rPr>
              <a:t>Student Name: Mizan Ahmed</a:t>
            </a:r>
            <a:endParaRPr lang="en-GB" sz="1800" dirty="0">
              <a:effectLst/>
              <a:latin typeface="Arial" panose="020B0604020202020204" pitchFamily="34" charset="0"/>
              <a:ea typeface="Arial" panose="020B0604020202020204" pitchFamily="34" charset="0"/>
            </a:endParaRPr>
          </a:p>
          <a:p>
            <a:pPr marR="539750">
              <a:lnSpc>
                <a:spcPct val="115000"/>
              </a:lnSpc>
              <a:spcAft>
                <a:spcPts val="150"/>
              </a:spcAft>
            </a:pPr>
            <a:r>
              <a:rPr lang="en-GB" sz="1800" dirty="0">
                <a:effectLst/>
                <a:latin typeface="Times New Roman" panose="02020603050405020304" pitchFamily="18" charset="0"/>
                <a:ea typeface="Arial" panose="020B0604020202020204" pitchFamily="34" charset="0"/>
              </a:rPr>
              <a:t>Student ID: 1817762</a:t>
            </a:r>
            <a:endParaRPr lang="en-GB" sz="1800" dirty="0">
              <a:effectLst/>
              <a:latin typeface="Arial" panose="020B0604020202020204" pitchFamily="34" charset="0"/>
              <a:ea typeface="Arial" panose="020B0604020202020204" pitchFamily="34" charset="0"/>
            </a:endParaRPr>
          </a:p>
          <a:p>
            <a:pPr marR="539750">
              <a:lnSpc>
                <a:spcPct val="115000"/>
              </a:lnSpc>
              <a:spcAft>
                <a:spcPts val="150"/>
              </a:spcAft>
            </a:pPr>
            <a:r>
              <a:rPr lang="en-GB" sz="1800" dirty="0">
                <a:effectLst/>
                <a:latin typeface="Times New Roman" panose="02020603050405020304" pitchFamily="18" charset="0"/>
                <a:ea typeface="Arial" panose="020B0604020202020204" pitchFamily="34" charset="0"/>
              </a:rPr>
              <a:t>Module code: BMSW 5104</a:t>
            </a:r>
            <a:endParaRPr lang="en-GB" sz="1800" dirty="0">
              <a:effectLst/>
              <a:latin typeface="Arial" panose="020B0604020202020204" pitchFamily="34" charset="0"/>
              <a:ea typeface="Arial" panose="020B0604020202020204" pitchFamily="34" charset="0"/>
            </a:endParaRPr>
          </a:p>
          <a:p>
            <a:pPr marR="539750">
              <a:lnSpc>
                <a:spcPct val="115000"/>
              </a:lnSpc>
              <a:spcAft>
                <a:spcPts val="150"/>
              </a:spcAft>
            </a:pPr>
            <a:r>
              <a:rPr lang="en-GB" sz="1800" dirty="0">
                <a:effectLst/>
                <a:latin typeface="Times New Roman" panose="02020603050405020304" pitchFamily="18" charset="0"/>
                <a:ea typeface="Arial" panose="020B0604020202020204" pitchFamily="34" charset="0"/>
              </a:rPr>
              <a:t>Assignment Section: Project Management Plan</a:t>
            </a:r>
            <a:endParaRPr lang="en-GB" sz="1800" dirty="0">
              <a:effectLst/>
              <a:latin typeface="Arial" panose="020B0604020202020204" pitchFamily="34" charset="0"/>
              <a:ea typeface="Arial" panose="020B0604020202020204" pitchFamily="34" charset="0"/>
            </a:endParaRPr>
          </a:p>
          <a:p>
            <a:pPr marR="539750">
              <a:lnSpc>
                <a:spcPct val="115000"/>
              </a:lnSpc>
              <a:spcAft>
                <a:spcPts val="150"/>
              </a:spcAft>
            </a:pPr>
            <a:r>
              <a:rPr lang="en-GB" sz="1800" dirty="0">
                <a:effectLst/>
                <a:latin typeface="Times New Roman" panose="02020603050405020304" pitchFamily="18" charset="0"/>
                <a:ea typeface="Arial" panose="020B0604020202020204" pitchFamily="34" charset="0"/>
              </a:rPr>
              <a:t>Lecturer’s Name: </a:t>
            </a:r>
            <a:r>
              <a:rPr lang="en-GB" sz="1800" dirty="0" err="1">
                <a:effectLst/>
                <a:latin typeface="Times New Roman" panose="02020603050405020304" pitchFamily="18" charset="0"/>
                <a:ea typeface="Arial" panose="020B0604020202020204" pitchFamily="34" charset="0"/>
              </a:rPr>
              <a:t>Vajira</a:t>
            </a:r>
            <a:r>
              <a:rPr lang="en-GB" sz="1800" dirty="0">
                <a:effectLst/>
                <a:latin typeface="Times New Roman" panose="02020603050405020304" pitchFamily="18" charset="0"/>
                <a:ea typeface="Arial" panose="020B0604020202020204" pitchFamily="34" charset="0"/>
              </a:rPr>
              <a:t> </a:t>
            </a:r>
            <a:r>
              <a:rPr lang="en-GB" sz="1800" dirty="0" err="1">
                <a:effectLst/>
                <a:latin typeface="Times New Roman" panose="02020603050405020304" pitchFamily="18" charset="0"/>
                <a:ea typeface="Arial" panose="020B0604020202020204" pitchFamily="34" charset="0"/>
              </a:rPr>
              <a:t>Balasuriya</a:t>
            </a:r>
            <a:endParaRPr lang="en-GB" sz="1800" dirty="0">
              <a:effectLst/>
              <a:latin typeface="Arial" panose="020B0604020202020204" pitchFamily="34" charset="0"/>
              <a:ea typeface="Arial" panose="020B0604020202020204" pitchFamily="34" charset="0"/>
            </a:endParaRPr>
          </a:p>
          <a:p>
            <a:pPr algn="r"/>
            <a:r>
              <a:rPr lang="en-IN" dirty="0"/>
              <a:t>: </a:t>
            </a:r>
          </a:p>
        </p:txBody>
      </p:sp>
    </p:spTree>
    <p:extLst>
      <p:ext uri="{BB962C8B-B14F-4D97-AF65-F5344CB8AC3E}">
        <p14:creationId xmlns:p14="http://schemas.microsoft.com/office/powerpoint/2010/main" val="2185382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583B2-2B05-47E1-9DA0-685BEAC44F32}"/>
              </a:ext>
            </a:extLst>
          </p:cNvPr>
          <p:cNvSpPr>
            <a:spLocks noGrp="1"/>
          </p:cNvSpPr>
          <p:nvPr>
            <p:ph type="title"/>
          </p:nvPr>
        </p:nvSpPr>
        <p:spPr/>
        <p:txBody>
          <a:bodyPr>
            <a:noAutofit/>
          </a:bodyPr>
          <a:lstStyle/>
          <a:p>
            <a:pPr algn="ctr" rtl="0">
              <a:spcBef>
                <a:spcPts val="1200"/>
              </a:spcBef>
              <a:spcAft>
                <a:spcPts val="1200"/>
              </a:spcAft>
            </a:pPr>
            <a:r>
              <a:rPr lang="en-IN" sz="3200" b="1" i="0" u="none" strike="noStrike" dirty="0">
                <a:solidFill>
                  <a:srgbClr val="000000"/>
                </a:solidFill>
                <a:effectLst/>
                <a:latin typeface="Times New Roman" panose="02020603050405020304" pitchFamily="18" charset="0"/>
              </a:rPr>
              <a:t>Introduction </a:t>
            </a:r>
            <a:br>
              <a:rPr lang="en-IN" sz="3200" b="0" dirty="0">
                <a:effectLst/>
              </a:rPr>
            </a:br>
            <a:br>
              <a:rPr lang="en-IN" sz="3200" dirty="0"/>
            </a:br>
            <a:endParaRPr lang="en-IN" sz="3200" dirty="0"/>
          </a:p>
        </p:txBody>
      </p:sp>
      <p:sp>
        <p:nvSpPr>
          <p:cNvPr id="3" name="Content Placeholder 2">
            <a:extLst>
              <a:ext uri="{FF2B5EF4-FFF2-40B4-BE49-F238E27FC236}">
                <a16:creationId xmlns:a16="http://schemas.microsoft.com/office/drawing/2014/main" id="{0D1B68FD-4774-4AA8-9EA8-4255D90F0CB0}"/>
              </a:ext>
            </a:extLst>
          </p:cNvPr>
          <p:cNvSpPr>
            <a:spLocks noGrp="1"/>
          </p:cNvSpPr>
          <p:nvPr>
            <p:ph sz="half" idx="1"/>
          </p:nvPr>
        </p:nvSpPr>
        <p:spPr/>
        <p:txBody>
          <a:bodyPr>
            <a:normAutofit fontScale="85000" lnSpcReduction="20000"/>
          </a:bodyPr>
          <a:lstStyle/>
          <a:p>
            <a:pPr algn="just">
              <a:lnSpc>
                <a:spcPct val="170000"/>
              </a:lnSpc>
            </a:pPr>
            <a:r>
              <a:rPr lang="en-GB" dirty="0">
                <a:latin typeface="Times New Roman" panose="02020603050405020304" pitchFamily="18" charset="0"/>
                <a:cs typeface="Times New Roman" panose="02020603050405020304" pitchFamily="18" charset="0"/>
              </a:rPr>
              <a:t>Managing projects is challenging and complicated</a:t>
            </a:r>
          </a:p>
          <a:p>
            <a:pPr algn="just">
              <a:lnSpc>
                <a:spcPct val="170000"/>
              </a:lnSpc>
            </a:pPr>
            <a:r>
              <a:rPr lang="en-GB" dirty="0">
                <a:latin typeface="Times New Roman" panose="02020603050405020304" pitchFamily="18" charset="0"/>
                <a:cs typeface="Times New Roman" panose="02020603050405020304" pitchFamily="18" charset="0"/>
              </a:rPr>
              <a:t>It aims to establish a goal, objective or aim </a:t>
            </a:r>
          </a:p>
          <a:p>
            <a:pPr algn="just">
              <a:lnSpc>
                <a:spcPct val="170000"/>
              </a:lnSpc>
            </a:pPr>
            <a:r>
              <a:rPr lang="en-GB" dirty="0">
                <a:latin typeface="Times New Roman" panose="02020603050405020304" pitchFamily="18" charset="0"/>
                <a:cs typeface="Times New Roman" panose="02020603050405020304" pitchFamily="18" charset="0"/>
              </a:rPr>
              <a:t>Every project is distinctive (</a:t>
            </a:r>
            <a:r>
              <a:rPr lang="en-GB" dirty="0" err="1">
                <a:latin typeface="Times New Roman" panose="02020603050405020304" pitchFamily="18" charset="0"/>
                <a:cs typeface="Times New Roman" panose="02020603050405020304" pitchFamily="18" charset="0"/>
              </a:rPr>
              <a:t>Radovic</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Markovic</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Salamzadeh</a:t>
            </a:r>
            <a:r>
              <a:rPr lang="en-GB" dirty="0">
                <a:latin typeface="Times New Roman" panose="02020603050405020304" pitchFamily="18" charset="0"/>
                <a:cs typeface="Times New Roman" panose="02020603050405020304" pitchFamily="18" charset="0"/>
              </a:rPr>
              <a:t>, 2018)</a:t>
            </a:r>
          </a:p>
          <a:p>
            <a:pPr algn="just">
              <a:lnSpc>
                <a:spcPct val="170000"/>
              </a:lnSpc>
            </a:pPr>
            <a:r>
              <a:rPr lang="en-GB" dirty="0">
                <a:latin typeface="Times New Roman" panose="02020603050405020304" pitchFamily="18" charset="0"/>
                <a:cs typeface="Times New Roman" panose="02020603050405020304" pitchFamily="18" charset="0"/>
              </a:rPr>
              <a:t>Creating a project plan with a budget and timeline is important</a:t>
            </a:r>
          </a:p>
          <a:p>
            <a:pPr algn="just">
              <a:lnSpc>
                <a:spcPct val="170000"/>
              </a:lnSpc>
            </a:pPr>
            <a:r>
              <a:rPr lang="en-GB" dirty="0">
                <a:latin typeface="Times New Roman" panose="02020603050405020304" pitchFamily="18" charset="0"/>
                <a:cs typeface="Times New Roman" panose="02020603050405020304" pitchFamily="18" charset="0"/>
              </a:rPr>
              <a:t>Here, the project is regarding the establishment of a small or medium-sized restaurant </a:t>
            </a:r>
          </a:p>
        </p:txBody>
      </p:sp>
      <p:pic>
        <p:nvPicPr>
          <p:cNvPr id="1026" name="Picture 2" descr="Building Clipart Restaurante - Restaurant Clipart Transparent Background Transparent  PNG - 1280x938 - Free Download on NicePNG">
            <a:extLst>
              <a:ext uri="{FF2B5EF4-FFF2-40B4-BE49-F238E27FC236}">
                <a16:creationId xmlns:a16="http://schemas.microsoft.com/office/drawing/2014/main" id="{FA372B69-F75B-47CB-BAF3-AC01CB030BC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972174" y="2252545"/>
            <a:ext cx="2859591" cy="3133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93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E60B-9FD2-46DC-842C-5D5798F6E79F}"/>
              </a:ext>
            </a:extLst>
          </p:cNvPr>
          <p:cNvSpPr>
            <a:spLocks noGrp="1"/>
          </p:cNvSpPr>
          <p:nvPr>
            <p:ph type="title"/>
          </p:nvPr>
        </p:nvSpPr>
        <p:spPr/>
        <p:txBody>
          <a:bodyPr/>
          <a:lstStyle/>
          <a:p>
            <a:pPr algn="ctr"/>
            <a:r>
              <a:rPr lang="en-IN" sz="4400" b="1" i="0" u="none" strike="noStrike" dirty="0">
                <a:solidFill>
                  <a:srgbClr val="000000"/>
                </a:solidFill>
                <a:effectLst/>
                <a:latin typeface="Times New Roman" panose="02020603050405020304" pitchFamily="18" charset="0"/>
              </a:rPr>
              <a:t>Project Outline </a:t>
            </a:r>
            <a:endParaRPr lang="en-IN" dirty="0"/>
          </a:p>
        </p:txBody>
      </p:sp>
      <p:sp>
        <p:nvSpPr>
          <p:cNvPr id="3" name="Content Placeholder 2">
            <a:extLst>
              <a:ext uri="{FF2B5EF4-FFF2-40B4-BE49-F238E27FC236}">
                <a16:creationId xmlns:a16="http://schemas.microsoft.com/office/drawing/2014/main" id="{DB9F1C4D-0469-4D4F-B1EB-65788377784B}"/>
              </a:ext>
            </a:extLst>
          </p:cNvPr>
          <p:cNvSpPr>
            <a:spLocks noGrp="1"/>
          </p:cNvSpPr>
          <p:nvPr>
            <p:ph sz="half" idx="1"/>
          </p:nvPr>
        </p:nvSpPr>
        <p:spPr/>
        <p:txBody>
          <a:bodyPr>
            <a:normAutofit/>
          </a:bodyPr>
          <a:lstStyle/>
          <a:p>
            <a:pPr algn="just"/>
            <a:r>
              <a:rPr lang="en-IN" sz="1500" dirty="0">
                <a:latin typeface="Times New Roman" pitchFamily="18" charset="0"/>
                <a:cs typeface="Times New Roman" pitchFamily="18" charset="0"/>
              </a:rPr>
              <a:t>Key consideration behind the setup and establishment of the project</a:t>
            </a:r>
          </a:p>
          <a:p>
            <a:pPr algn="just"/>
            <a:r>
              <a:rPr lang="en-IN" sz="1500" dirty="0">
                <a:latin typeface="Times New Roman" pitchFamily="18" charset="0"/>
                <a:cs typeface="Times New Roman" pitchFamily="18" charset="0"/>
              </a:rPr>
              <a:t>Maximum utility of the terrace throughout the year (</a:t>
            </a:r>
            <a:r>
              <a:rPr lang="en-IN" sz="1500" dirty="0" err="1">
                <a:latin typeface="Times New Roman" pitchFamily="18" charset="0"/>
                <a:cs typeface="Times New Roman" pitchFamily="18" charset="0"/>
              </a:rPr>
              <a:t>Aithal</a:t>
            </a:r>
            <a:r>
              <a:rPr lang="en-IN" sz="1500" dirty="0">
                <a:latin typeface="Times New Roman" pitchFamily="18" charset="0"/>
                <a:cs typeface="Times New Roman" pitchFamily="18" charset="0"/>
              </a:rPr>
              <a:t>, 2017)</a:t>
            </a:r>
          </a:p>
          <a:p>
            <a:pPr algn="just"/>
            <a:r>
              <a:rPr lang="en-IN" sz="1500" dirty="0">
                <a:latin typeface="Times New Roman" pitchFamily="18" charset="0"/>
                <a:cs typeface="Times New Roman" pitchFamily="18" charset="0"/>
              </a:rPr>
              <a:t>To make space for more tables and thus; more customers</a:t>
            </a:r>
          </a:p>
          <a:p>
            <a:pPr algn="just"/>
            <a:r>
              <a:rPr lang="en-IN" sz="1500" dirty="0">
                <a:latin typeface="Times New Roman" pitchFamily="18" charset="0"/>
                <a:cs typeface="Times New Roman" pitchFamily="18" charset="0"/>
              </a:rPr>
              <a:t>Keeping key consideration on the concept of ‘sit and eat’ </a:t>
            </a:r>
          </a:p>
          <a:p>
            <a:pPr algn="just"/>
            <a:r>
              <a:rPr lang="en-IN" sz="1500" dirty="0">
                <a:latin typeface="Times New Roman" pitchFamily="18" charset="0"/>
                <a:cs typeface="Times New Roman" pitchFamily="18" charset="0"/>
              </a:rPr>
              <a:t>The key objective is to give tough competition to the existing competitors</a:t>
            </a:r>
          </a:p>
          <a:p>
            <a:pPr algn="just">
              <a:lnSpc>
                <a:spcPct val="170000"/>
              </a:lnSpc>
            </a:pPr>
            <a:endParaRPr lang="en-IN" sz="1500" dirty="0">
              <a:latin typeface="Times New Roman" pitchFamily="18" charset="0"/>
              <a:cs typeface="Times New Roman" pitchFamily="18" charset="0"/>
            </a:endParaRPr>
          </a:p>
        </p:txBody>
      </p:sp>
      <p:pic>
        <p:nvPicPr>
          <p:cNvPr id="2050" name="Picture 2" descr="15 Restaurant Floor Plan Examples &amp; Restaurant Layout Design Ideas">
            <a:extLst>
              <a:ext uri="{FF2B5EF4-FFF2-40B4-BE49-F238E27FC236}">
                <a16:creationId xmlns:a16="http://schemas.microsoft.com/office/drawing/2014/main" id="{F8B2F80A-2F37-4C8D-883A-4D92940DB70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667707" y="1828800"/>
            <a:ext cx="3606294" cy="195672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Dogfish variance rehearing set for June 22 | Cape Gazette">
            <a:extLst>
              <a:ext uri="{FF2B5EF4-FFF2-40B4-BE49-F238E27FC236}">
                <a16:creationId xmlns:a16="http://schemas.microsoft.com/office/drawing/2014/main" id="{28C0C0BA-C0B9-4AF2-92A7-5A063C9C25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1882" y="4084638"/>
            <a:ext cx="3372119" cy="1956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459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E60B-9FD2-46DC-842C-5D5798F6E79F}"/>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Stakeholder Template</a:t>
            </a:r>
          </a:p>
        </p:txBody>
      </p:sp>
      <p:sp>
        <p:nvSpPr>
          <p:cNvPr id="3" name="Content Placeholder 2">
            <a:extLst>
              <a:ext uri="{FF2B5EF4-FFF2-40B4-BE49-F238E27FC236}">
                <a16:creationId xmlns:a16="http://schemas.microsoft.com/office/drawing/2014/main" id="{DB9F1C4D-0469-4D4F-B1EB-65788377784B}"/>
              </a:ext>
            </a:extLst>
          </p:cNvPr>
          <p:cNvSpPr>
            <a:spLocks noGrp="1"/>
          </p:cNvSpPr>
          <p:nvPr>
            <p:ph sz="half" idx="1"/>
          </p:nvPr>
        </p:nvSpPr>
        <p:spPr/>
        <p:txBody>
          <a:bodyPr>
            <a:normAutofit fontScale="85000" lnSpcReduction="10000"/>
          </a:bodyPr>
          <a:lstStyle/>
          <a:p>
            <a:pPr algn="just"/>
            <a:r>
              <a:rPr lang="en-IN" dirty="0">
                <a:latin typeface="Times New Roman" pitchFamily="18" charset="0"/>
                <a:cs typeface="Times New Roman" pitchFamily="18" charset="0"/>
              </a:rPr>
              <a:t>Key stakeholders include record keeper, accountant, restaurant manager, waiter and chefs (</a:t>
            </a:r>
            <a:r>
              <a:rPr lang="en-IN" dirty="0" err="1">
                <a:latin typeface="Times New Roman" pitchFamily="18" charset="0"/>
                <a:cs typeface="Times New Roman" pitchFamily="18" charset="0"/>
              </a:rPr>
              <a:t>Kurpayanidi</a:t>
            </a:r>
            <a:r>
              <a:rPr lang="en-IN" dirty="0">
                <a:latin typeface="Times New Roman" pitchFamily="18" charset="0"/>
                <a:cs typeface="Times New Roman" pitchFamily="18" charset="0"/>
              </a:rPr>
              <a:t>, 2018). </a:t>
            </a:r>
          </a:p>
          <a:p>
            <a:pPr algn="just"/>
            <a:r>
              <a:rPr lang="en-IN" dirty="0">
                <a:latin typeface="Times New Roman" pitchFamily="18" charset="0"/>
                <a:cs typeface="Times New Roman" pitchFamily="18" charset="0"/>
              </a:rPr>
              <a:t>Here, the key stakeholders are the person who will be in charge of the restaurant activities.</a:t>
            </a:r>
          </a:p>
          <a:p>
            <a:pPr algn="just"/>
            <a:r>
              <a:rPr lang="en-IN" dirty="0">
                <a:latin typeface="Times New Roman" pitchFamily="18" charset="0"/>
                <a:cs typeface="Times New Roman" pitchFamily="18" charset="0"/>
              </a:rPr>
              <a:t>Communicating with the key vendors for specialisation and creation of menus</a:t>
            </a:r>
          </a:p>
          <a:p>
            <a:pPr algn="just"/>
            <a:r>
              <a:rPr lang="en-IN" dirty="0">
                <a:latin typeface="Times New Roman" pitchFamily="18" charset="0"/>
                <a:cs typeface="Times New Roman" pitchFamily="18" charset="0"/>
              </a:rPr>
              <a:t>Staffing timetable for adequate coverage of customer service (</a:t>
            </a:r>
            <a:r>
              <a:rPr lang="en-IN" dirty="0" err="1">
                <a:latin typeface="Times New Roman" pitchFamily="18" charset="0"/>
                <a:cs typeface="Times New Roman" pitchFamily="18" charset="0"/>
              </a:rPr>
              <a:t>Mosteanu</a:t>
            </a:r>
            <a:r>
              <a:rPr lang="en-IN" i="1" dirty="0">
                <a:latin typeface="Times New Roman" pitchFamily="18" charset="0"/>
                <a:cs typeface="Times New Roman" pitchFamily="18" charset="0"/>
              </a:rPr>
              <a:t> et al</a:t>
            </a:r>
            <a:r>
              <a:rPr lang="en-IN" dirty="0">
                <a:latin typeface="Times New Roman" pitchFamily="18" charset="0"/>
                <a:cs typeface="Times New Roman" pitchFamily="18" charset="0"/>
              </a:rPr>
              <a:t>., 2019)</a:t>
            </a:r>
          </a:p>
          <a:p>
            <a:pPr algn="just"/>
            <a:r>
              <a:rPr lang="en-IN" dirty="0">
                <a:latin typeface="Times New Roman" pitchFamily="18" charset="0"/>
                <a:cs typeface="Times New Roman" pitchFamily="18" charset="0"/>
              </a:rPr>
              <a:t>Accountant and record keeper related to financial information play the key role </a:t>
            </a:r>
          </a:p>
          <a:p>
            <a:pPr algn="just"/>
            <a:r>
              <a:rPr lang="en-IN" dirty="0">
                <a:latin typeface="Times New Roman" pitchFamily="18" charset="0"/>
                <a:cs typeface="Times New Roman" pitchFamily="18" charset="0"/>
              </a:rPr>
              <a:t>With the expansion of the space, kitchen area, seating space and delegation of tasks among existing personnel.</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423836785"/>
              </p:ext>
            </p:extLst>
          </p:nvPr>
        </p:nvGraphicFramePr>
        <p:xfrm>
          <a:off x="5144757" y="2072258"/>
          <a:ext cx="4129872" cy="3881437"/>
        </p:xfrm>
        <a:graphic>
          <a:graphicData uri="http://schemas.openxmlformats.org/drawingml/2006/table">
            <a:tbl>
              <a:tblPr>
                <a:tableStyleId>{5C22544A-7EE6-4342-B048-85BDC9FD1C3A}</a:tableStyleId>
              </a:tblPr>
              <a:tblGrid>
                <a:gridCol w="834140">
                  <a:extLst>
                    <a:ext uri="{9D8B030D-6E8A-4147-A177-3AD203B41FA5}">
                      <a16:colId xmlns:a16="http://schemas.microsoft.com/office/drawing/2014/main" val="20000"/>
                    </a:ext>
                  </a:extLst>
                </a:gridCol>
                <a:gridCol w="1469955">
                  <a:extLst>
                    <a:ext uri="{9D8B030D-6E8A-4147-A177-3AD203B41FA5}">
                      <a16:colId xmlns:a16="http://schemas.microsoft.com/office/drawing/2014/main" val="20001"/>
                    </a:ext>
                  </a:extLst>
                </a:gridCol>
                <a:gridCol w="1825777">
                  <a:extLst>
                    <a:ext uri="{9D8B030D-6E8A-4147-A177-3AD203B41FA5}">
                      <a16:colId xmlns:a16="http://schemas.microsoft.com/office/drawing/2014/main" val="20002"/>
                    </a:ext>
                  </a:extLst>
                </a:gridCol>
              </a:tblGrid>
              <a:tr h="138560">
                <a:tc>
                  <a:txBody>
                    <a:bodyPr/>
                    <a:lstStyle/>
                    <a:p>
                      <a:pPr algn="just">
                        <a:lnSpc>
                          <a:spcPct val="150000"/>
                        </a:lnSpc>
                        <a:spcBef>
                          <a:spcPts val="1200"/>
                        </a:spcBef>
                        <a:spcAft>
                          <a:spcPts val="0"/>
                        </a:spcAft>
                      </a:pPr>
                      <a:r>
                        <a:rPr lang="en-IN" sz="400">
                          <a:effectLst/>
                        </a:rPr>
                        <a:t>Stakeholders</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Responsibilities</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Duties</a:t>
                      </a:r>
                      <a:endParaRPr lang="en-IN" sz="400">
                        <a:effectLst/>
                        <a:latin typeface="Arial"/>
                        <a:ea typeface="Arial"/>
                      </a:endParaRPr>
                    </a:p>
                  </a:txBody>
                  <a:tcPr marL="21924" marR="21924" marT="21924" marB="21924"/>
                </a:tc>
                <a:extLst>
                  <a:ext uri="{0D108BD9-81ED-4DB2-BD59-A6C34878D82A}">
                    <a16:rowId xmlns:a16="http://schemas.microsoft.com/office/drawing/2014/main" val="10000"/>
                  </a:ext>
                </a:extLst>
              </a:tr>
              <a:tr h="812067">
                <a:tc>
                  <a:txBody>
                    <a:bodyPr/>
                    <a:lstStyle/>
                    <a:p>
                      <a:pPr algn="just">
                        <a:lnSpc>
                          <a:spcPct val="150000"/>
                        </a:lnSpc>
                        <a:spcBef>
                          <a:spcPts val="1200"/>
                        </a:spcBef>
                        <a:spcAft>
                          <a:spcPts val="0"/>
                        </a:spcAft>
                      </a:pPr>
                      <a:r>
                        <a:rPr lang="en-IN" sz="400">
                          <a:effectLst/>
                        </a:rPr>
                        <a:t>Chefs</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Their primary responsibility is to oversee the kitchen as a whole. In addition, they are in charge of several restaurant locations.</a:t>
                      </a:r>
                    </a:p>
                    <a:p>
                      <a:pPr algn="just">
                        <a:lnSpc>
                          <a:spcPct val="150000"/>
                        </a:lnSpc>
                        <a:spcBef>
                          <a:spcPts val="1200"/>
                        </a:spcBef>
                        <a:spcAft>
                          <a:spcPts val="0"/>
                        </a:spcAft>
                      </a:pPr>
                      <a:r>
                        <a:rPr lang="en-IN" sz="400">
                          <a:effectLst/>
                        </a:rPr>
                        <a:t>Controlling kitchen expenditures is also part of the job.</a:t>
                      </a:r>
                    </a:p>
                    <a:p>
                      <a:pPr algn="just">
                        <a:lnSpc>
                          <a:spcPct val="150000"/>
                        </a:lnSpc>
                        <a:spcBef>
                          <a:spcPts val="1200"/>
                        </a:spcBef>
                        <a:spcAft>
                          <a:spcPts val="0"/>
                        </a:spcAft>
                      </a:pPr>
                      <a:r>
                        <a:rPr lang="en-IN" sz="400">
                          <a:effectLst/>
                        </a:rPr>
                        <a:t> </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Communicate with vendors and create menus. Ensure everyone in the kitchen is carrying out the tasks assigned to them. The chef must assess the success of each dish individually as well as the menu as a whole.</a:t>
                      </a:r>
                      <a:endParaRPr lang="en-IN" sz="400">
                        <a:effectLst/>
                        <a:latin typeface="Arial"/>
                        <a:ea typeface="Arial"/>
                      </a:endParaRPr>
                    </a:p>
                  </a:txBody>
                  <a:tcPr marL="21924" marR="21924" marT="21924" marB="21924"/>
                </a:tc>
                <a:extLst>
                  <a:ext uri="{0D108BD9-81ED-4DB2-BD59-A6C34878D82A}">
                    <a16:rowId xmlns:a16="http://schemas.microsoft.com/office/drawing/2014/main" val="10001"/>
                  </a:ext>
                </a:extLst>
              </a:tr>
              <a:tr h="1043586">
                <a:tc>
                  <a:txBody>
                    <a:bodyPr/>
                    <a:lstStyle/>
                    <a:p>
                      <a:pPr algn="just">
                        <a:lnSpc>
                          <a:spcPct val="150000"/>
                        </a:lnSpc>
                        <a:spcBef>
                          <a:spcPts val="1200"/>
                        </a:spcBef>
                        <a:spcAft>
                          <a:spcPts val="0"/>
                        </a:spcAft>
                      </a:pPr>
                      <a:r>
                        <a:rPr lang="en-IN" sz="400">
                          <a:effectLst/>
                        </a:rPr>
                        <a:t>Waiter</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They work with the catering staff to ensure that the tables are emptied, sanitised, and ready for the next customer (Dube et al., 2021). Prepare tables for big parties and arrange the banquet hall for scheduled events if the restaurant staff lags in the busy hours of the day.</a:t>
                      </a:r>
                    </a:p>
                    <a:p>
                      <a:pPr algn="just">
                        <a:lnSpc>
                          <a:spcPct val="150000"/>
                        </a:lnSpc>
                        <a:spcBef>
                          <a:spcPts val="1200"/>
                        </a:spcBef>
                        <a:spcAft>
                          <a:spcPts val="0"/>
                        </a:spcAft>
                      </a:pPr>
                      <a:r>
                        <a:rPr lang="en-IN" sz="400">
                          <a:effectLst/>
                        </a:rPr>
                        <a:t> </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Each morning, keep updating the specials chalkboard to highlight the day's deals. Also, keep a close eye on the tables and notify staff if anyone requires a drink refilling.</a:t>
                      </a:r>
                      <a:endParaRPr lang="en-IN" sz="400">
                        <a:effectLst/>
                        <a:latin typeface="Arial"/>
                        <a:ea typeface="Arial"/>
                      </a:endParaRPr>
                    </a:p>
                  </a:txBody>
                  <a:tcPr marL="21924" marR="21924" marT="21924" marB="21924"/>
                </a:tc>
                <a:extLst>
                  <a:ext uri="{0D108BD9-81ED-4DB2-BD59-A6C34878D82A}">
                    <a16:rowId xmlns:a16="http://schemas.microsoft.com/office/drawing/2014/main" val="10002"/>
                  </a:ext>
                </a:extLst>
              </a:tr>
              <a:tr h="1180392">
                <a:tc>
                  <a:txBody>
                    <a:bodyPr/>
                    <a:lstStyle/>
                    <a:p>
                      <a:pPr algn="just">
                        <a:lnSpc>
                          <a:spcPct val="150000"/>
                        </a:lnSpc>
                        <a:spcBef>
                          <a:spcPts val="1200"/>
                        </a:spcBef>
                        <a:spcAft>
                          <a:spcPts val="0"/>
                        </a:spcAft>
                      </a:pPr>
                      <a:r>
                        <a:rPr lang="en-IN" sz="400">
                          <a:effectLst/>
                        </a:rPr>
                        <a:t>Restaurant manager</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Restaurant personnel should be hired, trained, and supervised by the restaurant manager. Creating a staffing timetable to guarantee adequate coverage. Keeping track of food, materials, and equipment inventory levels, anticipate needs and monitor ordering as needed. To save costs, take charge of budgets and cost-cutting strategies. Respond to customer requests, suggestions, and concerns.</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Maintain and enforce staff adherence to healthcare, protection, and sanitation guidelines (Filimonau et al., 2020). Process payroll and keep all necessary paperwork.</a:t>
                      </a:r>
                    </a:p>
                    <a:p>
                      <a:pPr algn="just">
                        <a:lnSpc>
                          <a:spcPct val="150000"/>
                        </a:lnSpc>
                        <a:spcBef>
                          <a:spcPts val="1200"/>
                        </a:spcBef>
                        <a:spcAft>
                          <a:spcPts val="0"/>
                        </a:spcAft>
                      </a:pPr>
                      <a:r>
                        <a:rPr lang="en-IN" sz="400">
                          <a:effectLst/>
                        </a:rPr>
                        <a:t>Ascertain that all personnel are adhering to the established operating procedures. Financial results, inventories, and personnel are all items that should be reported on.</a:t>
                      </a:r>
                    </a:p>
                    <a:p>
                      <a:pPr algn="just">
                        <a:lnSpc>
                          <a:spcPct val="150000"/>
                        </a:lnSpc>
                        <a:spcBef>
                          <a:spcPts val="1200"/>
                        </a:spcBef>
                        <a:spcAft>
                          <a:spcPts val="0"/>
                        </a:spcAft>
                      </a:pPr>
                      <a:r>
                        <a:rPr lang="en-IN" sz="400">
                          <a:effectLst/>
                        </a:rPr>
                        <a:t> </a:t>
                      </a:r>
                      <a:endParaRPr lang="en-IN" sz="400">
                        <a:effectLst/>
                        <a:latin typeface="Arial"/>
                        <a:ea typeface="Arial"/>
                      </a:endParaRPr>
                    </a:p>
                  </a:txBody>
                  <a:tcPr marL="21924" marR="21924" marT="21924" marB="21924"/>
                </a:tc>
                <a:extLst>
                  <a:ext uri="{0D108BD9-81ED-4DB2-BD59-A6C34878D82A}">
                    <a16:rowId xmlns:a16="http://schemas.microsoft.com/office/drawing/2014/main" val="10003"/>
                  </a:ext>
                </a:extLst>
              </a:tr>
              <a:tr h="706832">
                <a:tc>
                  <a:txBody>
                    <a:bodyPr/>
                    <a:lstStyle/>
                    <a:p>
                      <a:pPr algn="just">
                        <a:lnSpc>
                          <a:spcPct val="150000"/>
                        </a:lnSpc>
                        <a:spcBef>
                          <a:spcPts val="1200"/>
                        </a:spcBef>
                        <a:spcAft>
                          <a:spcPts val="0"/>
                        </a:spcAft>
                      </a:pPr>
                      <a:r>
                        <a:rPr lang="en-IN" sz="400">
                          <a:effectLst/>
                        </a:rPr>
                        <a:t>Accountant and record keeper</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a:effectLst/>
                        </a:rPr>
                        <a:t>Keep a detailed record of all financial activities. Keep updating the general ledger. Entries entering the accounting system are reconciled. Debits and credits are recorded.</a:t>
                      </a:r>
                      <a:endParaRPr lang="en-IN" sz="400">
                        <a:effectLst/>
                        <a:latin typeface="Arial"/>
                        <a:ea typeface="Arial"/>
                      </a:endParaRPr>
                    </a:p>
                  </a:txBody>
                  <a:tcPr marL="21924" marR="21924" marT="21924" marB="21924"/>
                </a:tc>
                <a:tc>
                  <a:txBody>
                    <a:bodyPr/>
                    <a:lstStyle/>
                    <a:p>
                      <a:pPr algn="just">
                        <a:lnSpc>
                          <a:spcPct val="150000"/>
                        </a:lnSpc>
                        <a:spcBef>
                          <a:spcPts val="1200"/>
                        </a:spcBef>
                        <a:spcAft>
                          <a:spcPts val="0"/>
                        </a:spcAft>
                      </a:pPr>
                      <a:r>
                        <a:rPr lang="en-IN" sz="400" dirty="0">
                          <a:effectLst/>
                        </a:rPr>
                        <a:t> Manage the trial balance through general ledger balancing. Account reconciliation is used to ensure that transactions are accurate. To cope with reporting requirements, use your understanding of local legislation. Any deviations from the expected budget should be kept an eye on by the record keeper. </a:t>
                      </a:r>
                      <a:endParaRPr lang="en-IN" sz="400" dirty="0">
                        <a:effectLst/>
                        <a:latin typeface="Arial"/>
                        <a:ea typeface="Arial"/>
                      </a:endParaRPr>
                    </a:p>
                  </a:txBody>
                  <a:tcPr marL="21924" marR="21924" marT="21924" marB="21924"/>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40604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E60B-9FD2-46DC-842C-5D5798F6E79F}"/>
              </a:ext>
            </a:extLst>
          </p:cNvPr>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Outlining WBS and Gantt Chart</a:t>
            </a:r>
            <a:endParaRPr lang="en-IN"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9F1C4D-0469-4D4F-B1EB-65788377784B}"/>
              </a:ext>
            </a:extLst>
          </p:cNvPr>
          <p:cNvSpPr>
            <a:spLocks noGrp="1"/>
          </p:cNvSpPr>
          <p:nvPr>
            <p:ph sz="half" idx="1"/>
          </p:nvPr>
        </p:nvSpPr>
        <p:spPr/>
        <p:txBody>
          <a:bodyPr>
            <a:normAutofit/>
          </a:bodyPr>
          <a:lstStyle/>
          <a:p>
            <a:pPr algn="just"/>
            <a:r>
              <a:rPr lang="en-IN" sz="1500" dirty="0">
                <a:latin typeface="Times New Roman" pitchFamily="18" charset="0"/>
                <a:cs typeface="Times New Roman" pitchFamily="18" charset="0"/>
              </a:rPr>
              <a:t>Gantt chart depicting the activities of the redevelopment of restaurant</a:t>
            </a:r>
          </a:p>
          <a:p>
            <a:pPr algn="just"/>
            <a:r>
              <a:rPr lang="en-IN" sz="1500" dirty="0">
                <a:latin typeface="Times New Roman" pitchFamily="18" charset="0"/>
                <a:cs typeface="Times New Roman" pitchFamily="18" charset="0"/>
              </a:rPr>
              <a:t>Specification of total fixed costs and total variable costs (</a:t>
            </a:r>
            <a:r>
              <a:rPr lang="en-IN" sz="1500" dirty="0" err="1">
                <a:latin typeface="Times New Roman" pitchFamily="18" charset="0"/>
                <a:cs typeface="Times New Roman" pitchFamily="18" charset="0"/>
              </a:rPr>
              <a:t>Aithal</a:t>
            </a:r>
            <a:r>
              <a:rPr lang="en-IN" sz="1500" dirty="0">
                <a:latin typeface="Times New Roman" pitchFamily="18" charset="0"/>
                <a:cs typeface="Times New Roman" pitchFamily="18" charset="0"/>
              </a:rPr>
              <a:t>, 2017)</a:t>
            </a:r>
          </a:p>
          <a:p>
            <a:pPr algn="just"/>
            <a:r>
              <a:rPr lang="en-IN" sz="1500" dirty="0">
                <a:latin typeface="Times New Roman" pitchFamily="18" charset="0"/>
                <a:cs typeface="Times New Roman" pitchFamily="18" charset="0"/>
              </a:rPr>
              <a:t>Project formulation requires consideration of the Gantt chart</a:t>
            </a:r>
          </a:p>
        </p:txBody>
      </p:sp>
      <p:pic>
        <p:nvPicPr>
          <p:cNvPr id="6" name="Content Placeholder 5">
            <a:extLst>
              <a:ext uri="{FF2B5EF4-FFF2-40B4-BE49-F238E27FC236}">
                <a16:creationId xmlns:a16="http://schemas.microsoft.com/office/drawing/2014/main" id="{BA0D6C68-80AC-4292-8601-EEA849052302}"/>
              </a:ext>
            </a:extLst>
          </p:cNvPr>
          <p:cNvPicPr>
            <a:picLocks noGrp="1" noChangeAspect="1"/>
          </p:cNvPicPr>
          <p:nvPr>
            <p:ph sz="half" idx="2"/>
          </p:nvPr>
        </p:nvPicPr>
        <p:blipFill>
          <a:blip r:embed="rId3"/>
          <a:stretch>
            <a:fillRect/>
          </a:stretch>
        </p:blipFill>
        <p:spPr>
          <a:xfrm>
            <a:off x="5642517" y="2160589"/>
            <a:ext cx="3631485" cy="2767012"/>
          </a:xfrm>
        </p:spPr>
      </p:pic>
      <p:pic>
        <p:nvPicPr>
          <p:cNvPr id="8" name="Picture 7">
            <a:extLst>
              <a:ext uri="{FF2B5EF4-FFF2-40B4-BE49-F238E27FC236}">
                <a16:creationId xmlns:a16="http://schemas.microsoft.com/office/drawing/2014/main" id="{329289F6-E67B-40D5-8D71-73A0A0D46408}"/>
              </a:ext>
            </a:extLst>
          </p:cNvPr>
          <p:cNvPicPr>
            <a:picLocks noChangeAspect="1"/>
          </p:cNvPicPr>
          <p:nvPr/>
        </p:nvPicPr>
        <p:blipFill>
          <a:blip r:embed="rId4"/>
          <a:stretch>
            <a:fillRect/>
          </a:stretch>
        </p:blipFill>
        <p:spPr>
          <a:xfrm>
            <a:off x="2285946" y="5273006"/>
            <a:ext cx="4163175" cy="1320800"/>
          </a:xfrm>
          <a:prstGeom prst="rect">
            <a:avLst/>
          </a:prstGeom>
        </p:spPr>
      </p:pic>
    </p:spTree>
    <p:extLst>
      <p:ext uri="{BB962C8B-B14F-4D97-AF65-F5344CB8AC3E}">
        <p14:creationId xmlns:p14="http://schemas.microsoft.com/office/powerpoint/2010/main" val="483329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E60B-9FD2-46DC-842C-5D5798F6E79F}"/>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Resource consideration </a:t>
            </a:r>
            <a:br>
              <a:rPr lang="en-IN" b="1" dirty="0">
                <a:solidFill>
                  <a:schemeClr val="tx1"/>
                </a:solidFill>
                <a:latin typeface="Times New Roman" panose="02020603050405020304" pitchFamily="18" charset="0"/>
                <a:cs typeface="Times New Roman" panose="02020603050405020304" pitchFamily="18" charset="0"/>
              </a:rPr>
            </a:br>
            <a:endParaRPr lang="en-IN"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9F1C4D-0469-4D4F-B1EB-65788377784B}"/>
              </a:ext>
            </a:extLst>
          </p:cNvPr>
          <p:cNvSpPr>
            <a:spLocks noGrp="1"/>
          </p:cNvSpPr>
          <p:nvPr>
            <p:ph sz="half" idx="1"/>
          </p:nvPr>
        </p:nvSpPr>
        <p:spPr/>
        <p:txBody>
          <a:bodyPr>
            <a:normAutofit/>
          </a:bodyPr>
          <a:lstStyle/>
          <a:p>
            <a:pPr algn="just"/>
            <a:r>
              <a:rPr lang="en-IN" sz="1500" dirty="0">
                <a:latin typeface="Times New Roman" pitchFamily="18" charset="0"/>
                <a:cs typeface="Times New Roman" pitchFamily="18" charset="0"/>
              </a:rPr>
              <a:t>Resources are the foremost criteria in a project.</a:t>
            </a:r>
          </a:p>
          <a:p>
            <a:pPr algn="just"/>
            <a:r>
              <a:rPr lang="en-IN" sz="1500" dirty="0">
                <a:latin typeface="Times New Roman" pitchFamily="18" charset="0"/>
                <a:cs typeface="Times New Roman" pitchFamily="18" charset="0"/>
              </a:rPr>
              <a:t>Human resources, including staff, managers, and chefs, are foremost in the current project (Williams </a:t>
            </a:r>
            <a:r>
              <a:rPr lang="en-IN" sz="1500" dirty="0" err="1">
                <a:latin typeface="Times New Roman" pitchFamily="18" charset="0"/>
                <a:cs typeface="Times New Roman" pitchFamily="18" charset="0"/>
              </a:rPr>
              <a:t>Jr</a:t>
            </a:r>
            <a:r>
              <a:rPr lang="en-IN" sz="1500" i="1" dirty="0">
                <a:latin typeface="Times New Roman" pitchFamily="18" charset="0"/>
                <a:cs typeface="Times New Roman" pitchFamily="18" charset="0"/>
              </a:rPr>
              <a:t> et al</a:t>
            </a:r>
            <a:r>
              <a:rPr lang="en-IN" sz="1500" dirty="0">
                <a:latin typeface="Times New Roman" pitchFamily="18" charset="0"/>
                <a:cs typeface="Times New Roman" pitchFamily="18" charset="0"/>
              </a:rPr>
              <a:t>., 2018)</a:t>
            </a:r>
          </a:p>
          <a:p>
            <a:pPr algn="just"/>
            <a:r>
              <a:rPr lang="en-IN" sz="1500" dirty="0">
                <a:latin typeface="Times New Roman" pitchFamily="18" charset="0"/>
                <a:cs typeface="Times New Roman" pitchFamily="18" charset="0"/>
              </a:rPr>
              <a:t>Financial resources are also essential since the aim is to redevelop the space of the restaurant.</a:t>
            </a:r>
          </a:p>
          <a:p>
            <a:pPr algn="just"/>
            <a:r>
              <a:rPr lang="en-IN" sz="1500" dirty="0">
                <a:latin typeface="Times New Roman" pitchFamily="18" charset="0"/>
                <a:cs typeface="Times New Roman" pitchFamily="18" charset="0"/>
              </a:rPr>
              <a:t>Arrangements for cutlery, chairs and other resources for the extended space </a:t>
            </a:r>
          </a:p>
          <a:p>
            <a:pPr algn="just"/>
            <a:r>
              <a:rPr lang="en-IN" sz="1500" dirty="0">
                <a:latin typeface="Times New Roman" pitchFamily="18" charset="0"/>
                <a:cs typeface="Times New Roman" pitchFamily="18" charset="0"/>
              </a:rPr>
              <a:t>Spent on interior decors is also necessary for the restaurant. </a:t>
            </a:r>
          </a:p>
        </p:txBody>
      </p:sp>
      <p:pic>
        <p:nvPicPr>
          <p:cNvPr id="4102" name="Picture 6" descr="Free Online Floor Plan Creator | EdrawMax Online">
            <a:extLst>
              <a:ext uri="{FF2B5EF4-FFF2-40B4-BE49-F238E27FC236}">
                <a16:creationId xmlns:a16="http://schemas.microsoft.com/office/drawing/2014/main" id="{CBD7CE6C-E660-4978-843E-F6FC67019D0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706985" y="2423396"/>
            <a:ext cx="3403561" cy="3107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827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6B7FB-907D-4597-9B1B-3D75153F587F}"/>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Risk assessment</a:t>
            </a:r>
            <a:br>
              <a:rPr lang="en-IN" b="1" dirty="0">
                <a:solidFill>
                  <a:schemeClr val="tx1"/>
                </a:solidFill>
                <a:latin typeface="Times New Roman" panose="02020603050405020304" pitchFamily="18" charset="0"/>
                <a:cs typeface="Times New Roman" panose="02020603050405020304" pitchFamily="18" charset="0"/>
              </a:rPr>
            </a:br>
            <a:endParaRPr lang="en-IN"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E8DDA5E-677B-4880-A262-119DBB88FB92}"/>
              </a:ext>
            </a:extLst>
          </p:cNvPr>
          <p:cNvSpPr>
            <a:spLocks noGrp="1"/>
          </p:cNvSpPr>
          <p:nvPr>
            <p:ph sz="half" idx="1"/>
          </p:nvPr>
        </p:nvSpPr>
        <p:spPr/>
        <p:txBody>
          <a:bodyPr>
            <a:normAutofit/>
          </a:bodyPr>
          <a:lstStyle/>
          <a:p>
            <a:pPr algn="just"/>
            <a:r>
              <a:rPr lang="en-IN" sz="1500" dirty="0">
                <a:latin typeface="Times New Roman" pitchFamily="18" charset="0"/>
                <a:cs typeface="Times New Roman" pitchFamily="18" charset="0"/>
              </a:rPr>
              <a:t>Limited cash flow can lead to a halt in the redevelopment process (Gil-Gomez</a:t>
            </a:r>
            <a:r>
              <a:rPr lang="en-IN" sz="1500" i="1" dirty="0">
                <a:latin typeface="Times New Roman" pitchFamily="18" charset="0"/>
                <a:cs typeface="Times New Roman" pitchFamily="18" charset="0"/>
              </a:rPr>
              <a:t> et al</a:t>
            </a:r>
            <a:r>
              <a:rPr lang="en-IN" sz="1500" dirty="0">
                <a:latin typeface="Times New Roman" pitchFamily="18" charset="0"/>
                <a:cs typeface="Times New Roman" pitchFamily="18" charset="0"/>
              </a:rPr>
              <a:t>., 2020)</a:t>
            </a:r>
          </a:p>
          <a:p>
            <a:pPr algn="just"/>
            <a:r>
              <a:rPr lang="en-IN" sz="1500" dirty="0">
                <a:latin typeface="Times New Roman" pitchFamily="18" charset="0"/>
                <a:cs typeface="Times New Roman" pitchFamily="18" charset="0"/>
              </a:rPr>
              <a:t>Risks related to certification and licensing leading to devastation and failure of the redevelopment approach. </a:t>
            </a:r>
          </a:p>
          <a:p>
            <a:pPr algn="just"/>
            <a:r>
              <a:rPr lang="en-IN" sz="1500" dirty="0">
                <a:latin typeface="Times New Roman" pitchFamily="18" charset="0"/>
                <a:cs typeface="Times New Roman" pitchFamily="18" charset="0"/>
              </a:rPr>
              <a:t>Food shortage is the prime risk that can halt the entire business process of the restaurant.</a:t>
            </a:r>
          </a:p>
          <a:p>
            <a:pPr algn="just"/>
            <a:r>
              <a:rPr lang="en-IN" sz="1500" dirty="0">
                <a:latin typeface="Times New Roman" pitchFamily="18" charset="0"/>
                <a:cs typeface="Times New Roman" pitchFamily="18" charset="0"/>
              </a:rPr>
              <a:t>Poor management of the restaurant's reputation cannot help the restaurant manager to attain the aim. </a:t>
            </a:r>
          </a:p>
          <a:p>
            <a:pPr algn="just"/>
            <a:r>
              <a:rPr lang="en-IN" sz="1500" dirty="0">
                <a:latin typeface="Times New Roman" pitchFamily="18" charset="0"/>
                <a:cs typeface="Times New Roman" pitchFamily="18" charset="0"/>
              </a:rPr>
              <a:t>Specification of risk occurrence and mitigation steps is also vital. </a:t>
            </a:r>
          </a:p>
        </p:txBody>
      </p:sp>
      <p:sp>
        <p:nvSpPr>
          <p:cNvPr id="4" name="Content Placeholder 3">
            <a:extLst>
              <a:ext uri="{FF2B5EF4-FFF2-40B4-BE49-F238E27FC236}">
                <a16:creationId xmlns:a16="http://schemas.microsoft.com/office/drawing/2014/main" id="{DA66819B-496F-4203-A92A-E7D1E02C5361}"/>
              </a:ext>
            </a:extLst>
          </p:cNvPr>
          <p:cNvSpPr>
            <a:spLocks noGrp="1"/>
          </p:cNvSpPr>
          <p:nvPr>
            <p:ph sz="half" idx="2"/>
          </p:nvPr>
        </p:nvSpPr>
        <p:spPr/>
        <p:txBody>
          <a:bodyPr>
            <a:normAutofit/>
          </a:bodyPr>
          <a:lstStyle/>
          <a:p>
            <a:endParaRPr lang="en-IN"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4031" y="2110154"/>
            <a:ext cx="4461468" cy="39886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5452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6B7FB-907D-4597-9B1B-3D75153F587F}"/>
              </a:ext>
            </a:extLst>
          </p:cNvPr>
          <p:cNvSpPr>
            <a:spLocks noGrp="1"/>
          </p:cNvSpPr>
          <p:nvPr>
            <p:ph type="title"/>
          </p:nvPr>
        </p:nvSpPr>
        <p:spPr/>
        <p:txBody>
          <a:bodyPr/>
          <a:lstStyle/>
          <a:p>
            <a:pPr algn="ctr"/>
            <a:r>
              <a:rPr lang="en-IN" b="1" dirty="0">
                <a:solidFill>
                  <a:schemeClr val="tx1"/>
                </a:solidFill>
              </a:rPr>
              <a:t> Conclusion</a:t>
            </a:r>
            <a:br>
              <a:rPr lang="en-IN" b="1" dirty="0">
                <a:solidFill>
                  <a:schemeClr val="tx1"/>
                </a:solidFill>
              </a:rPr>
            </a:br>
            <a:endParaRPr lang="en-IN" b="1" dirty="0">
              <a:solidFill>
                <a:schemeClr val="tx1"/>
              </a:solidFill>
            </a:endParaRPr>
          </a:p>
        </p:txBody>
      </p:sp>
      <p:sp>
        <p:nvSpPr>
          <p:cNvPr id="3" name="Content Placeholder 2">
            <a:extLst>
              <a:ext uri="{FF2B5EF4-FFF2-40B4-BE49-F238E27FC236}">
                <a16:creationId xmlns:a16="http://schemas.microsoft.com/office/drawing/2014/main" id="{DE8DDA5E-677B-4880-A262-119DBB88FB92}"/>
              </a:ext>
            </a:extLst>
          </p:cNvPr>
          <p:cNvSpPr>
            <a:spLocks noGrp="1"/>
          </p:cNvSpPr>
          <p:nvPr>
            <p:ph sz="half" idx="1"/>
          </p:nvPr>
        </p:nvSpPr>
        <p:spPr/>
        <p:txBody>
          <a:bodyPr/>
          <a:lstStyle/>
          <a:p>
            <a:pPr algn="just"/>
            <a:r>
              <a:rPr lang="en-IN" sz="1500" dirty="0">
                <a:latin typeface="Times New Roman" pitchFamily="18" charset="0"/>
                <a:cs typeface="Times New Roman" pitchFamily="18" charset="0"/>
              </a:rPr>
              <a:t>The extension of the restaurant plan mandates the hiring of additional staff.</a:t>
            </a:r>
          </a:p>
          <a:p>
            <a:pPr algn="just"/>
            <a:r>
              <a:rPr lang="en-IN" sz="1500" dirty="0">
                <a:latin typeface="Times New Roman" pitchFamily="18" charset="0"/>
                <a:cs typeface="Times New Roman" pitchFamily="18" charset="0"/>
              </a:rPr>
              <a:t>This also requires an organisational restructure to ensure profit from long-term operations.</a:t>
            </a:r>
          </a:p>
          <a:p>
            <a:pPr algn="just"/>
            <a:r>
              <a:rPr lang="en-IN" sz="1500" dirty="0">
                <a:latin typeface="Times New Roman" pitchFamily="18" charset="0"/>
                <a:cs typeface="Times New Roman" pitchFamily="18" charset="0"/>
              </a:rPr>
              <a:t>The pricing policy and staffing also require improvisation to ensure sustainable operations.</a:t>
            </a:r>
          </a:p>
          <a:p>
            <a:endParaRPr lang="en-IN" dirty="0"/>
          </a:p>
        </p:txBody>
      </p:sp>
      <p:pic>
        <p:nvPicPr>
          <p:cNvPr id="5122" name="Picture 2" descr="15 Restaurant Floor Plan Examples &amp; Restaurant Layout Design Ideas">
            <a:extLst>
              <a:ext uri="{FF2B5EF4-FFF2-40B4-BE49-F238E27FC236}">
                <a16:creationId xmlns:a16="http://schemas.microsoft.com/office/drawing/2014/main" id="{A018F579-4C3B-4FBB-B1E9-AF4669E78E7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757862" y="2408663"/>
            <a:ext cx="2847975" cy="249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919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AC69-03F1-4CBF-AF61-05ABAED1FC12}"/>
              </a:ext>
            </a:extLst>
          </p:cNvPr>
          <p:cNvSpPr>
            <a:spLocks noGrp="1"/>
          </p:cNvSpPr>
          <p:nvPr>
            <p:ph type="title"/>
          </p:nvPr>
        </p:nvSpPr>
        <p:spPr/>
        <p:txBody>
          <a:bodyPr/>
          <a:lstStyle/>
          <a:p>
            <a:pPr algn="ctr"/>
            <a:r>
              <a:rPr lang="en-IN" b="1" dirty="0">
                <a:solidFill>
                  <a:schemeClr val="tx1"/>
                </a:solidFill>
              </a:rPr>
              <a:t>References</a:t>
            </a:r>
          </a:p>
        </p:txBody>
      </p:sp>
      <p:sp>
        <p:nvSpPr>
          <p:cNvPr id="3" name="Content Placeholder 2">
            <a:extLst>
              <a:ext uri="{FF2B5EF4-FFF2-40B4-BE49-F238E27FC236}">
                <a16:creationId xmlns:a16="http://schemas.microsoft.com/office/drawing/2014/main" id="{F1FAF0CD-0EC3-46AF-9C4A-169CB05780A4}"/>
              </a:ext>
            </a:extLst>
          </p:cNvPr>
          <p:cNvSpPr>
            <a:spLocks noGrp="1"/>
          </p:cNvSpPr>
          <p:nvPr>
            <p:ph sz="half" idx="1"/>
          </p:nvPr>
        </p:nvSpPr>
        <p:spPr>
          <a:xfrm>
            <a:off x="677334" y="2160589"/>
            <a:ext cx="8422061" cy="3880772"/>
          </a:xfrm>
        </p:spPr>
        <p:txBody>
          <a:bodyPr>
            <a:normAutofit fontScale="62500" lnSpcReduction="20000"/>
          </a:bodyPr>
          <a:lstStyle/>
          <a:p>
            <a:pPr algn="just">
              <a:lnSpc>
                <a:spcPct val="107000"/>
              </a:lnSpc>
              <a:spcAft>
                <a:spcPts val="800"/>
              </a:spcAft>
            </a:pPr>
            <a:r>
              <a:rPr lang="en-IN" sz="1800" dirty="0" err="1">
                <a:solidFill>
                  <a:srgbClr val="222222"/>
                </a:solidFill>
                <a:effectLst/>
                <a:latin typeface="+mj-lt"/>
                <a:ea typeface="Calibri" panose="020F0502020204030204" pitchFamily="34" charset="0"/>
                <a:cs typeface="Times New Roman" panose="02020603050405020304" pitchFamily="18" charset="0"/>
              </a:rPr>
              <a:t>Aithal</a:t>
            </a:r>
            <a:r>
              <a:rPr lang="en-IN" sz="1800" dirty="0">
                <a:solidFill>
                  <a:srgbClr val="222222"/>
                </a:solidFill>
                <a:effectLst/>
                <a:latin typeface="+mj-lt"/>
                <a:ea typeface="Calibri" panose="020F0502020204030204" pitchFamily="34" charset="0"/>
                <a:cs typeface="Times New Roman" panose="02020603050405020304" pitchFamily="18" charset="0"/>
              </a:rPr>
              <a:t>, P.S., 2017. An effective method of developing business case studies based on company analysis. </a:t>
            </a:r>
            <a:r>
              <a:rPr lang="en-IN" sz="1800" i="1" dirty="0">
                <a:effectLst/>
                <a:latin typeface="+mj-lt"/>
                <a:ea typeface="Calibri" panose="020F0502020204030204" pitchFamily="34" charset="0"/>
                <a:cs typeface="Times New Roman" panose="02020603050405020304" pitchFamily="18" charset="0"/>
              </a:rPr>
              <a:t>International Journal of Engineering Research and Modern Education (IJERME), ISSN (Online)</a:t>
            </a:r>
            <a:r>
              <a:rPr lang="en-IN" sz="1800" dirty="0">
                <a:effectLst/>
                <a:latin typeface="+mj-lt"/>
                <a:ea typeface="Calibri" panose="020F0502020204030204" pitchFamily="34" charset="0"/>
                <a:cs typeface="Times New Roman" panose="02020603050405020304" pitchFamily="18" charset="0"/>
              </a:rPr>
              <a:t>, pp.2455-4200.</a:t>
            </a:r>
          </a:p>
          <a:p>
            <a:pPr algn="just">
              <a:lnSpc>
                <a:spcPct val="107000"/>
              </a:lnSpc>
              <a:spcAft>
                <a:spcPts val="800"/>
              </a:spcAft>
            </a:pPr>
            <a:r>
              <a:rPr lang="en-IN" sz="1800" dirty="0" err="1">
                <a:solidFill>
                  <a:srgbClr val="222222"/>
                </a:solidFill>
                <a:effectLst/>
                <a:latin typeface="+mj-lt"/>
                <a:ea typeface="Calibri" panose="020F0502020204030204" pitchFamily="34" charset="0"/>
                <a:cs typeface="Times New Roman" panose="02020603050405020304" pitchFamily="18" charset="0"/>
              </a:rPr>
              <a:t>Aithal</a:t>
            </a:r>
            <a:r>
              <a:rPr lang="en-IN" sz="1800" dirty="0">
                <a:solidFill>
                  <a:srgbClr val="222222"/>
                </a:solidFill>
                <a:effectLst/>
                <a:latin typeface="+mj-lt"/>
                <a:ea typeface="Calibri" panose="020F0502020204030204" pitchFamily="34" charset="0"/>
                <a:cs typeface="Times New Roman" panose="02020603050405020304" pitchFamily="18" charset="0"/>
              </a:rPr>
              <a:t>, P.S., 2017. Industry Analysis–The First Step in Business Management Scholarly Research. </a:t>
            </a:r>
            <a:r>
              <a:rPr lang="en-IN" sz="1800" i="1" dirty="0">
                <a:effectLst/>
                <a:latin typeface="+mj-lt"/>
                <a:ea typeface="Calibri" panose="020F0502020204030204" pitchFamily="34" charset="0"/>
                <a:cs typeface="Times New Roman" panose="02020603050405020304" pitchFamily="18" charset="0"/>
              </a:rPr>
              <a:t>International Journal of Case Studies in Business, IT and Education (IJCSBE)</a:t>
            </a:r>
            <a:r>
              <a:rPr lang="en-IN" sz="1800" dirty="0">
                <a:effectLst/>
                <a:latin typeface="+mj-lt"/>
                <a:ea typeface="Calibri" panose="020F0502020204030204" pitchFamily="34" charset="0"/>
                <a:cs typeface="Times New Roman" panose="02020603050405020304" pitchFamily="18" charset="0"/>
              </a:rPr>
              <a:t>, </a:t>
            </a:r>
            <a:r>
              <a:rPr lang="en-IN" sz="1800" i="1" dirty="0">
                <a:effectLst/>
                <a:latin typeface="+mj-lt"/>
                <a:ea typeface="Calibri" panose="020F0502020204030204" pitchFamily="34" charset="0"/>
                <a:cs typeface="Times New Roman" panose="02020603050405020304" pitchFamily="18" charset="0"/>
              </a:rPr>
              <a:t>1</a:t>
            </a:r>
            <a:r>
              <a:rPr lang="en-IN" sz="1800" dirty="0">
                <a:effectLst/>
                <a:latin typeface="+mj-lt"/>
                <a:ea typeface="Calibri" panose="020F0502020204030204" pitchFamily="34" charset="0"/>
                <a:cs typeface="Times New Roman" panose="02020603050405020304" pitchFamily="18" charset="0"/>
              </a:rPr>
              <a:t>(1), pp.1-13.</a:t>
            </a:r>
          </a:p>
          <a:p>
            <a:pPr algn="just">
              <a:lnSpc>
                <a:spcPct val="107000"/>
              </a:lnSpc>
              <a:spcAft>
                <a:spcPts val="800"/>
              </a:spcAft>
            </a:pPr>
            <a:r>
              <a:rPr lang="en-IN" sz="1800" dirty="0">
                <a:solidFill>
                  <a:srgbClr val="222222"/>
                </a:solidFill>
                <a:effectLst/>
                <a:latin typeface="+mj-lt"/>
                <a:ea typeface="Calibri" panose="020F0502020204030204" pitchFamily="34" charset="0"/>
                <a:cs typeface="Times New Roman" panose="02020603050405020304" pitchFamily="18" charset="0"/>
              </a:rPr>
              <a:t>Gil-Gomez, H., </a:t>
            </a:r>
            <a:r>
              <a:rPr lang="en-IN" sz="1800" dirty="0" err="1">
                <a:solidFill>
                  <a:srgbClr val="222222"/>
                </a:solidFill>
                <a:effectLst/>
                <a:latin typeface="+mj-lt"/>
                <a:ea typeface="Calibri" panose="020F0502020204030204" pitchFamily="34" charset="0"/>
                <a:cs typeface="Times New Roman" panose="02020603050405020304" pitchFamily="18" charset="0"/>
              </a:rPr>
              <a:t>Guerola</a:t>
            </a:r>
            <a:r>
              <a:rPr lang="en-IN" sz="1800" dirty="0">
                <a:solidFill>
                  <a:srgbClr val="222222"/>
                </a:solidFill>
                <a:effectLst/>
                <a:latin typeface="+mj-lt"/>
                <a:ea typeface="Calibri" panose="020F0502020204030204" pitchFamily="34" charset="0"/>
                <a:cs typeface="Times New Roman" panose="02020603050405020304" pitchFamily="18" charset="0"/>
              </a:rPr>
              <a:t>-Navarro, V., </a:t>
            </a:r>
            <a:r>
              <a:rPr lang="en-IN" sz="1800" dirty="0" err="1">
                <a:solidFill>
                  <a:srgbClr val="222222"/>
                </a:solidFill>
                <a:effectLst/>
                <a:latin typeface="+mj-lt"/>
                <a:ea typeface="Calibri" panose="020F0502020204030204" pitchFamily="34" charset="0"/>
                <a:cs typeface="Times New Roman" panose="02020603050405020304" pitchFamily="18" charset="0"/>
              </a:rPr>
              <a:t>Oltra-Badenes</a:t>
            </a:r>
            <a:r>
              <a:rPr lang="en-IN" sz="1800" dirty="0">
                <a:solidFill>
                  <a:srgbClr val="222222"/>
                </a:solidFill>
                <a:effectLst/>
                <a:latin typeface="+mj-lt"/>
                <a:ea typeface="Calibri" panose="020F0502020204030204" pitchFamily="34" charset="0"/>
                <a:cs typeface="Times New Roman" panose="02020603050405020304" pitchFamily="18" charset="0"/>
              </a:rPr>
              <a:t>, R. and Lozano-</a:t>
            </a:r>
            <a:r>
              <a:rPr lang="en-IN" sz="1800" dirty="0" err="1">
                <a:solidFill>
                  <a:srgbClr val="222222"/>
                </a:solidFill>
                <a:effectLst/>
                <a:latin typeface="+mj-lt"/>
                <a:ea typeface="Calibri" panose="020F0502020204030204" pitchFamily="34" charset="0"/>
                <a:cs typeface="Times New Roman" panose="02020603050405020304" pitchFamily="18" charset="0"/>
              </a:rPr>
              <a:t>Quilis</a:t>
            </a:r>
            <a:r>
              <a:rPr lang="en-IN" sz="1800" dirty="0">
                <a:solidFill>
                  <a:srgbClr val="222222"/>
                </a:solidFill>
                <a:effectLst/>
                <a:latin typeface="+mj-lt"/>
                <a:ea typeface="Calibri" panose="020F0502020204030204" pitchFamily="34" charset="0"/>
                <a:cs typeface="Times New Roman" panose="02020603050405020304" pitchFamily="18" charset="0"/>
              </a:rPr>
              <a:t>, J.A., 2020. Customer relationship management: digital transformation and sustainable business model innovation. </a:t>
            </a:r>
            <a:r>
              <a:rPr lang="en-IN" sz="1800" i="1" dirty="0">
                <a:effectLst/>
                <a:latin typeface="+mj-lt"/>
                <a:ea typeface="Calibri" panose="020F0502020204030204" pitchFamily="34" charset="0"/>
                <a:cs typeface="Times New Roman" panose="02020603050405020304" pitchFamily="18" charset="0"/>
              </a:rPr>
              <a:t>Economic research-</a:t>
            </a:r>
            <a:r>
              <a:rPr lang="en-IN" sz="1800" i="1" dirty="0" err="1">
                <a:effectLst/>
                <a:latin typeface="+mj-lt"/>
                <a:ea typeface="Calibri" panose="020F0502020204030204" pitchFamily="34" charset="0"/>
                <a:cs typeface="Times New Roman" panose="02020603050405020304" pitchFamily="18" charset="0"/>
              </a:rPr>
              <a:t>Ekonomska</a:t>
            </a:r>
            <a:r>
              <a:rPr lang="en-IN" sz="1800" i="1" dirty="0">
                <a:effectLst/>
                <a:latin typeface="+mj-lt"/>
                <a:ea typeface="Calibri" panose="020F0502020204030204" pitchFamily="34" charset="0"/>
                <a:cs typeface="Times New Roman" panose="02020603050405020304" pitchFamily="18" charset="0"/>
              </a:rPr>
              <a:t> </a:t>
            </a:r>
            <a:r>
              <a:rPr lang="en-IN" sz="1800" i="1" dirty="0" err="1">
                <a:effectLst/>
                <a:latin typeface="+mj-lt"/>
                <a:ea typeface="Calibri" panose="020F0502020204030204" pitchFamily="34" charset="0"/>
                <a:cs typeface="Times New Roman" panose="02020603050405020304" pitchFamily="18" charset="0"/>
              </a:rPr>
              <a:t>istraživanja</a:t>
            </a:r>
            <a:r>
              <a:rPr lang="en-IN" sz="1800" dirty="0">
                <a:effectLst/>
                <a:latin typeface="+mj-lt"/>
                <a:ea typeface="Calibri" panose="020F0502020204030204" pitchFamily="34" charset="0"/>
                <a:cs typeface="Times New Roman" panose="02020603050405020304" pitchFamily="18" charset="0"/>
              </a:rPr>
              <a:t>, </a:t>
            </a:r>
            <a:r>
              <a:rPr lang="en-IN" sz="1800" i="1" dirty="0">
                <a:effectLst/>
                <a:latin typeface="+mj-lt"/>
                <a:ea typeface="Calibri" panose="020F0502020204030204" pitchFamily="34" charset="0"/>
                <a:cs typeface="Times New Roman" panose="02020603050405020304" pitchFamily="18" charset="0"/>
              </a:rPr>
              <a:t>33</a:t>
            </a:r>
            <a:r>
              <a:rPr lang="en-IN" sz="1800" dirty="0">
                <a:effectLst/>
                <a:latin typeface="+mj-lt"/>
                <a:ea typeface="Calibri" panose="020F0502020204030204" pitchFamily="34" charset="0"/>
                <a:cs typeface="Times New Roman" panose="02020603050405020304" pitchFamily="18" charset="0"/>
              </a:rPr>
              <a:t>(1), pp.2733-2750.</a:t>
            </a:r>
          </a:p>
          <a:p>
            <a:pPr algn="just">
              <a:lnSpc>
                <a:spcPct val="107000"/>
              </a:lnSpc>
              <a:spcAft>
                <a:spcPts val="800"/>
              </a:spcAft>
            </a:pPr>
            <a:r>
              <a:rPr lang="en-IN" sz="1800" dirty="0" err="1">
                <a:solidFill>
                  <a:srgbClr val="222222"/>
                </a:solidFill>
                <a:effectLst/>
                <a:latin typeface="+mj-lt"/>
                <a:ea typeface="Calibri" panose="020F0502020204030204" pitchFamily="34" charset="0"/>
                <a:cs typeface="Times New Roman" panose="02020603050405020304" pitchFamily="18" charset="0"/>
              </a:rPr>
              <a:t>Kurpayanidi</a:t>
            </a:r>
            <a:r>
              <a:rPr lang="en-IN" sz="1800" dirty="0">
                <a:solidFill>
                  <a:srgbClr val="222222"/>
                </a:solidFill>
                <a:effectLst/>
                <a:latin typeface="+mj-lt"/>
                <a:ea typeface="Calibri" panose="020F0502020204030204" pitchFamily="34" charset="0"/>
                <a:cs typeface="Times New Roman" panose="02020603050405020304" pitchFamily="18" charset="0"/>
              </a:rPr>
              <a:t>, K.I., 2018. Questions of classification of institutional conditions, determining the structure of business management in Uzbekistan. </a:t>
            </a:r>
            <a:r>
              <a:rPr lang="en-IN" sz="1800" i="1" dirty="0">
                <a:effectLst/>
                <a:latin typeface="+mj-lt"/>
                <a:ea typeface="Calibri" panose="020F0502020204030204" pitchFamily="34" charset="0"/>
                <a:cs typeface="Times New Roman" panose="02020603050405020304" pitchFamily="18" charset="0"/>
              </a:rPr>
              <a:t>ISJ Theoretical &amp; Applied Science</a:t>
            </a:r>
            <a:r>
              <a:rPr lang="en-IN" sz="1800" dirty="0">
                <a:effectLst/>
                <a:latin typeface="+mj-lt"/>
                <a:ea typeface="Calibri" panose="020F0502020204030204" pitchFamily="34" charset="0"/>
                <a:cs typeface="Times New Roman" panose="02020603050405020304" pitchFamily="18" charset="0"/>
              </a:rPr>
              <a:t>, </a:t>
            </a:r>
            <a:r>
              <a:rPr lang="en-IN" sz="1800" i="1" dirty="0">
                <a:effectLst/>
                <a:latin typeface="+mj-lt"/>
                <a:ea typeface="Calibri" panose="020F0502020204030204" pitchFamily="34" charset="0"/>
                <a:cs typeface="Times New Roman" panose="02020603050405020304" pitchFamily="18" charset="0"/>
              </a:rPr>
              <a:t>9</a:t>
            </a:r>
            <a:r>
              <a:rPr lang="en-IN" sz="1800" dirty="0">
                <a:effectLst/>
                <a:latin typeface="+mj-lt"/>
                <a:ea typeface="Calibri" panose="020F0502020204030204" pitchFamily="34" charset="0"/>
                <a:cs typeface="Times New Roman" panose="02020603050405020304" pitchFamily="18" charset="0"/>
              </a:rPr>
              <a:t>(65), p.1.</a:t>
            </a:r>
          </a:p>
          <a:p>
            <a:pPr algn="just">
              <a:lnSpc>
                <a:spcPct val="107000"/>
              </a:lnSpc>
              <a:spcAft>
                <a:spcPts val="800"/>
              </a:spcAft>
            </a:pPr>
            <a:r>
              <a:rPr lang="en-IN" sz="1800" dirty="0" err="1">
                <a:solidFill>
                  <a:srgbClr val="222222"/>
                </a:solidFill>
                <a:effectLst/>
                <a:latin typeface="+mj-lt"/>
                <a:ea typeface="Calibri" panose="020F0502020204030204" pitchFamily="34" charset="0"/>
                <a:cs typeface="Times New Roman" panose="02020603050405020304" pitchFamily="18" charset="0"/>
              </a:rPr>
              <a:t>Mosteanu</a:t>
            </a:r>
            <a:r>
              <a:rPr lang="en-IN" sz="1800" dirty="0">
                <a:solidFill>
                  <a:srgbClr val="222222"/>
                </a:solidFill>
                <a:effectLst/>
                <a:latin typeface="+mj-lt"/>
                <a:ea typeface="Calibri" panose="020F0502020204030204" pitchFamily="34" charset="0"/>
                <a:cs typeface="Times New Roman" panose="02020603050405020304" pitchFamily="18" charset="0"/>
              </a:rPr>
              <a:t>, N.R., Facia, A., </a:t>
            </a:r>
            <a:r>
              <a:rPr lang="en-IN" sz="1800" dirty="0" err="1">
                <a:solidFill>
                  <a:srgbClr val="222222"/>
                </a:solidFill>
                <a:effectLst/>
                <a:latin typeface="+mj-lt"/>
                <a:ea typeface="Calibri" panose="020F0502020204030204" pitchFamily="34" charset="0"/>
                <a:cs typeface="Times New Roman" panose="02020603050405020304" pitchFamily="18" charset="0"/>
              </a:rPr>
              <a:t>Torrebruno</a:t>
            </a:r>
            <a:r>
              <a:rPr lang="en-IN" sz="1800" dirty="0">
                <a:solidFill>
                  <a:srgbClr val="222222"/>
                </a:solidFill>
                <a:effectLst/>
                <a:latin typeface="+mj-lt"/>
                <a:ea typeface="Calibri" panose="020F0502020204030204" pitchFamily="34" charset="0"/>
                <a:cs typeface="Times New Roman" panose="02020603050405020304" pitchFamily="18" charset="0"/>
              </a:rPr>
              <a:t>, G. and </a:t>
            </a:r>
            <a:r>
              <a:rPr lang="en-IN" sz="1800" dirty="0" err="1">
                <a:solidFill>
                  <a:srgbClr val="222222"/>
                </a:solidFill>
                <a:effectLst/>
                <a:latin typeface="+mj-lt"/>
                <a:ea typeface="Calibri" panose="020F0502020204030204" pitchFamily="34" charset="0"/>
                <a:cs typeface="Times New Roman" panose="02020603050405020304" pitchFamily="18" charset="0"/>
              </a:rPr>
              <a:t>Torrebruno</a:t>
            </a:r>
            <a:r>
              <a:rPr lang="en-IN" sz="1800" dirty="0">
                <a:solidFill>
                  <a:srgbClr val="222222"/>
                </a:solidFill>
                <a:effectLst/>
                <a:latin typeface="+mj-lt"/>
                <a:ea typeface="Calibri" panose="020F0502020204030204" pitchFamily="34" charset="0"/>
                <a:cs typeface="Times New Roman" panose="02020603050405020304" pitchFamily="18" charset="0"/>
              </a:rPr>
              <a:t>, F., 2019. Fractals–A Smart Financial Tool to Assess Business Management Decisions. </a:t>
            </a:r>
            <a:r>
              <a:rPr lang="en-IN" sz="1800" i="1" dirty="0">
                <a:effectLst/>
                <a:latin typeface="+mj-lt"/>
                <a:ea typeface="Calibri" panose="020F0502020204030204" pitchFamily="34" charset="0"/>
                <a:cs typeface="Times New Roman" panose="02020603050405020304" pitchFamily="18" charset="0"/>
              </a:rPr>
              <a:t>Journal of Information Systems &amp; Operations Management</a:t>
            </a:r>
            <a:r>
              <a:rPr lang="en-IN" sz="1800" dirty="0">
                <a:effectLst/>
                <a:latin typeface="+mj-lt"/>
                <a:ea typeface="Calibri" panose="020F0502020204030204" pitchFamily="34" charset="0"/>
                <a:cs typeface="Times New Roman" panose="02020603050405020304" pitchFamily="18" charset="0"/>
              </a:rPr>
              <a:t>, pp.45-56.</a:t>
            </a:r>
          </a:p>
          <a:p>
            <a:pPr algn="just">
              <a:lnSpc>
                <a:spcPct val="107000"/>
              </a:lnSpc>
              <a:spcAft>
                <a:spcPts val="800"/>
              </a:spcAft>
            </a:pPr>
            <a:r>
              <a:rPr lang="en-IN" sz="1800" dirty="0" err="1">
                <a:solidFill>
                  <a:srgbClr val="222222"/>
                </a:solidFill>
                <a:effectLst/>
                <a:latin typeface="+mj-lt"/>
                <a:ea typeface="Calibri" panose="020F0502020204030204" pitchFamily="34" charset="0"/>
                <a:cs typeface="Times New Roman" panose="02020603050405020304" pitchFamily="18" charset="0"/>
              </a:rPr>
              <a:t>Radovic</a:t>
            </a:r>
            <a:r>
              <a:rPr lang="en-IN" sz="1800" dirty="0">
                <a:solidFill>
                  <a:srgbClr val="222222"/>
                </a:solidFill>
                <a:effectLst/>
                <a:latin typeface="+mj-lt"/>
                <a:ea typeface="Calibri" panose="020F0502020204030204" pitchFamily="34" charset="0"/>
                <a:cs typeface="Times New Roman" panose="02020603050405020304" pitchFamily="18" charset="0"/>
              </a:rPr>
              <a:t> Markovic, M. and </a:t>
            </a:r>
            <a:r>
              <a:rPr lang="en-IN" sz="1800" dirty="0" err="1">
                <a:solidFill>
                  <a:srgbClr val="222222"/>
                </a:solidFill>
                <a:effectLst/>
                <a:latin typeface="+mj-lt"/>
                <a:ea typeface="Calibri" panose="020F0502020204030204" pitchFamily="34" charset="0"/>
                <a:cs typeface="Times New Roman" panose="02020603050405020304" pitchFamily="18" charset="0"/>
              </a:rPr>
              <a:t>Salamzadeh</a:t>
            </a:r>
            <a:r>
              <a:rPr lang="en-IN" sz="1800" dirty="0">
                <a:solidFill>
                  <a:srgbClr val="222222"/>
                </a:solidFill>
                <a:effectLst/>
                <a:latin typeface="+mj-lt"/>
                <a:ea typeface="Calibri" panose="020F0502020204030204" pitchFamily="34" charset="0"/>
                <a:cs typeface="Times New Roman" panose="02020603050405020304" pitchFamily="18" charset="0"/>
              </a:rPr>
              <a:t>, A., 2018. The importance of communication in business management. In </a:t>
            </a:r>
            <a:r>
              <a:rPr lang="en-IN" sz="1800" i="1" dirty="0" err="1">
                <a:effectLst/>
                <a:latin typeface="+mj-lt"/>
                <a:ea typeface="Calibri" panose="020F0502020204030204" pitchFamily="34" charset="0"/>
                <a:cs typeface="Times New Roman" panose="02020603050405020304" pitchFamily="18" charset="0"/>
              </a:rPr>
              <a:t>Radovic</a:t>
            </a:r>
            <a:r>
              <a:rPr lang="en-IN" sz="1800" i="1" dirty="0">
                <a:effectLst/>
                <a:latin typeface="+mj-lt"/>
                <a:ea typeface="Calibri" panose="020F0502020204030204" pitchFamily="34" charset="0"/>
                <a:cs typeface="Times New Roman" panose="02020603050405020304" pitchFamily="18" charset="0"/>
              </a:rPr>
              <a:t> Markovic, M., &amp; </a:t>
            </a:r>
            <a:r>
              <a:rPr lang="en-IN" sz="1800" i="1" dirty="0" err="1">
                <a:effectLst/>
                <a:latin typeface="+mj-lt"/>
                <a:ea typeface="Calibri" panose="020F0502020204030204" pitchFamily="34" charset="0"/>
                <a:cs typeface="Times New Roman" panose="02020603050405020304" pitchFamily="18" charset="0"/>
              </a:rPr>
              <a:t>Salamzadeh</a:t>
            </a:r>
            <a:r>
              <a:rPr lang="en-IN" sz="1800" i="1" dirty="0">
                <a:effectLst/>
                <a:latin typeface="+mj-lt"/>
                <a:ea typeface="Calibri" panose="020F0502020204030204" pitchFamily="34" charset="0"/>
                <a:cs typeface="Times New Roman" panose="02020603050405020304" pitchFamily="18" charset="0"/>
              </a:rPr>
              <a:t>, A.(2018). The Importance of Communication in Business Management, The 7th International Scientific Conference on Employment, Education and Entrepreneurship, Belgrade, Serbia</a:t>
            </a:r>
            <a:r>
              <a:rPr lang="en-IN" sz="1800" dirty="0">
                <a:effectLst/>
                <a:latin typeface="+mj-lt"/>
                <a:ea typeface="Calibri" panose="020F0502020204030204" pitchFamily="34" charset="0"/>
                <a:cs typeface="Times New Roman" panose="02020603050405020304" pitchFamily="18" charset="0"/>
              </a:rPr>
              <a:t>.</a:t>
            </a:r>
          </a:p>
          <a:p>
            <a:pPr algn="just">
              <a:lnSpc>
                <a:spcPct val="107000"/>
              </a:lnSpc>
              <a:spcAft>
                <a:spcPts val="800"/>
              </a:spcAft>
            </a:pPr>
            <a:r>
              <a:rPr lang="en-IN" sz="1800" dirty="0">
                <a:solidFill>
                  <a:srgbClr val="222222"/>
                </a:solidFill>
                <a:effectLst/>
                <a:latin typeface="+mj-lt"/>
                <a:ea typeface="Calibri" panose="020F0502020204030204" pitchFamily="34" charset="0"/>
                <a:cs typeface="Times New Roman" panose="02020603050405020304" pitchFamily="18" charset="0"/>
              </a:rPr>
              <a:t>Williams Jr, R.I., Manley, S.C., Aaron, J.R. and Daniel, F., 2018. The relationship between a comprehensive strategic approach and small business performance. </a:t>
            </a:r>
            <a:r>
              <a:rPr lang="en-IN" sz="1800" i="1" dirty="0">
                <a:effectLst/>
                <a:latin typeface="+mj-lt"/>
                <a:ea typeface="Calibri" panose="020F0502020204030204" pitchFamily="34" charset="0"/>
                <a:cs typeface="Times New Roman" panose="02020603050405020304" pitchFamily="18" charset="0"/>
              </a:rPr>
              <a:t>Journal of Small Business Strategy</a:t>
            </a:r>
            <a:r>
              <a:rPr lang="en-IN" sz="1800" dirty="0">
                <a:effectLst/>
                <a:latin typeface="+mj-lt"/>
                <a:ea typeface="Calibri" panose="020F0502020204030204" pitchFamily="34" charset="0"/>
                <a:cs typeface="Times New Roman" panose="02020603050405020304" pitchFamily="18" charset="0"/>
              </a:rPr>
              <a:t>, </a:t>
            </a:r>
            <a:r>
              <a:rPr lang="en-IN" sz="1800" i="1" dirty="0">
                <a:effectLst/>
                <a:latin typeface="+mj-lt"/>
                <a:ea typeface="Calibri" panose="020F0502020204030204" pitchFamily="34" charset="0"/>
                <a:cs typeface="Times New Roman" panose="02020603050405020304" pitchFamily="18" charset="0"/>
              </a:rPr>
              <a:t>28</a:t>
            </a:r>
            <a:r>
              <a:rPr lang="en-IN" sz="1800" dirty="0">
                <a:effectLst/>
                <a:latin typeface="+mj-lt"/>
                <a:ea typeface="Calibri" panose="020F0502020204030204" pitchFamily="34" charset="0"/>
                <a:cs typeface="Times New Roman" panose="02020603050405020304" pitchFamily="18" charset="0"/>
              </a:rPr>
              <a:t>(2), pp.33-48.</a:t>
            </a:r>
          </a:p>
          <a:p>
            <a:endParaRPr lang="en-IN" dirty="0">
              <a:latin typeface="+mj-lt"/>
            </a:endParaRPr>
          </a:p>
        </p:txBody>
      </p:sp>
    </p:spTree>
    <p:extLst>
      <p:ext uri="{BB962C8B-B14F-4D97-AF65-F5344CB8AC3E}">
        <p14:creationId xmlns:p14="http://schemas.microsoft.com/office/powerpoint/2010/main" val="4587857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Custom 1">
      <a:majorFont>
        <a:latin typeface="Times New Roman"/>
        <a:ea typeface=""/>
        <a:cs typeface=""/>
      </a:majorFont>
      <a:minorFont>
        <a:latin typeface="Times New Roman"/>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1820</Words>
  <Application>Microsoft Office PowerPoint</Application>
  <PresentationFormat>Widescreen</PresentationFormat>
  <Paragraphs>88</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Wingdings 3</vt:lpstr>
      <vt:lpstr>Facet</vt:lpstr>
      <vt:lpstr>Project Plan: Redevelopment of restaurant</vt:lpstr>
      <vt:lpstr>Introduction   </vt:lpstr>
      <vt:lpstr>Project Outline </vt:lpstr>
      <vt:lpstr>Stakeholder Template</vt:lpstr>
      <vt:lpstr>Outlining WBS and Gantt Chart</vt:lpstr>
      <vt:lpstr>Resource consideration  </vt:lpstr>
      <vt:lpstr>Risk assessment </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 Redevelopment of restaurant</dc:title>
  <dc:creator/>
  <cp:lastModifiedBy/>
  <cp:revision>2</cp:revision>
  <dcterms:created xsi:type="dcterms:W3CDTF">2021-07-26T19:52:28Z</dcterms:created>
  <dcterms:modified xsi:type="dcterms:W3CDTF">2021-07-27T15:42:00Z</dcterms:modified>
</cp:coreProperties>
</file>