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324" r:id="rId3"/>
    <p:sldId id="359" r:id="rId4"/>
    <p:sldId id="257" r:id="rId5"/>
    <p:sldId id="258" r:id="rId6"/>
    <p:sldId id="259" r:id="rId7"/>
    <p:sldId id="260" r:id="rId8"/>
    <p:sldId id="261" r:id="rId9"/>
    <p:sldId id="262" r:id="rId10"/>
    <p:sldId id="263" r:id="rId11"/>
    <p:sldId id="264" r:id="rId12"/>
    <p:sldId id="265" r:id="rId13"/>
    <p:sldId id="266" r:id="rId14"/>
    <p:sldId id="267" r:id="rId15"/>
    <p:sldId id="268" r:id="rId16"/>
    <p:sldId id="350" r:id="rId17"/>
    <p:sldId id="351" r:id="rId18"/>
    <p:sldId id="352" r:id="rId19"/>
    <p:sldId id="353" r:id="rId20"/>
    <p:sldId id="354" r:id="rId21"/>
    <p:sldId id="355" r:id="rId22"/>
    <p:sldId id="356" r:id="rId23"/>
    <p:sldId id="357" r:id="rId24"/>
    <p:sldId id="358" r:id="rId25"/>
    <p:sldId id="349" r:id="rId2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p:scale>
          <a:sx n="77" d="100"/>
          <a:sy n="77" d="100"/>
        </p:scale>
        <p:origin x="-90" y="-12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2/8/2018</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2/8/2018</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04F9EC7-42C7-4C3F-9B88-543130569E14}" type="slidenum">
              <a:rPr lang="en-GB"/>
              <a:pPr/>
              <a:t>4</a:t>
            </a:fld>
            <a:endParaRPr lang="en-GB"/>
          </a:p>
        </p:txBody>
      </p:sp>
    </p:spTree>
    <p:extLst>
      <p:ext uri="{BB962C8B-B14F-4D97-AF65-F5344CB8AC3E}">
        <p14:creationId xmlns:p14="http://schemas.microsoft.com/office/powerpoint/2010/main" val="3433731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DF7E7BE-4D25-470F-808F-5591F5F4CEDE}"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DF7E7BE-4D25-470F-808F-5591F5F4CEDE}" type="datetimeFigureOut">
              <a:rPr lang="en-US" smtClean="0"/>
              <a:t>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DF7E7BE-4D25-470F-808F-5591F5F4CEDE}" type="datetimeFigureOut">
              <a:rPr lang="en-US" smtClean="0"/>
              <a:t>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2/8/2018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Supervision and Support </a:t>
            </a:r>
            <a:r>
              <a:rPr lang="en-GB" b="1" dirty="0" smtClean="0"/>
              <a:t>Skills</a:t>
            </a:r>
            <a:br>
              <a:rPr lang="en-GB" b="1" dirty="0" smtClean="0"/>
            </a:br>
            <a:r>
              <a:rPr lang="cy-GB" b="1" dirty="0"/>
              <a:t>Sgiliau Goruchwylio a Chefnogi</a:t>
            </a:r>
            <a:r>
              <a:rPr lang="en-GB" dirty="0"/>
              <a:t/>
            </a:r>
            <a:br>
              <a:rPr lang="en-GB" dirty="0"/>
            </a:br>
            <a:endParaRPr lang="en-US" dirty="0"/>
          </a:p>
        </p:txBody>
      </p:sp>
      <p:sp>
        <p:nvSpPr>
          <p:cNvPr id="3" name="Subtitle 2"/>
          <p:cNvSpPr>
            <a:spLocks noGrp="1"/>
          </p:cNvSpPr>
          <p:nvPr>
            <p:ph type="subTitle" idx="1"/>
          </p:nvPr>
        </p:nvSpPr>
        <p:spPr/>
        <p:txBody>
          <a:bodyPr>
            <a:normAutofit fontScale="92500" lnSpcReduction="20000"/>
          </a:bodyPr>
          <a:lstStyle/>
          <a:p>
            <a:r>
              <a:rPr lang="en-GB" dirty="0" smtClean="0"/>
              <a:t>SJYW6015</a:t>
            </a:r>
            <a:r>
              <a:rPr lang="en-GB" dirty="0"/>
              <a:t/>
            </a:r>
            <a:br>
              <a:rPr lang="en-GB" dirty="0"/>
            </a:br>
            <a:r>
              <a:rPr lang="en-GB" dirty="0" smtClean="0"/>
              <a:t>SJYW7016</a:t>
            </a:r>
          </a:p>
          <a:p>
            <a:endParaRPr lang="en-GB" dirty="0"/>
          </a:p>
          <a:p>
            <a:r>
              <a:rPr lang="en-GB" dirty="0" smtClean="0"/>
              <a:t>09.02.18</a:t>
            </a:r>
            <a:endParaRPr lang="en-GB" dirty="0" smtClean="0"/>
          </a:p>
          <a:p>
            <a:r>
              <a:rPr lang="en-GB" dirty="0"/>
              <a:t>Part 1 </a:t>
            </a:r>
            <a:r>
              <a:rPr lang="en-GB" dirty="0" smtClean="0"/>
              <a:t>– </a:t>
            </a:r>
            <a:r>
              <a:rPr lang="en-GB" dirty="0" err="1" smtClean="0"/>
              <a:t>Rhan</a:t>
            </a:r>
            <a:r>
              <a:rPr lang="en-GB" dirty="0" smtClean="0"/>
              <a:t> 1</a:t>
            </a:r>
            <a:endParaRPr lang="en-US" dirty="0"/>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sp>
        <p:nvSpPr>
          <p:cNvPr id="5" name="Content Placeholder 4"/>
          <p:cNvSpPr>
            <a:spLocks noGrp="1"/>
          </p:cNvSpPr>
          <p:nvPr>
            <p:ph sz="half" idx="1"/>
          </p:nvPr>
        </p:nvSpPr>
        <p:spPr/>
        <p:txBody>
          <a:bodyPr>
            <a:normAutofit fontScale="92500" lnSpcReduction="10000"/>
          </a:bodyPr>
          <a:lstStyle/>
          <a:p>
            <a:pPr marL="514350" indent="-514350">
              <a:buFont typeface="+mj-lt"/>
              <a:buAutoNum type="arabicPeriod"/>
            </a:pPr>
            <a:r>
              <a:rPr lang="en-GB" dirty="0" smtClean="0"/>
              <a:t>Getting to know each other</a:t>
            </a:r>
          </a:p>
          <a:p>
            <a:pPr marL="514350" indent="-514350">
              <a:buFont typeface="+mj-lt"/>
              <a:buAutoNum type="arabicPeriod"/>
            </a:pPr>
            <a:r>
              <a:rPr lang="en-GB" dirty="0" smtClean="0"/>
              <a:t>What is good youth work, and why do we need to know this in the context of supervision?</a:t>
            </a:r>
          </a:p>
          <a:p>
            <a:pPr marL="514350" indent="-514350">
              <a:buFont typeface="+mj-lt"/>
              <a:buAutoNum type="arabicPeriod"/>
            </a:pPr>
            <a:r>
              <a:rPr lang="en-GB" dirty="0" smtClean="0"/>
              <a:t>What is supervision</a:t>
            </a:r>
          </a:p>
          <a:p>
            <a:pPr marL="514350" indent="-514350">
              <a:buFont typeface="+mj-lt"/>
              <a:buAutoNum type="arabicPeriod"/>
            </a:pPr>
            <a:r>
              <a:rPr lang="en-GB" dirty="0" smtClean="0"/>
              <a:t>Becoming a supervisor</a:t>
            </a:r>
          </a:p>
          <a:p>
            <a:pPr marL="514350" indent="-514350">
              <a:buFont typeface="+mj-lt"/>
              <a:buAutoNum type="arabicPeriod"/>
            </a:pPr>
            <a:r>
              <a:rPr lang="en-GB" dirty="0" smtClean="0"/>
              <a:t>The functions of supervision</a:t>
            </a:r>
          </a:p>
          <a:p>
            <a:pPr marL="514350" indent="-514350">
              <a:buFont typeface="+mj-lt"/>
              <a:buAutoNum type="arabicPeriod"/>
            </a:pPr>
            <a:r>
              <a:rPr lang="en-GB" dirty="0" smtClean="0"/>
              <a:t>Lunch</a:t>
            </a:r>
          </a:p>
          <a:p>
            <a:pPr marL="514350" indent="-514350">
              <a:buFont typeface="+mj-lt"/>
              <a:buAutoNum type="arabicPeriod"/>
            </a:pPr>
            <a:r>
              <a:rPr lang="en-GB" dirty="0" smtClean="0"/>
              <a:t>Guest Lecturer: Practical Activities</a:t>
            </a:r>
          </a:p>
          <a:p>
            <a:endParaRPr lang="en-US" dirty="0"/>
          </a:p>
        </p:txBody>
      </p:sp>
      <p:sp>
        <p:nvSpPr>
          <p:cNvPr id="6" name="Content Placeholder 5"/>
          <p:cNvSpPr>
            <a:spLocks noGrp="1"/>
          </p:cNvSpPr>
          <p:nvPr>
            <p:ph sz="half" idx="2"/>
          </p:nvPr>
        </p:nvSpPr>
        <p:spPr/>
        <p:txBody>
          <a:bodyPr>
            <a:normAutofit fontScale="92500" lnSpcReduction="10000"/>
          </a:bodyPr>
          <a:lstStyle/>
          <a:p>
            <a:pPr marL="514350" indent="-514350">
              <a:buFont typeface="+mj-lt"/>
              <a:buAutoNum type="arabicPeriod"/>
            </a:pPr>
            <a:r>
              <a:rPr lang="cy-GB" dirty="0"/>
              <a:t>Dod i adnabod </a:t>
            </a:r>
            <a:r>
              <a:rPr lang="cy-GB" dirty="0" smtClean="0"/>
              <a:t>ein </a:t>
            </a:r>
            <a:r>
              <a:rPr lang="cy-GB" dirty="0"/>
              <a:t>gilydd</a:t>
            </a:r>
          </a:p>
          <a:p>
            <a:pPr marL="514350" indent="-514350">
              <a:buFont typeface="+mj-lt"/>
              <a:buAutoNum type="arabicPeriod"/>
            </a:pPr>
            <a:r>
              <a:rPr lang="cy-GB" dirty="0"/>
              <a:t>Beth yw gwaith ieuenctid da, a pham mae angen i ni wybod hyn yng nghyd-destun goruchwylio?</a:t>
            </a:r>
          </a:p>
          <a:p>
            <a:pPr marL="514350" indent="-514350">
              <a:buFont typeface="+mj-lt"/>
              <a:buAutoNum type="arabicPeriod"/>
            </a:pPr>
            <a:r>
              <a:rPr lang="cy-GB" dirty="0"/>
              <a:t>Beth yw goruchwylio</a:t>
            </a:r>
          </a:p>
          <a:p>
            <a:pPr marL="514350" indent="-514350">
              <a:buFont typeface="+mj-lt"/>
              <a:buAutoNum type="arabicPeriod"/>
            </a:pPr>
            <a:r>
              <a:rPr lang="cy-GB" dirty="0"/>
              <a:t>Dod yn oruchwyliwr</a:t>
            </a:r>
          </a:p>
          <a:p>
            <a:pPr marL="514350" indent="-514350">
              <a:buFont typeface="+mj-lt"/>
              <a:buAutoNum type="arabicPeriod"/>
            </a:pPr>
            <a:r>
              <a:rPr lang="cy-GB" dirty="0"/>
              <a:t>Swyddogaethau goruchwylio</a:t>
            </a:r>
          </a:p>
          <a:p>
            <a:pPr marL="514350" indent="-514350">
              <a:buFont typeface="+mj-lt"/>
              <a:buAutoNum type="arabicPeriod"/>
            </a:pPr>
            <a:r>
              <a:rPr lang="cy-GB" dirty="0" smtClean="0"/>
              <a:t>Cinio</a:t>
            </a:r>
            <a:endParaRPr lang="cy-GB" dirty="0"/>
          </a:p>
          <a:p>
            <a:pPr marL="514350" indent="-514350">
              <a:buFont typeface="+mj-lt"/>
              <a:buAutoNum type="arabicPeriod"/>
            </a:pPr>
            <a:r>
              <a:rPr lang="cy-GB" dirty="0"/>
              <a:t>Darlithydd Gwadd: Gweithgareddau Ymarferol</a:t>
            </a:r>
          </a:p>
          <a:p>
            <a:endParaRPr lang="en-US" dirty="0"/>
          </a:p>
        </p:txBody>
      </p:sp>
    </p:spTree>
    <p:extLst>
      <p:ext uri="{BB962C8B-B14F-4D97-AF65-F5344CB8AC3E}">
        <p14:creationId xmlns:p14="http://schemas.microsoft.com/office/powerpoint/2010/main" val="49014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Work</a:t>
            </a:r>
            <a:br>
              <a:rPr lang="en-US" dirty="0"/>
            </a:br>
            <a:r>
              <a:rPr lang="cy-GB" dirty="0"/>
              <a:t>Gwaith Grŵp</a:t>
            </a:r>
            <a:endParaRPr lang="en-GB" dirty="0"/>
          </a:p>
        </p:txBody>
      </p:sp>
      <p:sp>
        <p:nvSpPr>
          <p:cNvPr id="3" name="Content Placeholder 2"/>
          <p:cNvSpPr>
            <a:spLocks noGrp="1"/>
          </p:cNvSpPr>
          <p:nvPr>
            <p:ph sz="half" idx="1"/>
          </p:nvPr>
        </p:nvSpPr>
        <p:spPr/>
        <p:txBody>
          <a:bodyPr/>
          <a:lstStyle/>
          <a:p>
            <a:r>
              <a:rPr lang="en-GB" sz="2600" dirty="0">
                <a:solidFill>
                  <a:prstClr val="black"/>
                </a:solidFill>
              </a:rPr>
              <a:t>What is good youth </a:t>
            </a:r>
            <a:r>
              <a:rPr lang="en-GB" sz="2600" dirty="0" smtClean="0">
                <a:solidFill>
                  <a:prstClr val="black"/>
                </a:solidFill>
              </a:rPr>
              <a:t>work?</a:t>
            </a:r>
            <a:endParaRPr lang="en-GB" dirty="0"/>
          </a:p>
        </p:txBody>
      </p:sp>
      <p:sp>
        <p:nvSpPr>
          <p:cNvPr id="4" name="Content Placeholder 3"/>
          <p:cNvSpPr>
            <a:spLocks noGrp="1"/>
          </p:cNvSpPr>
          <p:nvPr>
            <p:ph sz="half" idx="2"/>
          </p:nvPr>
        </p:nvSpPr>
        <p:spPr/>
        <p:txBody>
          <a:bodyPr/>
          <a:lstStyle/>
          <a:p>
            <a:r>
              <a:rPr lang="cy-GB" dirty="0"/>
              <a:t>Beth yw gwaith ieuenctid </a:t>
            </a:r>
            <a:r>
              <a:rPr lang="cy-GB" dirty="0" smtClean="0"/>
              <a:t>da?</a:t>
            </a:r>
            <a:endParaRPr lang="en-GB" dirty="0"/>
          </a:p>
        </p:txBody>
      </p:sp>
    </p:spTree>
    <p:extLst>
      <p:ext uri="{BB962C8B-B14F-4D97-AF65-F5344CB8AC3E}">
        <p14:creationId xmlns:p14="http://schemas.microsoft.com/office/powerpoint/2010/main" val="266681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dirty="0" smtClean="0"/>
              <a:t>Group Work</a:t>
            </a:r>
            <a:br>
              <a:rPr lang="en-US" dirty="0" smtClean="0"/>
            </a:br>
            <a:r>
              <a:rPr lang="cy-GB" dirty="0"/>
              <a:t>Gwaith Grŵp</a:t>
            </a:r>
            <a:endParaRPr lang="en-US" dirty="0" smtClean="0"/>
          </a:p>
        </p:txBody>
      </p:sp>
      <p:sp>
        <p:nvSpPr>
          <p:cNvPr id="11267" name="Rectangle 3"/>
          <p:cNvSpPr>
            <a:spLocks noGrp="1" noChangeArrowheads="1"/>
          </p:cNvSpPr>
          <p:nvPr>
            <p:ph sz="half" idx="1"/>
          </p:nvPr>
        </p:nvSpPr>
        <p:spPr/>
        <p:txBody>
          <a:bodyPr>
            <a:normAutofit fontScale="92500" lnSpcReduction="20000"/>
          </a:bodyPr>
          <a:lstStyle/>
          <a:p>
            <a:pPr eaLnBrk="1" hangingPunct="1"/>
            <a:r>
              <a:rPr lang="en-GB" dirty="0" smtClean="0"/>
              <a:t>In your group discuss </a:t>
            </a:r>
            <a:r>
              <a:rPr lang="en-GB" u="sng" dirty="0" smtClean="0"/>
              <a:t>your</a:t>
            </a:r>
            <a:r>
              <a:rPr lang="en-GB" dirty="0" smtClean="0"/>
              <a:t> knowledge and understanding of supervision and your experience of being a supervisee.</a:t>
            </a:r>
          </a:p>
          <a:p>
            <a:pPr eaLnBrk="1" hangingPunct="1"/>
            <a:r>
              <a:rPr lang="en-AU" dirty="0" smtClean="0"/>
              <a:t>Consider an organisation which you are familiar with and share some examples of effective supervision and support of staff. You may also have some examples of how the supervision process does not meet the needs of staff.</a:t>
            </a:r>
          </a:p>
          <a:p>
            <a:pPr eaLnBrk="1" hangingPunct="1"/>
            <a:r>
              <a:rPr lang="en-GB" dirty="0" smtClean="0"/>
              <a:t>Feedback.</a:t>
            </a:r>
          </a:p>
          <a:p>
            <a:pPr eaLnBrk="1" hangingPunct="1">
              <a:buNone/>
            </a:pPr>
            <a:endParaRPr lang="en-GB" dirty="0" smtClean="0"/>
          </a:p>
        </p:txBody>
      </p:sp>
      <p:sp>
        <p:nvSpPr>
          <p:cNvPr id="2" name="Content Placeholder 1"/>
          <p:cNvSpPr>
            <a:spLocks noGrp="1"/>
          </p:cNvSpPr>
          <p:nvPr>
            <p:ph sz="half" idx="2"/>
          </p:nvPr>
        </p:nvSpPr>
        <p:spPr/>
        <p:txBody>
          <a:bodyPr>
            <a:normAutofit fontScale="92500" lnSpcReduction="20000"/>
          </a:bodyPr>
          <a:lstStyle/>
          <a:p>
            <a:r>
              <a:rPr lang="cy-GB" dirty="0"/>
              <a:t>Yn eich grŵp chi, trafodwch eich gwybodaeth a’ch dealltwriaeth </a:t>
            </a:r>
            <a:r>
              <a:rPr lang="cy-GB" u="sng" dirty="0"/>
              <a:t>chi</a:t>
            </a:r>
            <a:r>
              <a:rPr lang="cy-GB" dirty="0"/>
              <a:t> o oruchwylio a’ch profiad chi o gael eich goruchwylio.</a:t>
            </a:r>
          </a:p>
          <a:p>
            <a:r>
              <a:rPr lang="cy-GB" dirty="0"/>
              <a:t>Ystyriwch sefydliad yr ydych </a:t>
            </a:r>
            <a:r>
              <a:rPr lang="cy-GB" dirty="0" err="1"/>
              <a:t>chi’n</a:t>
            </a:r>
            <a:r>
              <a:rPr lang="cy-GB" dirty="0"/>
              <a:t> gyfarwydd ag ef a rhannu rhai enghreifftiau o oruchwylio a chymorth staff effeithiol. Efallai fod gennych hefyd rai enghreifftiau o’r modd nad yw’r broses oruchwylio’n diwallu anghenion y staff. </a:t>
            </a:r>
          </a:p>
          <a:p>
            <a:r>
              <a:rPr lang="cy-GB" dirty="0"/>
              <a:t>Adborth.</a:t>
            </a:r>
          </a:p>
          <a:p>
            <a:pPr marL="0" indent="0">
              <a:buNone/>
            </a:pPr>
            <a:endParaRPr lang="en-US" dirty="0"/>
          </a:p>
        </p:txBody>
      </p:sp>
    </p:spTree>
    <p:extLst>
      <p:ext uri="{BB962C8B-B14F-4D97-AF65-F5344CB8AC3E}">
        <p14:creationId xmlns:p14="http://schemas.microsoft.com/office/powerpoint/2010/main" val="35460559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dirty="0" smtClean="0"/>
              <a:t>Definition</a:t>
            </a:r>
            <a:br>
              <a:rPr lang="en-GB" altLang="en-US" dirty="0" smtClean="0"/>
            </a:br>
            <a:r>
              <a:rPr lang="cy-GB" altLang="en-US" dirty="0"/>
              <a:t>Diffiniad</a:t>
            </a:r>
            <a:endParaRPr lang="en-GB" altLang="en-US" dirty="0" smtClean="0"/>
          </a:p>
        </p:txBody>
      </p:sp>
      <p:sp>
        <p:nvSpPr>
          <p:cNvPr id="4099" name="Content Placeholder 2"/>
          <p:cNvSpPr>
            <a:spLocks noGrp="1"/>
          </p:cNvSpPr>
          <p:nvPr>
            <p:ph sz="half" idx="1"/>
          </p:nvPr>
        </p:nvSpPr>
        <p:spPr/>
        <p:txBody>
          <a:bodyPr/>
          <a:lstStyle/>
          <a:p>
            <a:pPr algn="just" eaLnBrk="1" hangingPunct="1"/>
            <a:r>
              <a:rPr lang="en-GB" altLang="en-US" dirty="0" smtClean="0"/>
              <a:t>In your group come up with a working definition for supervision.</a:t>
            </a:r>
          </a:p>
          <a:p>
            <a:pPr algn="just" eaLnBrk="1" hangingPunct="1"/>
            <a:endParaRPr lang="en-GB" altLang="en-US" dirty="0" smtClean="0"/>
          </a:p>
          <a:p>
            <a:pPr algn="just" eaLnBrk="1" hangingPunct="1"/>
            <a:r>
              <a:rPr lang="en-GB" altLang="en-US" dirty="0" smtClean="0"/>
              <a:t>10 minutes</a:t>
            </a:r>
          </a:p>
        </p:txBody>
      </p:sp>
      <p:sp>
        <p:nvSpPr>
          <p:cNvPr id="2" name="Content Placeholder 1"/>
          <p:cNvSpPr>
            <a:spLocks noGrp="1"/>
          </p:cNvSpPr>
          <p:nvPr>
            <p:ph sz="half" idx="2"/>
          </p:nvPr>
        </p:nvSpPr>
        <p:spPr/>
        <p:txBody>
          <a:bodyPr/>
          <a:lstStyle/>
          <a:p>
            <a:pPr algn="just"/>
            <a:r>
              <a:rPr lang="cy-GB" altLang="en-US" dirty="0"/>
              <a:t>Yn eich </a:t>
            </a:r>
            <a:r>
              <a:rPr lang="cy-GB" altLang="en-US" dirty="0" smtClean="0"/>
              <a:t>grŵp </a:t>
            </a:r>
            <a:r>
              <a:rPr lang="cy-GB" altLang="en-US" dirty="0"/>
              <a:t>dewch o hyd i ddiffiniad ar gyfer goruchwylio.</a:t>
            </a:r>
          </a:p>
          <a:p>
            <a:pPr algn="just"/>
            <a:endParaRPr lang="cy-GB" altLang="en-US" dirty="0"/>
          </a:p>
          <a:p>
            <a:pPr algn="just"/>
            <a:endParaRPr lang="cy-GB" altLang="en-US" dirty="0"/>
          </a:p>
          <a:p>
            <a:pPr algn="just"/>
            <a:r>
              <a:rPr lang="cy-GB" altLang="en-US" dirty="0"/>
              <a:t>10 munud</a:t>
            </a:r>
          </a:p>
          <a:p>
            <a:endParaRPr lang="en-US" dirty="0"/>
          </a:p>
        </p:txBody>
      </p:sp>
    </p:spTree>
    <p:extLst>
      <p:ext uri="{BB962C8B-B14F-4D97-AF65-F5344CB8AC3E}">
        <p14:creationId xmlns:p14="http://schemas.microsoft.com/office/powerpoint/2010/main" val="1019945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5123" name="Rectangle 3"/>
          <p:cNvSpPr>
            <a:spLocks noGrp="1" noChangeArrowheads="1"/>
          </p:cNvSpPr>
          <p:nvPr>
            <p:ph sz="half" idx="1"/>
          </p:nvPr>
        </p:nvSpPr>
        <p:spPr/>
        <p:txBody>
          <a:bodyPr/>
          <a:lstStyle/>
          <a:p>
            <a:pPr algn="just" eaLnBrk="1" hangingPunct="1"/>
            <a:r>
              <a:rPr lang="en-GB" altLang="en-US" smtClean="0"/>
              <a:t>Hess (1980: 25) defines supervision as ‘a quintessential interpersonal interaction with the general goal that one person, the supervisor, meets with another, the supervisee, in an effort to make the latter more effective in helping people’.</a:t>
            </a:r>
          </a:p>
        </p:txBody>
      </p:sp>
      <p:sp>
        <p:nvSpPr>
          <p:cNvPr id="2" name="Content Placeholder 1"/>
          <p:cNvSpPr>
            <a:spLocks noGrp="1"/>
          </p:cNvSpPr>
          <p:nvPr>
            <p:ph sz="half" idx="2"/>
          </p:nvPr>
        </p:nvSpPr>
        <p:spPr/>
        <p:txBody>
          <a:bodyPr/>
          <a:lstStyle/>
          <a:p>
            <a:r>
              <a:rPr lang="cy-GB" altLang="en-US" dirty="0"/>
              <a:t>Diffinia </a:t>
            </a:r>
            <a:r>
              <a:rPr lang="cy-GB" altLang="en-US" dirty="0" err="1"/>
              <a:t>Hess</a:t>
            </a:r>
            <a:r>
              <a:rPr lang="cy-GB" altLang="en-US" dirty="0"/>
              <a:t> (1980: 25) oruchwyliaeth yn ymwneud rhyngbersonol yn ei hanfod gyda’r nod cyffredinol bod un person, y goruchwyliwr, yn cyfarfod ag un arall, y </a:t>
            </a:r>
            <a:r>
              <a:rPr lang="cy-GB" altLang="en-US" dirty="0" err="1"/>
              <a:t>goruchwyliedig</a:t>
            </a:r>
            <a:r>
              <a:rPr lang="cy-GB" altLang="en-US" dirty="0"/>
              <a:t>, mewn ymgais i wneud yr ail yn fwy effeithiol wrth helpu pobl.</a:t>
            </a:r>
            <a:endParaRPr lang="en-GB" altLang="en-US" dirty="0"/>
          </a:p>
          <a:p>
            <a:endParaRPr lang="en-US" dirty="0"/>
          </a:p>
        </p:txBody>
      </p:sp>
    </p:spTree>
    <p:extLst>
      <p:ext uri="{BB962C8B-B14F-4D97-AF65-F5344CB8AC3E}">
        <p14:creationId xmlns:p14="http://schemas.microsoft.com/office/powerpoint/2010/main" val="3980570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6147" name="Rectangle 3"/>
          <p:cNvSpPr>
            <a:spLocks noGrp="1" noChangeArrowheads="1"/>
          </p:cNvSpPr>
          <p:nvPr>
            <p:ph sz="half" idx="1"/>
          </p:nvPr>
        </p:nvSpPr>
        <p:spPr>
          <a:xfrm>
            <a:off x="838200" y="1825625"/>
            <a:ext cx="5181600" cy="1881402"/>
          </a:xfrm>
        </p:spPr>
        <p:txBody>
          <a:bodyPr/>
          <a:lstStyle/>
          <a:p>
            <a:pPr eaLnBrk="1" hangingPunct="1"/>
            <a:r>
              <a:rPr lang="en-GB" altLang="en-US" dirty="0" smtClean="0"/>
              <a:t>This is similar to the other most commonly used definition of supervision by </a:t>
            </a:r>
            <a:r>
              <a:rPr lang="en-GB" altLang="en-US" dirty="0" err="1" smtClean="0"/>
              <a:t>Loganbill</a:t>
            </a:r>
            <a:r>
              <a:rPr lang="en-GB" altLang="en-US" dirty="0" smtClean="0"/>
              <a:t> </a:t>
            </a:r>
            <a:r>
              <a:rPr lang="en-GB" altLang="en-US" i="1" dirty="0" smtClean="0"/>
              <a:t>et al</a:t>
            </a:r>
            <a:r>
              <a:rPr lang="en-GB" altLang="en-US" dirty="0" smtClean="0"/>
              <a:t>. (1982)</a:t>
            </a:r>
          </a:p>
        </p:txBody>
      </p:sp>
      <p:sp>
        <p:nvSpPr>
          <p:cNvPr id="2" name="Content Placeholder 1"/>
          <p:cNvSpPr>
            <a:spLocks noGrp="1"/>
          </p:cNvSpPr>
          <p:nvPr>
            <p:ph sz="half" idx="2"/>
          </p:nvPr>
        </p:nvSpPr>
        <p:spPr>
          <a:xfrm>
            <a:off x="6172200" y="1825625"/>
            <a:ext cx="5181600" cy="1943186"/>
          </a:xfrm>
        </p:spPr>
        <p:txBody>
          <a:bodyPr/>
          <a:lstStyle/>
          <a:p>
            <a:r>
              <a:rPr lang="cy-GB" altLang="en-US" dirty="0"/>
              <a:t>Mae hwn yn debyg i’r diffiniad arall mwyaf cyffredin ar gyfer goruchwylio gan </a:t>
            </a:r>
            <a:r>
              <a:rPr lang="cy-GB" altLang="en-US" dirty="0" err="1"/>
              <a:t>Loganbill</a:t>
            </a:r>
            <a:r>
              <a:rPr lang="cy-GB" altLang="en-US" dirty="0"/>
              <a:t> </a:t>
            </a:r>
            <a:r>
              <a:rPr lang="cy-GB" altLang="en-US" i="1" dirty="0" err="1"/>
              <a:t>et</a:t>
            </a:r>
            <a:r>
              <a:rPr lang="cy-GB" altLang="en-US" i="1" dirty="0"/>
              <a:t> </a:t>
            </a:r>
            <a:r>
              <a:rPr lang="cy-GB" altLang="en-US" i="1" dirty="0" err="1"/>
              <a:t>al</a:t>
            </a:r>
            <a:r>
              <a:rPr lang="cy-GB" altLang="en-US" dirty="0"/>
              <a:t>. </a:t>
            </a:r>
            <a:r>
              <a:rPr lang="en-GB" altLang="en-US" dirty="0"/>
              <a:t>(1982</a:t>
            </a:r>
            <a:r>
              <a:rPr lang="en-GB" altLang="en-US" dirty="0" smtClean="0"/>
              <a:t>)</a:t>
            </a:r>
            <a:endParaRPr lang="en-US" dirty="0"/>
          </a:p>
        </p:txBody>
      </p:sp>
      <p:sp>
        <p:nvSpPr>
          <p:cNvPr id="4" name="TextBox 3"/>
          <p:cNvSpPr txBox="1"/>
          <p:nvPr/>
        </p:nvSpPr>
        <p:spPr>
          <a:xfrm>
            <a:off x="1124465" y="4572000"/>
            <a:ext cx="9873049" cy="1255728"/>
          </a:xfrm>
          <a:prstGeom prst="rect">
            <a:avLst/>
          </a:prstGeom>
          <a:noFill/>
        </p:spPr>
        <p:txBody>
          <a:bodyPr wrap="square" rtlCol="0">
            <a:spAutoFit/>
          </a:bodyPr>
          <a:lstStyle/>
          <a:p>
            <a:pPr lvl="0">
              <a:lnSpc>
                <a:spcPct val="90000"/>
              </a:lnSpc>
              <a:spcBef>
                <a:spcPts val="1000"/>
              </a:spcBef>
            </a:pPr>
            <a:r>
              <a:rPr lang="en-GB" altLang="en-US" sz="2800" dirty="0">
                <a:solidFill>
                  <a:prstClr val="black"/>
                </a:solidFill>
              </a:rPr>
              <a:t>‘an intensive, interpersonally focused, one-to-one relationship in which one person is designated to facilitate the development of therapeutic competence in the other person’.</a:t>
            </a:r>
          </a:p>
        </p:txBody>
      </p:sp>
    </p:spTree>
    <p:extLst>
      <p:ext uri="{BB962C8B-B14F-4D97-AF65-F5344CB8AC3E}">
        <p14:creationId xmlns:p14="http://schemas.microsoft.com/office/powerpoint/2010/main" val="3676513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7171" name="Rectangle 3"/>
          <p:cNvSpPr>
            <a:spLocks noGrp="1" noChangeArrowheads="1"/>
          </p:cNvSpPr>
          <p:nvPr>
            <p:ph sz="half" idx="1"/>
          </p:nvPr>
        </p:nvSpPr>
        <p:spPr/>
        <p:txBody>
          <a:bodyPr>
            <a:normAutofit lnSpcReduction="10000"/>
          </a:bodyPr>
          <a:lstStyle/>
          <a:p>
            <a:pPr algn="just" eaLnBrk="1" hangingPunct="1"/>
            <a:r>
              <a:rPr lang="en-GB" altLang="en-US" sz="2500" dirty="0"/>
              <a:t>The British Association for Counselling have created some ground rules for supervision. In their first document on supervision (1987) they also include an awareness of supervision being not only for the supervisee, but also for the benefit of the client.</a:t>
            </a:r>
          </a:p>
          <a:p>
            <a:pPr algn="just" eaLnBrk="1" hangingPunct="1"/>
            <a:r>
              <a:rPr lang="en-GB" altLang="en-US" sz="2500" dirty="0"/>
              <a:t>They state that the ‘primary purpose of </a:t>
            </a:r>
            <a:r>
              <a:rPr lang="en-GB" altLang="en-US" sz="2500" dirty="0" smtClean="0"/>
              <a:t>supervision </a:t>
            </a:r>
            <a:r>
              <a:rPr lang="en-GB" altLang="en-US" sz="2500" dirty="0"/>
              <a:t>is to protect the best interests of the client’ (p. 2).</a:t>
            </a:r>
          </a:p>
        </p:txBody>
      </p:sp>
      <p:sp>
        <p:nvSpPr>
          <p:cNvPr id="2" name="Content Placeholder 1"/>
          <p:cNvSpPr>
            <a:spLocks noGrp="1"/>
          </p:cNvSpPr>
          <p:nvPr>
            <p:ph sz="half" idx="2"/>
          </p:nvPr>
        </p:nvSpPr>
        <p:spPr/>
        <p:txBody>
          <a:bodyPr>
            <a:normAutofit lnSpcReduction="10000"/>
          </a:bodyPr>
          <a:lstStyle/>
          <a:p>
            <a:r>
              <a:rPr lang="cy-GB" dirty="0"/>
              <a:t>Mae Cymdeithas Cwnsela Prydain wedi llunio rheolau canllaw ar gyfer goruchwylio (1987) maent hefyd yn cynnwys ymwybyddiaeth nad yw goruchwylio ar gyfer y </a:t>
            </a:r>
            <a:r>
              <a:rPr lang="cy-GB" dirty="0" err="1"/>
              <a:t>goruchwyliedig</a:t>
            </a:r>
            <a:r>
              <a:rPr lang="cy-GB" dirty="0"/>
              <a:t> yn unig, ond hefyd er lles y cleient.</a:t>
            </a:r>
          </a:p>
          <a:p>
            <a:r>
              <a:rPr lang="cy-GB" dirty="0"/>
              <a:t>Maen </a:t>
            </a:r>
            <a:r>
              <a:rPr lang="cy-GB" dirty="0" err="1"/>
              <a:t>nhw’n</a:t>
            </a:r>
            <a:r>
              <a:rPr lang="cy-GB" dirty="0"/>
              <a:t> datgan mai diben pennaf goruchwylio yw amddiffyn lles gorau y cleient </a:t>
            </a:r>
            <a:r>
              <a:rPr lang="en-GB" altLang="en-US" dirty="0"/>
              <a:t>(t. 2).</a:t>
            </a:r>
          </a:p>
          <a:p>
            <a:endParaRPr lang="en-US" dirty="0"/>
          </a:p>
        </p:txBody>
      </p:sp>
    </p:spTree>
    <p:extLst>
      <p:ext uri="{BB962C8B-B14F-4D97-AF65-F5344CB8AC3E}">
        <p14:creationId xmlns:p14="http://schemas.microsoft.com/office/powerpoint/2010/main" val="420771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dirty="0" smtClean="0"/>
              <a:t>Useful literature</a:t>
            </a:r>
            <a:br>
              <a:rPr lang="en-GB" altLang="en-US" dirty="0" smtClean="0"/>
            </a:br>
            <a:r>
              <a:rPr lang="cy-GB" altLang="en-US" dirty="0"/>
              <a:t>Llenyddiaeth ddefnyddiol</a:t>
            </a:r>
            <a:endParaRPr lang="en-GB" altLang="en-US" dirty="0" smtClean="0"/>
          </a:p>
        </p:txBody>
      </p:sp>
      <p:sp>
        <p:nvSpPr>
          <p:cNvPr id="8195" name="Rectangle 3"/>
          <p:cNvSpPr>
            <a:spLocks noGrp="1" noChangeArrowheads="1"/>
          </p:cNvSpPr>
          <p:nvPr>
            <p:ph sz="half" idx="1"/>
          </p:nvPr>
        </p:nvSpPr>
        <p:spPr/>
        <p:txBody>
          <a:bodyPr>
            <a:normAutofit fontScale="92500" lnSpcReduction="10000"/>
          </a:bodyPr>
          <a:lstStyle/>
          <a:p>
            <a:pPr algn="just" eaLnBrk="1" hangingPunct="1">
              <a:lnSpc>
                <a:spcPct val="90000"/>
              </a:lnSpc>
            </a:pPr>
            <a:r>
              <a:rPr lang="en-GB" altLang="en-US" dirty="0" smtClean="0"/>
              <a:t>Supervision has existed in the social work field for around forty years and as a result literature concerning supervision is mainly found within this field. </a:t>
            </a:r>
          </a:p>
          <a:p>
            <a:pPr algn="just" eaLnBrk="1" hangingPunct="1">
              <a:lnSpc>
                <a:spcPct val="90000"/>
              </a:lnSpc>
            </a:pPr>
            <a:r>
              <a:rPr lang="en-GB" altLang="en-US" dirty="0" smtClean="0"/>
              <a:t>There is a broad, established body of literature within the field of social work supervision and significant authors include Munson, </a:t>
            </a:r>
            <a:r>
              <a:rPr lang="en-GB" altLang="en-US" dirty="0" err="1" smtClean="0"/>
              <a:t>Kadushin</a:t>
            </a:r>
            <a:r>
              <a:rPr lang="en-GB" altLang="en-US" dirty="0" smtClean="0"/>
              <a:t>, Shulman, and Hawkins and </a:t>
            </a:r>
            <a:r>
              <a:rPr lang="en-GB" altLang="en-US" dirty="0" err="1" smtClean="0"/>
              <a:t>Shohet</a:t>
            </a:r>
            <a:r>
              <a:rPr lang="en-GB" altLang="en-US" dirty="0" smtClean="0"/>
              <a:t>. </a:t>
            </a:r>
          </a:p>
        </p:txBody>
      </p:sp>
      <p:sp>
        <p:nvSpPr>
          <p:cNvPr id="2" name="Content Placeholder 1"/>
          <p:cNvSpPr>
            <a:spLocks noGrp="1"/>
          </p:cNvSpPr>
          <p:nvPr>
            <p:ph sz="half" idx="2"/>
          </p:nvPr>
        </p:nvSpPr>
        <p:spPr/>
        <p:txBody>
          <a:bodyPr>
            <a:normAutofit fontScale="92500" lnSpcReduction="10000"/>
          </a:bodyPr>
          <a:lstStyle/>
          <a:p>
            <a:pPr algn="just"/>
            <a:r>
              <a:rPr lang="cy-GB" altLang="en-US" dirty="0"/>
              <a:t>Bu goruchwylio’n perthyn i faes gwaith cymdeithasol ers rhyw ddeugain mlynedd ac o ganlyniad, ceir llenyddiaeth ynghylch goruchwylio yn bennaf yn y maes hwn. </a:t>
            </a:r>
          </a:p>
          <a:p>
            <a:pPr algn="just"/>
            <a:r>
              <a:rPr lang="cy-GB" altLang="en-US" dirty="0"/>
              <a:t>Mae corff o lenyddiaeth eang dros amser maith ym maes goruchwylio gwaith cymdeithasol ac ymhlith yr awduron pwysig mae </a:t>
            </a:r>
            <a:r>
              <a:rPr lang="cy-GB" altLang="en-US" dirty="0" err="1"/>
              <a:t>Munson</a:t>
            </a:r>
            <a:r>
              <a:rPr lang="cy-GB" altLang="en-US" dirty="0"/>
              <a:t>, </a:t>
            </a:r>
            <a:r>
              <a:rPr lang="cy-GB" altLang="en-US" dirty="0" err="1"/>
              <a:t>Kadushin</a:t>
            </a:r>
            <a:r>
              <a:rPr lang="cy-GB" altLang="en-US" dirty="0"/>
              <a:t>, </a:t>
            </a:r>
            <a:r>
              <a:rPr lang="cy-GB" altLang="en-US" dirty="0" err="1"/>
              <a:t>Shulman</a:t>
            </a:r>
            <a:r>
              <a:rPr lang="cy-GB" altLang="en-US" dirty="0"/>
              <a:t>, </a:t>
            </a:r>
            <a:r>
              <a:rPr lang="cy-GB" altLang="en-US" dirty="0" smtClean="0"/>
              <a:t>ac Hawkins </a:t>
            </a:r>
            <a:r>
              <a:rPr lang="cy-GB" altLang="en-US" dirty="0"/>
              <a:t>a </a:t>
            </a:r>
            <a:r>
              <a:rPr lang="cy-GB" altLang="en-US" dirty="0" err="1"/>
              <a:t>Shohet</a:t>
            </a:r>
            <a:r>
              <a:rPr lang="en-GB" altLang="en-US" dirty="0"/>
              <a:t>. </a:t>
            </a:r>
          </a:p>
          <a:p>
            <a:endParaRPr lang="en-US" dirty="0"/>
          </a:p>
        </p:txBody>
      </p:sp>
    </p:spTree>
    <p:extLst>
      <p:ext uri="{BB962C8B-B14F-4D97-AF65-F5344CB8AC3E}">
        <p14:creationId xmlns:p14="http://schemas.microsoft.com/office/powerpoint/2010/main" val="2175157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dirty="0" smtClean="0"/>
              <a:t>Useful literature</a:t>
            </a:r>
            <a:br>
              <a:rPr lang="en-GB" altLang="en-US" dirty="0" smtClean="0"/>
            </a:br>
            <a:r>
              <a:rPr lang="cy-GB" altLang="en-US" dirty="0"/>
              <a:t>Llenyddiaeth ddefnyddiol</a:t>
            </a:r>
            <a:endParaRPr lang="en-GB" altLang="en-US" dirty="0" smtClean="0"/>
          </a:p>
        </p:txBody>
      </p:sp>
      <p:sp>
        <p:nvSpPr>
          <p:cNvPr id="9219" name="Rectangle 3"/>
          <p:cNvSpPr>
            <a:spLocks noGrp="1" noChangeArrowheads="1"/>
          </p:cNvSpPr>
          <p:nvPr>
            <p:ph sz="half" idx="1"/>
          </p:nvPr>
        </p:nvSpPr>
        <p:spPr/>
        <p:txBody>
          <a:bodyPr/>
          <a:lstStyle/>
          <a:p>
            <a:pPr algn="just" eaLnBrk="1" hangingPunct="1"/>
            <a:r>
              <a:rPr lang="en-GB" altLang="en-US" dirty="0" err="1" smtClean="0"/>
              <a:t>Kadushin’s</a:t>
            </a:r>
            <a:r>
              <a:rPr lang="en-GB" altLang="en-US" dirty="0" smtClean="0"/>
              <a:t> (1992) </a:t>
            </a:r>
            <a:r>
              <a:rPr lang="en-GB" altLang="en-US" i="1" dirty="0" smtClean="0"/>
              <a:t>Supervision in Social Work, </a:t>
            </a:r>
            <a:r>
              <a:rPr lang="en-GB" altLang="en-US" dirty="0" smtClean="0"/>
              <a:t>(Third edition) and Hawkins and </a:t>
            </a:r>
            <a:r>
              <a:rPr lang="en-GB" altLang="en-US" dirty="0" err="1" smtClean="0"/>
              <a:t>Shohet</a:t>
            </a:r>
            <a:r>
              <a:rPr lang="en-GB" altLang="en-US" dirty="0" smtClean="0"/>
              <a:t> (2000) and (2003) have been leading texts.</a:t>
            </a:r>
          </a:p>
          <a:p>
            <a:pPr algn="just" eaLnBrk="1" hangingPunct="1"/>
            <a:r>
              <a:rPr lang="en-GB" altLang="en-US" dirty="0" smtClean="0"/>
              <a:t>Use the module reading list to support your understanding.</a:t>
            </a:r>
          </a:p>
          <a:p>
            <a:pPr algn="just"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p:txBody>
          <a:bodyPr/>
          <a:lstStyle/>
          <a:p>
            <a:pPr algn="just"/>
            <a:r>
              <a:rPr lang="cy-GB" altLang="en-US" dirty="0" err="1"/>
              <a:t>Kadushin</a:t>
            </a:r>
            <a:r>
              <a:rPr lang="cy-GB" altLang="en-US" dirty="0"/>
              <a:t> (1992) </a:t>
            </a:r>
            <a:r>
              <a:rPr lang="cy-GB" altLang="en-US" i="1" dirty="0" err="1"/>
              <a:t>Supervision</a:t>
            </a:r>
            <a:r>
              <a:rPr lang="cy-GB" altLang="en-US" i="1" dirty="0"/>
              <a:t> </a:t>
            </a:r>
            <a:r>
              <a:rPr lang="cy-GB" altLang="en-US" i="1" dirty="0" err="1"/>
              <a:t>in</a:t>
            </a:r>
            <a:r>
              <a:rPr lang="cy-GB" altLang="en-US" i="1" dirty="0"/>
              <a:t> </a:t>
            </a:r>
            <a:r>
              <a:rPr lang="cy-GB" altLang="en-US" i="1" dirty="0" err="1"/>
              <a:t>Social</a:t>
            </a:r>
            <a:r>
              <a:rPr lang="cy-GB" altLang="en-US" i="1" dirty="0"/>
              <a:t> </a:t>
            </a:r>
            <a:r>
              <a:rPr lang="cy-GB" altLang="en-US" i="1" dirty="0" err="1"/>
              <a:t>Work</a:t>
            </a:r>
            <a:r>
              <a:rPr lang="cy-GB" altLang="en-US" i="1" dirty="0"/>
              <a:t>, </a:t>
            </a:r>
            <a:r>
              <a:rPr lang="cy-GB" altLang="en-US" dirty="0"/>
              <a:t>(</a:t>
            </a:r>
            <a:r>
              <a:rPr lang="cy-GB" altLang="en-US" dirty="0" err="1"/>
              <a:t>Third</a:t>
            </a:r>
            <a:r>
              <a:rPr lang="cy-GB" altLang="en-US" dirty="0"/>
              <a:t> </a:t>
            </a:r>
            <a:r>
              <a:rPr lang="cy-GB" altLang="en-US" dirty="0" err="1"/>
              <a:t>edition</a:t>
            </a:r>
            <a:r>
              <a:rPr lang="cy-GB" altLang="en-US" dirty="0"/>
              <a:t>) a Hawkins a </a:t>
            </a:r>
            <a:r>
              <a:rPr lang="cy-GB" altLang="en-US" dirty="0" err="1"/>
              <a:t>Shohet</a:t>
            </a:r>
            <a:r>
              <a:rPr lang="cy-GB" altLang="en-US" dirty="0"/>
              <a:t> (2000) a (2003) fu’r prif destunau.</a:t>
            </a:r>
          </a:p>
          <a:p>
            <a:pPr algn="just"/>
            <a:r>
              <a:rPr lang="cy-GB" altLang="en-US" dirty="0"/>
              <a:t>Defnyddiwch restr ddarllen y modwl i helpu gyda’ch dealltwriaeth.</a:t>
            </a:r>
          </a:p>
          <a:p>
            <a:endParaRPr lang="en-US" dirty="0"/>
          </a:p>
        </p:txBody>
      </p:sp>
    </p:spTree>
    <p:extLst>
      <p:ext uri="{BB962C8B-B14F-4D97-AF65-F5344CB8AC3E}">
        <p14:creationId xmlns:p14="http://schemas.microsoft.com/office/powerpoint/2010/main" val="1039086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dirty="0" smtClean="0"/>
              <a:t>Becoming a supervisor</a:t>
            </a:r>
            <a:br>
              <a:rPr lang="en-GB" altLang="en-US" dirty="0" smtClean="0"/>
            </a:br>
            <a:r>
              <a:rPr lang="cy-GB" altLang="en-US" dirty="0" smtClean="0"/>
              <a:t>Dod </a:t>
            </a:r>
            <a:r>
              <a:rPr lang="cy-GB" altLang="en-US" dirty="0"/>
              <a:t>yn oruchwyliwr</a:t>
            </a:r>
            <a:endParaRPr lang="en-GB" altLang="en-US" dirty="0" smtClean="0"/>
          </a:p>
        </p:txBody>
      </p:sp>
      <p:sp>
        <p:nvSpPr>
          <p:cNvPr id="10243" name="Content Placeholder 2"/>
          <p:cNvSpPr>
            <a:spLocks noGrp="1"/>
          </p:cNvSpPr>
          <p:nvPr>
            <p:ph sz="half" idx="1"/>
          </p:nvPr>
        </p:nvSpPr>
        <p:spPr/>
        <p:txBody>
          <a:bodyPr/>
          <a:lstStyle/>
          <a:p>
            <a:pPr eaLnBrk="1" hangingPunct="1"/>
            <a:r>
              <a:rPr lang="en-GB" altLang="en-US" dirty="0" smtClean="0"/>
              <a:t>Discuss in your triad how it feels to be asked to become a supervisor? </a:t>
            </a:r>
          </a:p>
          <a:p>
            <a:pPr eaLnBrk="1" hangingPunct="1"/>
            <a:endParaRPr lang="en-GB" altLang="en-US" dirty="0" smtClean="0"/>
          </a:p>
          <a:p>
            <a:pPr eaLnBrk="1" hangingPunct="1"/>
            <a:r>
              <a:rPr lang="en-GB" altLang="en-US" dirty="0" smtClean="0"/>
              <a:t>10 Minutes</a:t>
            </a:r>
          </a:p>
        </p:txBody>
      </p:sp>
      <p:sp>
        <p:nvSpPr>
          <p:cNvPr id="2" name="Content Placeholder 1"/>
          <p:cNvSpPr>
            <a:spLocks noGrp="1"/>
          </p:cNvSpPr>
          <p:nvPr>
            <p:ph sz="half" idx="2"/>
          </p:nvPr>
        </p:nvSpPr>
        <p:spPr/>
        <p:txBody>
          <a:bodyPr/>
          <a:lstStyle/>
          <a:p>
            <a:r>
              <a:rPr lang="cy-GB" altLang="en-US" dirty="0"/>
              <a:t>Trafodwch yn eich triawd sut brofiad yw cael eich gofyn i fod yn oruchwyliwr? </a:t>
            </a:r>
          </a:p>
          <a:p>
            <a:endParaRPr lang="cy-GB" altLang="en-US" dirty="0"/>
          </a:p>
          <a:p>
            <a:r>
              <a:rPr lang="cy-GB" altLang="en-US" dirty="0"/>
              <a:t>10 Munud</a:t>
            </a:r>
          </a:p>
          <a:p>
            <a:endParaRPr lang="en-US" dirty="0"/>
          </a:p>
        </p:txBody>
      </p:sp>
    </p:spTree>
    <p:extLst>
      <p:ext uri="{BB962C8B-B14F-4D97-AF65-F5344CB8AC3E}">
        <p14:creationId xmlns:p14="http://schemas.microsoft.com/office/powerpoint/2010/main" val="321907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dirty="0" smtClean="0"/>
              <a:t>Becoming a supervisor</a:t>
            </a:r>
            <a:br>
              <a:rPr lang="en-GB" altLang="en-US" dirty="0" smtClean="0"/>
            </a:br>
            <a:r>
              <a:rPr lang="cy-GB" altLang="en-US" dirty="0" smtClean="0"/>
              <a:t>Dod </a:t>
            </a:r>
            <a:r>
              <a:rPr lang="cy-GB" altLang="en-US" dirty="0"/>
              <a:t>yn oruchwyliwr</a:t>
            </a:r>
            <a:endParaRPr lang="en-GB" altLang="en-US" dirty="0" smtClean="0"/>
          </a:p>
        </p:txBody>
      </p:sp>
      <p:sp>
        <p:nvSpPr>
          <p:cNvPr id="11267" name="Content Placeholder 2"/>
          <p:cNvSpPr>
            <a:spLocks noGrp="1"/>
          </p:cNvSpPr>
          <p:nvPr>
            <p:ph sz="half" idx="1"/>
          </p:nvPr>
        </p:nvSpPr>
        <p:spPr/>
        <p:txBody>
          <a:bodyPr/>
          <a:lstStyle/>
          <a:p>
            <a:pPr algn="just" eaLnBrk="1" hangingPunct="1"/>
            <a:r>
              <a:rPr lang="en-GB" altLang="en-US" smtClean="0"/>
              <a:t>Suddenly becoming, or being asked to become a supervisor can be both exhilarating and daunting.</a:t>
            </a:r>
          </a:p>
          <a:p>
            <a:pPr algn="just" eaLnBrk="1" hangingPunct="1"/>
            <a:r>
              <a:rPr lang="en-GB" altLang="en-US" smtClean="0"/>
              <a:t>Without training or support the task can be overwhelming.</a:t>
            </a:r>
          </a:p>
        </p:txBody>
      </p:sp>
      <p:sp>
        <p:nvSpPr>
          <p:cNvPr id="2" name="Content Placeholder 1"/>
          <p:cNvSpPr>
            <a:spLocks noGrp="1"/>
          </p:cNvSpPr>
          <p:nvPr>
            <p:ph sz="half" idx="2"/>
          </p:nvPr>
        </p:nvSpPr>
        <p:spPr/>
        <p:txBody>
          <a:bodyPr/>
          <a:lstStyle/>
          <a:p>
            <a:r>
              <a:rPr lang="cy-GB" dirty="0"/>
              <a:t>Gall </a:t>
            </a:r>
            <a:r>
              <a:rPr lang="cy-GB" dirty="0" smtClean="0"/>
              <a:t>dod </a:t>
            </a:r>
            <a:r>
              <a:rPr lang="cy-GB" dirty="0"/>
              <a:t>yn sydyn yn oruchwyliwr, neu gael cais sydyn i </a:t>
            </a:r>
            <a:r>
              <a:rPr lang="cy-GB" dirty="0" smtClean="0"/>
              <a:t>fod </a:t>
            </a:r>
            <a:r>
              <a:rPr lang="cy-GB" dirty="0"/>
              <a:t>yn oruchwyliwr fod yn brofiad cyffrous ac arswydus.</a:t>
            </a:r>
          </a:p>
          <a:p>
            <a:r>
              <a:rPr lang="cy-GB" dirty="0"/>
              <a:t>Heb hyfforddiant na chymorth gall y dasg fod yn llethol.</a:t>
            </a:r>
          </a:p>
          <a:p>
            <a:endParaRPr lang="en-US" dirty="0"/>
          </a:p>
        </p:txBody>
      </p:sp>
    </p:spTree>
    <p:extLst>
      <p:ext uri="{BB962C8B-B14F-4D97-AF65-F5344CB8AC3E}">
        <p14:creationId xmlns:p14="http://schemas.microsoft.com/office/powerpoint/2010/main" val="3093513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dirty="0" smtClean="0"/>
              <a:t>Becoming a supervisor</a:t>
            </a:r>
            <a:br>
              <a:rPr lang="en-GB" altLang="en-US" dirty="0" smtClean="0"/>
            </a:br>
            <a:r>
              <a:rPr lang="en-GB" altLang="en-US" dirty="0" err="1" smtClean="0"/>
              <a:t>Dod</a:t>
            </a:r>
            <a:r>
              <a:rPr lang="en-GB" altLang="en-US" dirty="0" smtClean="0"/>
              <a:t> </a:t>
            </a:r>
            <a:r>
              <a:rPr lang="en-GB" altLang="en-US" dirty="0" err="1" smtClean="0"/>
              <a:t>yn</a:t>
            </a:r>
            <a:r>
              <a:rPr lang="en-GB" altLang="en-US" dirty="0" smtClean="0"/>
              <a:t> </a:t>
            </a:r>
            <a:r>
              <a:rPr lang="en-GB" altLang="en-US" dirty="0" err="1" smtClean="0"/>
              <a:t>oruchwyliwr</a:t>
            </a:r>
            <a:endParaRPr lang="en-GB" altLang="en-US" dirty="0" smtClean="0"/>
          </a:p>
        </p:txBody>
      </p:sp>
      <p:sp>
        <p:nvSpPr>
          <p:cNvPr id="4" name="Oval Callout 3"/>
          <p:cNvSpPr/>
          <p:nvPr/>
        </p:nvSpPr>
        <p:spPr>
          <a:xfrm>
            <a:off x="173421" y="1690688"/>
            <a:ext cx="5098011" cy="2150350"/>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r>
              <a:rPr lang="en-GB" dirty="0" smtClean="0"/>
              <a:t>Supervising </a:t>
            </a:r>
            <a:r>
              <a:rPr lang="en-GB" dirty="0"/>
              <a:t>is new to me. It’s OK, I suppose, but I’m anxious – I’m never quite sure whether I’m giving the people I’m supervising exactly what they are wanting.</a:t>
            </a:r>
          </a:p>
        </p:txBody>
      </p:sp>
      <p:sp>
        <p:nvSpPr>
          <p:cNvPr id="5" name="Oval Callout 4"/>
          <p:cNvSpPr/>
          <p:nvPr/>
        </p:nvSpPr>
        <p:spPr>
          <a:xfrm>
            <a:off x="1497724" y="4001295"/>
            <a:ext cx="3412412" cy="2310606"/>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…I’m really afraid about what they will say about me so I don’t ask. To be judged by a colleague is just too much.</a:t>
            </a:r>
          </a:p>
        </p:txBody>
      </p:sp>
      <p:sp>
        <p:nvSpPr>
          <p:cNvPr id="7" name="Oval Callout 6"/>
          <p:cNvSpPr/>
          <p:nvPr/>
        </p:nvSpPr>
        <p:spPr>
          <a:xfrm>
            <a:off x="6672648" y="1713106"/>
            <a:ext cx="4707925" cy="226128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a:t>Mae goruchwylio’n beth newydd i mi. Mae’n iawn, am wn i, ond rwy’n bryderus – dydw i ddim yn hollol siŵr a ydw i’n rhoi’r union beth y mae ei eisiau e arnyn nhw.</a:t>
            </a:r>
          </a:p>
        </p:txBody>
      </p:sp>
      <p:sp>
        <p:nvSpPr>
          <p:cNvPr id="8" name="Oval Callout 7"/>
          <p:cNvSpPr/>
          <p:nvPr/>
        </p:nvSpPr>
        <p:spPr>
          <a:xfrm>
            <a:off x="7364627" y="4278242"/>
            <a:ext cx="3818238" cy="214486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a:t>…Rwy’n ofnus iawn am beth ddwedan nhw amdana i felly dydw i ddim yn gofyn. Mae cael fy marnu gan gydweithiwr yn ormod i mi. </a:t>
            </a:r>
          </a:p>
        </p:txBody>
      </p:sp>
    </p:spTree>
    <p:extLst>
      <p:ext uri="{BB962C8B-B14F-4D97-AF65-F5344CB8AC3E}">
        <p14:creationId xmlns:p14="http://schemas.microsoft.com/office/powerpoint/2010/main" val="4042389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dirty="0" smtClean="0"/>
              <a:t>Becoming a supervisor</a:t>
            </a:r>
            <a:br>
              <a:rPr lang="en-GB" altLang="en-US" dirty="0" smtClean="0"/>
            </a:br>
            <a:r>
              <a:rPr lang="en-GB" altLang="en-US" dirty="0" err="1" smtClean="0"/>
              <a:t>Dod</a:t>
            </a:r>
            <a:r>
              <a:rPr lang="en-GB" altLang="en-US" dirty="0" smtClean="0"/>
              <a:t> </a:t>
            </a:r>
            <a:r>
              <a:rPr lang="en-GB" altLang="en-US" dirty="0" err="1" smtClean="0"/>
              <a:t>yn</a:t>
            </a:r>
            <a:r>
              <a:rPr lang="en-GB" altLang="en-US" dirty="0" smtClean="0"/>
              <a:t> </a:t>
            </a:r>
            <a:r>
              <a:rPr lang="en-GB" altLang="en-US" dirty="0" err="1" smtClean="0"/>
              <a:t>oruchwyliwr</a:t>
            </a:r>
            <a:endParaRPr lang="en-GB" altLang="en-US" dirty="0" smtClean="0"/>
          </a:p>
        </p:txBody>
      </p:sp>
      <p:sp>
        <p:nvSpPr>
          <p:cNvPr id="13315" name="Content Placeholder 2"/>
          <p:cNvSpPr>
            <a:spLocks noGrp="1"/>
          </p:cNvSpPr>
          <p:nvPr>
            <p:ph sz="half" idx="1"/>
          </p:nvPr>
        </p:nvSpPr>
        <p:spPr/>
        <p:txBody>
          <a:bodyPr/>
          <a:lstStyle/>
          <a:p>
            <a:pPr algn="just" eaLnBrk="1" hangingPunct="1"/>
            <a:r>
              <a:rPr lang="en-GB" altLang="en-US" dirty="0" smtClean="0"/>
              <a:t>Hawkins and </a:t>
            </a:r>
            <a:r>
              <a:rPr lang="en-GB" altLang="en-US" dirty="0" err="1" smtClean="0"/>
              <a:t>Shohet</a:t>
            </a:r>
            <a:r>
              <a:rPr lang="en-GB" altLang="en-US" dirty="0" smtClean="0"/>
              <a:t> (2003) would argue that you cannot expect to give good supervision unless you have first learned to receive supervision and be a proactive supervisee.</a:t>
            </a:r>
          </a:p>
          <a:p>
            <a:pPr algn="just" eaLnBrk="1" hangingPunct="1"/>
            <a:r>
              <a:rPr lang="en-GB" altLang="en-US" dirty="0" smtClean="0"/>
              <a:t>So how can we ensure this? </a:t>
            </a:r>
          </a:p>
          <a:p>
            <a:pPr algn="just" eaLnBrk="1" hangingPunct="1"/>
            <a:r>
              <a:rPr lang="en-GB" altLang="en-US" dirty="0" smtClean="0"/>
              <a:t>Any Ideas?</a:t>
            </a:r>
          </a:p>
          <a:p>
            <a:pPr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p:txBody>
          <a:bodyPr/>
          <a:lstStyle/>
          <a:p>
            <a:pPr algn="just"/>
            <a:r>
              <a:rPr lang="cy-GB" altLang="en-US" dirty="0"/>
              <a:t>Byddai Hawkins a </a:t>
            </a:r>
            <a:r>
              <a:rPr lang="cy-GB" altLang="en-US" dirty="0" err="1"/>
              <a:t>Shohet</a:t>
            </a:r>
            <a:r>
              <a:rPr lang="cy-GB" altLang="en-US" dirty="0"/>
              <a:t> (2003) yn dadlau nad oes modd disgwyl i chi roi goruchwyliaeth dda oni bai i chi ddysgu yn gyntaf gael goruchwyliaeth a bod yn rhagweithiol o dan oruchwyliaeth.</a:t>
            </a:r>
          </a:p>
          <a:p>
            <a:pPr algn="just"/>
            <a:r>
              <a:rPr lang="cy-GB" altLang="en-US" dirty="0"/>
              <a:t>Felly, sut y gallwn ni sicrhau hyn? </a:t>
            </a:r>
          </a:p>
          <a:p>
            <a:pPr algn="just"/>
            <a:r>
              <a:rPr lang="cy-GB" altLang="en-US" dirty="0"/>
              <a:t>Unrhyw Syniadau?</a:t>
            </a:r>
          </a:p>
          <a:p>
            <a:endParaRPr lang="en-US" dirty="0"/>
          </a:p>
        </p:txBody>
      </p:sp>
    </p:spTree>
    <p:extLst>
      <p:ext uri="{BB962C8B-B14F-4D97-AF65-F5344CB8AC3E}">
        <p14:creationId xmlns:p14="http://schemas.microsoft.com/office/powerpoint/2010/main" val="2728743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GB" altLang="en-US" dirty="0" smtClean="0"/>
              <a:t>Getting the support and Supervision you need</a:t>
            </a:r>
            <a:br>
              <a:rPr lang="en-GB" altLang="en-US" dirty="0" smtClean="0"/>
            </a:br>
            <a:r>
              <a:rPr lang="cy-GB" altLang="en-US" dirty="0"/>
              <a:t>Sicrhau’r cymorth a’r oruchwyliaeth y mae arnoch chi </a:t>
            </a:r>
            <a:r>
              <a:rPr lang="cy-GB" altLang="en-US" dirty="0" smtClean="0"/>
              <a:t>ei </a:t>
            </a:r>
            <a:r>
              <a:rPr lang="cy-GB" altLang="en-US" dirty="0"/>
              <a:t>hangen</a:t>
            </a:r>
            <a:endParaRPr lang="en-GB" altLang="en-US" dirty="0" smtClean="0"/>
          </a:p>
        </p:txBody>
      </p:sp>
      <p:sp>
        <p:nvSpPr>
          <p:cNvPr id="14339" name="Content Placeholder 2"/>
          <p:cNvSpPr>
            <a:spLocks noGrp="1"/>
          </p:cNvSpPr>
          <p:nvPr>
            <p:ph sz="half" idx="1"/>
          </p:nvPr>
        </p:nvSpPr>
        <p:spPr>
          <a:xfrm>
            <a:off x="850557" y="2135960"/>
            <a:ext cx="5181600" cy="4351338"/>
          </a:xfrm>
        </p:spPr>
        <p:txBody>
          <a:bodyPr>
            <a:noAutofit/>
          </a:bodyPr>
          <a:lstStyle/>
          <a:p>
            <a:pPr algn="just" eaLnBrk="1" hangingPunct="1"/>
            <a:r>
              <a:rPr lang="en-GB" altLang="en-US" sz="2400" dirty="0"/>
              <a:t>Taking responsibility for ensuring that you get the support and supervision you need.</a:t>
            </a:r>
          </a:p>
          <a:p>
            <a:pPr algn="just" eaLnBrk="1" hangingPunct="1"/>
            <a:r>
              <a:rPr lang="en-GB" altLang="en-US" sz="2400" dirty="0"/>
              <a:t>Be aware of your rights </a:t>
            </a:r>
            <a:r>
              <a:rPr lang="en-GB" altLang="en-US" sz="2400" dirty="0" smtClean="0"/>
              <a:t>to </a:t>
            </a:r>
            <a:r>
              <a:rPr lang="en-GB" altLang="en-US" sz="2400" dirty="0"/>
              <a:t>supervision and to understand the policies of the organisation that you work for.</a:t>
            </a:r>
          </a:p>
          <a:p>
            <a:pPr algn="just" eaLnBrk="1" hangingPunct="1"/>
            <a:r>
              <a:rPr lang="en-GB" altLang="en-US" sz="2400" dirty="0"/>
              <a:t>This means a fundamental shift from being reactive and dependent to being proactive concerning your own support system.</a:t>
            </a:r>
          </a:p>
          <a:p>
            <a:pPr algn="just" eaLnBrk="1" hangingPunct="1"/>
            <a:r>
              <a:rPr lang="en-GB" altLang="en-US" sz="2400" dirty="0"/>
              <a:t>Taking stock of your own support system, your stress and how to manage it.</a:t>
            </a:r>
          </a:p>
        </p:txBody>
      </p:sp>
      <p:sp>
        <p:nvSpPr>
          <p:cNvPr id="2" name="Content Placeholder 1"/>
          <p:cNvSpPr>
            <a:spLocks noGrp="1"/>
          </p:cNvSpPr>
          <p:nvPr>
            <p:ph sz="half" idx="2"/>
          </p:nvPr>
        </p:nvSpPr>
        <p:spPr>
          <a:xfrm>
            <a:off x="6184557" y="2135959"/>
            <a:ext cx="5181600" cy="4351338"/>
          </a:xfrm>
        </p:spPr>
        <p:txBody>
          <a:bodyPr>
            <a:normAutofit fontScale="85000" lnSpcReduction="10000"/>
          </a:bodyPr>
          <a:lstStyle/>
          <a:p>
            <a:pPr algn="just"/>
            <a:r>
              <a:rPr lang="cy-GB" altLang="en-US" dirty="0" smtClean="0"/>
              <a:t>Cymryd y cyfrifoldeb am </a:t>
            </a:r>
            <a:r>
              <a:rPr lang="cy-GB" altLang="en-US" dirty="0"/>
              <a:t>sicrhau y cewch </a:t>
            </a:r>
            <a:r>
              <a:rPr lang="cy-GB" altLang="en-US" dirty="0" err="1"/>
              <a:t>chi’r</a:t>
            </a:r>
            <a:r>
              <a:rPr lang="cy-GB" altLang="en-US" dirty="0"/>
              <a:t> cymorth a’r oruchwyliaeth y mae arnoch chi </a:t>
            </a:r>
            <a:r>
              <a:rPr lang="cy-GB" altLang="en-US" dirty="0" smtClean="0"/>
              <a:t>ei </a:t>
            </a:r>
            <a:r>
              <a:rPr lang="cy-GB" altLang="en-US" dirty="0"/>
              <a:t>hangen.</a:t>
            </a:r>
          </a:p>
          <a:p>
            <a:pPr algn="just"/>
            <a:r>
              <a:rPr lang="cy-GB" altLang="en-US" dirty="0"/>
              <a:t>Byddwch yn ymwybodol o’ch hawliau i oruchwylio ac i ddeall polisïau’r sefydliad yr ydych </a:t>
            </a:r>
            <a:r>
              <a:rPr lang="cy-GB" altLang="en-US" dirty="0" err="1"/>
              <a:t>chi’n</a:t>
            </a:r>
            <a:r>
              <a:rPr lang="cy-GB" altLang="en-US" dirty="0"/>
              <a:t> gweithio iddo.</a:t>
            </a:r>
          </a:p>
          <a:p>
            <a:pPr algn="just"/>
            <a:r>
              <a:rPr lang="cy-GB" altLang="en-US" dirty="0"/>
              <a:t>Golyga hyn newid </a:t>
            </a:r>
            <a:r>
              <a:rPr lang="cy-GB" altLang="en-US" dirty="0" err="1"/>
              <a:t>sylfenol</a:t>
            </a:r>
            <a:r>
              <a:rPr lang="cy-GB" altLang="en-US" dirty="0"/>
              <a:t> o fod yn rhagweithiol a dibynnol i fod yn rhagweithiol ynghylch eich system cymorth eich hun.</a:t>
            </a:r>
          </a:p>
          <a:p>
            <a:pPr algn="just"/>
            <a:r>
              <a:rPr lang="cy-GB" altLang="en-US" dirty="0"/>
              <a:t>Pwyso a mesur eich system gymorth eich hun, eich straen a sut i’w reoli.</a:t>
            </a:r>
          </a:p>
          <a:p>
            <a:endParaRPr lang="en-US" dirty="0"/>
          </a:p>
        </p:txBody>
      </p:sp>
    </p:spTree>
    <p:extLst>
      <p:ext uri="{BB962C8B-B14F-4D97-AF65-F5344CB8AC3E}">
        <p14:creationId xmlns:p14="http://schemas.microsoft.com/office/powerpoint/2010/main" val="3843038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7134" y="365125"/>
            <a:ext cx="11944865" cy="1325563"/>
          </a:xfrm>
        </p:spPr>
        <p:txBody>
          <a:bodyPr>
            <a:normAutofit fontScale="90000"/>
          </a:bodyPr>
          <a:lstStyle/>
          <a:p>
            <a:pPr eaLnBrk="1" hangingPunct="1"/>
            <a:r>
              <a:rPr lang="en-GB" altLang="en-US" dirty="0" smtClean="0"/>
              <a:t>Qualities needed to be a good supervisor.</a:t>
            </a:r>
            <a:br>
              <a:rPr lang="en-GB" altLang="en-US" dirty="0" smtClean="0"/>
            </a:br>
            <a:r>
              <a:rPr lang="cy-GB" altLang="en-US" dirty="0" smtClean="0"/>
              <a:t>Y rhinweddau y mae eu hangen i fod yn oruchwyliwr da</a:t>
            </a:r>
            <a:r>
              <a:rPr lang="en-GB" altLang="en-US" dirty="0" smtClean="0"/>
              <a:t>.</a:t>
            </a:r>
          </a:p>
        </p:txBody>
      </p:sp>
      <p:sp>
        <p:nvSpPr>
          <p:cNvPr id="18435" name="Content Placeholder 2"/>
          <p:cNvSpPr>
            <a:spLocks noGrp="1"/>
          </p:cNvSpPr>
          <p:nvPr>
            <p:ph sz="half" idx="1"/>
          </p:nvPr>
        </p:nvSpPr>
        <p:spPr/>
        <p:txBody>
          <a:bodyPr/>
          <a:lstStyle/>
          <a:p>
            <a:pPr eaLnBrk="1" hangingPunct="1"/>
            <a:r>
              <a:rPr lang="en-GB" altLang="en-US" smtClean="0"/>
              <a:t>What qualities are needed to be a good supervisor?</a:t>
            </a:r>
          </a:p>
        </p:txBody>
      </p:sp>
      <p:sp>
        <p:nvSpPr>
          <p:cNvPr id="2" name="Content Placeholder 1"/>
          <p:cNvSpPr>
            <a:spLocks noGrp="1"/>
          </p:cNvSpPr>
          <p:nvPr>
            <p:ph sz="half" idx="2"/>
          </p:nvPr>
        </p:nvSpPr>
        <p:spPr/>
        <p:txBody>
          <a:bodyPr/>
          <a:lstStyle/>
          <a:p>
            <a:r>
              <a:rPr lang="cy-GB" dirty="0" smtClean="0"/>
              <a:t>Pa rinweddau sydd eu hangen er mwyn i chi fod yn oruchwyliwr da</a:t>
            </a:r>
            <a:r>
              <a:rPr lang="en-US" dirty="0" smtClean="0"/>
              <a:t>?</a:t>
            </a:r>
            <a:endParaRPr lang="en-US" dirty="0"/>
          </a:p>
        </p:txBody>
      </p:sp>
    </p:spTree>
    <p:extLst>
      <p:ext uri="{BB962C8B-B14F-4D97-AF65-F5344CB8AC3E}">
        <p14:creationId xmlns:p14="http://schemas.microsoft.com/office/powerpoint/2010/main" val="3434004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59491" y="365125"/>
            <a:ext cx="11738919" cy="1325563"/>
          </a:xfrm>
        </p:spPr>
        <p:txBody>
          <a:bodyPr>
            <a:normAutofit fontScale="90000"/>
          </a:bodyPr>
          <a:lstStyle/>
          <a:p>
            <a:pPr eaLnBrk="1" hangingPunct="1"/>
            <a:r>
              <a:rPr lang="en-GB" altLang="en-US" dirty="0" smtClean="0"/>
              <a:t>Qualities needed to be a good supervisor.</a:t>
            </a:r>
            <a:br>
              <a:rPr lang="en-GB" altLang="en-US" dirty="0" smtClean="0"/>
            </a:br>
            <a:r>
              <a:rPr lang="cy-GB" altLang="en-US" dirty="0" smtClean="0"/>
              <a:t>Y priodoleddau sydd eu hangen i fod yn oruchwyliwr da</a:t>
            </a:r>
            <a:r>
              <a:rPr lang="en-GB" altLang="en-US" dirty="0" smtClean="0"/>
              <a:t>.</a:t>
            </a:r>
          </a:p>
        </p:txBody>
      </p:sp>
      <p:sp>
        <p:nvSpPr>
          <p:cNvPr id="19459" name="Content Placeholder 2"/>
          <p:cNvSpPr>
            <a:spLocks noGrp="1"/>
          </p:cNvSpPr>
          <p:nvPr>
            <p:ph sz="half" idx="1"/>
          </p:nvPr>
        </p:nvSpPr>
        <p:spPr>
          <a:xfrm>
            <a:off x="813486" y="2063579"/>
            <a:ext cx="5181600" cy="4794422"/>
          </a:xfrm>
        </p:spPr>
        <p:txBody>
          <a:bodyPr>
            <a:normAutofit fontScale="77500" lnSpcReduction="20000"/>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Congruence</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t>
            </a:r>
            <a:r>
              <a:rPr lang="en-GB" altLang="en-US" sz="2000" dirty="0" smtClean="0"/>
              <a:t>angles</a:t>
            </a:r>
          </a:p>
          <a:p>
            <a:pPr lvl="1"/>
            <a:r>
              <a:rPr lang="en-GB" altLang="en-US" sz="2000" dirty="0" smtClean="0"/>
              <a:t>Warmth </a:t>
            </a:r>
          </a:p>
          <a:p>
            <a:pPr lvl="1"/>
            <a:r>
              <a:rPr lang="en-GB" altLang="en-US" sz="2000" dirty="0" smtClean="0"/>
              <a:t>Flexibility</a:t>
            </a:r>
          </a:p>
          <a:p>
            <a:pPr lvl="1"/>
            <a:r>
              <a:rPr lang="en-GB" altLang="en-US" sz="2000" dirty="0" smtClean="0"/>
              <a:t>Concern</a:t>
            </a:r>
          </a:p>
          <a:p>
            <a:pPr lvl="1"/>
            <a:r>
              <a:rPr lang="en-GB" altLang="en-US" sz="2000" dirty="0" smtClean="0"/>
              <a:t>Attention</a:t>
            </a:r>
          </a:p>
          <a:p>
            <a:pPr lvl="1"/>
            <a:r>
              <a:rPr lang="en-GB" altLang="en-US" sz="2000" dirty="0" smtClean="0"/>
              <a:t>Investment</a:t>
            </a:r>
          </a:p>
          <a:p>
            <a:pPr lvl="1"/>
            <a:r>
              <a:rPr lang="en-GB" altLang="en-US" sz="2000" dirty="0" smtClean="0"/>
              <a:t>Openness</a:t>
            </a:r>
          </a:p>
          <a:p>
            <a:pPr lvl="1"/>
            <a:r>
              <a:rPr lang="en-GB" altLang="en-US" sz="2000" dirty="0" smtClean="0"/>
              <a:t>Humour</a:t>
            </a:r>
          </a:p>
          <a:p>
            <a:pPr lvl="1"/>
            <a:r>
              <a:rPr lang="en-GB" altLang="en-US" sz="2000" dirty="0" smtClean="0"/>
              <a:t>Patience</a:t>
            </a:r>
          </a:p>
          <a:p>
            <a:pPr lvl="1"/>
            <a:r>
              <a:rPr lang="en-GB" altLang="en-US" sz="2000" dirty="0" smtClean="0"/>
              <a:t>Openness to learning</a:t>
            </a:r>
          </a:p>
          <a:p>
            <a:pPr lvl="1"/>
            <a:r>
              <a:rPr lang="en-GB" altLang="en-US" sz="2000" dirty="0" smtClean="0"/>
              <a:t>Curiosity</a:t>
            </a:r>
          </a:p>
          <a:p>
            <a:pPr lvl="1"/>
            <a:endParaRPr lang="en-GB" altLang="en-US" sz="2000" dirty="0" smtClean="0"/>
          </a:p>
          <a:p>
            <a:pPr lvl="1">
              <a:buNone/>
            </a:pPr>
            <a:r>
              <a:rPr lang="en-GB" altLang="en-US" sz="1600" dirty="0" err="1" smtClean="0"/>
              <a:t>Carifio</a:t>
            </a:r>
            <a:r>
              <a:rPr lang="en-GB" altLang="en-US" sz="1600" dirty="0" smtClean="0"/>
              <a:t> and Hess (1989:27)</a:t>
            </a:r>
          </a:p>
          <a:p>
            <a:pPr lvl="1" eaLnBrk="1" hangingPunct="1"/>
            <a:endParaRPr lang="en-GB" altLang="en-US" sz="2000" dirty="0"/>
          </a:p>
          <a:p>
            <a:pPr eaLnBrk="1" hangingPunct="1"/>
            <a:endParaRPr lang="en-GB" altLang="en-US" dirty="0" smtClean="0"/>
          </a:p>
        </p:txBody>
      </p:sp>
      <p:sp>
        <p:nvSpPr>
          <p:cNvPr id="19460" name="Content Placeholder 5"/>
          <p:cNvSpPr>
            <a:spLocks noGrp="1"/>
          </p:cNvSpPr>
          <p:nvPr>
            <p:ph sz="half" idx="2"/>
          </p:nvPr>
        </p:nvSpPr>
        <p:spPr>
          <a:xfrm>
            <a:off x="6172200" y="2075935"/>
            <a:ext cx="5181600" cy="4782065"/>
          </a:xfrm>
        </p:spPr>
        <p:txBody>
          <a:bodyPr>
            <a:normAutofit fontScale="77500" lnSpcReduction="20000"/>
          </a:bodyPr>
          <a:lstStyle/>
          <a:p>
            <a:pPr lvl="1"/>
            <a:r>
              <a:rPr lang="cy-GB" altLang="en-US" sz="2000" dirty="0" smtClean="0"/>
              <a:t>Empathi </a:t>
            </a:r>
          </a:p>
          <a:p>
            <a:pPr lvl="1"/>
            <a:r>
              <a:rPr lang="cy-GB" altLang="en-US" sz="2000" dirty="0" smtClean="0"/>
              <a:t>Dealltwriaeth</a:t>
            </a:r>
          </a:p>
          <a:p>
            <a:pPr lvl="1"/>
            <a:r>
              <a:rPr lang="cy-GB" altLang="en-US" sz="2000" dirty="0" smtClean="0"/>
              <a:t>Golwg cadarnhaol diamod </a:t>
            </a:r>
          </a:p>
          <a:p>
            <a:pPr lvl="1"/>
            <a:r>
              <a:rPr lang="cy-GB" altLang="en-US" sz="2000" dirty="0" smtClean="0"/>
              <a:t>Cyfathiant</a:t>
            </a:r>
          </a:p>
          <a:p>
            <a:pPr lvl="1"/>
            <a:r>
              <a:rPr lang="cy-GB" altLang="en-US" sz="2000" dirty="0" smtClean="0"/>
              <a:t>Didwylledd</a:t>
            </a:r>
          </a:p>
          <a:p>
            <a:pPr lvl="1"/>
            <a:r>
              <a:rPr lang="cy-GB" altLang="en-US" sz="2000" dirty="0" smtClean="0"/>
              <a:t>Gall ymdopi’n briodol â Phŵer</a:t>
            </a:r>
          </a:p>
          <a:p>
            <a:pPr lvl="1"/>
            <a:r>
              <a:rPr lang="cy-GB" altLang="en-US" sz="2000" dirty="0" smtClean="0"/>
              <a:t>Yn gallu gweld yr un sefyllfa o amrywiol safbwyntiau</a:t>
            </a:r>
          </a:p>
          <a:p>
            <a:pPr lvl="1"/>
            <a:r>
              <a:rPr lang="cy-GB" altLang="en-US" sz="2000" dirty="0" smtClean="0"/>
              <a:t>Cynhesrwydd </a:t>
            </a:r>
          </a:p>
          <a:p>
            <a:pPr lvl="1"/>
            <a:r>
              <a:rPr lang="cy-GB" altLang="en-US" sz="2000" dirty="0" smtClean="0"/>
              <a:t>Hyblygrwydd</a:t>
            </a:r>
          </a:p>
          <a:p>
            <a:pPr lvl="1"/>
            <a:r>
              <a:rPr lang="cy-GB" altLang="en-US" sz="2000" dirty="0" smtClean="0"/>
              <a:t>Pryder</a:t>
            </a:r>
          </a:p>
          <a:p>
            <a:pPr lvl="1"/>
            <a:r>
              <a:rPr lang="cy-GB" altLang="en-US" sz="2000" dirty="0" smtClean="0"/>
              <a:t>Sylw</a:t>
            </a:r>
          </a:p>
          <a:p>
            <a:pPr lvl="1"/>
            <a:r>
              <a:rPr lang="cy-GB" altLang="en-US" sz="2000" dirty="0" smtClean="0"/>
              <a:t>Buddsoddiad</a:t>
            </a:r>
          </a:p>
          <a:p>
            <a:pPr lvl="1"/>
            <a:r>
              <a:rPr lang="cy-GB" altLang="en-US" sz="2000" dirty="0" smtClean="0"/>
              <a:t>Agwedd agored</a:t>
            </a:r>
          </a:p>
          <a:p>
            <a:pPr lvl="1"/>
            <a:r>
              <a:rPr lang="cy-GB" altLang="en-US" sz="2000" dirty="0" smtClean="0"/>
              <a:t>Hiwmor</a:t>
            </a:r>
          </a:p>
          <a:p>
            <a:pPr lvl="1"/>
            <a:r>
              <a:rPr lang="cy-GB" altLang="en-US" sz="2000" dirty="0" smtClean="0"/>
              <a:t>Amynedd</a:t>
            </a:r>
          </a:p>
          <a:p>
            <a:pPr lvl="1"/>
            <a:r>
              <a:rPr lang="cy-GB" altLang="en-US" sz="2000" dirty="0" smtClean="0"/>
              <a:t>Agored i ddysgu</a:t>
            </a:r>
          </a:p>
          <a:p>
            <a:pPr lvl="1"/>
            <a:r>
              <a:rPr lang="cy-GB" altLang="en-US" sz="2000" dirty="0" smtClean="0"/>
              <a:t>Chwilfrydedd</a:t>
            </a:r>
          </a:p>
          <a:p>
            <a:pPr lvl="1"/>
            <a:endParaRPr lang="cy-GB" altLang="en-US" sz="2000" dirty="0" smtClean="0"/>
          </a:p>
          <a:p>
            <a:pPr lvl="1">
              <a:buNone/>
            </a:pPr>
            <a:r>
              <a:rPr lang="cy-GB" altLang="en-US" sz="1600" dirty="0" err="1" smtClean="0"/>
              <a:t>Carifio</a:t>
            </a:r>
            <a:r>
              <a:rPr lang="cy-GB" altLang="en-US" sz="1600" dirty="0" smtClean="0"/>
              <a:t> a  </a:t>
            </a:r>
            <a:r>
              <a:rPr lang="cy-GB" altLang="en-US" sz="1600" dirty="0" err="1" smtClean="0"/>
              <a:t>Hess</a:t>
            </a:r>
            <a:r>
              <a:rPr lang="cy-GB" altLang="en-US" sz="1600" dirty="0" smtClean="0"/>
              <a:t> (1989:27</a:t>
            </a:r>
            <a:r>
              <a:rPr lang="en-GB" altLang="en-US" sz="1600" dirty="0" smtClean="0"/>
              <a:t>)</a:t>
            </a:r>
            <a:endParaRPr lang="en-GB" altLang="en-US" sz="1600" dirty="0"/>
          </a:p>
          <a:p>
            <a:pPr eaLnBrk="1" hangingPunct="1"/>
            <a:endParaRPr lang="en-GB" altLang="en-US" dirty="0" smtClean="0"/>
          </a:p>
        </p:txBody>
      </p:sp>
    </p:spTree>
    <p:extLst>
      <p:ext uri="{BB962C8B-B14F-4D97-AF65-F5344CB8AC3E}">
        <p14:creationId xmlns:p14="http://schemas.microsoft.com/office/powerpoint/2010/main" val="3636415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t>
            </a:r>
            <a:br>
              <a:rPr lang="en-GB" altLang="en-US" dirty="0" smtClean="0"/>
            </a:br>
            <a:r>
              <a:rPr lang="cy-GB" altLang="en-US" dirty="0" smtClean="0"/>
              <a:t>Mynd yn oruchwyliwr</a:t>
            </a:r>
          </a:p>
        </p:txBody>
      </p:sp>
      <p:sp>
        <p:nvSpPr>
          <p:cNvPr id="20483" name="Content Placeholder 4"/>
          <p:cNvSpPr>
            <a:spLocks noGrp="1"/>
          </p:cNvSpPr>
          <p:nvPr>
            <p:ph sz="half" idx="1"/>
          </p:nvPr>
        </p:nvSpPr>
        <p:spPr/>
        <p:txBody>
          <a:bodyPr>
            <a:normAutofit fontScale="92500" lnSpcReduction="10000"/>
          </a:bodyPr>
          <a:lstStyle/>
          <a:p>
            <a:pPr algn="just" eaLnBrk="1" hangingPunct="1"/>
            <a:r>
              <a:rPr lang="en-GB" altLang="en-US" dirty="0" smtClean="0"/>
              <a:t>You will notice that most of these qualities and skills are ones you will already have or have developed in order to be a competent practitioner within the helping profession.</a:t>
            </a:r>
          </a:p>
          <a:p>
            <a:pPr algn="just" eaLnBrk="1" hangingPunct="1"/>
            <a:r>
              <a:rPr lang="en-GB" altLang="en-US" dirty="0" smtClean="0"/>
              <a:t>Good counselling skills are a prerequisite for being a competent supervisor. Proctor (1988) cited in Hawkins and </a:t>
            </a:r>
            <a:r>
              <a:rPr lang="en-GB" altLang="en-US" dirty="0" err="1" smtClean="0"/>
              <a:t>Shohet</a:t>
            </a:r>
            <a:r>
              <a:rPr lang="en-GB" altLang="en-US" dirty="0" smtClean="0"/>
              <a:t> (2003, 43) makes this point.</a:t>
            </a:r>
          </a:p>
        </p:txBody>
      </p:sp>
      <p:sp>
        <p:nvSpPr>
          <p:cNvPr id="2" name="Content Placeholder 1"/>
          <p:cNvSpPr>
            <a:spLocks noGrp="1"/>
          </p:cNvSpPr>
          <p:nvPr>
            <p:ph sz="half" idx="2"/>
          </p:nvPr>
        </p:nvSpPr>
        <p:spPr/>
        <p:txBody>
          <a:bodyPr>
            <a:normAutofit fontScale="92500" lnSpcReduction="10000"/>
          </a:bodyPr>
          <a:lstStyle/>
          <a:p>
            <a:pPr algn="just"/>
            <a:r>
              <a:rPr lang="cy-GB" altLang="en-US" dirty="0" smtClean="0"/>
              <a:t>Byddwch chi’n sylwi bod y rhan fwyaf o’r rhinweddau a’r sgiliau hyn yn rhai a fydd gennych eisoes neu y byddwch chi wedi eu datblygu i fod yn ymarferwr cymwys oddi mewn i’r proffesiwn helpu.</a:t>
            </a:r>
          </a:p>
          <a:p>
            <a:pPr algn="just"/>
            <a:r>
              <a:rPr lang="cy-GB" altLang="en-US" dirty="0" smtClean="0"/>
              <a:t>Mae sgiliau cwnsela da yn hanfodol ar gyfer bod yn oruchwyliwr cymwys. Mae Proctor (1988) a ddyfynnir yn Hawkins a </a:t>
            </a:r>
            <a:r>
              <a:rPr lang="cy-GB" altLang="en-US" dirty="0" err="1" smtClean="0"/>
              <a:t>Shohet</a:t>
            </a:r>
            <a:r>
              <a:rPr lang="cy-GB" altLang="en-US" dirty="0" smtClean="0"/>
              <a:t> (2003, 43) yn gwneud y pwynt hwn.</a:t>
            </a:r>
          </a:p>
          <a:p>
            <a:endParaRPr lang="cy-GB" dirty="0"/>
          </a:p>
        </p:txBody>
      </p:sp>
    </p:spTree>
    <p:extLst>
      <p:ext uri="{BB962C8B-B14F-4D97-AF65-F5344CB8AC3E}">
        <p14:creationId xmlns:p14="http://schemas.microsoft.com/office/powerpoint/2010/main" val="3538398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r>
            <a:br>
              <a:rPr lang="en-GB" altLang="en-US" dirty="0" smtClean="0"/>
            </a:br>
            <a:r>
              <a:rPr lang="cy-GB" altLang="en-US" dirty="0" smtClean="0"/>
              <a:t>Mynd yn oruchwyliwr</a:t>
            </a:r>
          </a:p>
        </p:txBody>
      </p:sp>
      <p:sp>
        <p:nvSpPr>
          <p:cNvPr id="21507" name="Content Placeholder 2"/>
          <p:cNvSpPr>
            <a:spLocks noGrp="1"/>
          </p:cNvSpPr>
          <p:nvPr>
            <p:ph sz="half" idx="1"/>
          </p:nvPr>
        </p:nvSpPr>
        <p:spPr/>
        <p:txBody>
          <a:bodyPr>
            <a:normAutofit lnSpcReduction="10000"/>
          </a:bodyPr>
          <a:lstStyle/>
          <a:p>
            <a:pPr algn="just" eaLnBrk="1" hangingPunct="1"/>
            <a:r>
              <a:rPr lang="en-GB" altLang="en-US" sz="2400" dirty="0"/>
              <a:t>The task of the supervisor is to help </a:t>
            </a:r>
            <a:r>
              <a:rPr lang="en-GB" altLang="en-US" sz="2400" dirty="0" smtClean="0"/>
              <a:t>the </a:t>
            </a:r>
            <a:r>
              <a:rPr lang="en-GB" altLang="en-US" sz="2400" dirty="0"/>
              <a:t>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p:txBody>
      </p:sp>
      <p:sp>
        <p:nvSpPr>
          <p:cNvPr id="2" name="Content Placeholder 1"/>
          <p:cNvSpPr>
            <a:spLocks noGrp="1"/>
          </p:cNvSpPr>
          <p:nvPr>
            <p:ph sz="half" idx="2"/>
          </p:nvPr>
        </p:nvSpPr>
        <p:spPr/>
        <p:txBody>
          <a:bodyPr>
            <a:normAutofit lnSpcReduction="10000"/>
          </a:bodyPr>
          <a:lstStyle/>
          <a:p>
            <a:r>
              <a:rPr lang="cy-GB" altLang="en-US" dirty="0" smtClean="0"/>
              <a:t>Tasg y goruchwyliwr yw helpu’r </a:t>
            </a:r>
            <a:r>
              <a:rPr lang="cy-GB" altLang="en-US" dirty="0" err="1" smtClean="0"/>
              <a:t>goruchwyliedig</a:t>
            </a:r>
            <a:r>
              <a:rPr lang="cy-GB" altLang="en-US" dirty="0" smtClean="0"/>
              <a:t> i deimlo ei fod yn cael ei dderbyn, ei werthfawrogi, ei ddeall, a hynny ar sail y rhagdybiaeth mai bryd hynny’n unig y bydd yn teimlo’n ddigon diogel ac yn ei agor ei hun i’w adolygu a’i herio ei hun. Heb yr awyrgylch hon, hefyd, mae’n annhebygol o fod yn agored i adborth beirniadol neu i roi sylw da i gyfarwyddiadau rheoli. </a:t>
            </a:r>
            <a:endParaRPr lang="cy-GB" dirty="0"/>
          </a:p>
        </p:txBody>
      </p:sp>
    </p:spTree>
    <p:extLst>
      <p:ext uri="{BB962C8B-B14F-4D97-AF65-F5344CB8AC3E}">
        <p14:creationId xmlns:p14="http://schemas.microsoft.com/office/powerpoint/2010/main" val="553461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r>
            <a:br>
              <a:rPr lang="en-GB" altLang="en-US" dirty="0" smtClean="0"/>
            </a:br>
            <a:r>
              <a:rPr lang="cy-GB" altLang="en-US" dirty="0" smtClean="0"/>
              <a:t>Mynd yn oruchwyliwr</a:t>
            </a:r>
          </a:p>
        </p:txBody>
      </p:sp>
      <p:sp>
        <p:nvSpPr>
          <p:cNvPr id="22531" name="Content Placeholder 2"/>
          <p:cNvSpPr>
            <a:spLocks noGrp="1"/>
          </p:cNvSpPr>
          <p:nvPr>
            <p:ph sz="half" idx="1"/>
          </p:nvPr>
        </p:nvSpPr>
        <p:spPr/>
        <p:txBody>
          <a:bodyPr>
            <a:normAutofit/>
          </a:bodyPr>
          <a:lstStyle/>
          <a:p>
            <a:pPr algn="just" eaLnBrk="1" hangingPunct="1"/>
            <a:r>
              <a:rPr lang="en-GB" altLang="en-US" dirty="0" smtClean="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sp>
        <p:nvSpPr>
          <p:cNvPr id="2" name="Content Placeholder 1"/>
          <p:cNvSpPr>
            <a:spLocks noGrp="1"/>
          </p:cNvSpPr>
          <p:nvPr>
            <p:ph sz="half" idx="2"/>
          </p:nvPr>
        </p:nvSpPr>
        <p:spPr/>
        <p:txBody>
          <a:bodyPr>
            <a:normAutofit/>
          </a:bodyPr>
          <a:lstStyle/>
          <a:p>
            <a:r>
              <a:rPr lang="cy-GB" altLang="en-US" dirty="0" smtClean="0"/>
              <a:t>Yn aml bydd gweithiwr yn dod i’w oruchwylio o dan straen, yn bryderus, yn ddig, yn ofnus. Ein rhagdybiaeth ni yw mai dim ond os teimla’n ddigon diogel i sôn am y teimladau anghysurus hyn, ac os yw’n eu cydnabod yn llawn drosto ei hun, y caiff ei ‘glirio’ i </a:t>
            </a:r>
            <a:r>
              <a:rPr lang="cy-GB" altLang="en-US" dirty="0" err="1" smtClean="0"/>
              <a:t>ailwerthuso</a:t>
            </a:r>
            <a:r>
              <a:rPr lang="cy-GB" altLang="en-US" dirty="0" smtClean="0"/>
              <a:t> ei ymarfer</a:t>
            </a:r>
            <a:r>
              <a:rPr lang="en-GB" altLang="en-US" dirty="0" smtClean="0"/>
              <a:t>. </a:t>
            </a:r>
            <a:endParaRPr lang="en-GB" altLang="en-US" dirty="0"/>
          </a:p>
          <a:p>
            <a:endParaRPr lang="en-US" dirty="0"/>
          </a:p>
        </p:txBody>
      </p:sp>
    </p:spTree>
    <p:extLst>
      <p:ext uri="{BB962C8B-B14F-4D97-AF65-F5344CB8AC3E}">
        <p14:creationId xmlns:p14="http://schemas.microsoft.com/office/powerpoint/2010/main" val="466184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dirty="0" smtClean="0"/>
              <a:t>Supervisor’s roles           </a:t>
            </a:r>
            <a:br>
              <a:rPr lang="en-GB" altLang="en-US" dirty="0" smtClean="0"/>
            </a:br>
            <a:r>
              <a:rPr lang="cy-GB" altLang="en-US" dirty="0" smtClean="0"/>
              <a:t>Rolau’r goruchwyliwr</a:t>
            </a:r>
          </a:p>
        </p:txBody>
      </p:sp>
      <p:sp>
        <p:nvSpPr>
          <p:cNvPr id="23555" name="Content Placeholder 2"/>
          <p:cNvSpPr>
            <a:spLocks noGrp="1"/>
          </p:cNvSpPr>
          <p:nvPr>
            <p:ph sz="half" idx="1"/>
          </p:nvPr>
        </p:nvSpPr>
        <p:spPr/>
        <p:txBody>
          <a:bodyPr>
            <a:normAutofit/>
          </a:bodyPr>
          <a:lstStyle/>
          <a:p>
            <a:pPr algn="just" eaLnBrk="1" hangingPunct="1"/>
            <a:r>
              <a:rPr lang="en-GB" altLang="en-US" dirty="0" smtClean="0"/>
              <a:t>As supervisor you have to encompass many functions in your role:</a:t>
            </a:r>
          </a:p>
          <a:p>
            <a:pPr lvl="1" algn="just" eaLnBrk="1" hangingPunct="1"/>
            <a:r>
              <a:rPr lang="en-GB" altLang="en-US" sz="2000" dirty="0"/>
              <a:t>A counsellor giving support;</a:t>
            </a:r>
          </a:p>
          <a:p>
            <a:pPr lvl="1" algn="just" eaLnBrk="1" hangingPunct="1"/>
            <a:r>
              <a:rPr lang="en-GB" altLang="en-US" sz="2000" dirty="0"/>
              <a:t>An educator helping your supervisee learn and develop</a:t>
            </a:r>
          </a:p>
          <a:p>
            <a:pPr lvl="1" algn="just" eaLnBrk="1" hangingPunct="1"/>
            <a:r>
              <a:rPr lang="en-GB" altLang="en-US" sz="2000" dirty="0"/>
              <a:t>A manager with responsibilities both for what the supervisee is doing with and to the client.</a:t>
            </a:r>
          </a:p>
          <a:p>
            <a:pPr lvl="1" algn="just" eaLnBrk="1" hangingPunct="1"/>
            <a:r>
              <a:rPr lang="en-GB" altLang="en-US" sz="2000" dirty="0"/>
              <a:t>A manager or consultant with responsibilities to the organisation which is paying you for the supervision.</a:t>
            </a:r>
          </a:p>
          <a:p>
            <a:pPr lvl="1" eaLnBrk="1" hangingPunct="1"/>
            <a:endParaRPr lang="en-GB" altLang="en-US" sz="2000" dirty="0"/>
          </a:p>
          <a:p>
            <a:pPr lvl="1" eaLnBrk="1" hangingPunct="1">
              <a:buFont typeface="Wingdings" panose="05000000000000000000" pitchFamily="2" charset="2"/>
              <a:buNone/>
            </a:pPr>
            <a:endParaRPr lang="en-GB" altLang="en-US" sz="2000" dirty="0"/>
          </a:p>
        </p:txBody>
      </p:sp>
      <p:sp>
        <p:nvSpPr>
          <p:cNvPr id="2" name="Content Placeholder 1"/>
          <p:cNvSpPr>
            <a:spLocks noGrp="1"/>
          </p:cNvSpPr>
          <p:nvPr>
            <p:ph sz="half" idx="2"/>
          </p:nvPr>
        </p:nvSpPr>
        <p:spPr/>
        <p:txBody>
          <a:bodyPr>
            <a:normAutofit/>
          </a:bodyPr>
          <a:lstStyle/>
          <a:p>
            <a:pPr algn="just"/>
            <a:r>
              <a:rPr lang="cy-GB" altLang="en-US" dirty="0" smtClean="0"/>
              <a:t>Yn oruchwyliwr, rhaid i chi gwmpasu llawer o swyddogaethau yn eich rôl:</a:t>
            </a:r>
          </a:p>
          <a:p>
            <a:pPr lvl="1" algn="just"/>
            <a:r>
              <a:rPr lang="cy-GB" altLang="en-US" sz="2000" dirty="0" err="1" smtClean="0"/>
              <a:t>Cwnselydd</a:t>
            </a:r>
            <a:r>
              <a:rPr lang="cy-GB" altLang="en-US" sz="2000" dirty="0" smtClean="0"/>
              <a:t> sy’n rhoi cymorth;</a:t>
            </a:r>
          </a:p>
          <a:p>
            <a:pPr lvl="1" algn="just"/>
            <a:r>
              <a:rPr lang="cy-GB" altLang="en-US" sz="2000" dirty="0" smtClean="0"/>
              <a:t>Addysgwr sy’n helpu’r un </a:t>
            </a:r>
            <a:r>
              <a:rPr lang="cy-GB" altLang="en-US" sz="2000" dirty="0" err="1" smtClean="0"/>
              <a:t>goruchwyliedig</a:t>
            </a:r>
            <a:r>
              <a:rPr lang="cy-GB" altLang="en-US" sz="2000" dirty="0" smtClean="0"/>
              <a:t> i ddysgu a datblygu</a:t>
            </a:r>
          </a:p>
          <a:p>
            <a:pPr lvl="1" algn="just"/>
            <a:r>
              <a:rPr lang="cy-GB" altLang="en-US" sz="2000" dirty="0" smtClean="0"/>
              <a:t>Rheolwr gyda chyfrifoldebau ar gyfer yr hyn y mae’r </a:t>
            </a:r>
            <a:r>
              <a:rPr lang="cy-GB" altLang="en-US" sz="2000" dirty="0" err="1" smtClean="0"/>
              <a:t>goruchwyliedig</a:t>
            </a:r>
            <a:r>
              <a:rPr lang="cy-GB" altLang="en-US" sz="2000" dirty="0" smtClean="0"/>
              <a:t> yn ei wneud gyda’r cleient ac iddo.</a:t>
            </a:r>
          </a:p>
          <a:p>
            <a:pPr lvl="1" algn="just"/>
            <a:r>
              <a:rPr lang="cy-GB" altLang="en-US" sz="2000" dirty="0" smtClean="0"/>
              <a:t>Rheolwr neu </a:t>
            </a:r>
            <a:r>
              <a:rPr lang="cy-GB" altLang="en-US" sz="2000" dirty="0" err="1" smtClean="0"/>
              <a:t>ymghynghorydd</a:t>
            </a:r>
            <a:r>
              <a:rPr lang="cy-GB" altLang="en-US" sz="2000" dirty="0" smtClean="0"/>
              <a:t> gyda chyfrifoldebau i’r sefydliad sy’n eich talu chi am y goruchwylio. </a:t>
            </a:r>
          </a:p>
          <a:p>
            <a:pPr lvl="1">
              <a:buNone/>
            </a:pPr>
            <a:endParaRPr lang="en-GB" altLang="en-US" sz="2000" dirty="0"/>
          </a:p>
          <a:p>
            <a:endParaRPr lang="en-US" dirty="0"/>
          </a:p>
        </p:txBody>
      </p:sp>
    </p:spTree>
    <p:extLst>
      <p:ext uri="{BB962C8B-B14F-4D97-AF65-F5344CB8AC3E}">
        <p14:creationId xmlns:p14="http://schemas.microsoft.com/office/powerpoint/2010/main" val="1581240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dirty="0" smtClean="0"/>
              <a:t>Supervisor’s </a:t>
            </a:r>
            <a:r>
              <a:rPr lang="en-GB" altLang="en-US" dirty="0"/>
              <a:t>roles          </a:t>
            </a:r>
            <a:r>
              <a:rPr lang="en-GB" altLang="en-US" dirty="0" smtClean="0"/>
              <a:t/>
            </a:r>
            <a:br>
              <a:rPr lang="en-GB" altLang="en-US" dirty="0" smtClean="0"/>
            </a:br>
            <a:r>
              <a:rPr lang="cy-GB" altLang="en-US" dirty="0" smtClean="0"/>
              <a:t>Rolau’r goruchwyliwr</a:t>
            </a:r>
          </a:p>
        </p:txBody>
      </p:sp>
      <p:sp>
        <p:nvSpPr>
          <p:cNvPr id="24579" name="Content Placeholder 2"/>
          <p:cNvSpPr>
            <a:spLocks noGrp="1"/>
          </p:cNvSpPr>
          <p:nvPr>
            <p:ph sz="half" idx="1"/>
          </p:nvPr>
        </p:nvSpPr>
        <p:spPr/>
        <p:txBody>
          <a:bodyPr>
            <a:normAutofit/>
          </a:bodyPr>
          <a:lstStyle/>
          <a:p>
            <a:pPr algn="just" eaLnBrk="1" hangingPunct="1"/>
            <a:r>
              <a:rPr lang="en-GB" altLang="en-US" dirty="0"/>
              <a:t>The supervisor has to be able to combine the roles of educator, supporter and, at times, manager, in an appropriate blend. As Hawthorne (1975, 179) notes ‘It requires effort an experience to integrate these into a comfortable and effective identity</a:t>
            </a:r>
            <a:r>
              <a:rPr lang="en-GB" altLang="en-US" dirty="0" smtClean="0"/>
              <a:t>’.</a:t>
            </a:r>
            <a:endParaRPr lang="en-GB" altLang="en-US" dirty="0"/>
          </a:p>
        </p:txBody>
      </p:sp>
      <p:sp>
        <p:nvSpPr>
          <p:cNvPr id="2" name="Content Placeholder 1"/>
          <p:cNvSpPr>
            <a:spLocks noGrp="1"/>
          </p:cNvSpPr>
          <p:nvPr>
            <p:ph sz="half" idx="2"/>
          </p:nvPr>
        </p:nvSpPr>
        <p:spPr/>
        <p:txBody>
          <a:bodyPr>
            <a:normAutofit/>
          </a:bodyPr>
          <a:lstStyle/>
          <a:p>
            <a:r>
              <a:rPr lang="cy-GB" altLang="en-US" dirty="0" smtClean="0"/>
              <a:t>Rhaid i’r goruchwyliwr allu cyfuno rolau addysgwr, cefnogwr ac, ar adegau, rheolwr, mewn cyfuniad priodol. Fel y noda </a:t>
            </a:r>
            <a:r>
              <a:rPr lang="cy-GB" altLang="en-US" dirty="0" err="1" smtClean="0"/>
              <a:t>Hawthorne</a:t>
            </a:r>
            <a:r>
              <a:rPr lang="cy-GB" altLang="en-US" dirty="0" smtClean="0"/>
              <a:t> (1975, 179) </a:t>
            </a:r>
            <a:r>
              <a:rPr lang="en-GB" altLang="en-US" dirty="0" smtClean="0"/>
              <a:t>‘</a:t>
            </a:r>
            <a:r>
              <a:rPr lang="en-GB" altLang="en-US" dirty="0"/>
              <a:t>It requires effort an experience to integrate these into a comfortable and effective identity’.</a:t>
            </a:r>
          </a:p>
          <a:p>
            <a:endParaRPr lang="en-US" dirty="0"/>
          </a:p>
        </p:txBody>
      </p:sp>
    </p:spTree>
    <p:extLst>
      <p:ext uri="{BB962C8B-B14F-4D97-AF65-F5344CB8AC3E}">
        <p14:creationId xmlns:p14="http://schemas.microsoft.com/office/powerpoint/2010/main" val="1698402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dirty="0" smtClean="0"/>
              <a:t>Ethics </a:t>
            </a:r>
            <a:br>
              <a:rPr lang="en-GB" altLang="en-US" dirty="0" smtClean="0"/>
            </a:br>
            <a:r>
              <a:rPr lang="cy-GB" altLang="en-US" dirty="0" smtClean="0"/>
              <a:t>Moeseg</a:t>
            </a:r>
          </a:p>
        </p:txBody>
      </p:sp>
      <p:sp>
        <p:nvSpPr>
          <p:cNvPr id="25603" name="Content Placeholder 2"/>
          <p:cNvSpPr>
            <a:spLocks noGrp="1"/>
          </p:cNvSpPr>
          <p:nvPr>
            <p:ph sz="half" idx="1"/>
          </p:nvPr>
        </p:nvSpPr>
        <p:spPr>
          <a:xfrm>
            <a:off x="838200" y="1825624"/>
            <a:ext cx="5181600" cy="5032375"/>
          </a:xfrm>
        </p:spPr>
        <p:txBody>
          <a:bodyPr>
            <a:normAutofit fontScale="85000" lnSpcReduction="10000"/>
          </a:bodyPr>
          <a:lstStyle/>
          <a:p>
            <a:pPr algn="just" eaLnBrk="1" hangingPunct="1"/>
            <a:r>
              <a:rPr lang="en-GB" altLang="en-US" dirty="0"/>
              <a:t>It is important before you start supervising to revisit the ethical standards that underpin your professional client work and to consider how each of these standards applies to working as a supervisor. </a:t>
            </a:r>
          </a:p>
          <a:p>
            <a:pPr algn="just" eaLnBrk="1" hangingPunct="1"/>
            <a:r>
              <a:rPr lang="en-GB" altLang="en-US" dirty="0"/>
              <a:t>To be a supervisor is both complex and enriching task. It is deceptively similar to, and uses the same sort of skills </a:t>
            </a:r>
            <a:r>
              <a:rPr lang="en-GB" altLang="en-US" dirty="0" smtClean="0"/>
              <a:t>as </a:t>
            </a:r>
            <a:r>
              <a:rPr lang="en-GB" altLang="en-US" dirty="0"/>
              <a:t>one’s work with clients, but the supervisor must be clear about how supervision is different in content, focus and boundaries and entails a more ethical sensitivity.</a:t>
            </a:r>
          </a:p>
          <a:p>
            <a:pPr algn="just"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a:xfrm>
            <a:off x="6172200" y="1825624"/>
            <a:ext cx="5181600" cy="5032375"/>
          </a:xfrm>
        </p:spPr>
        <p:txBody>
          <a:bodyPr>
            <a:normAutofit fontScale="85000" lnSpcReduction="10000"/>
          </a:bodyPr>
          <a:lstStyle/>
          <a:p>
            <a:pPr algn="just"/>
            <a:r>
              <a:rPr lang="cy-GB" altLang="en-US" dirty="0" smtClean="0"/>
              <a:t>Cyn i chi ddechrau goruchwylio, mae’n bwysig i chi feddwl unwaith eto am y safonau moesegol sydd wrth wraidd eich gwaith proffesiynol gyda chleientiaid ac ystyried y modd y modd y mae pob un o’r rhain yn berthnasol i weithio’n oruchwyliwr. </a:t>
            </a:r>
          </a:p>
          <a:p>
            <a:pPr algn="just"/>
            <a:r>
              <a:rPr lang="cy-GB" altLang="en-US" dirty="0" smtClean="0"/>
              <a:t>Mae bod yn oruchwyliwr yn dasg gymhleth a chyfoethog. Mae’n dwyllodrus o debyg i’ch gwaith gyda chleientiaid, gan ddefnyddio sgiliau o’r un fath, ond rhaid i’r goruchwyliwr fod yn glir ynghylch y modd y mae goruchwyliaeth yn wahanol o ran cynnwys, ffocws a ffiniau ac yn gofyn am sensitifrwydd mwy moesegol. </a:t>
            </a:r>
            <a:endParaRPr lang="cy-GB" altLang="en-US" dirty="0"/>
          </a:p>
        </p:txBody>
      </p:sp>
    </p:spTree>
    <p:extLst>
      <p:ext uri="{BB962C8B-B14F-4D97-AF65-F5344CB8AC3E}">
        <p14:creationId xmlns:p14="http://schemas.microsoft.com/office/powerpoint/2010/main" val="3779944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dirty="0" smtClean="0"/>
              <a:t>Conclusion                       </a:t>
            </a:r>
            <a:br>
              <a:rPr lang="en-GB" altLang="en-US" dirty="0" smtClean="0"/>
            </a:br>
            <a:r>
              <a:rPr lang="cy-GB" altLang="en-US" dirty="0" smtClean="0"/>
              <a:t>Casgliadau</a:t>
            </a:r>
          </a:p>
        </p:txBody>
      </p:sp>
      <p:sp>
        <p:nvSpPr>
          <p:cNvPr id="26627" name="Content Placeholder 2"/>
          <p:cNvSpPr>
            <a:spLocks noGrp="1"/>
          </p:cNvSpPr>
          <p:nvPr>
            <p:ph sz="half" idx="1"/>
          </p:nvPr>
        </p:nvSpPr>
        <p:spPr>
          <a:xfrm>
            <a:off x="838200" y="1825624"/>
            <a:ext cx="5181600" cy="5032375"/>
          </a:xfrm>
        </p:spPr>
        <p:txBody>
          <a:bodyPr>
            <a:noAutofit/>
          </a:bodyPr>
          <a:lstStyle/>
          <a:p>
            <a:pPr algn="just" eaLnBrk="1" hangingPunct="1"/>
            <a:r>
              <a:rPr lang="en-GB" altLang="en-US" sz="2500" dirty="0"/>
              <a:t>It is also important to explore your feelings, motives and expectations in relation to the role of supervisor, as they will have a large effect on the supervision climate that you set in the session.</a:t>
            </a:r>
          </a:p>
          <a:p>
            <a:pPr algn="just" eaLnBrk="1" hangingPunct="1"/>
            <a:r>
              <a:rPr lang="en-GB" altLang="en-US" sz="2500" dirty="0"/>
              <a:t>Above all, supervision is a place where both parties are constantly learning, and to stay a good supervisor is to return regularly to question not only the work of the supervisees, but also what you yourself do as a supervisor and how you do it.</a:t>
            </a:r>
          </a:p>
        </p:txBody>
      </p:sp>
      <p:sp>
        <p:nvSpPr>
          <p:cNvPr id="2" name="Content Placeholder 1"/>
          <p:cNvSpPr>
            <a:spLocks noGrp="1"/>
          </p:cNvSpPr>
          <p:nvPr>
            <p:ph sz="half" idx="2"/>
          </p:nvPr>
        </p:nvSpPr>
        <p:spPr>
          <a:xfrm>
            <a:off x="6172200" y="1825624"/>
            <a:ext cx="5181600" cy="5032375"/>
          </a:xfrm>
        </p:spPr>
        <p:txBody>
          <a:bodyPr>
            <a:normAutofit fontScale="92500" lnSpcReduction="10000"/>
          </a:bodyPr>
          <a:lstStyle/>
          <a:p>
            <a:pPr algn="just"/>
            <a:r>
              <a:rPr lang="cy-GB" altLang="en-US" sz="2700" dirty="0" smtClean="0"/>
              <a:t>Mae hefyd yn bwysig archwilio eich teimladau, cymhellion a disgwyliadau ynghylch rôl goruchwyliwr, gan y caiff y rhain effaith fawr ar yr hinsawdd goruchwylio a bennir gennych yn y sesiwn.</a:t>
            </a:r>
          </a:p>
          <a:p>
            <a:pPr algn="just"/>
            <a:r>
              <a:rPr lang="cy-GB" altLang="en-US" sz="2700" dirty="0" smtClean="0"/>
              <a:t>Yn anad dim, mae goruchwylio’n fan lle mae’r naill barti a’r llall yn dysgu o hyd, ac mae parhau’n oruchwyliwr da yn golygu dychwelyd yn rheolaidd i gwestiynu nid yn unig waith y rhai a oruchwylir, ond hefyd yr hyn a wnewch  chi yn oruchwyliwr a sut y gwnewch chi hynny</a:t>
            </a:r>
            <a:r>
              <a:rPr lang="en-GB" altLang="en-US" sz="2700" dirty="0" smtClean="0"/>
              <a:t>.</a:t>
            </a:r>
            <a:endParaRPr lang="en-GB" altLang="en-US" sz="2700" dirty="0"/>
          </a:p>
          <a:p>
            <a:endParaRPr lang="en-US" dirty="0"/>
          </a:p>
        </p:txBody>
      </p:sp>
    </p:spTree>
    <p:extLst>
      <p:ext uri="{BB962C8B-B14F-4D97-AF65-F5344CB8AC3E}">
        <p14:creationId xmlns:p14="http://schemas.microsoft.com/office/powerpoint/2010/main" val="33992214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Group Work</a:t>
            </a:r>
            <a:br>
              <a:rPr lang="en-US" dirty="0"/>
            </a:br>
            <a:r>
              <a:rPr lang="cy-GB" dirty="0"/>
              <a:t>Gwaith </a:t>
            </a:r>
            <a:r>
              <a:rPr lang="cy-GB" dirty="0" smtClean="0"/>
              <a:t>Grŵp</a:t>
            </a:r>
            <a:endParaRPr lang="en-GB" dirty="0"/>
          </a:p>
        </p:txBody>
      </p:sp>
      <p:sp>
        <p:nvSpPr>
          <p:cNvPr id="3" name="Content Placeholder 2"/>
          <p:cNvSpPr>
            <a:spLocks noGrp="1"/>
          </p:cNvSpPr>
          <p:nvPr>
            <p:ph sz="half" idx="1"/>
          </p:nvPr>
        </p:nvSpPr>
        <p:spPr/>
        <p:txBody>
          <a:bodyPr>
            <a:normAutofit fontScale="92500"/>
          </a:bodyPr>
          <a:lstStyle/>
          <a:p>
            <a:r>
              <a:rPr lang="en-GB" dirty="0" smtClean="0"/>
              <a:t>Read the ‘Youth Work Values’ </a:t>
            </a:r>
            <a:r>
              <a:rPr lang="en-GB" dirty="0" err="1" smtClean="0"/>
              <a:t>handout</a:t>
            </a:r>
            <a:r>
              <a:rPr lang="en-GB" dirty="0" smtClean="0"/>
              <a:t> (LSIS, 2012) and the </a:t>
            </a:r>
            <a:r>
              <a:rPr lang="en-GB" dirty="0"/>
              <a:t>Code of Occupational Ethics for the Youth Service in Wales (ETS Wales &amp; YMCA Wales Community </a:t>
            </a:r>
            <a:r>
              <a:rPr lang="en-GB" dirty="0" smtClean="0"/>
              <a:t>College, </a:t>
            </a:r>
            <a:r>
              <a:rPr lang="en-GB" dirty="0"/>
              <a:t>2012)</a:t>
            </a:r>
            <a:endParaRPr lang="en-GB" dirty="0" smtClean="0"/>
          </a:p>
          <a:p>
            <a:r>
              <a:rPr lang="en-GB" dirty="0"/>
              <a:t>C</a:t>
            </a:r>
            <a:r>
              <a:rPr lang="en-GB" dirty="0" smtClean="0"/>
              <a:t>onsider how these standards can be applied to your role as a supervisor.</a:t>
            </a:r>
          </a:p>
          <a:p>
            <a:r>
              <a:rPr lang="en-GB" dirty="0" smtClean="0"/>
              <a:t>Be prepared to feedback your findings.</a:t>
            </a:r>
            <a:endParaRPr lang="en-GB" dirty="0"/>
          </a:p>
        </p:txBody>
      </p:sp>
      <p:sp>
        <p:nvSpPr>
          <p:cNvPr id="4" name="Content Placeholder 3"/>
          <p:cNvSpPr>
            <a:spLocks noGrp="1"/>
          </p:cNvSpPr>
          <p:nvPr>
            <p:ph sz="half" idx="2"/>
          </p:nvPr>
        </p:nvSpPr>
        <p:spPr/>
        <p:txBody>
          <a:bodyPr>
            <a:normAutofit fontScale="92500"/>
          </a:bodyPr>
          <a:lstStyle/>
          <a:p>
            <a:r>
              <a:rPr lang="en-GB" dirty="0" err="1" smtClean="0"/>
              <a:t>Darllenwch</a:t>
            </a:r>
            <a:r>
              <a:rPr lang="en-GB" dirty="0" smtClean="0"/>
              <a:t> y </a:t>
            </a:r>
            <a:r>
              <a:rPr lang="en-GB" dirty="0" err="1" smtClean="0"/>
              <a:t>daflen</a:t>
            </a:r>
            <a:r>
              <a:rPr lang="en-GB" dirty="0" smtClean="0"/>
              <a:t> </a:t>
            </a:r>
            <a:r>
              <a:rPr lang="en-GB" dirty="0" err="1" smtClean="0"/>
              <a:t>ar</a:t>
            </a:r>
            <a:r>
              <a:rPr lang="en-GB" dirty="0" smtClean="0"/>
              <a:t> ‘</a:t>
            </a:r>
            <a:r>
              <a:rPr lang="en-GB" dirty="0" err="1" smtClean="0"/>
              <a:t>Werthoedd</a:t>
            </a:r>
            <a:r>
              <a:rPr lang="en-GB" dirty="0" smtClean="0"/>
              <a:t> </a:t>
            </a:r>
            <a:r>
              <a:rPr lang="en-GB" dirty="0" err="1" smtClean="0"/>
              <a:t>Gwaith</a:t>
            </a:r>
            <a:r>
              <a:rPr lang="en-GB" dirty="0" smtClean="0"/>
              <a:t> </a:t>
            </a:r>
            <a:r>
              <a:rPr lang="en-GB" dirty="0" err="1" smtClean="0"/>
              <a:t>Ieuenctid</a:t>
            </a:r>
            <a:r>
              <a:rPr lang="en-GB" dirty="0" smtClean="0"/>
              <a:t>’ (LSIS, 2012) </a:t>
            </a:r>
            <a:r>
              <a:rPr lang="en-GB" dirty="0" err="1" smtClean="0"/>
              <a:t>a’r</a:t>
            </a:r>
            <a:r>
              <a:rPr lang="en-GB" dirty="0"/>
              <a:t> Cod </a:t>
            </a:r>
            <a:r>
              <a:rPr lang="en-GB" dirty="0" err="1"/>
              <a:t>Moeseg</a:t>
            </a:r>
            <a:r>
              <a:rPr lang="en-GB" dirty="0"/>
              <a:t> </a:t>
            </a:r>
            <a:r>
              <a:rPr lang="en-GB" dirty="0" err="1"/>
              <a:t>ar</a:t>
            </a:r>
            <a:r>
              <a:rPr lang="en-GB" dirty="0"/>
              <a:t> </a:t>
            </a:r>
            <a:r>
              <a:rPr lang="en-GB" dirty="0" err="1"/>
              <a:t>gyfer</a:t>
            </a:r>
            <a:r>
              <a:rPr lang="en-GB" dirty="0"/>
              <a:t> y </a:t>
            </a:r>
            <a:r>
              <a:rPr lang="en-GB" dirty="0" err="1"/>
              <a:t>Gwasanaeth</a:t>
            </a:r>
            <a:r>
              <a:rPr lang="en-GB" dirty="0"/>
              <a:t> </a:t>
            </a:r>
            <a:r>
              <a:rPr lang="en-GB" dirty="0" err="1"/>
              <a:t>Ieuenctid</a:t>
            </a:r>
            <a:r>
              <a:rPr lang="en-GB" dirty="0"/>
              <a:t> </a:t>
            </a:r>
            <a:r>
              <a:rPr lang="en-GB" dirty="0" err="1"/>
              <a:t>yng</a:t>
            </a:r>
            <a:r>
              <a:rPr lang="en-GB" dirty="0"/>
              <a:t> </a:t>
            </a:r>
            <a:r>
              <a:rPr lang="en-GB" dirty="0" err="1" smtClean="0"/>
              <a:t>Nghymru</a:t>
            </a:r>
            <a:r>
              <a:rPr lang="en-GB" dirty="0"/>
              <a:t> (ETS </a:t>
            </a:r>
            <a:r>
              <a:rPr lang="en-GB" dirty="0" smtClean="0"/>
              <a:t>Cymru </a:t>
            </a:r>
            <a:r>
              <a:rPr lang="en-GB" dirty="0"/>
              <a:t>&amp; </a:t>
            </a:r>
            <a:r>
              <a:rPr lang="en-GB" dirty="0" err="1" smtClean="0"/>
              <a:t>Coleg</a:t>
            </a:r>
            <a:r>
              <a:rPr lang="en-GB" dirty="0" smtClean="0"/>
              <a:t> </a:t>
            </a:r>
            <a:r>
              <a:rPr lang="en-GB" dirty="0" err="1" smtClean="0"/>
              <a:t>Cymunedol</a:t>
            </a:r>
            <a:r>
              <a:rPr lang="en-GB" dirty="0" smtClean="0"/>
              <a:t> YMCA Cymru, 2012)</a:t>
            </a:r>
          </a:p>
          <a:p>
            <a:r>
              <a:rPr lang="en-GB" dirty="0" err="1"/>
              <a:t>Ystyriwch</a:t>
            </a:r>
            <a:r>
              <a:rPr lang="en-GB" dirty="0"/>
              <a:t> </a:t>
            </a:r>
            <a:r>
              <a:rPr lang="en-GB" dirty="0" err="1"/>
              <a:t>sut</a:t>
            </a:r>
            <a:r>
              <a:rPr lang="en-GB" dirty="0"/>
              <a:t> y gall y </a:t>
            </a:r>
            <a:r>
              <a:rPr lang="en-GB" dirty="0" err="1"/>
              <a:t>safonau</a:t>
            </a:r>
            <a:r>
              <a:rPr lang="en-GB" dirty="0"/>
              <a:t> </a:t>
            </a:r>
            <a:r>
              <a:rPr lang="en-GB" dirty="0" err="1"/>
              <a:t>yma</a:t>
            </a:r>
            <a:r>
              <a:rPr lang="en-GB" dirty="0"/>
              <a:t> </a:t>
            </a:r>
            <a:r>
              <a:rPr lang="en-GB" dirty="0" err="1"/>
              <a:t>gael</a:t>
            </a:r>
            <a:r>
              <a:rPr lang="en-GB" dirty="0"/>
              <a:t> </a:t>
            </a:r>
            <a:r>
              <a:rPr lang="en-GB" dirty="0" err="1"/>
              <a:t>eu</a:t>
            </a:r>
            <a:r>
              <a:rPr lang="en-GB" dirty="0"/>
              <a:t> </a:t>
            </a:r>
            <a:r>
              <a:rPr lang="en-GB" dirty="0" err="1"/>
              <a:t>trosglwyddo</a:t>
            </a:r>
            <a:r>
              <a:rPr lang="en-GB" dirty="0"/>
              <a:t> </a:t>
            </a:r>
            <a:r>
              <a:rPr lang="en-GB" dirty="0" err="1"/>
              <a:t>i’ch</a:t>
            </a:r>
            <a:r>
              <a:rPr lang="en-GB" dirty="0"/>
              <a:t> </a:t>
            </a:r>
            <a:r>
              <a:rPr lang="en-GB" dirty="0" err="1"/>
              <a:t>rôl</a:t>
            </a:r>
            <a:r>
              <a:rPr lang="en-GB" dirty="0"/>
              <a:t> </a:t>
            </a:r>
            <a:r>
              <a:rPr lang="en-GB" dirty="0" err="1"/>
              <a:t>fel</a:t>
            </a:r>
            <a:r>
              <a:rPr lang="en-GB" dirty="0"/>
              <a:t> </a:t>
            </a:r>
            <a:r>
              <a:rPr lang="en-GB" dirty="0" err="1"/>
              <a:t>goruchwyliwr</a:t>
            </a:r>
            <a:r>
              <a:rPr lang="en-GB" dirty="0"/>
              <a:t>.</a:t>
            </a:r>
          </a:p>
          <a:p>
            <a:r>
              <a:rPr lang="en-GB" dirty="0" err="1"/>
              <a:t>Byddwch</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rannu’ch</a:t>
            </a:r>
            <a:r>
              <a:rPr lang="en-GB" dirty="0"/>
              <a:t> </a:t>
            </a:r>
            <a:r>
              <a:rPr lang="en-GB" dirty="0" err="1"/>
              <a:t>adborth</a:t>
            </a:r>
            <a:endParaRPr lang="en-GB" dirty="0"/>
          </a:p>
          <a:p>
            <a:endParaRPr lang="en-GB" dirty="0" smtClean="0"/>
          </a:p>
        </p:txBody>
      </p:sp>
    </p:spTree>
    <p:extLst>
      <p:ext uri="{BB962C8B-B14F-4D97-AF65-F5344CB8AC3E}">
        <p14:creationId xmlns:p14="http://schemas.microsoft.com/office/powerpoint/2010/main" val="1399973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TotalTime>
  <Words>2425</Words>
  <Application>Microsoft Office PowerPoint</Application>
  <PresentationFormat>Custom</PresentationFormat>
  <Paragraphs>177</Paragraphs>
  <Slides>25</Slides>
  <Notes>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Supervision and Support Skills Sgiliau Goruchwylio a Chefnogi </vt:lpstr>
      <vt:lpstr>PowerPoint Presentation</vt:lpstr>
      <vt:lpstr>Group Work Gwaith Grŵp</vt:lpstr>
      <vt:lpstr>Group Work Gwaith Grŵp</vt:lpstr>
      <vt:lpstr>Definition Diffiniad</vt:lpstr>
      <vt:lpstr>What is supervision? Beth yw goruchwylio?</vt:lpstr>
      <vt:lpstr>What is supervision? Beth yw goruchwylio?</vt:lpstr>
      <vt:lpstr>What is supervision? Beth yw goruchwylio?</vt:lpstr>
      <vt:lpstr>Useful literature Llenyddiaeth ddefnyddiol</vt:lpstr>
      <vt:lpstr>Useful literature Llenyddiaeth ddefnyddiol</vt:lpstr>
      <vt:lpstr>Becoming a supervisor Dod yn oruchwyliwr</vt:lpstr>
      <vt:lpstr>Becoming a supervisor Dod yn oruchwyliwr</vt:lpstr>
      <vt:lpstr>Becoming a supervisor Dod yn oruchwyliwr</vt:lpstr>
      <vt:lpstr>Becoming a supervisor Dod yn oruchwyliwr</vt:lpstr>
      <vt:lpstr>Getting the support and Supervision you need Sicrhau’r cymorth a’r oruchwyliaeth y mae arnoch chi ei hangen</vt:lpstr>
      <vt:lpstr>Qualities needed to be a good supervisor. Y rhinweddau y mae eu hangen i fod yn oruchwyliwr da.</vt:lpstr>
      <vt:lpstr>Qualities needed to be a good supervisor. Y priodoleddau sydd eu hangen i fod yn oruchwyliwr da.</vt:lpstr>
      <vt:lpstr>Becoming a supervisor   Mynd yn oruchwyliwr</vt:lpstr>
      <vt:lpstr>Becoming a supervisor  Mynd yn oruchwyliwr</vt:lpstr>
      <vt:lpstr>Becoming a supervisor  Mynd yn oruchwyliwr</vt:lpstr>
      <vt:lpstr>Supervisor’s roles            Rolau’r goruchwyliwr</vt:lpstr>
      <vt:lpstr>Supervisor’s roles           Rolau’r goruchwyliwr</vt:lpstr>
      <vt:lpstr>Ethics  Moeseg</vt:lpstr>
      <vt:lpstr>Conclusion                        Casgliadau</vt:lpstr>
      <vt:lpstr>Group Work Gwaith Grŵp</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Administrator</cp:lastModifiedBy>
  <cp:revision>16</cp:revision>
  <cp:lastPrinted>2016-02-03T12:10:53Z</cp:lastPrinted>
  <dcterms:created xsi:type="dcterms:W3CDTF">2016-02-02T17:29:41Z</dcterms:created>
  <dcterms:modified xsi:type="dcterms:W3CDTF">2018-02-08T15:38:33Z</dcterms:modified>
</cp:coreProperties>
</file>