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70" r:id="rId3"/>
    <p:sldId id="258" r:id="rId4"/>
    <p:sldId id="271" r:id="rId5"/>
    <p:sldId id="259" r:id="rId6"/>
    <p:sldId id="260" r:id="rId7"/>
    <p:sldId id="261" r:id="rId8"/>
    <p:sldId id="262" r:id="rId9"/>
    <p:sldId id="263" r:id="rId10"/>
    <p:sldId id="264" r:id="rId11"/>
    <p:sldId id="265" r:id="rId12"/>
    <p:sldId id="268" r:id="rId13"/>
    <p:sldId id="269" r:id="rId14"/>
    <p:sldId id="272" r:id="rId15"/>
    <p:sldId id="273" r:id="rId16"/>
    <p:sldId id="274"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5844" autoAdjust="0"/>
  </p:normalViewPr>
  <p:slideViewPr>
    <p:cSldViewPr>
      <p:cViewPr varScale="1">
        <p:scale>
          <a:sx n="59" d="100"/>
          <a:sy n="59" d="100"/>
        </p:scale>
        <p:origin x="1488"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B690B0D-7131-446A-B5BF-C8671A2D5E9E}" type="datetimeFigureOut">
              <a:rPr lang="en-GB" smtClean="0"/>
              <a:t>04/02/2019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98EA047-BDC4-4AB2-95D6-72F432D4172E}" type="slidenum">
              <a:rPr lang="en-GB" smtClean="0"/>
              <a:t>‹#›</a:t>
            </a:fld>
            <a:endParaRPr lang="en-GB"/>
          </a:p>
        </p:txBody>
      </p:sp>
    </p:spTree>
    <p:extLst>
      <p:ext uri="{BB962C8B-B14F-4D97-AF65-F5344CB8AC3E}">
        <p14:creationId xmlns:p14="http://schemas.microsoft.com/office/powerpoint/2010/main" val="33522006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Staff from different parts of the University may need to contact you for a variety of reasons.</a:t>
            </a:r>
          </a:p>
          <a:p>
            <a:r>
              <a:rPr lang="en-GB" dirty="0"/>
              <a:t>For example, the Registry may need to pass on a message from one of your tutors.</a:t>
            </a:r>
          </a:p>
          <a:p>
            <a:endParaRPr lang="en-GB" dirty="0"/>
          </a:p>
          <a:p>
            <a:r>
              <a:rPr lang="en-GB" dirty="0"/>
              <a:t>Your student email is the main method the University will use to contact you and you must</a:t>
            </a:r>
          </a:p>
          <a:p>
            <a:r>
              <a:rPr lang="en-GB" dirty="0"/>
              <a:t>check your student email at least twice a week. You can access your email at</a:t>
            </a:r>
          </a:p>
          <a:p>
            <a:r>
              <a:rPr lang="en-GB" dirty="0"/>
              <a:t>www.outlook.com/uwtsd.ac.uk and via </a:t>
            </a:r>
            <a:r>
              <a:rPr lang="en-GB" dirty="0" err="1"/>
              <a:t>MyDay</a:t>
            </a:r>
            <a:r>
              <a:rPr lang="en-GB" dirty="0"/>
              <a:t>, the University’s intranet. You will receive</a:t>
            </a:r>
          </a:p>
          <a:p>
            <a:r>
              <a:rPr lang="en-GB" dirty="0"/>
              <a:t>a monthly Student Bulletin outlining any major changes to regulations and University-wide</a:t>
            </a:r>
          </a:p>
          <a:p>
            <a:r>
              <a:rPr lang="en-GB" dirty="0"/>
              <a:t>news.</a:t>
            </a:r>
          </a:p>
          <a:p>
            <a:endParaRPr lang="en-GB" dirty="0"/>
          </a:p>
          <a:p>
            <a:r>
              <a:rPr lang="en-GB" dirty="0"/>
              <a:t>Failure to read electronic mail sent to you, and/or failure to manage your mailbox</a:t>
            </a:r>
          </a:p>
          <a:p>
            <a:r>
              <a:rPr lang="en-GB" dirty="0"/>
              <a:t>properly, will be regarded as your responsibility.</a:t>
            </a:r>
          </a:p>
          <a:p>
            <a:endParaRPr lang="en-GB" dirty="0"/>
          </a:p>
        </p:txBody>
      </p:sp>
      <p:sp>
        <p:nvSpPr>
          <p:cNvPr id="4" name="Slide Number Placeholder 3"/>
          <p:cNvSpPr>
            <a:spLocks noGrp="1"/>
          </p:cNvSpPr>
          <p:nvPr>
            <p:ph type="sldNum" sz="quarter" idx="10"/>
          </p:nvPr>
        </p:nvSpPr>
        <p:spPr/>
        <p:txBody>
          <a:bodyPr/>
          <a:lstStyle/>
          <a:p>
            <a:fld id="{998EA047-BDC4-4AB2-95D6-72F432D4172E}" type="slidenum">
              <a:rPr lang="en-GB" smtClean="0"/>
              <a:t>3</a:t>
            </a:fld>
            <a:endParaRPr lang="en-GB"/>
          </a:p>
        </p:txBody>
      </p:sp>
    </p:spTree>
    <p:extLst>
      <p:ext uri="{BB962C8B-B14F-4D97-AF65-F5344CB8AC3E}">
        <p14:creationId xmlns:p14="http://schemas.microsoft.com/office/powerpoint/2010/main" val="8420195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Moodle, the University’s Virtual Learning Environment, will also be used to communicate</a:t>
            </a:r>
          </a:p>
          <a:p>
            <a:r>
              <a:rPr lang="en-GB" dirty="0"/>
              <a:t>with you and will be the primary method of communicating information about your course.</a:t>
            </a:r>
          </a:p>
          <a:p>
            <a:endParaRPr lang="en-GB" dirty="0"/>
          </a:p>
          <a:p>
            <a:r>
              <a:rPr lang="en-GB" dirty="0"/>
              <a:t>Announcements about changes to services, such as IT outages and changes to opening</a:t>
            </a:r>
          </a:p>
          <a:p>
            <a:r>
              <a:rPr lang="en-GB" dirty="0"/>
              <a:t>times, will be made via the announcement section on </a:t>
            </a:r>
            <a:r>
              <a:rPr lang="en-GB" dirty="0" err="1"/>
              <a:t>MyDay</a:t>
            </a:r>
            <a:r>
              <a:rPr lang="en-GB" dirty="0"/>
              <a:t>.</a:t>
            </a:r>
          </a:p>
          <a:p>
            <a:endParaRPr lang="en-GB" dirty="0"/>
          </a:p>
          <a:p>
            <a:r>
              <a:rPr lang="en-GB" dirty="0"/>
              <a:t>In addition to your University e-mail account, the University will use the address and</a:t>
            </a:r>
          </a:p>
          <a:p>
            <a:r>
              <a:rPr lang="en-GB" dirty="0"/>
              <a:t>telephone number that you provided during enrolment. In order to ensure you receive any</a:t>
            </a:r>
          </a:p>
          <a:p>
            <a:r>
              <a:rPr lang="en-GB" dirty="0"/>
              <a:t>emergency communications swiftly you need to provide a mobile telephone number if</a:t>
            </a:r>
          </a:p>
          <a:p>
            <a:r>
              <a:rPr lang="en-GB" dirty="0"/>
              <a:t>possible.</a:t>
            </a:r>
          </a:p>
          <a:p>
            <a:endParaRPr lang="en-GB" dirty="0"/>
          </a:p>
          <a:p>
            <a:r>
              <a:rPr lang="en-GB" dirty="0"/>
              <a:t>It is important that you use your student number as well as</a:t>
            </a:r>
          </a:p>
          <a:p>
            <a:r>
              <a:rPr lang="en-GB" dirty="0"/>
              <a:t>your name in your dealings with staff in different parts of the University. This will not only</a:t>
            </a:r>
          </a:p>
          <a:p>
            <a:r>
              <a:rPr lang="en-GB" dirty="0"/>
              <a:t>improve the efficiency of many administrative processes, it will also reduce the possibility</a:t>
            </a:r>
          </a:p>
          <a:p>
            <a:r>
              <a:rPr lang="en-GB" dirty="0"/>
              <a:t>of error.</a:t>
            </a:r>
          </a:p>
        </p:txBody>
      </p:sp>
      <p:sp>
        <p:nvSpPr>
          <p:cNvPr id="4" name="Slide Number Placeholder 3"/>
          <p:cNvSpPr>
            <a:spLocks noGrp="1"/>
          </p:cNvSpPr>
          <p:nvPr>
            <p:ph type="sldNum" sz="quarter" idx="10"/>
          </p:nvPr>
        </p:nvSpPr>
        <p:spPr/>
        <p:txBody>
          <a:bodyPr/>
          <a:lstStyle/>
          <a:p>
            <a:fld id="{998EA047-BDC4-4AB2-95D6-72F432D4172E}" type="slidenum">
              <a:rPr lang="en-GB" smtClean="0"/>
              <a:t>5</a:t>
            </a:fld>
            <a:endParaRPr lang="en-GB"/>
          </a:p>
        </p:txBody>
      </p:sp>
    </p:spTree>
    <p:extLst>
      <p:ext uri="{BB962C8B-B14F-4D97-AF65-F5344CB8AC3E}">
        <p14:creationId xmlns:p14="http://schemas.microsoft.com/office/powerpoint/2010/main" val="21108899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Academic representation system</a:t>
            </a:r>
          </a:p>
          <a:p>
            <a:r>
              <a:rPr lang="en-GB" dirty="0"/>
              <a:t>The Students’ Union runs the academic representation system with support from the</a:t>
            </a:r>
          </a:p>
          <a:p>
            <a:r>
              <a:rPr lang="en-GB" dirty="0"/>
              <a:t>University. The University recognises that the course representative system is an essential</a:t>
            </a:r>
          </a:p>
          <a:p>
            <a:r>
              <a:rPr lang="en-GB" dirty="0"/>
              <a:t>part of its decision making process.</a:t>
            </a:r>
          </a:p>
          <a:p>
            <a:endParaRPr lang="en-GB" dirty="0"/>
          </a:p>
          <a:p>
            <a:r>
              <a:rPr lang="en-GB" dirty="0"/>
              <a:t>At a course level you will have an opportunity to elect a course representative who</a:t>
            </a:r>
          </a:p>
          <a:p>
            <a:r>
              <a:rPr lang="en-GB" dirty="0"/>
              <a:t>represents you in regular School or Cluster level Staff Student Committees which discuss</a:t>
            </a:r>
          </a:p>
          <a:p>
            <a:r>
              <a:rPr lang="en-GB" dirty="0"/>
              <a:t>issues within your School of study including learning resources and curriculum. These</a:t>
            </a:r>
          </a:p>
          <a:p>
            <a:r>
              <a:rPr lang="en-GB" dirty="0"/>
              <a:t>representatives also take part in other formal School or Cluster meetings, such as reviews</a:t>
            </a:r>
          </a:p>
          <a:p>
            <a:r>
              <a:rPr lang="en-GB" dirty="0"/>
              <a:t>of courses and in informal meetings with School staff to ensure student issues are solved</a:t>
            </a:r>
          </a:p>
          <a:p>
            <a:r>
              <a:rPr lang="en-GB" dirty="0"/>
              <a:t>effectively. Course representatives are expected to regularly gather feedback from fellow</a:t>
            </a:r>
          </a:p>
          <a:p>
            <a:r>
              <a:rPr lang="en-GB" dirty="0"/>
              <a:t>students to inform their contribution.</a:t>
            </a:r>
          </a:p>
          <a:p>
            <a:endParaRPr lang="en-GB" dirty="0"/>
          </a:p>
          <a:p>
            <a:r>
              <a:rPr lang="en-GB" dirty="0"/>
              <a:t>There are also student representatives, appointed by the Students’ Union, known as</a:t>
            </a:r>
          </a:p>
          <a:p>
            <a:r>
              <a:rPr lang="en-GB" dirty="0"/>
              <a:t>Faculty Representatives. The Faculty Representatives act as coordinators of the Course</a:t>
            </a:r>
          </a:p>
          <a:p>
            <a:r>
              <a:rPr lang="en-GB" dirty="0"/>
              <a:t>Representatives within a Faculty, they capture the views of this group and make their</a:t>
            </a:r>
          </a:p>
          <a:p>
            <a:r>
              <a:rPr lang="en-GB" dirty="0"/>
              <a:t>views known at a Faculty level; they will primarily attend Faculty-level events, such as</a:t>
            </a:r>
          </a:p>
          <a:p>
            <a:r>
              <a:rPr lang="en-GB" dirty="0"/>
              <a:t>Faculty Board and its sub-committees</a:t>
            </a:r>
          </a:p>
          <a:p>
            <a:endParaRPr lang="en-GB" dirty="0"/>
          </a:p>
          <a:p>
            <a:pPr algn="l"/>
            <a:r>
              <a:rPr lang="en-GB" sz="1200" b="1" i="0" u="none" strike="noStrike" baseline="0" dirty="0">
                <a:latin typeface="Helvetica-Bold"/>
              </a:rPr>
              <a:t>Surveys</a:t>
            </a:r>
          </a:p>
          <a:p>
            <a:pPr algn="l"/>
            <a:r>
              <a:rPr lang="en-GB" sz="1200" b="0" i="0" u="none" strike="noStrike" baseline="0" dirty="0">
                <a:latin typeface="Helvetica"/>
              </a:rPr>
              <a:t>At the end of each module, you will be asked to complete a module questionnaire outlining</a:t>
            </a:r>
          </a:p>
          <a:p>
            <a:pPr algn="l"/>
            <a:r>
              <a:rPr lang="en-GB" sz="1200" b="0" i="0" u="none" strike="noStrike" baseline="0" dirty="0">
                <a:latin typeface="Helvetica"/>
              </a:rPr>
              <a:t>your experience of the module.</a:t>
            </a:r>
          </a:p>
          <a:p>
            <a:pPr algn="l"/>
            <a:endParaRPr lang="en-GB" sz="1200" b="0" i="0" u="none" strike="noStrike" baseline="0" dirty="0">
              <a:latin typeface="Helvetica"/>
            </a:endParaRPr>
          </a:p>
          <a:p>
            <a:pPr algn="l"/>
            <a:r>
              <a:rPr lang="en-GB" sz="1200" b="0" i="0" u="none" strike="noStrike" baseline="0" dirty="0">
                <a:latin typeface="Helvetica"/>
              </a:rPr>
              <a:t>You will also be asked to complete various other more general questionnaires at different</a:t>
            </a:r>
          </a:p>
          <a:p>
            <a:pPr algn="l"/>
            <a:r>
              <a:rPr lang="en-GB" sz="1200" b="0" i="0" u="none" strike="noStrike" baseline="0" dirty="0">
                <a:latin typeface="Helvetica"/>
              </a:rPr>
              <a:t>stages during your studies. The University takes part in a number of surveys to enable us</a:t>
            </a:r>
          </a:p>
          <a:p>
            <a:pPr algn="l"/>
            <a:r>
              <a:rPr lang="en-GB" sz="1200" b="0" i="0" u="none" strike="noStrike" baseline="0" dirty="0">
                <a:latin typeface="Helvetica"/>
              </a:rPr>
              <a:t>to measure our performance both nationally and internationally as well as gathering your</a:t>
            </a:r>
          </a:p>
          <a:p>
            <a:pPr algn="l"/>
            <a:r>
              <a:rPr lang="en-GB" sz="1200" b="0" i="0" u="none" strike="noStrike" baseline="0" dirty="0">
                <a:latin typeface="Helvetica"/>
              </a:rPr>
              <a:t>feedback on a wide range of issues relating to your academic experience and student</a:t>
            </a:r>
          </a:p>
          <a:p>
            <a:pPr algn="l"/>
            <a:r>
              <a:rPr lang="en-GB" sz="1200" b="0" i="0" u="none" strike="noStrike" baseline="0" dirty="0">
                <a:latin typeface="Helvetica"/>
              </a:rPr>
              <a:t>experience more broadly (e.g. induction, accommodation, facilities, learning environment).</a:t>
            </a:r>
          </a:p>
          <a:p>
            <a:pPr algn="l"/>
            <a:r>
              <a:rPr lang="en-GB" sz="1200" b="0" i="0" u="none" strike="noStrike" baseline="0" dirty="0">
                <a:latin typeface="Helvetica"/>
              </a:rPr>
              <a:t>For example, final year undergraduate students are invited to complete the National</a:t>
            </a:r>
          </a:p>
          <a:p>
            <a:pPr algn="l"/>
            <a:r>
              <a:rPr lang="en-GB" sz="1200" b="0" i="0" u="none" strike="noStrike" baseline="0" dirty="0">
                <a:latin typeface="Helvetica"/>
              </a:rPr>
              <a:t>Student Survey (the NSS), a UK-wide survey, in the final months of study. All</a:t>
            </a:r>
          </a:p>
          <a:p>
            <a:pPr algn="l"/>
            <a:r>
              <a:rPr lang="en-GB" sz="1200" b="0" i="0" u="none" strike="noStrike" baseline="0" dirty="0">
                <a:latin typeface="Helvetica"/>
              </a:rPr>
              <a:t>undergraduate students that are not enrolled in the NSS are asked to participate in the</a:t>
            </a:r>
          </a:p>
          <a:p>
            <a:pPr algn="l"/>
            <a:r>
              <a:rPr lang="en-GB" sz="1200" b="0" i="0" u="none" strike="noStrike" baseline="0" dirty="0">
                <a:latin typeface="Helvetica"/>
              </a:rPr>
              <a:t>UK Engagement Survey, UKES, a national survey monitoring your experience of your</a:t>
            </a:r>
          </a:p>
          <a:p>
            <a:pPr algn="l"/>
            <a:r>
              <a:rPr lang="en-GB" sz="1200" b="0" i="0" u="none" strike="noStrike" baseline="0" dirty="0">
                <a:latin typeface="Helvetica"/>
              </a:rPr>
              <a:t>course. The feedback that you give will be used to enhance and further develop your</a:t>
            </a:r>
          </a:p>
          <a:p>
            <a:pPr algn="l"/>
            <a:r>
              <a:rPr lang="en-GB" sz="1200" b="0" i="0" u="none" strike="noStrike" baseline="0" dirty="0">
                <a:latin typeface="Helvetica"/>
              </a:rPr>
              <a:t>course and overall student experience. You will be told by your Faculty and University</a:t>
            </a:r>
          </a:p>
          <a:p>
            <a:pPr algn="l"/>
            <a:r>
              <a:rPr lang="en-GB" sz="1200" b="0" i="0" u="none" strike="noStrike" baseline="0" dirty="0">
                <a:latin typeface="Helvetica"/>
              </a:rPr>
              <a:t>what has been done as a result of your feedback.</a:t>
            </a:r>
            <a:endParaRPr lang="en-GB" dirty="0"/>
          </a:p>
        </p:txBody>
      </p:sp>
      <p:sp>
        <p:nvSpPr>
          <p:cNvPr id="4" name="Slide Number Placeholder 3"/>
          <p:cNvSpPr>
            <a:spLocks noGrp="1"/>
          </p:cNvSpPr>
          <p:nvPr>
            <p:ph type="sldNum" sz="quarter" idx="10"/>
          </p:nvPr>
        </p:nvSpPr>
        <p:spPr/>
        <p:txBody>
          <a:bodyPr/>
          <a:lstStyle/>
          <a:p>
            <a:fld id="{998EA047-BDC4-4AB2-95D6-72F432D4172E}" type="slidenum">
              <a:rPr lang="en-GB" smtClean="0"/>
              <a:t>6</a:t>
            </a:fld>
            <a:endParaRPr lang="en-GB"/>
          </a:p>
        </p:txBody>
      </p:sp>
    </p:spTree>
    <p:extLst>
      <p:ext uri="{BB962C8B-B14F-4D97-AF65-F5344CB8AC3E}">
        <p14:creationId xmlns:p14="http://schemas.microsoft.com/office/powerpoint/2010/main" val="30441094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200" b="0" i="0" u="none" strike="noStrike" baseline="0" dirty="0">
                <a:latin typeface="Helvetica"/>
              </a:rPr>
              <a:t>All the University’s degree programmes of study are modular. They consist of modules,</a:t>
            </a:r>
          </a:p>
          <a:p>
            <a:pPr algn="l"/>
            <a:r>
              <a:rPr lang="en-GB" sz="1200" b="0" i="0" u="none" strike="noStrike" baseline="0" dirty="0">
                <a:latin typeface="Helvetica"/>
              </a:rPr>
              <a:t>which are units of study, each with its own level, credit rating and assessment</a:t>
            </a:r>
          </a:p>
          <a:p>
            <a:pPr algn="l"/>
            <a:r>
              <a:rPr lang="en-GB" sz="1200" b="0" i="0" u="none" strike="noStrike" baseline="0" dirty="0">
                <a:latin typeface="Helvetica"/>
              </a:rPr>
              <a:t>requirements.</a:t>
            </a:r>
          </a:p>
          <a:p>
            <a:pPr algn="l"/>
            <a:r>
              <a:rPr lang="en-GB" sz="1200" b="0" i="0" u="none" strike="noStrike" baseline="0" dirty="0">
                <a:latin typeface="Helvetica"/>
              </a:rPr>
              <a:t>For full-time students enrolled on an Honours degree:</a:t>
            </a:r>
          </a:p>
          <a:p>
            <a:pPr algn="l"/>
            <a:r>
              <a:rPr lang="en-GB" sz="1200" b="0" i="0" u="none" strike="noStrike" baseline="0" dirty="0">
                <a:latin typeface="Helvetica"/>
              </a:rPr>
              <a:t>(</a:t>
            </a:r>
            <a:r>
              <a:rPr lang="en-GB" sz="1200" b="0" i="0" u="none" strike="noStrike" baseline="0" dirty="0" err="1">
                <a:latin typeface="Helvetica"/>
              </a:rPr>
              <a:t>i</a:t>
            </a:r>
            <a:r>
              <a:rPr lang="en-GB" sz="1200" b="0" i="0" u="none" strike="noStrike" baseline="0" dirty="0">
                <a:latin typeface="Helvetica"/>
              </a:rPr>
              <a:t>) Your Programme of Study consists of three academic levels, with Level 4 as the first</a:t>
            </a:r>
          </a:p>
          <a:p>
            <a:pPr algn="l"/>
            <a:r>
              <a:rPr lang="en-GB" sz="1200" b="0" i="0" u="none" strike="noStrike" baseline="0" dirty="0">
                <a:latin typeface="Helvetica"/>
              </a:rPr>
              <a:t>year of study and so on.</a:t>
            </a:r>
          </a:p>
          <a:p>
            <a:pPr algn="l"/>
            <a:r>
              <a:rPr lang="en-GB" sz="1200" b="0" i="0" u="none" strike="noStrike" baseline="0" dirty="0">
                <a:latin typeface="Helvetica"/>
              </a:rPr>
              <a:t>(ii) At each academic level you study modules appropriate to that level and, if you</a:t>
            </a:r>
          </a:p>
          <a:p>
            <a:pPr algn="l"/>
            <a:r>
              <a:rPr lang="en-GB" sz="1200" b="0" i="0" u="none" strike="noStrike" baseline="0" dirty="0">
                <a:latin typeface="Helvetica"/>
              </a:rPr>
              <a:t>successfully complete the module, you will be awarded credits.</a:t>
            </a:r>
          </a:p>
          <a:p>
            <a:pPr algn="l"/>
            <a:endParaRPr lang="en-GB" sz="1200" b="0" i="0" u="none" strike="noStrike" baseline="0" dirty="0">
              <a:latin typeface="Helvetica"/>
            </a:endParaRPr>
          </a:p>
          <a:p>
            <a:pPr algn="l"/>
            <a:r>
              <a:rPr lang="en-GB" sz="1200" b="1" i="0" u="none" strike="noStrike" baseline="0" dirty="0">
                <a:latin typeface="Helvetica"/>
              </a:rPr>
              <a:t>To pass a module y</a:t>
            </a:r>
            <a:r>
              <a:rPr lang="en-GB" sz="1200" b="0" i="0" u="none" strike="noStrike" baseline="0" dirty="0">
                <a:latin typeface="Helvetica"/>
              </a:rPr>
              <a:t>ou must gain a mark of at least 40%. You are required to attempt</a:t>
            </a:r>
          </a:p>
          <a:p>
            <a:pPr algn="l"/>
            <a:r>
              <a:rPr lang="en-GB" sz="1200" b="0" i="0" u="none" strike="noStrike" baseline="0" dirty="0">
                <a:latin typeface="Helvetica"/>
              </a:rPr>
              <a:t>each component of the assessment associated with a module, and cannot pass a</a:t>
            </a:r>
          </a:p>
          <a:p>
            <a:pPr algn="l"/>
            <a:r>
              <a:rPr lang="en-GB" sz="1200" b="0" i="0" u="none" strike="noStrike" baseline="0" dirty="0">
                <a:latin typeface="Helvetica"/>
              </a:rPr>
              <a:t>module without attempting every component of the assessment associated with the</a:t>
            </a:r>
          </a:p>
          <a:p>
            <a:pPr algn="l"/>
            <a:r>
              <a:rPr lang="en-GB" sz="1200" b="0" i="0" u="none" strike="noStrike" baseline="0" dirty="0">
                <a:latin typeface="Helvetica"/>
              </a:rPr>
              <a:t>module.</a:t>
            </a:r>
          </a:p>
          <a:p>
            <a:pPr algn="l"/>
            <a:endParaRPr lang="en-GB" sz="1200" b="1" i="0" u="none" strike="noStrike" baseline="0" dirty="0">
              <a:latin typeface="Helvetica"/>
            </a:endParaRPr>
          </a:p>
          <a:p>
            <a:pPr algn="l"/>
            <a:r>
              <a:rPr lang="en-GB" sz="1200" b="1" i="0" u="none" strike="noStrike" baseline="0" dirty="0">
                <a:latin typeface="Helvetica"/>
              </a:rPr>
              <a:t>Midway through the academic year a Mid-sessional Examining Board will review</a:t>
            </a:r>
          </a:p>
          <a:p>
            <a:pPr algn="l"/>
            <a:r>
              <a:rPr lang="en-GB" sz="1200" b="0" i="0" u="none" strike="noStrike" baseline="0" dirty="0">
                <a:latin typeface="Helvetica"/>
              </a:rPr>
              <a:t>your progress as a student and may make decisions on failed modules. You will</a:t>
            </a:r>
          </a:p>
          <a:p>
            <a:pPr algn="l"/>
            <a:r>
              <a:rPr lang="en-GB" sz="1200" b="0" i="0" u="none" strike="noStrike" baseline="0" dirty="0">
                <a:latin typeface="Helvetica"/>
              </a:rPr>
              <a:t>receive a transcript of your marks from the University Registry. If the Mid-sessional</a:t>
            </a:r>
          </a:p>
          <a:p>
            <a:pPr algn="l"/>
            <a:r>
              <a:rPr lang="en-GB" sz="1200" b="0" i="0" u="none" strike="noStrike" baseline="0" dirty="0">
                <a:latin typeface="Helvetica"/>
              </a:rPr>
              <a:t>Examining Board considers that you are not making satisfactory progress, you may</a:t>
            </a:r>
          </a:p>
          <a:p>
            <a:pPr algn="l"/>
            <a:r>
              <a:rPr lang="en-GB" sz="1200" b="0" i="0" u="none" strike="noStrike" baseline="0" dirty="0">
                <a:latin typeface="Helvetica"/>
              </a:rPr>
              <a:t>be required to leave.</a:t>
            </a:r>
          </a:p>
          <a:p>
            <a:pPr algn="l"/>
            <a:endParaRPr lang="en-GB" sz="1200" b="0" i="0" u="none" strike="noStrike" baseline="0" dirty="0">
              <a:latin typeface="Helvetica"/>
            </a:endParaRPr>
          </a:p>
          <a:p>
            <a:pPr algn="l"/>
            <a:r>
              <a:rPr lang="en-GB" sz="1200" b="1" i="0" u="none" strike="noStrike" baseline="0" dirty="0">
                <a:latin typeface="Helvetica"/>
              </a:rPr>
              <a:t>(ix) At the end of the academic year a Progression/Award Board </a:t>
            </a:r>
            <a:r>
              <a:rPr lang="en-GB" sz="1200" b="0" i="0" u="none" strike="noStrike" baseline="0" dirty="0">
                <a:latin typeface="Helvetica"/>
              </a:rPr>
              <a:t>meets to consider all</a:t>
            </a:r>
          </a:p>
          <a:p>
            <a:pPr algn="l"/>
            <a:r>
              <a:rPr lang="en-GB" sz="1200" b="0" i="0" u="none" strike="noStrike" baseline="0" dirty="0">
                <a:latin typeface="Helvetica"/>
              </a:rPr>
              <a:t>your marks from both semesters. You will receive a transcript of these marks from</a:t>
            </a:r>
          </a:p>
          <a:p>
            <a:pPr algn="l"/>
            <a:r>
              <a:rPr lang="en-GB" sz="1200" b="0" i="0" u="none" strike="noStrike" baseline="0" dirty="0">
                <a:latin typeface="Helvetica"/>
              </a:rPr>
              <a:t>the University Registry. This Examining Board is called a Progression/Award Board</a:t>
            </a:r>
          </a:p>
          <a:p>
            <a:pPr algn="l"/>
            <a:r>
              <a:rPr lang="en-GB" sz="1200" b="0" i="0" u="none" strike="noStrike" baseline="0" dirty="0">
                <a:latin typeface="Helvetica"/>
              </a:rPr>
              <a:t>because it decides on your ‘progression’ as a student from one level of study to the</a:t>
            </a:r>
          </a:p>
          <a:p>
            <a:pPr algn="l"/>
            <a:r>
              <a:rPr lang="en-GB" sz="1200" b="0" i="0" u="none" strike="noStrike" baseline="0" dirty="0">
                <a:latin typeface="Helvetica"/>
              </a:rPr>
              <a:t>next, or, if you are studying at Level 6, decides your degree award.</a:t>
            </a:r>
          </a:p>
          <a:p>
            <a:pPr algn="l"/>
            <a:endParaRPr lang="en-GB" sz="1200" b="0" i="0" u="none" strike="noStrike" baseline="0" dirty="0">
              <a:latin typeface="Helvetica"/>
            </a:endParaRPr>
          </a:p>
          <a:p>
            <a:pPr algn="l"/>
            <a:r>
              <a:rPr lang="en-GB" sz="1200" b="1" i="0" u="none" strike="noStrike" baseline="0" dirty="0">
                <a:latin typeface="Helvetica-Bold"/>
              </a:rPr>
              <a:t>All of your marks/grades are </a:t>
            </a:r>
            <a:r>
              <a:rPr lang="en-GB" sz="1200" b="1" i="1" u="none" strike="noStrike" baseline="0" dirty="0">
                <a:latin typeface="Helvetica-BoldOblique"/>
              </a:rPr>
              <a:t>provisional </a:t>
            </a:r>
            <a:r>
              <a:rPr lang="en-GB" sz="1200" b="1" i="0" u="none" strike="noStrike" baseline="0" dirty="0">
                <a:latin typeface="Helvetica-Bold"/>
              </a:rPr>
              <a:t>marks until they are approved by a</a:t>
            </a:r>
          </a:p>
          <a:p>
            <a:pPr algn="l"/>
            <a:r>
              <a:rPr lang="en-GB" sz="1200" b="1" i="0" u="none" strike="noStrike" baseline="0" dirty="0">
                <a:latin typeface="Helvetica-Bold"/>
              </a:rPr>
              <a:t>Progression/Award Examining Board.</a:t>
            </a:r>
            <a:endParaRPr lang="en-GB" dirty="0"/>
          </a:p>
        </p:txBody>
      </p:sp>
      <p:sp>
        <p:nvSpPr>
          <p:cNvPr id="4" name="Slide Number Placeholder 3"/>
          <p:cNvSpPr>
            <a:spLocks noGrp="1"/>
          </p:cNvSpPr>
          <p:nvPr>
            <p:ph type="sldNum" sz="quarter" idx="10"/>
          </p:nvPr>
        </p:nvSpPr>
        <p:spPr/>
        <p:txBody>
          <a:bodyPr/>
          <a:lstStyle/>
          <a:p>
            <a:fld id="{998EA047-BDC4-4AB2-95D6-72F432D4172E}" type="slidenum">
              <a:rPr lang="en-GB" smtClean="0"/>
              <a:t>7</a:t>
            </a:fld>
            <a:endParaRPr lang="en-GB"/>
          </a:p>
        </p:txBody>
      </p:sp>
    </p:spTree>
    <p:extLst>
      <p:ext uri="{BB962C8B-B14F-4D97-AF65-F5344CB8AC3E}">
        <p14:creationId xmlns:p14="http://schemas.microsoft.com/office/powerpoint/2010/main" val="39808496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do I access the timetable?</a:t>
            </a:r>
          </a:p>
          <a:p>
            <a:r>
              <a:rPr lang="en-GB" dirty="0"/>
              <a:t>Students can access their timetable via our Virtual Learning Environment (Moodle).</a:t>
            </a:r>
          </a:p>
          <a:p>
            <a:r>
              <a:rPr lang="en-GB" dirty="0"/>
              <a:t>Timetables are also available during induction. </a:t>
            </a:r>
            <a:r>
              <a:rPr lang="en-GB" dirty="0" smtClean="0"/>
              <a:t> </a:t>
            </a:r>
            <a:endParaRPr lang="en-GB" dirty="0"/>
          </a:p>
        </p:txBody>
      </p:sp>
      <p:sp>
        <p:nvSpPr>
          <p:cNvPr id="4" name="Slide Number Placeholder 3"/>
          <p:cNvSpPr>
            <a:spLocks noGrp="1"/>
          </p:cNvSpPr>
          <p:nvPr>
            <p:ph type="sldNum" sz="quarter" idx="10"/>
          </p:nvPr>
        </p:nvSpPr>
        <p:spPr/>
        <p:txBody>
          <a:bodyPr/>
          <a:lstStyle/>
          <a:p>
            <a:fld id="{998EA047-BDC4-4AB2-95D6-72F432D4172E}" type="slidenum">
              <a:rPr lang="en-GB" smtClean="0"/>
              <a:t>8</a:t>
            </a:fld>
            <a:endParaRPr lang="en-GB"/>
          </a:p>
        </p:txBody>
      </p:sp>
    </p:spTree>
    <p:extLst>
      <p:ext uri="{BB962C8B-B14F-4D97-AF65-F5344CB8AC3E}">
        <p14:creationId xmlns:p14="http://schemas.microsoft.com/office/powerpoint/2010/main" val="26322168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cannot pass a module without attempting every assessment component</a:t>
            </a:r>
          </a:p>
          <a:p>
            <a:r>
              <a:rPr lang="en-GB" dirty="0"/>
              <a:t>associated with the module.</a:t>
            </a:r>
          </a:p>
          <a:p>
            <a:endParaRPr lang="en-GB" dirty="0"/>
          </a:p>
          <a:p>
            <a:r>
              <a:rPr lang="en-GB" dirty="0"/>
              <a:t>Assessment is designed to:</a:t>
            </a:r>
          </a:p>
          <a:p>
            <a:r>
              <a:rPr lang="en-GB" dirty="0"/>
              <a:t>(1) Establish whether the knowledge, understanding, skills and techniques that are</a:t>
            </a:r>
          </a:p>
          <a:p>
            <a:r>
              <a:rPr lang="en-GB" dirty="0"/>
              <a:t>the designated learning outcomes of the module have been acquired.</a:t>
            </a:r>
          </a:p>
          <a:p>
            <a:r>
              <a:rPr lang="en-GB" dirty="0"/>
              <a:t>(2) Measure your success in mastering the content of the module and achieving</a:t>
            </a:r>
          </a:p>
          <a:p>
            <a:r>
              <a:rPr lang="en-GB" dirty="0"/>
              <a:t>those learning outcomes.</a:t>
            </a:r>
          </a:p>
          <a:p>
            <a:r>
              <a:rPr lang="en-GB" dirty="0"/>
              <a:t>• Assessment may take several forms, including coursework (e.g. an essay, book</a:t>
            </a:r>
          </a:p>
          <a:p>
            <a:r>
              <a:rPr lang="en-GB" dirty="0"/>
              <a:t>review, oral presentation) and / or examinations.</a:t>
            </a:r>
          </a:p>
          <a:p>
            <a:r>
              <a:rPr lang="en-GB" dirty="0"/>
              <a:t>• Tutors deliberately adopt a wide range of methods of assessment. These vary</a:t>
            </a:r>
          </a:p>
          <a:p>
            <a:r>
              <a:rPr lang="en-GB" dirty="0"/>
              <a:t>according to the learning and teaching techniques appropriate for each module.</a:t>
            </a:r>
          </a:p>
          <a:p>
            <a:r>
              <a:rPr lang="en-GB" dirty="0"/>
              <a:t>• Modules that combine assessment by coursework with assessment by examination</a:t>
            </a:r>
          </a:p>
          <a:p>
            <a:r>
              <a:rPr lang="en-GB" dirty="0"/>
              <a:t>do not necessarily have the same proportion of marks allocated to the two elements.</a:t>
            </a:r>
          </a:p>
          <a:p>
            <a:endParaRPr lang="en-GB" dirty="0"/>
          </a:p>
          <a:p>
            <a:r>
              <a:rPr lang="en-GB" dirty="0"/>
              <a:t>• Normally, your coursework is assessed by your module tutor and he or she will be</a:t>
            </a:r>
          </a:p>
          <a:p>
            <a:r>
              <a:rPr lang="en-GB" dirty="0"/>
              <a:t>available to discuss the result if you so wish.</a:t>
            </a:r>
          </a:p>
          <a:p>
            <a:r>
              <a:rPr lang="en-GB" dirty="0"/>
              <a:t>• In certain circumstances your work will also be assessed by a second tutor. Work is</a:t>
            </a:r>
          </a:p>
          <a:p>
            <a:r>
              <a:rPr lang="en-GB" dirty="0"/>
              <a:t>also moderated by External Examiners (these are usually academics from other</a:t>
            </a:r>
          </a:p>
          <a:p>
            <a:r>
              <a:rPr lang="en-GB" dirty="0"/>
              <a:t>universities) to ensure consistency and fairness.</a:t>
            </a:r>
          </a:p>
          <a:p>
            <a:endParaRPr lang="en-GB" dirty="0"/>
          </a:p>
          <a:p>
            <a:r>
              <a:rPr lang="en-GB" dirty="0"/>
              <a:t>• If you fail a module or assessment component, the Examining Board may permit you</a:t>
            </a:r>
          </a:p>
          <a:p>
            <a:r>
              <a:rPr lang="en-GB" dirty="0"/>
              <a:t>to be re-assessed. The maximum number of re-assessment attempts that can be</a:t>
            </a:r>
          </a:p>
          <a:p>
            <a:r>
              <a:rPr lang="en-GB" dirty="0"/>
              <a:t>allowed for a particular module will be two, but in some cases you may not be allowed</a:t>
            </a:r>
          </a:p>
          <a:p>
            <a:r>
              <a:rPr lang="en-GB" dirty="0"/>
              <a:t>to use the maximum number of re-assessment attempts (for example if you fail all</a:t>
            </a:r>
          </a:p>
          <a:p>
            <a:r>
              <a:rPr lang="en-GB" dirty="0"/>
              <a:t>modules in a level or if you have not made a genuine effort to engage with programme</a:t>
            </a:r>
          </a:p>
          <a:p>
            <a:r>
              <a:rPr lang="en-GB" dirty="0"/>
              <a:t>of study).</a:t>
            </a:r>
          </a:p>
          <a:p>
            <a:r>
              <a:rPr lang="en-GB" dirty="0"/>
              <a:t>• In the event that you are re-assessed in a timed examination or any assessment where</a:t>
            </a:r>
          </a:p>
          <a:p>
            <a:r>
              <a:rPr lang="en-GB" dirty="0"/>
              <a:t>the original attempt gained a mark of 0%, you will sit a new examination or be set a</a:t>
            </a:r>
          </a:p>
          <a:p>
            <a:r>
              <a:rPr lang="en-GB" dirty="0"/>
              <a:t>new topic. In all other cases you will normally be given the opportunity to re-work and</a:t>
            </a:r>
          </a:p>
          <a:p>
            <a:r>
              <a:rPr lang="en-GB" dirty="0"/>
              <a:t>re-present the original assignment.</a:t>
            </a:r>
          </a:p>
          <a:p>
            <a:r>
              <a:rPr lang="en-GB" dirty="0"/>
              <a:t>• In the event that you are re-assessed in a failed module in which there is only one</a:t>
            </a:r>
          </a:p>
          <a:p>
            <a:r>
              <a:rPr lang="en-GB" dirty="0"/>
              <a:t>assessment component, the maximum mark that you can be awarded for that module</a:t>
            </a:r>
          </a:p>
          <a:p>
            <a:r>
              <a:rPr lang="en-GB" dirty="0"/>
              <a:t>is 40%.</a:t>
            </a:r>
          </a:p>
          <a:p>
            <a:endParaRPr lang="en-GB" dirty="0"/>
          </a:p>
          <a:p>
            <a:r>
              <a:rPr lang="en-GB" dirty="0"/>
              <a:t>• For all undergraduate Programmes of Study, in the event that you are re-assessed in</a:t>
            </a:r>
          </a:p>
          <a:p>
            <a:r>
              <a:rPr lang="en-GB" dirty="0"/>
              <a:t>a failed module in which there is more than one assessment component, the maximum</a:t>
            </a:r>
          </a:p>
          <a:p>
            <a:r>
              <a:rPr lang="en-GB" dirty="0"/>
              <a:t>University Regulations – Undergraduate Student Guide 14 September 2017</a:t>
            </a:r>
          </a:p>
          <a:p>
            <a:r>
              <a:rPr lang="en-GB" dirty="0"/>
              <a:t>mark that you can be awarded for the component(s) in which you are reassessed is</a:t>
            </a:r>
          </a:p>
          <a:p>
            <a:r>
              <a:rPr lang="en-GB" dirty="0"/>
              <a:t>40%.</a:t>
            </a:r>
          </a:p>
        </p:txBody>
      </p:sp>
      <p:sp>
        <p:nvSpPr>
          <p:cNvPr id="4" name="Slide Number Placeholder 3"/>
          <p:cNvSpPr>
            <a:spLocks noGrp="1"/>
          </p:cNvSpPr>
          <p:nvPr>
            <p:ph type="sldNum" sz="quarter" idx="10"/>
          </p:nvPr>
        </p:nvSpPr>
        <p:spPr/>
        <p:txBody>
          <a:bodyPr/>
          <a:lstStyle/>
          <a:p>
            <a:fld id="{998EA047-BDC4-4AB2-95D6-72F432D4172E}" type="slidenum">
              <a:rPr lang="en-GB" smtClean="0"/>
              <a:t>9</a:t>
            </a:fld>
            <a:endParaRPr lang="en-GB"/>
          </a:p>
        </p:txBody>
      </p:sp>
    </p:spTree>
    <p:extLst>
      <p:ext uri="{BB962C8B-B14F-4D97-AF65-F5344CB8AC3E}">
        <p14:creationId xmlns:p14="http://schemas.microsoft.com/office/powerpoint/2010/main" val="10228080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What about submission deadlines?</a:t>
            </a:r>
          </a:p>
          <a:p>
            <a:r>
              <a:rPr lang="en-GB" dirty="0"/>
              <a:t>All essays and other written work for assessment purposes must be handed in to meet</a:t>
            </a:r>
          </a:p>
          <a:p>
            <a:r>
              <a:rPr lang="en-GB" dirty="0"/>
              <a:t>deadlines. You will be informed of these deadlines by your module tutor. Differentiated</a:t>
            </a:r>
          </a:p>
          <a:p>
            <a:r>
              <a:rPr lang="en-GB" dirty="0"/>
              <a:t>deadlines may be set for students with long-term impairments, where this is specified in</a:t>
            </a:r>
          </a:p>
          <a:p>
            <a:r>
              <a:rPr lang="en-GB" dirty="0"/>
              <a:t>the relevant Statement of Compensatory Measures (see section 9.3). Your work must</a:t>
            </a:r>
          </a:p>
          <a:p>
            <a:r>
              <a:rPr lang="en-GB" dirty="0"/>
              <a:t>normally be submitted using the combined plagiarism/assignment submission pro-forma</a:t>
            </a:r>
          </a:p>
          <a:p>
            <a:r>
              <a:rPr lang="en-GB" dirty="0"/>
              <a:t>provided by each Faculty, and submitted according to the procedures established by each</a:t>
            </a:r>
          </a:p>
          <a:p>
            <a:r>
              <a:rPr lang="en-GB" dirty="0"/>
              <a:t>Faculty or School.</a:t>
            </a:r>
          </a:p>
          <a:p>
            <a:endParaRPr lang="en-GB" dirty="0"/>
          </a:p>
          <a:p>
            <a:r>
              <a:rPr lang="en-GB" dirty="0"/>
              <a:t>If you do not hand in your work within the stipulated deadline, you will be penalised. The</a:t>
            </a:r>
          </a:p>
          <a:p>
            <a:r>
              <a:rPr lang="en-GB" dirty="0"/>
              <a:t>maximum mark that can be awarded for work that is submitted up to 1 week late is 40%.</a:t>
            </a:r>
          </a:p>
          <a:p>
            <a:r>
              <a:rPr lang="en-GB" dirty="0"/>
              <a:t>Work cannot be accepted more than 1 week after the submission deadline and will be</a:t>
            </a:r>
          </a:p>
          <a:p>
            <a:r>
              <a:rPr lang="en-GB" dirty="0"/>
              <a:t>recorded as a non-submission.</a:t>
            </a:r>
          </a:p>
          <a:p>
            <a:endParaRPr lang="en-GB" dirty="0"/>
          </a:p>
          <a:p>
            <a:r>
              <a:rPr lang="en-GB" b="1" dirty="0"/>
              <a:t>But what if I have extenuating circumstances?</a:t>
            </a:r>
          </a:p>
          <a:p>
            <a:r>
              <a:rPr lang="en-GB" dirty="0"/>
              <a:t>The University recognises that, on occasion, exceptional or ‘extenuating’ circumstances</a:t>
            </a:r>
          </a:p>
          <a:p>
            <a:r>
              <a:rPr lang="en-GB" dirty="0"/>
              <a:t>such as illness or bereavement may affect a student’s ability to meet deadlines.</a:t>
            </a:r>
          </a:p>
          <a:p>
            <a:r>
              <a:rPr lang="en-GB" dirty="0"/>
              <a:t>Arrangements are in place to ensure that, where such circumstances exist, the student is</a:t>
            </a:r>
          </a:p>
          <a:p>
            <a:r>
              <a:rPr lang="en-GB" dirty="0"/>
              <a:t>not unfairly penalised. The arrangements are designed to ensure that students across the</a:t>
            </a:r>
          </a:p>
          <a:p>
            <a:r>
              <a:rPr lang="en-GB" dirty="0"/>
              <a:t>University are treated equally, regardless of their Programme of Study or Faculty</a:t>
            </a:r>
          </a:p>
          <a:p>
            <a:r>
              <a:rPr lang="en-GB" dirty="0"/>
              <a:t>It is essential that you familiarise yourself with the University’s regulations relating to</a:t>
            </a:r>
          </a:p>
          <a:p>
            <a:r>
              <a:rPr lang="en-GB" dirty="0"/>
              <a:t>extenuating circumstances and the accompanying guidance, which are set out in Chapter</a:t>
            </a:r>
          </a:p>
          <a:p>
            <a:r>
              <a:rPr lang="en-GB" dirty="0"/>
              <a:t>13 of the AQH and supporting documents published on the University website. You should</a:t>
            </a:r>
          </a:p>
          <a:p>
            <a:r>
              <a:rPr lang="en-GB" dirty="0"/>
              <a:t>note in particular the sorts of events that are not normally accepted as being extenuating</a:t>
            </a:r>
          </a:p>
          <a:p>
            <a:r>
              <a:rPr lang="en-GB" dirty="0"/>
              <a:t>circumstances, such as minor, non-immobilising health problems with a duration of less</a:t>
            </a:r>
          </a:p>
          <a:p>
            <a:r>
              <a:rPr lang="en-GB" dirty="0"/>
              <a:t>than one week, loss of work as a result of mislaying the work, theft or computer</a:t>
            </a:r>
          </a:p>
          <a:p>
            <a:r>
              <a:rPr lang="en-GB" dirty="0"/>
              <a:t>breakdown, difficulty in gaining access to available materials, non-serious domestic or</a:t>
            </a:r>
          </a:p>
          <a:p>
            <a:r>
              <a:rPr lang="en-GB" dirty="0"/>
              <a:t>personal disruptions, and normal financial difficulties which may be experienced by</a:t>
            </a:r>
          </a:p>
          <a:p>
            <a:r>
              <a:rPr lang="en-GB" dirty="0"/>
              <a:t>students. You should take the necessary steps to protect against such circumstances</a:t>
            </a:r>
          </a:p>
          <a:p>
            <a:r>
              <a:rPr lang="en-GB" dirty="0"/>
              <a:t>affecting your assessments.</a:t>
            </a:r>
          </a:p>
          <a:p>
            <a:endParaRPr lang="en-GB" dirty="0"/>
          </a:p>
          <a:p>
            <a:r>
              <a:rPr lang="en-GB" dirty="0"/>
              <a:t>Please note that Programme Directors and module tutors are not permitted to extend</a:t>
            </a:r>
          </a:p>
          <a:p>
            <a:r>
              <a:rPr lang="en-GB" dirty="0"/>
              <a:t>deadlines for individual students – if you believe that you have extenuating circumstances,</a:t>
            </a:r>
          </a:p>
          <a:p>
            <a:r>
              <a:rPr lang="en-GB" dirty="0"/>
              <a:t>you must follow the procedure set out in the regulations. Further advice is available from</a:t>
            </a:r>
          </a:p>
          <a:p>
            <a:r>
              <a:rPr lang="en-GB" dirty="0"/>
              <a:t>Academic Office or Student Services.</a:t>
            </a:r>
          </a:p>
          <a:p>
            <a:endParaRPr lang="en-GB" dirty="0"/>
          </a:p>
          <a:p>
            <a:r>
              <a:rPr lang="en-GB" dirty="0"/>
              <a:t>The University does not consider disabilities or long-term impairments to be extenuating</a:t>
            </a:r>
          </a:p>
          <a:p>
            <a:r>
              <a:rPr lang="en-GB" dirty="0"/>
              <a:t>circumstances but has instead established a system of compensatory measures to</a:t>
            </a:r>
          </a:p>
          <a:p>
            <a:r>
              <a:rPr lang="en-GB" dirty="0"/>
              <a:t>support the assessment process. If you have a disability or long-term impairment, it</a:t>
            </a:r>
          </a:p>
          <a:p>
            <a:r>
              <a:rPr lang="en-GB" dirty="0"/>
              <a:t>is essential that you refer to the information provided in sections 9.2-9.4 about the</a:t>
            </a:r>
          </a:p>
          <a:p>
            <a:r>
              <a:rPr lang="en-GB" dirty="0"/>
              <a:t>support available to you in relation to assessment.</a:t>
            </a:r>
          </a:p>
          <a:p>
            <a:endParaRPr lang="en-GB" dirty="0"/>
          </a:p>
          <a:p>
            <a:pPr algn="l"/>
            <a:r>
              <a:rPr lang="en-GB" sz="1200" b="1" i="0" u="none" strike="noStrike" baseline="0" dirty="0">
                <a:latin typeface="Helvetica-Bold"/>
              </a:rPr>
              <a:t>What marking criteria are used to assess my work?</a:t>
            </a:r>
          </a:p>
          <a:p>
            <a:pPr algn="l"/>
            <a:r>
              <a:rPr lang="en-GB" sz="1200" b="0" i="0" u="none" strike="noStrike" baseline="0" dirty="0">
                <a:latin typeface="Helvetica"/>
              </a:rPr>
              <a:t>It is not possible to compile a </a:t>
            </a:r>
            <a:r>
              <a:rPr lang="en-GB" sz="1200" b="0" i="1" u="none" strike="noStrike" baseline="0" dirty="0">
                <a:latin typeface="Helvetica-Oblique"/>
              </a:rPr>
              <a:t>single </a:t>
            </a:r>
            <a:r>
              <a:rPr lang="en-GB" sz="1200" b="0" i="0" u="none" strike="noStrike" baseline="0" dirty="0">
                <a:latin typeface="Helvetica"/>
              </a:rPr>
              <a:t>set of marking criteria that can be applied to various</a:t>
            </a:r>
          </a:p>
          <a:p>
            <a:pPr algn="l"/>
            <a:r>
              <a:rPr lang="en-GB" sz="1200" b="0" i="0" u="none" strike="noStrike" baseline="0" dirty="0">
                <a:latin typeface="Helvetica"/>
              </a:rPr>
              <a:t>modes of assessment at every level in every subject. As a result, subject and task-specific</a:t>
            </a:r>
          </a:p>
          <a:p>
            <a:pPr algn="l"/>
            <a:r>
              <a:rPr lang="en-GB" sz="1200" b="0" i="0" u="none" strike="noStrike" baseline="0" dirty="0">
                <a:latin typeface="Helvetica"/>
              </a:rPr>
              <a:t>marking criteria will be available from your module tutors for every module that you study.</a:t>
            </a:r>
          </a:p>
          <a:p>
            <a:pPr algn="l"/>
            <a:r>
              <a:rPr lang="en-GB" sz="1200" b="0" i="0" u="none" strike="noStrike" baseline="0" dirty="0">
                <a:latin typeface="Helvetica"/>
              </a:rPr>
              <a:t>If you have not received the assessment criteria for a module, you should contact your</a:t>
            </a:r>
          </a:p>
          <a:p>
            <a:pPr algn="l"/>
            <a:r>
              <a:rPr lang="en-GB" sz="1200" b="0" i="0" u="none" strike="noStrike" baseline="0" dirty="0">
                <a:latin typeface="Helvetica"/>
              </a:rPr>
              <a:t>Programme Director.</a:t>
            </a:r>
          </a:p>
          <a:p>
            <a:pPr algn="l"/>
            <a:endParaRPr lang="en-GB" sz="1200" b="0" i="0" u="none" strike="noStrike" baseline="0" dirty="0">
              <a:latin typeface="Helvetica"/>
            </a:endParaRPr>
          </a:p>
          <a:p>
            <a:pPr algn="l"/>
            <a:r>
              <a:rPr lang="en-GB" sz="1200" b="1" i="0" u="none" strike="noStrike" baseline="0" dirty="0">
                <a:latin typeface="Helvetica-Bold"/>
              </a:rPr>
              <a:t>How do I get feedback?</a:t>
            </a:r>
          </a:p>
          <a:p>
            <a:pPr algn="l"/>
            <a:r>
              <a:rPr lang="en-GB" sz="1200" b="0" i="0" u="none" strike="noStrike" baseline="0" dirty="0">
                <a:latin typeface="Helvetica"/>
              </a:rPr>
              <a:t>Your tutors may provide feedback on your assessment in a variety of forms. Depending</a:t>
            </a:r>
          </a:p>
          <a:p>
            <a:pPr algn="l"/>
            <a:r>
              <a:rPr lang="en-GB" sz="1200" b="0" i="0" u="none" strike="noStrike" baseline="0" dirty="0">
                <a:latin typeface="Helvetica"/>
              </a:rPr>
              <a:t>on the nature of the assessment task, these may include formative feedback while you</a:t>
            </a:r>
          </a:p>
          <a:p>
            <a:pPr algn="l"/>
            <a:r>
              <a:rPr lang="en-GB" sz="1200" b="0" i="0" u="none" strike="noStrike" baseline="0" dirty="0">
                <a:latin typeface="Helvetica"/>
              </a:rPr>
              <a:t>are developing work for submission, oral feedback after your work has been marked or a</a:t>
            </a:r>
          </a:p>
          <a:p>
            <a:pPr algn="l"/>
            <a:r>
              <a:rPr lang="en-GB" sz="1200" b="0" i="0" u="none" strike="noStrike" baseline="0" dirty="0">
                <a:latin typeface="Helvetica"/>
              </a:rPr>
              <a:t>debriefing session following a performance or presentation. Feedback may also be</a:t>
            </a:r>
          </a:p>
          <a:p>
            <a:pPr algn="l"/>
            <a:r>
              <a:rPr lang="en-GB" sz="1200" b="0" i="0" u="none" strike="noStrike" baseline="0" dirty="0">
                <a:latin typeface="Helvetica"/>
              </a:rPr>
              <a:t>provided to all the students that completed an assessment task as a group.</a:t>
            </a:r>
          </a:p>
          <a:p>
            <a:pPr algn="l"/>
            <a:r>
              <a:rPr lang="en-GB" sz="1200" b="0" i="0" u="none" strike="noStrike" baseline="0" dirty="0">
                <a:latin typeface="Helvetica"/>
              </a:rPr>
              <a:t>You should always receive formal written feedback that includes a provisional mark, an</a:t>
            </a:r>
          </a:p>
          <a:p>
            <a:pPr algn="l"/>
            <a:r>
              <a:rPr lang="en-GB" sz="1200" b="0" i="0" u="none" strike="noStrike" baseline="0" dirty="0">
                <a:latin typeface="Helvetica"/>
              </a:rPr>
              <a:t>indication of how it was determined and guidance on areas for development to help you</a:t>
            </a:r>
          </a:p>
          <a:p>
            <a:pPr algn="l"/>
            <a:r>
              <a:rPr lang="en-GB" sz="1200" b="0" i="0" u="none" strike="noStrike" baseline="0" dirty="0">
                <a:latin typeface="Helvetica"/>
              </a:rPr>
              <a:t>improve your performance the next time you are assessed.</a:t>
            </a:r>
          </a:p>
          <a:p>
            <a:pPr algn="l"/>
            <a:endParaRPr lang="en-GB" sz="1200" b="0" i="0" u="none" strike="noStrike" baseline="0" dirty="0">
              <a:latin typeface="Helvetica"/>
            </a:endParaRPr>
          </a:p>
          <a:p>
            <a:pPr algn="l"/>
            <a:r>
              <a:rPr lang="en-GB" sz="1200" b="0" i="0" u="none" strike="noStrike" baseline="0" dirty="0">
                <a:latin typeface="Helvetica"/>
              </a:rPr>
              <a:t>You will normally be given provisional marks and formal written feedback or its equivalent</a:t>
            </a:r>
          </a:p>
          <a:p>
            <a:pPr algn="l"/>
            <a:r>
              <a:rPr lang="en-GB" sz="1200" b="0" i="0" u="none" strike="noStrike" baseline="0" dirty="0">
                <a:latin typeface="Helvetica"/>
              </a:rPr>
              <a:t>on your assessment within 20 working, term-time days of the final submission date. For</a:t>
            </a:r>
          </a:p>
          <a:p>
            <a:pPr algn="l"/>
            <a:r>
              <a:rPr lang="en-GB" sz="1200" b="0" i="0" u="none" strike="noStrike" baseline="0" dirty="0">
                <a:latin typeface="Helvetica"/>
              </a:rPr>
              <a:t>each module, your tutors should provide you with details of the dates on which you can</a:t>
            </a:r>
          </a:p>
          <a:p>
            <a:pPr algn="l"/>
            <a:r>
              <a:rPr lang="en-GB" sz="1200" b="0" i="0" u="none" strike="noStrike" baseline="0" dirty="0">
                <a:latin typeface="Helvetica"/>
              </a:rPr>
              <a:t>expect to receive assessment feedback. Instances sometimes occur where it is not</a:t>
            </a:r>
          </a:p>
          <a:p>
            <a:pPr algn="l"/>
            <a:r>
              <a:rPr lang="en-GB" sz="1200" b="0" i="0" u="none" strike="noStrike" baseline="0" dirty="0">
                <a:latin typeface="Helvetica"/>
              </a:rPr>
              <a:t>appropriate or not possible to do so within this timescale. In such cases, Schools are</a:t>
            </a:r>
          </a:p>
          <a:p>
            <a:pPr algn="l"/>
            <a:r>
              <a:rPr lang="en-GB" sz="1200" b="0" i="0" u="none" strike="noStrike" baseline="0" dirty="0">
                <a:latin typeface="Helvetica"/>
              </a:rPr>
              <a:t>required to discuss and negotiate an appropriate timescale for providing you with formal</a:t>
            </a:r>
          </a:p>
          <a:p>
            <a:pPr algn="l"/>
            <a:r>
              <a:rPr lang="en-GB" sz="1200" b="0" i="0" u="none" strike="noStrike" baseline="0" dirty="0">
                <a:latin typeface="Helvetica"/>
              </a:rPr>
              <a:t>feedback. In the event that you do not receive your assessment feedback by that date</a:t>
            </a:r>
          </a:p>
          <a:p>
            <a:pPr algn="l"/>
            <a:r>
              <a:rPr lang="en-GB" sz="1200" b="0" i="0" u="none" strike="noStrike" baseline="0" dirty="0">
                <a:latin typeface="Helvetica"/>
              </a:rPr>
              <a:t>without an acceptable explanation, you should inform your Programme Director and/or</a:t>
            </a:r>
          </a:p>
          <a:p>
            <a:pPr algn="l"/>
            <a:r>
              <a:rPr lang="en-GB" sz="1200" b="0" i="0" u="none" strike="noStrike" baseline="0" dirty="0">
                <a:latin typeface="Helvetica"/>
              </a:rPr>
              <a:t>Dean of Faculty.</a:t>
            </a:r>
            <a:endParaRPr lang="en-GB" dirty="0"/>
          </a:p>
        </p:txBody>
      </p:sp>
      <p:sp>
        <p:nvSpPr>
          <p:cNvPr id="4" name="Slide Number Placeholder 3"/>
          <p:cNvSpPr>
            <a:spLocks noGrp="1"/>
          </p:cNvSpPr>
          <p:nvPr>
            <p:ph type="sldNum" sz="quarter" idx="10"/>
          </p:nvPr>
        </p:nvSpPr>
        <p:spPr/>
        <p:txBody>
          <a:bodyPr/>
          <a:lstStyle/>
          <a:p>
            <a:fld id="{998EA047-BDC4-4AB2-95D6-72F432D4172E}" type="slidenum">
              <a:rPr lang="en-GB" smtClean="0"/>
              <a:t>10</a:t>
            </a:fld>
            <a:endParaRPr lang="en-GB"/>
          </a:p>
        </p:txBody>
      </p:sp>
    </p:spTree>
    <p:extLst>
      <p:ext uri="{BB962C8B-B14F-4D97-AF65-F5344CB8AC3E}">
        <p14:creationId xmlns:p14="http://schemas.microsoft.com/office/powerpoint/2010/main" val="35742730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University defines unfair practice as ‘any act, intentional or otherwise, whereby a</a:t>
            </a:r>
          </a:p>
          <a:p>
            <a:r>
              <a:rPr lang="en-GB" dirty="0"/>
              <a:t>person may obtain for himself/herself or for another, an unpermitted advantage…’.</a:t>
            </a:r>
          </a:p>
          <a:p>
            <a:r>
              <a:rPr lang="en-GB" dirty="0"/>
              <a:t>Committing unfair practice in assessment is one of the most serious offences in academic</a:t>
            </a:r>
          </a:p>
          <a:p>
            <a:r>
              <a:rPr lang="en-GB" dirty="0"/>
              <a:t>life, and its consequences can be severe. It undermines the integrity of scholarship,</a:t>
            </a:r>
          </a:p>
          <a:p>
            <a:r>
              <a:rPr lang="en-GB" dirty="0"/>
              <a:t>research, and of the examination and assessment process.</a:t>
            </a:r>
          </a:p>
          <a:p>
            <a:endParaRPr lang="en-GB" dirty="0"/>
          </a:p>
          <a:p>
            <a:r>
              <a:rPr lang="en-GB" dirty="0"/>
              <a:t>Plagiarism is one type of unfair practice. Plagiarism is passing off, or attempting to pass</a:t>
            </a:r>
          </a:p>
          <a:p>
            <a:r>
              <a:rPr lang="en-GB" dirty="0"/>
              <a:t>off, another’s work as your own. It includes copying the words, ideas, images or research</a:t>
            </a:r>
          </a:p>
          <a:p>
            <a:r>
              <a:rPr lang="en-GB" dirty="0"/>
              <a:t>results of another without acknowledgement, whether those words etc. are published or</a:t>
            </a:r>
          </a:p>
          <a:p>
            <a:r>
              <a:rPr lang="en-GB" dirty="0"/>
              <a:t>unpublished. It is plagiarism, for example, to copy the work of another student, of a</a:t>
            </a:r>
          </a:p>
          <a:p>
            <a:r>
              <a:rPr lang="en-GB" dirty="0"/>
              <a:t>member of staff or a published article without crediting the author. Persons who allow their</a:t>
            </a:r>
          </a:p>
          <a:p>
            <a:r>
              <a:rPr lang="en-GB" dirty="0"/>
              <a:t>work to be plagiarised are also guilty. Plagiarism is also submitting work for an assignment</a:t>
            </a:r>
          </a:p>
          <a:p>
            <a:r>
              <a:rPr lang="en-GB" dirty="0"/>
              <a:t>that has previously been submitted to the University in any form without acknowledging</a:t>
            </a:r>
          </a:p>
          <a:p>
            <a:r>
              <a:rPr lang="en-GB" dirty="0"/>
              <a:t>that this is the case (unless such re-use has been explicitly authorised under the</a:t>
            </a:r>
          </a:p>
          <a:p>
            <a:r>
              <a:rPr lang="en-GB" dirty="0"/>
              <a:t>regulations) – this is self-plagiarism.</a:t>
            </a:r>
          </a:p>
          <a:p>
            <a:endParaRPr lang="en-GB" dirty="0"/>
          </a:p>
          <a:p>
            <a:r>
              <a:rPr lang="en-GB" dirty="0"/>
              <a:t>The guidance that follows explains what is meant by plagiarism, describes the University’s</a:t>
            </a:r>
          </a:p>
          <a:p>
            <a:r>
              <a:rPr lang="en-GB" dirty="0"/>
              <a:t>regulations for dealing with it, and provides help in avoiding it.</a:t>
            </a:r>
          </a:p>
          <a:p>
            <a:r>
              <a:rPr lang="en-GB" dirty="0"/>
              <a:t>The normal expectation is that all students will submit an electronic copy of their work</a:t>
            </a:r>
          </a:p>
          <a:p>
            <a:r>
              <a:rPr lang="en-GB" dirty="0"/>
              <a:t>wherever possible. This is so that the work can be checked against the database of the UK Higher Education Plagiarism Detection Service, </a:t>
            </a:r>
            <a:r>
              <a:rPr lang="en-GB" dirty="0" err="1"/>
              <a:t>Turnitin</a:t>
            </a:r>
            <a:r>
              <a:rPr lang="en-GB" dirty="0"/>
              <a:t>. Your tutors have the right to</a:t>
            </a:r>
          </a:p>
          <a:p>
            <a:r>
              <a:rPr lang="en-GB" dirty="0"/>
              <a:t>do so since, in enrolling as a student at the University you have consented to the</a:t>
            </a:r>
          </a:p>
          <a:p>
            <a:r>
              <a:rPr lang="en-GB" dirty="0"/>
              <a:t>submission of your work, if necessary, to the </a:t>
            </a:r>
            <a:r>
              <a:rPr lang="en-GB" dirty="0" err="1"/>
              <a:t>Turnitin</a:t>
            </a:r>
            <a:r>
              <a:rPr lang="en-GB" dirty="0"/>
              <a:t> service.</a:t>
            </a:r>
          </a:p>
          <a:p>
            <a:endParaRPr lang="en-GB" dirty="0"/>
          </a:p>
          <a:p>
            <a:pPr algn="l"/>
            <a:r>
              <a:rPr lang="en-GB" sz="1200" b="1" i="0" u="none" strike="noStrike" baseline="0" dirty="0">
                <a:latin typeface="Helvetica-Bold"/>
              </a:rPr>
              <a:t>How can I avoid plagiarism?</a:t>
            </a:r>
          </a:p>
          <a:p>
            <a:pPr algn="l"/>
            <a:r>
              <a:rPr lang="en-GB" sz="1200" b="0" i="0" u="none" strike="noStrike" baseline="0" dirty="0">
                <a:latin typeface="Helvetica"/>
              </a:rPr>
              <a:t>Coursework, dissertations, or creative work are meant to be your own original work.</a:t>
            </a:r>
          </a:p>
          <a:p>
            <a:pPr algn="l"/>
            <a:r>
              <a:rPr lang="en-GB" sz="1200" b="0" i="0" u="none" strike="noStrike" baseline="0" dirty="0">
                <a:latin typeface="Helvetica"/>
              </a:rPr>
              <a:t>Obviously you will use the work of others. Not only is this inevitable, it is expected. All</a:t>
            </a:r>
          </a:p>
          <a:p>
            <a:pPr algn="l"/>
            <a:r>
              <a:rPr lang="en-GB" sz="1200" b="0" i="0" u="none" strike="noStrike" baseline="0" dirty="0">
                <a:latin typeface="Helvetica"/>
              </a:rPr>
              <a:t>scholarship builds on the work of others. However, you must acknowledge all sources</a:t>
            </a:r>
          </a:p>
          <a:p>
            <a:pPr algn="l"/>
            <a:r>
              <a:rPr lang="en-GB" sz="1200" b="0" i="0" u="none" strike="noStrike" baseline="0" dirty="0">
                <a:latin typeface="Helvetica"/>
              </a:rPr>
              <a:t>of information from which you have drawn in the preparation of your work. Referencing</a:t>
            </a:r>
          </a:p>
          <a:p>
            <a:pPr algn="l"/>
            <a:r>
              <a:rPr lang="en-GB" sz="1200" b="0" i="0" u="none" strike="noStrike" baseline="0" dirty="0">
                <a:latin typeface="Helvetica"/>
              </a:rPr>
              <a:t>(or citing) such sources is one of the most important skills you need to learn in your</a:t>
            </a:r>
          </a:p>
          <a:p>
            <a:pPr algn="l"/>
            <a:r>
              <a:rPr lang="en-GB" sz="1200" b="0" i="0" u="none" strike="noStrike" baseline="0" dirty="0">
                <a:latin typeface="Helvetica"/>
              </a:rPr>
              <a:t>academic career. Referencing means you have acknowledged your sources for the</a:t>
            </a:r>
          </a:p>
          <a:p>
            <a:pPr algn="l"/>
            <a:r>
              <a:rPr lang="en-GB" sz="1200" b="0" i="0" u="none" strike="noStrike" baseline="0" dirty="0">
                <a:latin typeface="Helvetica"/>
              </a:rPr>
              <a:t>ideas, concepts, and information that you evaluate in your assessed coursework.</a:t>
            </a:r>
          </a:p>
          <a:p>
            <a:pPr algn="l"/>
            <a:r>
              <a:rPr lang="en-GB" sz="1200" b="0" i="0" u="none" strike="noStrike" baseline="0" dirty="0">
                <a:latin typeface="Helvetica"/>
              </a:rPr>
              <a:t>Usually your sources will be an article or book; however, it is important that you</a:t>
            </a:r>
          </a:p>
          <a:p>
            <a:pPr algn="l"/>
            <a:r>
              <a:rPr lang="en-GB" sz="1200" b="0" i="0" u="none" strike="noStrike" baseline="0" dirty="0">
                <a:latin typeface="Helvetica"/>
              </a:rPr>
              <a:t>acknowledge other sources such as CDs, DVDs, the internet, personal communication</a:t>
            </a:r>
          </a:p>
          <a:p>
            <a:pPr algn="l"/>
            <a:r>
              <a:rPr lang="en-GB" sz="1200" b="0" i="0" u="none" strike="noStrike" baseline="0" dirty="0">
                <a:latin typeface="Helvetica"/>
              </a:rPr>
              <a:t>from colleagues etc. It is essential that any information you have used is referenced</a:t>
            </a:r>
          </a:p>
          <a:p>
            <a:pPr algn="l"/>
            <a:r>
              <a:rPr lang="en-GB" sz="1200" b="0" i="0" u="none" strike="noStrike" baseline="0" dirty="0">
                <a:latin typeface="Helvetica"/>
              </a:rPr>
              <a:t>correctly. Failure to reference means your work could be considered to be plagiarised.</a:t>
            </a:r>
          </a:p>
          <a:p>
            <a:pPr algn="l"/>
            <a:r>
              <a:rPr lang="en-GB" sz="1200" b="0" i="0" u="none" strike="noStrike" baseline="0" dirty="0">
                <a:latin typeface="Helvetica"/>
              </a:rPr>
              <a:t>Referencing provides the evidence that you have undertaken your own research enabling</a:t>
            </a:r>
          </a:p>
          <a:p>
            <a:pPr algn="l"/>
            <a:r>
              <a:rPr lang="en-GB" sz="1200" b="0" i="0" u="none" strike="noStrike" baseline="0" dirty="0">
                <a:latin typeface="Helvetica"/>
              </a:rPr>
              <a:t>you to find the information necessary for in-depth learning. It allows you to gain a broad</a:t>
            </a:r>
          </a:p>
          <a:p>
            <a:pPr algn="l"/>
            <a:r>
              <a:rPr lang="en-GB" sz="1200" b="0" i="0" u="none" strike="noStrike" baseline="0" dirty="0">
                <a:latin typeface="Helvetica"/>
              </a:rPr>
              <a:t>perspective on different issues and to consider different aspects and points of view in the</a:t>
            </a:r>
          </a:p>
          <a:p>
            <a:pPr algn="l"/>
            <a:r>
              <a:rPr lang="en-GB" sz="1200" b="0" i="0" u="none" strike="noStrike" baseline="0" dirty="0">
                <a:latin typeface="Helvetica"/>
              </a:rPr>
              <a:t>subjects you study. For full guidance on correct referencing please consult your School/Faculty or Programme Referencing Handbook. Support is also available from the Library.</a:t>
            </a:r>
          </a:p>
          <a:p>
            <a:pPr algn="l"/>
            <a:endParaRPr lang="en-GB" sz="1200" b="0" i="0" u="none" strike="noStrike" baseline="0" dirty="0">
              <a:latin typeface="Helvetica"/>
            </a:endParaRPr>
          </a:p>
          <a:p>
            <a:pPr algn="l"/>
            <a:r>
              <a:rPr lang="en-GB" dirty="0"/>
              <a:t>The golden rule is; 'if in doubt, provide references'. Consult your tutors if you have any</a:t>
            </a:r>
            <a:r>
              <a:rPr lang="en-GB" baseline="0" dirty="0"/>
              <a:t> </a:t>
            </a:r>
            <a:r>
              <a:rPr lang="en-GB" dirty="0"/>
              <a:t>problems, in particular with the method of citing books and articles, which may differ from</a:t>
            </a:r>
            <a:r>
              <a:rPr lang="en-GB" baseline="0" dirty="0"/>
              <a:t> </a:t>
            </a:r>
            <a:r>
              <a:rPr lang="en-GB" dirty="0"/>
              <a:t>subject to subject. There are no penalties for asking for advice and guidance; there are</a:t>
            </a:r>
          </a:p>
          <a:p>
            <a:pPr algn="l"/>
            <a:r>
              <a:rPr lang="en-GB" dirty="0"/>
              <a:t>severe penalties for plagiarism!</a:t>
            </a:r>
          </a:p>
          <a:p>
            <a:pPr algn="l"/>
            <a:endParaRPr lang="en-GB" dirty="0"/>
          </a:p>
          <a:p>
            <a:pPr algn="l"/>
            <a:r>
              <a:rPr lang="en-GB" b="1" dirty="0"/>
              <a:t>What are the penalties?</a:t>
            </a:r>
          </a:p>
          <a:p>
            <a:pPr algn="l"/>
            <a:r>
              <a:rPr lang="en-GB" dirty="0"/>
              <a:t>Plagiarism by students in coursework, other forms of continuous assessment,</a:t>
            </a:r>
            <a:r>
              <a:rPr lang="en-GB" baseline="0" dirty="0"/>
              <a:t> </a:t>
            </a:r>
            <a:r>
              <a:rPr lang="en-GB" dirty="0"/>
              <a:t>examinations, dissertations or theses will be dealt with according to the Unfair Practice</a:t>
            </a:r>
            <a:r>
              <a:rPr lang="en-GB" baseline="0" dirty="0"/>
              <a:t> </a:t>
            </a:r>
            <a:r>
              <a:rPr lang="en-GB" dirty="0"/>
              <a:t>Procedure and regulations. The same regulations apply to any other form of unfair</a:t>
            </a:r>
            <a:r>
              <a:rPr lang="en-GB" baseline="0" dirty="0"/>
              <a:t> </a:t>
            </a:r>
            <a:r>
              <a:rPr lang="en-GB" dirty="0"/>
              <a:t>practice. These regulations can be found in Chapter 13 of the AQH. The University</a:t>
            </a:r>
            <a:r>
              <a:rPr lang="en-GB" baseline="0" dirty="0"/>
              <a:t> </a:t>
            </a:r>
            <a:r>
              <a:rPr lang="en-GB" dirty="0"/>
              <a:t>applies a range of penalties, varying in severity, where unfair practice is confirmed.</a:t>
            </a:r>
          </a:p>
          <a:p>
            <a:pPr algn="l"/>
            <a:r>
              <a:rPr lang="en-GB" dirty="0"/>
              <a:t>All tutors are required to be vigilant in the detection of plagiarism and are required to take</a:t>
            </a:r>
            <a:r>
              <a:rPr lang="en-GB" baseline="0" dirty="0"/>
              <a:t> </a:t>
            </a:r>
            <a:r>
              <a:rPr lang="en-GB" dirty="0"/>
              <a:t>action in all cases where it is suspected.</a:t>
            </a:r>
          </a:p>
          <a:p>
            <a:pPr algn="l"/>
            <a:endParaRPr lang="en-GB" dirty="0"/>
          </a:p>
          <a:p>
            <a:pPr algn="l"/>
            <a:r>
              <a:rPr lang="en-GB" sz="1200" b="1" i="0" u="none" strike="noStrike" baseline="0" dirty="0">
                <a:latin typeface="Helvetica-Bold"/>
              </a:rPr>
              <a:t>Other forms of unfair practice including cheating in exams</a:t>
            </a:r>
          </a:p>
          <a:p>
            <a:pPr algn="l"/>
            <a:r>
              <a:rPr lang="en-GB" sz="1200" b="0" i="0" u="none" strike="noStrike" baseline="0" dirty="0">
                <a:latin typeface="Helvetica"/>
              </a:rPr>
              <a:t>Plagiarism is just one form of unfair practice. Unauthorised co-operation between two or more students (termed ‘collusion’), submitting work completed by someone-else, falsifying</a:t>
            </a:r>
            <a:endParaRPr lang="en-GB" dirty="0"/>
          </a:p>
        </p:txBody>
      </p:sp>
      <p:sp>
        <p:nvSpPr>
          <p:cNvPr id="4" name="Slide Number Placeholder 3"/>
          <p:cNvSpPr>
            <a:spLocks noGrp="1"/>
          </p:cNvSpPr>
          <p:nvPr>
            <p:ph type="sldNum" sz="quarter" idx="10"/>
          </p:nvPr>
        </p:nvSpPr>
        <p:spPr/>
        <p:txBody>
          <a:bodyPr/>
          <a:lstStyle/>
          <a:p>
            <a:fld id="{998EA047-BDC4-4AB2-95D6-72F432D4172E}" type="slidenum">
              <a:rPr lang="en-GB" smtClean="0"/>
              <a:t>11</a:t>
            </a:fld>
            <a:endParaRPr lang="en-GB"/>
          </a:p>
        </p:txBody>
      </p:sp>
    </p:spTree>
    <p:extLst>
      <p:ext uri="{BB962C8B-B14F-4D97-AF65-F5344CB8AC3E}">
        <p14:creationId xmlns:p14="http://schemas.microsoft.com/office/powerpoint/2010/main" val="9685172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200" b="1" i="0" u="none" strike="noStrike" baseline="0" dirty="0">
                <a:latin typeface="Helvetica-Bold"/>
              </a:rPr>
              <a:t>General regulations</a:t>
            </a:r>
          </a:p>
          <a:p>
            <a:pPr algn="l"/>
            <a:r>
              <a:rPr lang="en-GB" sz="1200" b="0" i="0" u="none" strike="noStrike" baseline="0" dirty="0">
                <a:latin typeface="Helvetica"/>
              </a:rPr>
              <a:t>In order to make your time at University a safe and pleasant experience, the University has a framework of regulations. It’s important that they are clear to all and so they need to be quite formal.</a:t>
            </a:r>
          </a:p>
          <a:p>
            <a:pPr algn="l"/>
            <a:endParaRPr lang="en-GB" sz="1200" b="0" i="0" u="none" strike="noStrike" baseline="0" dirty="0">
              <a:latin typeface="Helvetica"/>
            </a:endParaRPr>
          </a:p>
          <a:p>
            <a:pPr algn="l"/>
            <a:r>
              <a:rPr lang="en-GB" sz="1200" b="0" i="0" u="none" strike="noStrike" baseline="0" dirty="0">
                <a:latin typeface="Helvetica"/>
              </a:rPr>
              <a:t>Students must observe all regulations that govern the effective organisation and management of specific areas of activity within the University. These include those relating to financial requirements, health and safety, the use of learning, computing, child care, refreshment, sport and recreational facilities, any professional codes of practice pertaining to any element of the Programme of Study and residential accommodation. There are also</a:t>
            </a:r>
          </a:p>
          <a:p>
            <a:pPr algn="l"/>
            <a:r>
              <a:rPr lang="en-GB" sz="1200" b="0" i="0" u="none" strike="noStrike" baseline="0" dirty="0">
                <a:latin typeface="Helvetica"/>
              </a:rPr>
              <a:t>separate regulations pertaining to student use of Students' Union facilities.</a:t>
            </a:r>
          </a:p>
          <a:p>
            <a:pPr algn="l"/>
            <a:endParaRPr lang="en-GB" sz="1200" b="0" i="0" u="none" strike="noStrike" baseline="0" dirty="0">
              <a:latin typeface="Helvetica"/>
            </a:endParaRPr>
          </a:p>
          <a:p>
            <a:pPr algn="l"/>
            <a:r>
              <a:rPr lang="en-GB" sz="1200" b="1" i="0" u="none" strike="noStrike" baseline="0" dirty="0">
                <a:latin typeface="Helvetica-Bold"/>
              </a:rPr>
              <a:t>How you should behave</a:t>
            </a:r>
          </a:p>
          <a:p>
            <a:pPr algn="l"/>
            <a:r>
              <a:rPr lang="en-GB" sz="1200" b="0" i="0" u="none" strike="noStrike" baseline="0" dirty="0">
                <a:latin typeface="Helvetica"/>
              </a:rPr>
              <a:t>All members of the University are expected to behave in a mature, responsible and reasonable manner, with due regard to fellow students, staff and members of the local community.</a:t>
            </a:r>
          </a:p>
          <a:p>
            <a:pPr algn="l"/>
            <a:r>
              <a:rPr lang="en-GB" sz="1200" b="0" i="0" u="none" strike="noStrike" baseline="0" dirty="0">
                <a:latin typeface="Helvetica"/>
              </a:rPr>
              <a:t>Whilst you are on the University campus, in University premises off campus or engaged in University activities, you must </a:t>
            </a:r>
            <a:r>
              <a:rPr lang="en-GB" sz="1200" b="1" i="0" u="none" strike="noStrike" baseline="0" dirty="0">
                <a:latin typeface="Helvetica-Bold"/>
              </a:rPr>
              <a:t>not</a:t>
            </a:r>
            <a:r>
              <a:rPr lang="en-GB" sz="1200" b="0" i="0" u="none" strike="noStrike" baseline="0" dirty="0">
                <a:latin typeface="Helvetica"/>
              </a:rPr>
              <a:t>:</a:t>
            </a:r>
          </a:p>
          <a:p>
            <a:pPr algn="l"/>
            <a:r>
              <a:rPr lang="en-GB" sz="1200" b="0" i="0" u="none" strike="noStrike" baseline="0" dirty="0">
                <a:latin typeface="Helvetica"/>
              </a:rPr>
              <a:t>(a) commit physical assault, behave threateningly or engage in oral or written abuse to other students, staff or visitors to the University via any means of communication including social media;</a:t>
            </a:r>
          </a:p>
          <a:p>
            <a:pPr algn="l"/>
            <a:r>
              <a:rPr lang="en-GB" sz="1200" b="0" i="0" u="none" strike="noStrike" baseline="0" dirty="0">
                <a:latin typeface="Helvetica"/>
              </a:rPr>
              <a:t>(b) make malicious allegations against other members of the University via any means of communication including social media;</a:t>
            </a:r>
          </a:p>
          <a:p>
            <a:pPr algn="l"/>
            <a:r>
              <a:rPr lang="en-GB" sz="1200" b="0" i="0" u="none" strike="noStrike" baseline="0" dirty="0">
                <a:latin typeface="Helvetica"/>
              </a:rPr>
              <a:t>(c) damage University property or property of other students, staff or visitors;</a:t>
            </a:r>
          </a:p>
          <a:p>
            <a:pPr algn="l"/>
            <a:r>
              <a:rPr lang="en-GB" sz="1200" b="0" i="0" u="none" strike="noStrike" baseline="0" dirty="0">
                <a:latin typeface="Helvetica"/>
              </a:rPr>
              <a:t>(d) misappropriate any University property, funds or assets;</a:t>
            </a:r>
          </a:p>
          <a:p>
            <a:pPr algn="l"/>
            <a:r>
              <a:rPr lang="en-GB" sz="1200" b="0" i="0" u="none" strike="noStrike" baseline="0" dirty="0">
                <a:latin typeface="Helvetica"/>
              </a:rPr>
              <a:t>(e) act in any way which is likely to cause injury to any other person within the University community, including impairing the safety of premises or equipment and interfering with anything provided in the interests of Health and Safety at Work;</a:t>
            </a:r>
          </a:p>
          <a:p>
            <a:pPr algn="l"/>
            <a:r>
              <a:rPr lang="en-GB" sz="1200" b="0" i="0" u="none" strike="noStrike" baseline="0" dirty="0">
                <a:latin typeface="Helvetica"/>
              </a:rPr>
              <a:t>(f) engage in any activity or behaviour which contravenes the University's Equality and Diversity policies, which are available on the University intranet;</a:t>
            </a:r>
          </a:p>
          <a:p>
            <a:pPr algn="l"/>
            <a:r>
              <a:rPr lang="en-GB" sz="1200" b="0" i="0" u="none" strike="noStrike" baseline="0" dirty="0">
                <a:latin typeface="Helvetica"/>
              </a:rPr>
              <a:t>(g) behave in any way which unreasonably interferes with the legitimate freedoms of any other student, member of staff, or visitor, or which disrupts or interferes with activities properly carried out by the University;</a:t>
            </a:r>
          </a:p>
          <a:p>
            <a:pPr algn="l"/>
            <a:r>
              <a:rPr lang="en-GB" sz="1200" b="0" i="0" u="none" strike="noStrike" baseline="0" dirty="0">
                <a:latin typeface="Helvetica"/>
              </a:rPr>
              <a:t>(h) commit any criminal act on or off of the University premises;</a:t>
            </a:r>
          </a:p>
          <a:p>
            <a:pPr algn="l"/>
            <a:r>
              <a:rPr lang="en-GB" sz="1200" b="0" i="0" u="none" strike="noStrike" baseline="0" dirty="0">
                <a:latin typeface="Helvetica"/>
              </a:rPr>
              <a:t>(</a:t>
            </a:r>
            <a:r>
              <a:rPr lang="en-GB" sz="1200" b="0" i="0" u="none" strike="noStrike" baseline="0" dirty="0" err="1">
                <a:latin typeface="Helvetica"/>
              </a:rPr>
              <a:t>i</a:t>
            </a:r>
            <a:r>
              <a:rPr lang="en-GB" sz="1200" b="0" i="0" u="none" strike="noStrike" baseline="0" dirty="0">
                <a:latin typeface="Helvetica"/>
              </a:rPr>
              <a:t>) behave in such a way as may be reasonably deemed to harm or in any way undermine the reputation of the University or its relationship with the local</a:t>
            </a:r>
          </a:p>
          <a:p>
            <a:pPr algn="l"/>
            <a:r>
              <a:rPr lang="en-GB" sz="1200" b="0" i="0" u="none" strike="noStrike" baseline="0" dirty="0">
                <a:latin typeface="Helvetica"/>
              </a:rPr>
              <a:t>community.</a:t>
            </a:r>
          </a:p>
          <a:p>
            <a:pPr algn="l"/>
            <a:endParaRPr lang="en-GB" sz="1200" b="0" i="0" u="none" strike="noStrike" baseline="0" dirty="0">
              <a:latin typeface="Helvetica"/>
            </a:endParaRPr>
          </a:p>
          <a:p>
            <a:pPr algn="l"/>
            <a:r>
              <a:rPr lang="en-GB" sz="1200" b="1" i="0" u="none" strike="noStrike" baseline="0" dirty="0">
                <a:latin typeface="Helvetica-Bold"/>
              </a:rPr>
              <a:t>What if I have a good reason for not attending classes?</a:t>
            </a:r>
          </a:p>
          <a:p>
            <a:pPr algn="l"/>
            <a:r>
              <a:rPr lang="en-GB" sz="1200" b="0" i="0" u="none" strike="noStrike" baseline="0" dirty="0">
                <a:latin typeface="Helvetica"/>
              </a:rPr>
              <a:t>Certain procedures will come into play if you cannot attend classes at the required time.</a:t>
            </a:r>
          </a:p>
          <a:p>
            <a:pPr algn="l"/>
            <a:r>
              <a:rPr lang="en-GB" sz="1200" b="0" i="0" u="none" strike="noStrike" baseline="0" dirty="0">
                <a:latin typeface="Helvetica"/>
              </a:rPr>
              <a:t>If you have an interview, an appointment or if you are required to represent the University at a sport of some other </a:t>
            </a:r>
            <a:r>
              <a:rPr lang="en-GB" sz="1200" b="1" i="0" u="none" strike="noStrike" baseline="0" dirty="0">
                <a:latin typeface="Helvetica-Bold"/>
              </a:rPr>
              <a:t>approved </a:t>
            </a:r>
            <a:r>
              <a:rPr lang="en-GB" sz="1200" b="0" i="0" u="none" strike="noStrike" baseline="0" dirty="0">
                <a:latin typeface="Helvetica"/>
              </a:rPr>
              <a:t>official activity, you must notify the Programme Director </a:t>
            </a:r>
            <a:r>
              <a:rPr lang="en-GB" sz="1200" b="1" i="0" u="none" strike="noStrike" baseline="0" dirty="0">
                <a:latin typeface="Helvetica-Bold"/>
              </a:rPr>
              <a:t>in writing </a:t>
            </a:r>
            <a:r>
              <a:rPr lang="en-GB" sz="1200" b="0" i="0" u="none" strike="noStrike" baseline="0" dirty="0">
                <a:latin typeface="Helvetica"/>
              </a:rPr>
              <a:t>and in good time, so that alternative arrangements can be made for you.</a:t>
            </a:r>
          </a:p>
          <a:p>
            <a:pPr algn="l"/>
            <a:r>
              <a:rPr lang="en-GB" sz="1200" b="1" i="0" u="none" strike="noStrike" baseline="0" dirty="0">
                <a:latin typeface="Helvetica-Bold"/>
              </a:rPr>
              <a:t>If you are absent as result of illness, an accident </a:t>
            </a:r>
            <a:r>
              <a:rPr lang="en-GB" sz="1200" b="0" i="0" u="none" strike="noStrike" baseline="0" dirty="0">
                <a:latin typeface="Helvetica"/>
              </a:rPr>
              <a:t>or a major domestic problem, you</a:t>
            </a:r>
          </a:p>
          <a:p>
            <a:pPr algn="l"/>
            <a:r>
              <a:rPr lang="en-GB" sz="1200" b="0" i="0" u="none" strike="noStrike" baseline="0" dirty="0">
                <a:latin typeface="Helvetica"/>
              </a:rPr>
              <a:t>must inform your Programme Director without delay. A medical certificate or other</a:t>
            </a:r>
          </a:p>
          <a:p>
            <a:pPr algn="l"/>
            <a:r>
              <a:rPr lang="en-GB" sz="1200" b="0" i="0" u="none" strike="noStrike" baseline="0" dirty="0">
                <a:latin typeface="Helvetica"/>
              </a:rPr>
              <a:t>appropriate evidence must be provided if you are absent from your studies for seven days or more. You must take responsibility for submitting the original medical certificate(s) to</a:t>
            </a:r>
          </a:p>
          <a:p>
            <a:pPr algn="l"/>
            <a:r>
              <a:rPr lang="en-GB" sz="1200" b="0" i="0" u="none" strike="noStrike" baseline="0" dirty="0">
                <a:latin typeface="Helvetica"/>
              </a:rPr>
              <a:t>the Registry and for providing a copy for the Programme Director, which may be kept until</a:t>
            </a:r>
          </a:p>
          <a:p>
            <a:pPr algn="l"/>
            <a:r>
              <a:rPr lang="en-GB" sz="1200" b="0" i="0" u="none" strike="noStrike" baseline="0" dirty="0">
                <a:latin typeface="Helvetica"/>
              </a:rPr>
              <a:t>the appropriate Progression/Award Board has met.</a:t>
            </a:r>
          </a:p>
          <a:p>
            <a:pPr algn="l"/>
            <a:endParaRPr lang="en-GB" sz="1200" b="0" i="0" u="none" strike="noStrike" baseline="0" dirty="0">
              <a:latin typeface="Helvetica"/>
            </a:endParaRPr>
          </a:p>
          <a:p>
            <a:pPr algn="l"/>
            <a:r>
              <a:rPr lang="en-GB" sz="1200" b="0" i="0" u="none" strike="noStrike" baseline="0" dirty="0">
                <a:latin typeface="Helvetica"/>
              </a:rPr>
              <a:t>Your Programme Director will give sympathetic consideration to all </a:t>
            </a:r>
            <a:r>
              <a:rPr lang="en-GB" sz="1200" b="1" i="0" u="none" strike="noStrike" baseline="0" dirty="0">
                <a:latin typeface="Helvetica-Bold"/>
              </a:rPr>
              <a:t>genuine </a:t>
            </a:r>
            <a:r>
              <a:rPr lang="en-GB" sz="1200" b="0" i="0" u="none" strike="noStrike" baseline="0" dirty="0">
                <a:latin typeface="Helvetica"/>
              </a:rPr>
              <a:t>requests to</a:t>
            </a:r>
          </a:p>
          <a:p>
            <a:pPr algn="l"/>
            <a:r>
              <a:rPr lang="en-GB" sz="1200" b="0" i="0" u="none" strike="noStrike" baseline="0" dirty="0">
                <a:latin typeface="Helvetica"/>
              </a:rPr>
              <a:t>miss classes, but as a result of long experience, he/she is familiar with a very wide range</a:t>
            </a:r>
          </a:p>
          <a:p>
            <a:pPr algn="l"/>
            <a:r>
              <a:rPr lang="en-GB" sz="1200" b="0" i="0" u="none" strike="noStrike" baseline="0" dirty="0">
                <a:latin typeface="Helvetica"/>
              </a:rPr>
              <a:t>of excuses, and is at liberty either to check the information</a:t>
            </a:r>
          </a:p>
          <a:p>
            <a:pPr algn="l"/>
            <a:endParaRPr lang="en-GB" sz="1200" b="0" i="0" u="none" strike="noStrike" baseline="0" dirty="0">
              <a:latin typeface="Helvetica"/>
            </a:endParaRPr>
          </a:p>
          <a:p>
            <a:pPr algn="l"/>
            <a:r>
              <a:rPr lang="en-GB" sz="1200" b="1" i="0" u="none" strike="noStrike" baseline="0" dirty="0">
                <a:latin typeface="Helvetica-Bold"/>
              </a:rPr>
              <a:t>What if I need an extension to a coursework submission date?</a:t>
            </a:r>
          </a:p>
          <a:p>
            <a:pPr algn="l"/>
            <a:r>
              <a:rPr lang="en-GB" sz="1200" b="0" i="0" u="none" strike="noStrike" baseline="0" dirty="0">
                <a:latin typeface="Helvetica"/>
              </a:rPr>
              <a:t>The University does not allow students to apply for extensions. Instead it has established systems for ensuring that students who have long-term impairment or experience extenuating circumstances are not advantaged or disadvantaged when being assessed.</a:t>
            </a:r>
          </a:p>
          <a:p>
            <a:pPr algn="l"/>
            <a:r>
              <a:rPr lang="en-GB" sz="1200" b="0" i="0" u="none" strike="noStrike" baseline="0" dirty="0">
                <a:latin typeface="Helvetica"/>
              </a:rPr>
              <a:t>Please see the information provided in sections 6.3 and 9.3.</a:t>
            </a:r>
            <a:endParaRPr lang="en-GB" dirty="0"/>
          </a:p>
        </p:txBody>
      </p:sp>
      <p:sp>
        <p:nvSpPr>
          <p:cNvPr id="4" name="Slide Number Placeholder 3"/>
          <p:cNvSpPr>
            <a:spLocks noGrp="1"/>
          </p:cNvSpPr>
          <p:nvPr>
            <p:ph type="sldNum" sz="quarter" idx="10"/>
          </p:nvPr>
        </p:nvSpPr>
        <p:spPr/>
        <p:txBody>
          <a:bodyPr/>
          <a:lstStyle/>
          <a:p>
            <a:fld id="{998EA047-BDC4-4AB2-95D6-72F432D4172E}" type="slidenum">
              <a:rPr lang="en-GB" smtClean="0"/>
              <a:t>12</a:t>
            </a:fld>
            <a:endParaRPr lang="en-GB"/>
          </a:p>
        </p:txBody>
      </p:sp>
    </p:spTree>
    <p:extLst>
      <p:ext uri="{BB962C8B-B14F-4D97-AF65-F5344CB8AC3E}">
        <p14:creationId xmlns:p14="http://schemas.microsoft.com/office/powerpoint/2010/main" val="72886056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Master" Target="../slideMasters/slideMaster1.xml"/><Relationship Id="rId1" Type="http://schemas.openxmlformats.org/officeDocument/2006/relationships/themeOverride" Target="../theme/themeOverride1.xml"/><Relationship Id="rId4" Type="http://schemas.openxmlformats.org/officeDocument/2006/relationships/image" Target="../media/image5.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0">
          <a:blip r:embed="rId3"/>
          <a:srcRect/>
          <a:stretch>
            <a:fillRect/>
          </a:stretch>
        </a:blipFill>
        <a:effectLst/>
      </p:bgPr>
    </p:bg>
    <p:spTree>
      <p:nvGrpSpPr>
        <p:cNvPr id="1" name=""/>
        <p:cNvGrpSpPr/>
        <p:nvPr/>
      </p:nvGrpSpPr>
      <p:grpSpPr>
        <a:xfrm>
          <a:off x="0" y="0"/>
          <a:ext cx="0" cy="0"/>
          <a:chOff x="0" y="0"/>
          <a:chExt cx="0" cy="0"/>
        </a:xfrm>
      </p:grpSpPr>
      <p:pic>
        <p:nvPicPr>
          <p:cNvPr id="4" name="Picture 7" descr="CoverOverlay.pn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5" name="Group 4"/>
          <p:cNvGrpSpPr/>
          <p:nvPr/>
        </p:nvGrpSpPr>
        <p:grpSpPr>
          <a:xfrm>
            <a:off x="1194102" y="2887531"/>
            <a:ext cx="6779110" cy="715581"/>
            <a:chOff x="1172584" y="1381459"/>
            <a:chExt cx="6779110" cy="715581"/>
          </a:xfrm>
          <a:effectLst>
            <a:outerShdw blurRad="38100" dist="12700" dir="16200000" rotWithShape="0">
              <a:prstClr val="black">
                <a:alpha val="30000"/>
              </a:prstClr>
            </a:outerShdw>
          </a:effectLst>
        </p:grpSpPr>
        <p:sp>
          <p:nvSpPr>
            <p:cNvPr id="6" name="TextBox 5"/>
            <p:cNvSpPr txBox="1"/>
            <p:nvPr/>
          </p:nvSpPr>
          <p:spPr>
            <a:xfrm>
              <a:off x="4147073" y="1381459"/>
              <a:ext cx="704039" cy="715581"/>
            </a:xfrm>
            <a:prstGeom prst="rect">
              <a:avLst/>
            </a:prstGeom>
            <a:noFill/>
          </p:spPr>
          <p:txBody>
            <a:bodyPr wrap="none">
              <a:spAutoFit/>
            </a:bodyPr>
            <a:lstStyle/>
            <a:p>
              <a:pPr>
                <a:defRPr/>
              </a:pPr>
              <a:r>
                <a:rPr lang="en-US" sz="4050" dirty="0">
                  <a:ln w="3175">
                    <a:solidFill>
                      <a:schemeClr val="tx2">
                        <a:alpha val="60000"/>
                      </a:schemeClr>
                    </a:solidFill>
                  </a:ln>
                  <a:solidFill>
                    <a:schemeClr val="tx2">
                      <a:lumMod val="90000"/>
                    </a:schemeClr>
                  </a:solidFill>
                  <a:effectLst>
                    <a:outerShdw blurRad="34925" dist="12700" dir="14400000" algn="ctr" rotWithShape="0">
                      <a:srgbClr val="000000">
                        <a:alpha val="21000"/>
                      </a:srgbClr>
                    </a:outerShdw>
                  </a:effectLst>
                  <a:latin typeface="Wingdings" pitchFamily="2" charset="2"/>
                  <a:ea typeface="ＭＳ Ｐゴシック" charset="0"/>
                </a:rPr>
                <a:t></a:t>
              </a:r>
            </a:p>
          </p:txBody>
        </p:sp>
        <p:cxnSp>
          <p:nvCxnSpPr>
            <p:cNvPr id="7" name="Straight Connector 6"/>
            <p:cNvCxnSpPr/>
            <p:nvPr/>
          </p:nvCxnSpPr>
          <p:spPr>
            <a:xfrm rot="10800000">
              <a:off x="1172584" y="192562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rot="10800000">
              <a:off x="4831976" y="192293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183341" y="1387737"/>
            <a:ext cx="6777318" cy="1731982"/>
          </a:xfrm>
        </p:spPr>
        <p:txBody>
          <a:bodyPr anchor="b"/>
          <a:lstStyle>
            <a:lvl1pPr>
              <a:defRPr>
                <a:ln w="3175">
                  <a:solidFill>
                    <a:schemeClr val="tx1">
                      <a:alpha val="65000"/>
                    </a:schemeClr>
                  </a:solidFill>
                </a:ln>
                <a:solidFill>
                  <a:schemeClr val="tx1"/>
                </a:solidFill>
                <a:effectLst>
                  <a:outerShdw blurRad="25400" dist="12700" dir="14220000" rotWithShape="0">
                    <a:prstClr val="black">
                      <a:alpha val="50000"/>
                    </a:prstClr>
                  </a:outerShdw>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1371600" y="3767862"/>
            <a:ext cx="6400800" cy="1752600"/>
          </a:xfrm>
        </p:spPr>
        <p:txBody>
          <a:bodyPr/>
          <a:lstStyle>
            <a:lvl1pPr marL="0" indent="0" algn="ctr">
              <a:buNone/>
              <a:defRPr>
                <a:solidFill>
                  <a:schemeClr val="tx1"/>
                </a:solidFill>
                <a:effectLst>
                  <a:outerShdw blurRad="34925" dist="12700" dir="14400000" rotWithShape="0">
                    <a:prstClr val="black">
                      <a:alpha val="21000"/>
                    </a:prstClr>
                  </a:outerShdw>
                </a:effectLst>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smtClean="0"/>
              <a:t>Click to edit Master subtitle style</a:t>
            </a:r>
            <a:endParaRPr lang="en-US" dirty="0"/>
          </a:p>
        </p:txBody>
      </p:sp>
      <p:sp>
        <p:nvSpPr>
          <p:cNvPr id="9" name="Date Placeholder 3"/>
          <p:cNvSpPr>
            <a:spLocks noGrp="1"/>
          </p:cNvSpPr>
          <p:nvPr>
            <p:ph type="dt" sz="half" idx="10"/>
          </p:nvPr>
        </p:nvSpPr>
        <p:spPr/>
        <p:txBody>
          <a:bodyPr/>
          <a:lstStyle>
            <a:lvl1pPr>
              <a:defRPr/>
            </a:lvl1pPr>
          </a:lstStyle>
          <a:p>
            <a:fld id="{91E16499-65D4-463E-BFA8-B6BB58B920A7}" type="datetimeFigureOut">
              <a:rPr lang="en-GB" smtClean="0"/>
              <a:t>04/02/2019</a:t>
            </a:fld>
            <a:endParaRPr lang="en-GB"/>
          </a:p>
        </p:txBody>
      </p:sp>
      <p:sp>
        <p:nvSpPr>
          <p:cNvPr id="10"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11" name="Slide Number Placeholder 5"/>
          <p:cNvSpPr>
            <a:spLocks noGrp="1"/>
          </p:cNvSpPr>
          <p:nvPr>
            <p:ph type="sldNum" sz="quarter" idx="12"/>
          </p:nvPr>
        </p:nvSpPr>
        <p:spPr/>
        <p:txBody>
          <a:bodyPr/>
          <a:lstStyle>
            <a:lvl1pPr>
              <a:defRPr/>
            </a:lvl1pPr>
          </a:lstStyle>
          <a:p>
            <a:fld id="{426C69B8-ED0F-4E6B-9CF8-D1D047833DB8}" type="slidenum">
              <a:rPr lang="en-GB" smtClean="0"/>
              <a:t>‹#›</a:t>
            </a:fld>
            <a:endParaRPr lang="en-GB"/>
          </a:p>
        </p:txBody>
      </p:sp>
    </p:spTree>
    <p:extLst>
      <p:ext uri="{BB962C8B-B14F-4D97-AF65-F5344CB8AC3E}">
        <p14:creationId xmlns:p14="http://schemas.microsoft.com/office/powerpoint/2010/main" val="3024733891"/>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4" name="Group 7"/>
          <p:cNvGrpSpPr>
            <a:grpSpLocks/>
          </p:cNvGrpSpPr>
          <p:nvPr/>
        </p:nvGrpSpPr>
        <p:grpSpPr bwMode="auto">
          <a:xfrm>
            <a:off x="1173164" y="1392241"/>
            <a:ext cx="6778625" cy="715581"/>
            <a:chOff x="1172584" y="1381459"/>
            <a:chExt cx="6779110" cy="715120"/>
          </a:xfrm>
        </p:grpSpPr>
        <p:sp>
          <p:nvSpPr>
            <p:cNvPr id="5" name="TextBox 4"/>
            <p:cNvSpPr txBox="1">
              <a:spLocks noChangeArrowheads="1"/>
            </p:cNvSpPr>
            <p:nvPr/>
          </p:nvSpPr>
          <p:spPr bwMode="auto">
            <a:xfrm>
              <a:off x="4147772" y="1381459"/>
              <a:ext cx="704089" cy="7151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defRPr/>
              </a:pPr>
              <a:r>
                <a:rPr lang="en-US" altLang="en-US" sz="4050" smtClean="0">
                  <a:solidFill>
                    <a:srgbClr val="DBA455"/>
                  </a:solidFill>
                  <a:latin typeface="Wingdings" panose="05000000000000000000" pitchFamily="2" charset="2"/>
                </a:rPr>
                <a:t></a:t>
              </a:r>
            </a:p>
          </p:txBody>
        </p:sp>
        <p:cxnSp>
          <p:nvCxnSpPr>
            <p:cNvPr id="6" name="Straight Connector 5"/>
            <p:cNvCxnSpPr/>
            <p:nvPr/>
          </p:nvCxnSpPr>
          <p:spPr>
            <a:xfrm rot="10800000">
              <a:off x="1172584" y="1925620"/>
              <a:ext cx="3119660"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0800000">
              <a:off x="4832033" y="1922447"/>
              <a:ext cx="3119661"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Title 10"/>
          <p:cNvSpPr>
            <a:spLocks noGrp="1"/>
          </p:cNvSpPr>
          <p:nvPr>
            <p:ph type="title"/>
          </p:nvPr>
        </p:nvSpPr>
        <p:spPr/>
        <p:txBody>
          <a:bodyPr/>
          <a:lstStyle/>
          <a:p>
            <a:r>
              <a:rPr lang="en-US" smtClean="0"/>
              <a:t>Click to edit Master title style</a:t>
            </a:r>
            <a:endParaRPr lang="en-US"/>
          </a:p>
        </p:txBody>
      </p:sp>
      <p:sp>
        <p:nvSpPr>
          <p:cNvPr id="8" name="Date Placeholder 3"/>
          <p:cNvSpPr>
            <a:spLocks noGrp="1"/>
          </p:cNvSpPr>
          <p:nvPr>
            <p:ph type="dt" sz="half" idx="10"/>
          </p:nvPr>
        </p:nvSpPr>
        <p:spPr/>
        <p:txBody>
          <a:bodyPr/>
          <a:lstStyle>
            <a:lvl1pPr>
              <a:defRPr/>
            </a:lvl1pPr>
          </a:lstStyle>
          <a:p>
            <a:fld id="{91E16499-65D4-463E-BFA8-B6BB58B920A7}" type="datetimeFigureOut">
              <a:rPr lang="en-GB" smtClean="0"/>
              <a:t>04/02/2019</a:t>
            </a:fld>
            <a:endParaRPr lang="en-GB"/>
          </a:p>
        </p:txBody>
      </p:sp>
      <p:sp>
        <p:nvSpPr>
          <p:cNvPr id="9" name="Footer Placeholder 4"/>
          <p:cNvSpPr>
            <a:spLocks noGrp="1"/>
          </p:cNvSpPr>
          <p:nvPr>
            <p:ph type="ftr" sz="quarter" idx="11"/>
          </p:nvPr>
        </p:nvSpPr>
        <p:spPr/>
        <p:txBody>
          <a:bodyPr/>
          <a:lstStyle>
            <a:lvl1pPr>
              <a:defRPr/>
            </a:lvl1pPr>
          </a:lstStyle>
          <a:p>
            <a:endParaRPr lang="en-GB"/>
          </a:p>
        </p:txBody>
      </p:sp>
      <p:sp>
        <p:nvSpPr>
          <p:cNvPr id="10" name="Slide Number Placeholder 5"/>
          <p:cNvSpPr>
            <a:spLocks noGrp="1"/>
          </p:cNvSpPr>
          <p:nvPr>
            <p:ph type="sldNum" sz="quarter" idx="12"/>
          </p:nvPr>
        </p:nvSpPr>
        <p:spPr/>
        <p:txBody>
          <a:bodyPr/>
          <a:lstStyle>
            <a:lvl1pPr>
              <a:defRPr/>
            </a:lvl1pPr>
          </a:lstStyle>
          <a:p>
            <a:fld id="{426C69B8-ED0F-4E6B-9CF8-D1D047833DB8}" type="slidenum">
              <a:rPr lang="en-GB" smtClean="0"/>
              <a:t>‹#›</a:t>
            </a:fld>
            <a:endParaRPr lang="en-GB"/>
          </a:p>
        </p:txBody>
      </p:sp>
    </p:spTree>
    <p:extLst>
      <p:ext uri="{BB962C8B-B14F-4D97-AF65-F5344CB8AC3E}">
        <p14:creationId xmlns:p14="http://schemas.microsoft.com/office/powerpoint/2010/main" val="2412144293"/>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0">
          <a:blip r:embed="rId2"/>
          <a:srcRect/>
          <a:stretch>
            <a:fillRect/>
          </a:stretch>
        </a:blipFill>
        <a:effectLst/>
      </p:bgPr>
    </p:bg>
    <p:spTree>
      <p:nvGrpSpPr>
        <p:cNvPr id="1" name=""/>
        <p:cNvGrpSpPr/>
        <p:nvPr/>
      </p:nvGrpSpPr>
      <p:grpSpPr>
        <a:xfrm>
          <a:off x="0" y="0"/>
          <a:ext cx="0" cy="0"/>
          <a:chOff x="0" y="0"/>
          <a:chExt cx="0" cy="0"/>
        </a:xfrm>
      </p:grpSpPr>
      <p:pic>
        <p:nvPicPr>
          <p:cNvPr id="4" name="Picture 7" descr="CoverOverlay.p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5" name="Group 7"/>
          <p:cNvGrpSpPr>
            <a:grpSpLocks/>
          </p:cNvGrpSpPr>
          <p:nvPr/>
        </p:nvGrpSpPr>
        <p:grpSpPr bwMode="auto">
          <a:xfrm>
            <a:off x="1173164" y="2887666"/>
            <a:ext cx="6778625" cy="715581"/>
            <a:chOff x="1172584" y="1381459"/>
            <a:chExt cx="6779110" cy="715120"/>
          </a:xfrm>
        </p:grpSpPr>
        <p:sp>
          <p:nvSpPr>
            <p:cNvPr id="6" name="TextBox 5"/>
            <p:cNvSpPr txBox="1">
              <a:spLocks noChangeArrowheads="1"/>
            </p:cNvSpPr>
            <p:nvPr/>
          </p:nvSpPr>
          <p:spPr bwMode="auto">
            <a:xfrm>
              <a:off x="4147772" y="1381459"/>
              <a:ext cx="704089" cy="7151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defRPr/>
              </a:pPr>
              <a:r>
                <a:rPr lang="en-US" altLang="en-US" sz="4050" smtClean="0">
                  <a:solidFill>
                    <a:srgbClr val="DBA455"/>
                  </a:solidFill>
                  <a:latin typeface="Wingdings" panose="05000000000000000000" pitchFamily="2" charset="2"/>
                </a:rPr>
                <a:t></a:t>
              </a:r>
            </a:p>
          </p:txBody>
        </p:sp>
        <p:cxnSp>
          <p:nvCxnSpPr>
            <p:cNvPr id="7" name="Straight Connector 6"/>
            <p:cNvCxnSpPr/>
            <p:nvPr/>
          </p:nvCxnSpPr>
          <p:spPr>
            <a:xfrm rot="10800000">
              <a:off x="1172584" y="1925620"/>
              <a:ext cx="3119660"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rot="10800000">
              <a:off x="4832033" y="1927207"/>
              <a:ext cx="3119661" cy="1586"/>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690041" y="1204857"/>
            <a:ext cx="7754713" cy="1910716"/>
          </a:xfrm>
        </p:spPr>
        <p:txBody>
          <a:bodyPr anchor="b"/>
          <a:lstStyle>
            <a:lvl1pPr algn="ctr">
              <a:defRPr sz="4050" b="0" cap="none" baseline="0">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699248" y="3767318"/>
            <a:ext cx="7734747" cy="1500187"/>
          </a:xfrm>
        </p:spPr>
        <p:txBody>
          <a:bodyPr/>
          <a:lstStyle>
            <a:lvl1pPr marL="0" indent="0" algn="ctr">
              <a:buNone/>
              <a:defRPr sz="1500">
                <a:solidFill>
                  <a:schemeClr val="tx2"/>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smtClean="0"/>
              <a:t>Click to edit Master text styles</a:t>
            </a:r>
          </a:p>
        </p:txBody>
      </p:sp>
      <p:sp>
        <p:nvSpPr>
          <p:cNvPr id="9" name="Date Placeholder 3"/>
          <p:cNvSpPr>
            <a:spLocks noGrp="1"/>
          </p:cNvSpPr>
          <p:nvPr>
            <p:ph type="dt" sz="half" idx="10"/>
          </p:nvPr>
        </p:nvSpPr>
        <p:spPr/>
        <p:txBody>
          <a:bodyPr/>
          <a:lstStyle>
            <a:lvl1pPr>
              <a:defRPr/>
            </a:lvl1pPr>
          </a:lstStyle>
          <a:p>
            <a:fld id="{91E16499-65D4-463E-BFA8-B6BB58B920A7}" type="datetimeFigureOut">
              <a:rPr lang="en-GB" smtClean="0"/>
              <a:t>04/02/2019</a:t>
            </a:fld>
            <a:endParaRPr lang="en-GB"/>
          </a:p>
        </p:txBody>
      </p:sp>
      <p:sp>
        <p:nvSpPr>
          <p:cNvPr id="10" name="Footer Placeholder 4"/>
          <p:cNvSpPr>
            <a:spLocks noGrp="1"/>
          </p:cNvSpPr>
          <p:nvPr>
            <p:ph type="ftr" sz="quarter" idx="11"/>
          </p:nvPr>
        </p:nvSpPr>
        <p:spPr/>
        <p:txBody>
          <a:bodyPr/>
          <a:lstStyle>
            <a:lvl1pPr>
              <a:defRPr/>
            </a:lvl1pPr>
          </a:lstStyle>
          <a:p>
            <a:endParaRPr lang="en-GB"/>
          </a:p>
        </p:txBody>
      </p:sp>
      <p:sp>
        <p:nvSpPr>
          <p:cNvPr id="11" name="Slide Number Placeholder 5"/>
          <p:cNvSpPr>
            <a:spLocks noGrp="1"/>
          </p:cNvSpPr>
          <p:nvPr>
            <p:ph type="sldNum" sz="quarter" idx="12"/>
          </p:nvPr>
        </p:nvSpPr>
        <p:spPr/>
        <p:txBody>
          <a:bodyPr/>
          <a:lstStyle>
            <a:lvl1pPr>
              <a:defRPr/>
            </a:lvl1pPr>
          </a:lstStyle>
          <a:p>
            <a:fld id="{426C69B8-ED0F-4E6B-9CF8-D1D047833DB8}" type="slidenum">
              <a:rPr lang="en-GB" smtClean="0"/>
              <a:t>‹#›</a:t>
            </a:fld>
            <a:endParaRPr lang="en-GB"/>
          </a:p>
        </p:txBody>
      </p:sp>
    </p:spTree>
    <p:extLst>
      <p:ext uri="{BB962C8B-B14F-4D97-AF65-F5344CB8AC3E}">
        <p14:creationId xmlns:p14="http://schemas.microsoft.com/office/powerpoint/2010/main" val="405458137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5" name="Group 7"/>
          <p:cNvGrpSpPr>
            <a:grpSpLocks/>
          </p:cNvGrpSpPr>
          <p:nvPr/>
        </p:nvGrpSpPr>
        <p:grpSpPr bwMode="auto">
          <a:xfrm>
            <a:off x="1173164" y="1392241"/>
            <a:ext cx="6778625" cy="715581"/>
            <a:chOff x="1172584" y="1381459"/>
            <a:chExt cx="6779110" cy="715120"/>
          </a:xfrm>
        </p:grpSpPr>
        <p:sp>
          <p:nvSpPr>
            <p:cNvPr id="6" name="TextBox 5"/>
            <p:cNvSpPr txBox="1">
              <a:spLocks noChangeArrowheads="1"/>
            </p:cNvSpPr>
            <p:nvPr/>
          </p:nvSpPr>
          <p:spPr bwMode="auto">
            <a:xfrm>
              <a:off x="4147772" y="1381459"/>
              <a:ext cx="704089" cy="7151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defRPr/>
              </a:pPr>
              <a:r>
                <a:rPr lang="en-US" altLang="en-US" sz="4050" smtClean="0">
                  <a:solidFill>
                    <a:srgbClr val="DBA455"/>
                  </a:solidFill>
                  <a:latin typeface="Wingdings" panose="05000000000000000000" pitchFamily="2" charset="2"/>
                </a:rPr>
                <a:t></a:t>
              </a:r>
            </a:p>
          </p:txBody>
        </p:sp>
        <p:cxnSp>
          <p:nvCxnSpPr>
            <p:cNvPr id="7" name="Straight Connector 6"/>
            <p:cNvCxnSpPr/>
            <p:nvPr/>
          </p:nvCxnSpPr>
          <p:spPr>
            <a:xfrm rot="10800000">
              <a:off x="1172584" y="1925620"/>
              <a:ext cx="3119660"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0800000">
              <a:off x="4832033" y="1922447"/>
              <a:ext cx="3119661"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12" name="Title 11"/>
          <p:cNvSpPr>
            <a:spLocks noGrp="1"/>
          </p:cNvSpPr>
          <p:nvPr>
            <p:ph type="title"/>
          </p:nvPr>
        </p:nvSpPr>
        <p:spPr/>
        <p:txBody>
          <a:bodyPr/>
          <a:lstStyle>
            <a:lvl1pPr>
              <a:defRPr>
                <a:solidFill>
                  <a:schemeClr val="tx2"/>
                </a:solidFill>
              </a:defRPr>
            </a:lvl1pPr>
          </a:lstStyle>
          <a:p>
            <a:r>
              <a:rPr lang="en-US" smtClean="0"/>
              <a:t>Click to edit Master title style</a:t>
            </a:r>
            <a:endParaRPr lang="en-US" dirty="0"/>
          </a:p>
        </p:txBody>
      </p:sp>
      <p:sp>
        <p:nvSpPr>
          <p:cNvPr id="8" name="Content Placeholder 7"/>
          <p:cNvSpPr>
            <a:spLocks noGrp="1"/>
          </p:cNvSpPr>
          <p:nvPr>
            <p:ph sz="quarter" idx="13"/>
          </p:nvPr>
        </p:nvSpPr>
        <p:spPr>
          <a:xfrm>
            <a:off x="685800" y="2240280"/>
            <a:ext cx="3803904" cy="387705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0" name="Content Placeholder 9"/>
          <p:cNvSpPr>
            <a:spLocks noGrp="1"/>
          </p:cNvSpPr>
          <p:nvPr>
            <p:ph sz="quarter" idx="14"/>
          </p:nvPr>
        </p:nvSpPr>
        <p:spPr>
          <a:xfrm>
            <a:off x="4645151" y="2240280"/>
            <a:ext cx="3803904" cy="387705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Date Placeholder 4"/>
          <p:cNvSpPr>
            <a:spLocks noGrp="1"/>
          </p:cNvSpPr>
          <p:nvPr>
            <p:ph type="dt" sz="half" idx="15"/>
          </p:nvPr>
        </p:nvSpPr>
        <p:spPr/>
        <p:txBody>
          <a:bodyPr/>
          <a:lstStyle>
            <a:lvl1pPr>
              <a:defRPr/>
            </a:lvl1pPr>
          </a:lstStyle>
          <a:p>
            <a:fld id="{91E16499-65D4-463E-BFA8-B6BB58B920A7}" type="datetimeFigureOut">
              <a:rPr lang="en-GB" smtClean="0"/>
              <a:t>04/02/2019</a:t>
            </a:fld>
            <a:endParaRPr lang="en-GB"/>
          </a:p>
        </p:txBody>
      </p:sp>
      <p:sp>
        <p:nvSpPr>
          <p:cNvPr id="13" name="Footer Placeholder 5"/>
          <p:cNvSpPr>
            <a:spLocks noGrp="1"/>
          </p:cNvSpPr>
          <p:nvPr>
            <p:ph type="ftr" sz="quarter" idx="16"/>
          </p:nvPr>
        </p:nvSpPr>
        <p:spPr/>
        <p:txBody>
          <a:bodyPr/>
          <a:lstStyle>
            <a:lvl1pPr>
              <a:defRPr/>
            </a:lvl1pPr>
          </a:lstStyle>
          <a:p>
            <a:endParaRPr lang="en-GB"/>
          </a:p>
        </p:txBody>
      </p:sp>
      <p:sp>
        <p:nvSpPr>
          <p:cNvPr id="14" name="Slide Number Placeholder 6"/>
          <p:cNvSpPr>
            <a:spLocks noGrp="1"/>
          </p:cNvSpPr>
          <p:nvPr>
            <p:ph type="sldNum" sz="quarter" idx="17"/>
          </p:nvPr>
        </p:nvSpPr>
        <p:spPr/>
        <p:txBody>
          <a:bodyPr/>
          <a:lstStyle>
            <a:lvl1pPr>
              <a:defRPr/>
            </a:lvl1pPr>
          </a:lstStyle>
          <a:p>
            <a:fld id="{426C69B8-ED0F-4E6B-9CF8-D1D047833DB8}" type="slidenum">
              <a:rPr lang="en-GB" smtClean="0"/>
              <a:t>‹#›</a:t>
            </a:fld>
            <a:endParaRPr lang="en-GB"/>
          </a:p>
        </p:txBody>
      </p:sp>
    </p:spTree>
    <p:extLst>
      <p:ext uri="{BB962C8B-B14F-4D97-AF65-F5344CB8AC3E}">
        <p14:creationId xmlns:p14="http://schemas.microsoft.com/office/powerpoint/2010/main" val="3006104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7" name="Group 7"/>
          <p:cNvGrpSpPr>
            <a:grpSpLocks/>
          </p:cNvGrpSpPr>
          <p:nvPr/>
        </p:nvGrpSpPr>
        <p:grpSpPr bwMode="auto">
          <a:xfrm>
            <a:off x="1173164" y="1392241"/>
            <a:ext cx="6778625" cy="715581"/>
            <a:chOff x="1172584" y="1381459"/>
            <a:chExt cx="6779110" cy="715120"/>
          </a:xfrm>
        </p:grpSpPr>
        <p:sp>
          <p:nvSpPr>
            <p:cNvPr id="8" name="TextBox 7"/>
            <p:cNvSpPr txBox="1">
              <a:spLocks noChangeArrowheads="1"/>
            </p:cNvSpPr>
            <p:nvPr/>
          </p:nvSpPr>
          <p:spPr bwMode="auto">
            <a:xfrm>
              <a:off x="4147772" y="1381459"/>
              <a:ext cx="704089" cy="7151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defRPr/>
              </a:pPr>
              <a:r>
                <a:rPr lang="en-US" altLang="en-US" sz="4050" smtClean="0">
                  <a:solidFill>
                    <a:srgbClr val="DBA455"/>
                  </a:solidFill>
                  <a:latin typeface="Wingdings" panose="05000000000000000000" pitchFamily="2" charset="2"/>
                </a:rPr>
                <a:t></a:t>
              </a:r>
            </a:p>
          </p:txBody>
        </p:sp>
        <p:cxnSp>
          <p:nvCxnSpPr>
            <p:cNvPr id="9" name="Straight Connector 8"/>
            <p:cNvCxnSpPr/>
            <p:nvPr/>
          </p:nvCxnSpPr>
          <p:spPr>
            <a:xfrm rot="10800000">
              <a:off x="1172584" y="1925620"/>
              <a:ext cx="3119660"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rot="10800000">
              <a:off x="4832033" y="1922447"/>
              <a:ext cx="3119661"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051560" y="2240280"/>
            <a:ext cx="3442446" cy="658368"/>
          </a:xfrm>
        </p:spPr>
        <p:txBody>
          <a:bodyPr anchor="b"/>
          <a:lstStyle>
            <a:lvl1pPr marL="0" indent="0" algn="ctr">
              <a:buNone/>
              <a:defRPr sz="1800" b="0">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688488" y="2947595"/>
            <a:ext cx="3803904" cy="317296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02306" y="2240280"/>
            <a:ext cx="3447288" cy="658368"/>
          </a:xfrm>
        </p:spPr>
        <p:txBody>
          <a:bodyPr anchor="b"/>
          <a:lstStyle>
            <a:lvl1pPr marL="0" indent="0" algn="ctr">
              <a:buNone/>
              <a:defRPr sz="1800" b="0">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4645026" y="2944368"/>
            <a:ext cx="3799728" cy="317296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Date Placeholder 6"/>
          <p:cNvSpPr>
            <a:spLocks noGrp="1"/>
          </p:cNvSpPr>
          <p:nvPr>
            <p:ph type="dt" sz="half" idx="10"/>
          </p:nvPr>
        </p:nvSpPr>
        <p:spPr/>
        <p:txBody>
          <a:bodyPr/>
          <a:lstStyle>
            <a:lvl1pPr>
              <a:defRPr/>
            </a:lvl1pPr>
          </a:lstStyle>
          <a:p>
            <a:fld id="{91E16499-65D4-463E-BFA8-B6BB58B920A7}" type="datetimeFigureOut">
              <a:rPr lang="en-GB" smtClean="0"/>
              <a:t>04/02/2019</a:t>
            </a:fld>
            <a:endParaRPr lang="en-GB"/>
          </a:p>
        </p:txBody>
      </p:sp>
      <p:sp>
        <p:nvSpPr>
          <p:cNvPr id="12" name="Footer Placeholder 7"/>
          <p:cNvSpPr>
            <a:spLocks noGrp="1"/>
          </p:cNvSpPr>
          <p:nvPr>
            <p:ph type="ftr" sz="quarter" idx="11"/>
          </p:nvPr>
        </p:nvSpPr>
        <p:spPr/>
        <p:txBody>
          <a:bodyPr/>
          <a:lstStyle>
            <a:lvl1pPr>
              <a:defRPr/>
            </a:lvl1pPr>
          </a:lstStyle>
          <a:p>
            <a:endParaRPr lang="en-GB"/>
          </a:p>
        </p:txBody>
      </p:sp>
      <p:sp>
        <p:nvSpPr>
          <p:cNvPr id="13" name="Slide Number Placeholder 8"/>
          <p:cNvSpPr>
            <a:spLocks noGrp="1"/>
          </p:cNvSpPr>
          <p:nvPr>
            <p:ph type="sldNum" sz="quarter" idx="12"/>
          </p:nvPr>
        </p:nvSpPr>
        <p:spPr/>
        <p:txBody>
          <a:bodyPr/>
          <a:lstStyle>
            <a:lvl1pPr>
              <a:defRPr/>
            </a:lvl1pPr>
          </a:lstStyle>
          <a:p>
            <a:fld id="{426C69B8-ED0F-4E6B-9CF8-D1D047833DB8}" type="slidenum">
              <a:rPr lang="en-GB" smtClean="0"/>
              <a:t>‹#›</a:t>
            </a:fld>
            <a:endParaRPr lang="en-GB"/>
          </a:p>
        </p:txBody>
      </p:sp>
    </p:spTree>
    <p:extLst>
      <p:ext uri="{BB962C8B-B14F-4D97-AF65-F5344CB8AC3E}">
        <p14:creationId xmlns:p14="http://schemas.microsoft.com/office/powerpoint/2010/main" val="22888192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3" name="Group 7"/>
          <p:cNvGrpSpPr>
            <a:grpSpLocks/>
          </p:cNvGrpSpPr>
          <p:nvPr/>
        </p:nvGrpSpPr>
        <p:grpSpPr bwMode="auto">
          <a:xfrm>
            <a:off x="1173164" y="1392241"/>
            <a:ext cx="6778625" cy="715581"/>
            <a:chOff x="1172584" y="1381459"/>
            <a:chExt cx="6779110" cy="715120"/>
          </a:xfrm>
        </p:grpSpPr>
        <p:sp>
          <p:nvSpPr>
            <p:cNvPr id="4" name="TextBox 3"/>
            <p:cNvSpPr txBox="1">
              <a:spLocks noChangeArrowheads="1"/>
            </p:cNvSpPr>
            <p:nvPr/>
          </p:nvSpPr>
          <p:spPr bwMode="auto">
            <a:xfrm>
              <a:off x="4147772" y="1381459"/>
              <a:ext cx="704089" cy="7151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defRPr/>
              </a:pPr>
              <a:r>
                <a:rPr lang="en-US" altLang="en-US" sz="4050" smtClean="0">
                  <a:solidFill>
                    <a:srgbClr val="DBA455"/>
                  </a:solidFill>
                  <a:latin typeface="Wingdings" panose="05000000000000000000" pitchFamily="2" charset="2"/>
                </a:rPr>
                <a:t></a:t>
              </a:r>
            </a:p>
          </p:txBody>
        </p:sp>
        <p:cxnSp>
          <p:nvCxnSpPr>
            <p:cNvPr id="5" name="Straight Connector 4"/>
            <p:cNvCxnSpPr/>
            <p:nvPr/>
          </p:nvCxnSpPr>
          <p:spPr>
            <a:xfrm rot="10800000">
              <a:off x="1172584" y="1925620"/>
              <a:ext cx="3119660"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rot="10800000">
              <a:off x="4832033" y="1922447"/>
              <a:ext cx="3119661"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lvl1pPr>
              <a:defRPr/>
            </a:lvl1pPr>
          </a:lstStyle>
          <a:p>
            <a:fld id="{91E16499-65D4-463E-BFA8-B6BB58B920A7}" type="datetimeFigureOut">
              <a:rPr lang="en-GB" smtClean="0"/>
              <a:t>04/02/2019</a:t>
            </a:fld>
            <a:endParaRPr lang="en-GB"/>
          </a:p>
        </p:txBody>
      </p:sp>
      <p:sp>
        <p:nvSpPr>
          <p:cNvPr id="8" name="Footer Placeholder 3"/>
          <p:cNvSpPr>
            <a:spLocks noGrp="1"/>
          </p:cNvSpPr>
          <p:nvPr>
            <p:ph type="ftr" sz="quarter" idx="11"/>
          </p:nvPr>
        </p:nvSpPr>
        <p:spPr/>
        <p:txBody>
          <a:bodyPr/>
          <a:lstStyle>
            <a:lvl1pPr>
              <a:defRPr/>
            </a:lvl1pPr>
          </a:lstStyle>
          <a:p>
            <a:endParaRPr lang="en-GB"/>
          </a:p>
        </p:txBody>
      </p:sp>
      <p:sp>
        <p:nvSpPr>
          <p:cNvPr id="9" name="Slide Number Placeholder 4"/>
          <p:cNvSpPr>
            <a:spLocks noGrp="1"/>
          </p:cNvSpPr>
          <p:nvPr>
            <p:ph type="sldNum" sz="quarter" idx="12"/>
          </p:nvPr>
        </p:nvSpPr>
        <p:spPr/>
        <p:txBody>
          <a:bodyPr/>
          <a:lstStyle>
            <a:lvl1pPr>
              <a:defRPr/>
            </a:lvl1pPr>
          </a:lstStyle>
          <a:p>
            <a:fld id="{426C69B8-ED0F-4E6B-9CF8-D1D047833DB8}" type="slidenum">
              <a:rPr lang="en-GB" smtClean="0"/>
              <a:t>‹#›</a:t>
            </a:fld>
            <a:endParaRPr lang="en-GB"/>
          </a:p>
        </p:txBody>
      </p:sp>
    </p:spTree>
    <p:extLst>
      <p:ext uri="{BB962C8B-B14F-4D97-AF65-F5344CB8AC3E}">
        <p14:creationId xmlns:p14="http://schemas.microsoft.com/office/powerpoint/2010/main" val="25748608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fld id="{91E16499-65D4-463E-BFA8-B6BB58B920A7}" type="datetimeFigureOut">
              <a:rPr lang="en-GB" smtClean="0"/>
              <a:t>04/02/2019</a:t>
            </a:fld>
            <a:endParaRPr lang="en-GB"/>
          </a:p>
        </p:txBody>
      </p:sp>
      <p:sp>
        <p:nvSpPr>
          <p:cNvPr id="3" name="Footer Placeholder 4"/>
          <p:cNvSpPr>
            <a:spLocks noGrp="1"/>
          </p:cNvSpPr>
          <p:nvPr>
            <p:ph type="ftr" sz="quarter" idx="11"/>
          </p:nvPr>
        </p:nvSpPr>
        <p:spPr/>
        <p:txBody>
          <a:bodyPr/>
          <a:lstStyle>
            <a:lvl1pPr>
              <a:defRPr/>
            </a:lvl1pPr>
          </a:lstStyle>
          <a:p>
            <a:endParaRPr lang="en-GB"/>
          </a:p>
        </p:txBody>
      </p:sp>
      <p:sp>
        <p:nvSpPr>
          <p:cNvPr id="4" name="Slide Number Placeholder 5"/>
          <p:cNvSpPr>
            <a:spLocks noGrp="1"/>
          </p:cNvSpPr>
          <p:nvPr>
            <p:ph type="sldNum" sz="quarter" idx="12"/>
          </p:nvPr>
        </p:nvSpPr>
        <p:spPr/>
        <p:txBody>
          <a:bodyPr/>
          <a:lstStyle>
            <a:lvl1pPr>
              <a:defRPr/>
            </a:lvl1pPr>
          </a:lstStyle>
          <a:p>
            <a:fld id="{426C69B8-ED0F-4E6B-9CF8-D1D047833DB8}" type="slidenum">
              <a:rPr lang="en-GB" smtClean="0"/>
              <a:t>‹#›</a:t>
            </a:fld>
            <a:endParaRPr lang="en-GB"/>
          </a:p>
        </p:txBody>
      </p:sp>
    </p:spTree>
    <p:extLst>
      <p:ext uri="{BB962C8B-B14F-4D97-AF65-F5344CB8AC3E}">
        <p14:creationId xmlns:p14="http://schemas.microsoft.com/office/powerpoint/2010/main" val="29531386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34580" y="1678197"/>
            <a:ext cx="3422483" cy="1886921"/>
          </a:xfrm>
        </p:spPr>
        <p:txBody>
          <a:bodyPr anchor="b"/>
          <a:lstStyle>
            <a:lvl1pPr algn="l">
              <a:defRPr sz="2100" b="0"/>
            </a:lvl1pPr>
          </a:lstStyle>
          <a:p>
            <a:r>
              <a:rPr lang="en-US" smtClean="0"/>
              <a:t>Click to edit Master title style</a:t>
            </a:r>
            <a:endParaRPr lang="en-US"/>
          </a:p>
        </p:txBody>
      </p:sp>
      <p:sp>
        <p:nvSpPr>
          <p:cNvPr id="3" name="Content Placeholder 2"/>
          <p:cNvSpPr>
            <a:spLocks noGrp="1"/>
          </p:cNvSpPr>
          <p:nvPr>
            <p:ph idx="1"/>
          </p:nvPr>
        </p:nvSpPr>
        <p:spPr>
          <a:xfrm>
            <a:off x="692002" y="559400"/>
            <a:ext cx="4116667" cy="5566765"/>
          </a:xfrm>
        </p:spPr>
        <p:txBody>
          <a:bodyPr anchor="ctr"/>
          <a:lstStyle>
            <a:lvl1pPr>
              <a:defRPr sz="1800"/>
            </a:lvl1pPr>
            <a:lvl2pPr>
              <a:defRPr sz="1650"/>
            </a:lvl2pPr>
            <a:lvl3pPr>
              <a:defRPr sz="1500"/>
            </a:lvl3pPr>
            <a:lvl4pPr>
              <a:defRPr sz="1350"/>
            </a:lvl4pPr>
            <a:lvl5pPr>
              <a:defRPr sz="1200"/>
            </a:lvl5pPr>
            <a:lvl6pPr>
              <a:defRPr sz="1500"/>
            </a:lvl6pPr>
            <a:lvl7pPr>
              <a:defRPr sz="1500"/>
            </a:lvl7pPr>
            <a:lvl8pPr>
              <a:defRPr sz="1500"/>
            </a:lvl8pPr>
            <a:lvl9pPr>
              <a:defRPr sz="1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034580" y="3603814"/>
            <a:ext cx="3411725" cy="2517289"/>
          </a:xfrm>
        </p:spPr>
        <p:txBody>
          <a:bodyPr>
            <a:normAutofit/>
          </a:bodyPr>
          <a:lstStyle>
            <a:lvl1pPr marL="0" indent="0">
              <a:buNone/>
              <a:defRPr sz="12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fld id="{91E16499-65D4-463E-BFA8-B6BB58B920A7}" type="datetimeFigureOut">
              <a:rPr lang="en-GB" smtClean="0"/>
              <a:t>04/02/2019</a:t>
            </a:fld>
            <a:endParaRPr lang="en-GB"/>
          </a:p>
        </p:txBody>
      </p:sp>
      <p:sp>
        <p:nvSpPr>
          <p:cNvPr id="6" name="Footer Placeholder 4"/>
          <p:cNvSpPr>
            <a:spLocks noGrp="1"/>
          </p:cNvSpPr>
          <p:nvPr>
            <p:ph type="ftr" sz="quarter" idx="11"/>
          </p:nvPr>
        </p:nvSpPr>
        <p:spPr/>
        <p:txBody>
          <a:bodyPr/>
          <a:lstStyle>
            <a:lvl1pPr>
              <a:defRPr/>
            </a:lvl1pPr>
          </a:lstStyle>
          <a:p>
            <a:endParaRPr lang="en-GB"/>
          </a:p>
        </p:txBody>
      </p:sp>
      <p:sp>
        <p:nvSpPr>
          <p:cNvPr id="7" name="Slide Number Placeholder 5"/>
          <p:cNvSpPr>
            <a:spLocks noGrp="1"/>
          </p:cNvSpPr>
          <p:nvPr>
            <p:ph type="sldNum" sz="quarter" idx="12"/>
          </p:nvPr>
        </p:nvSpPr>
        <p:spPr/>
        <p:txBody>
          <a:bodyPr/>
          <a:lstStyle>
            <a:lvl1pPr>
              <a:defRPr/>
            </a:lvl1pPr>
          </a:lstStyle>
          <a:p>
            <a:fld id="{426C69B8-ED0F-4E6B-9CF8-D1D047833DB8}" type="slidenum">
              <a:rPr lang="en-GB" smtClean="0"/>
              <a:t>‹#›</a:t>
            </a:fld>
            <a:endParaRPr lang="en-GB"/>
          </a:p>
        </p:txBody>
      </p:sp>
    </p:spTree>
    <p:extLst>
      <p:ext uri="{BB962C8B-B14F-4D97-AF65-F5344CB8AC3E}">
        <p14:creationId xmlns:p14="http://schemas.microsoft.com/office/powerpoint/2010/main" val="14111622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732" y="4668820"/>
            <a:ext cx="7767021" cy="644729"/>
          </a:xfrm>
        </p:spPr>
        <p:txBody>
          <a:bodyPr anchor="b"/>
          <a:lstStyle>
            <a:lvl1pPr algn="ctr">
              <a:defRPr sz="2100" b="0"/>
            </a:lvl1pPr>
          </a:lstStyle>
          <a:p>
            <a:r>
              <a:rPr lang="en-US" smtClean="0"/>
              <a:t>Click to edit Master title style</a:t>
            </a:r>
            <a:endParaRPr lang="en-US"/>
          </a:p>
        </p:txBody>
      </p:sp>
      <p:sp>
        <p:nvSpPr>
          <p:cNvPr id="3" name="Picture Placeholder 2"/>
          <p:cNvSpPr>
            <a:spLocks noGrp="1"/>
          </p:cNvSpPr>
          <p:nvPr>
            <p:ph type="pic" idx="1"/>
          </p:nvPr>
        </p:nvSpPr>
        <p:spPr>
          <a:xfrm rot="240000">
            <a:off x="2183793" y="666965"/>
            <a:ext cx="4772156" cy="3598016"/>
          </a:xfrm>
          <a:solidFill>
            <a:srgbClr val="FFFFFF">
              <a:shade val="85000"/>
            </a:srgbClr>
          </a:solidFill>
          <a:ln w="190500" cap="sq">
            <a:solidFill>
              <a:srgbClr val="FFFFFF"/>
            </a:solidFill>
            <a:miter lim="800000"/>
          </a:ln>
          <a:effectLst>
            <a:outerShdw blurRad="65000" dist="50800" dir="12900000" kx="195000" ky="145000" algn="tl" rotWithShape="0">
              <a:srgbClr val="000000">
                <a:alpha val="24000"/>
              </a:srgbClr>
            </a:outerShdw>
          </a:effectLst>
          <a:scene3d>
            <a:camera prst="orthographicFront">
              <a:rot lat="0" lon="0" rev="360000"/>
            </a:camera>
            <a:lightRig rig="twoPt" dir="t">
              <a:rot lat="0" lon="0" rev="7200000"/>
            </a:lightRig>
          </a:scene3d>
          <a:sp3d contourW="12700">
            <a:bevelT w="25400" h="19050"/>
            <a:contourClr>
              <a:srgbClr val="969696"/>
            </a:contourClr>
          </a:sp3d>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smtClean="0"/>
              <a:t>Click icon to add picture</a:t>
            </a:r>
            <a:endParaRPr lang="en-US" noProof="0" dirty="0"/>
          </a:p>
        </p:txBody>
      </p:sp>
      <p:sp>
        <p:nvSpPr>
          <p:cNvPr id="4" name="Text Placeholder 3"/>
          <p:cNvSpPr>
            <a:spLocks noGrp="1"/>
          </p:cNvSpPr>
          <p:nvPr>
            <p:ph type="body" sz="half" idx="2"/>
          </p:nvPr>
        </p:nvSpPr>
        <p:spPr>
          <a:xfrm>
            <a:off x="688490" y="5324306"/>
            <a:ext cx="7756264" cy="804862"/>
          </a:xfrm>
        </p:spPr>
        <p:txBody>
          <a:bodyPr>
            <a:normAutofit/>
          </a:bodyPr>
          <a:lstStyle>
            <a:lvl1pPr marL="0" indent="0" algn="ctr">
              <a:buNone/>
              <a:defRPr sz="12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fld id="{91E16499-65D4-463E-BFA8-B6BB58B920A7}" type="datetimeFigureOut">
              <a:rPr lang="en-GB" smtClean="0"/>
              <a:t>04/02/2019</a:t>
            </a:fld>
            <a:endParaRPr lang="en-GB"/>
          </a:p>
        </p:txBody>
      </p:sp>
      <p:sp>
        <p:nvSpPr>
          <p:cNvPr id="6" name="Footer Placeholder 4"/>
          <p:cNvSpPr>
            <a:spLocks noGrp="1"/>
          </p:cNvSpPr>
          <p:nvPr>
            <p:ph type="ftr" sz="quarter" idx="11"/>
          </p:nvPr>
        </p:nvSpPr>
        <p:spPr/>
        <p:txBody>
          <a:bodyPr/>
          <a:lstStyle>
            <a:lvl1pPr>
              <a:defRPr/>
            </a:lvl1pPr>
          </a:lstStyle>
          <a:p>
            <a:endParaRPr lang="en-GB"/>
          </a:p>
        </p:txBody>
      </p:sp>
      <p:sp>
        <p:nvSpPr>
          <p:cNvPr id="7" name="Slide Number Placeholder 5"/>
          <p:cNvSpPr>
            <a:spLocks noGrp="1"/>
          </p:cNvSpPr>
          <p:nvPr>
            <p:ph type="sldNum" sz="quarter" idx="12"/>
          </p:nvPr>
        </p:nvSpPr>
        <p:spPr/>
        <p:txBody>
          <a:bodyPr/>
          <a:lstStyle>
            <a:lvl1pPr>
              <a:defRPr/>
            </a:lvl1pPr>
          </a:lstStyle>
          <a:p>
            <a:fld id="{426C69B8-ED0F-4E6B-9CF8-D1D047833DB8}" type="slidenum">
              <a:rPr lang="en-GB" smtClean="0"/>
              <a:t>‹#›</a:t>
            </a:fld>
            <a:endParaRPr lang="en-GB"/>
          </a:p>
        </p:txBody>
      </p:sp>
    </p:spTree>
    <p:extLst>
      <p:ext uri="{BB962C8B-B14F-4D97-AF65-F5344CB8AC3E}">
        <p14:creationId xmlns:p14="http://schemas.microsoft.com/office/powerpoint/2010/main" val="35842085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4" name="Group 7"/>
          <p:cNvGrpSpPr>
            <a:grpSpLocks/>
          </p:cNvGrpSpPr>
          <p:nvPr/>
        </p:nvGrpSpPr>
        <p:grpSpPr bwMode="auto">
          <a:xfrm>
            <a:off x="1173164" y="1392241"/>
            <a:ext cx="6778625" cy="715581"/>
            <a:chOff x="1172584" y="1381459"/>
            <a:chExt cx="6779110" cy="715120"/>
          </a:xfrm>
        </p:grpSpPr>
        <p:sp>
          <p:nvSpPr>
            <p:cNvPr id="5" name="TextBox 4"/>
            <p:cNvSpPr txBox="1">
              <a:spLocks noChangeArrowheads="1"/>
            </p:cNvSpPr>
            <p:nvPr/>
          </p:nvSpPr>
          <p:spPr bwMode="auto">
            <a:xfrm>
              <a:off x="4147772" y="1381459"/>
              <a:ext cx="704089" cy="7151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defRPr/>
              </a:pPr>
              <a:r>
                <a:rPr lang="en-US" altLang="en-US" sz="4050" smtClean="0">
                  <a:solidFill>
                    <a:srgbClr val="DBA455"/>
                  </a:solidFill>
                  <a:latin typeface="Wingdings" panose="05000000000000000000" pitchFamily="2" charset="2"/>
                </a:rPr>
                <a:t></a:t>
              </a:r>
            </a:p>
          </p:txBody>
        </p:sp>
        <p:cxnSp>
          <p:nvCxnSpPr>
            <p:cNvPr id="6" name="Straight Connector 5"/>
            <p:cNvCxnSpPr/>
            <p:nvPr/>
          </p:nvCxnSpPr>
          <p:spPr>
            <a:xfrm rot="10800000">
              <a:off x="1172584" y="1925620"/>
              <a:ext cx="3119660"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0800000">
              <a:off x="4832033" y="1922447"/>
              <a:ext cx="3119661" cy="1587"/>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8" name="Date Placeholder 3"/>
          <p:cNvSpPr>
            <a:spLocks noGrp="1"/>
          </p:cNvSpPr>
          <p:nvPr>
            <p:ph type="dt" sz="half" idx="10"/>
          </p:nvPr>
        </p:nvSpPr>
        <p:spPr/>
        <p:txBody>
          <a:bodyPr/>
          <a:lstStyle>
            <a:lvl1pPr>
              <a:defRPr/>
            </a:lvl1pPr>
          </a:lstStyle>
          <a:p>
            <a:fld id="{91E16499-65D4-463E-BFA8-B6BB58B920A7}" type="datetimeFigureOut">
              <a:rPr lang="en-GB" smtClean="0"/>
              <a:t>04/02/2019</a:t>
            </a:fld>
            <a:endParaRPr lang="en-GB"/>
          </a:p>
        </p:txBody>
      </p:sp>
      <p:sp>
        <p:nvSpPr>
          <p:cNvPr id="9" name="Footer Placeholder 4"/>
          <p:cNvSpPr>
            <a:spLocks noGrp="1"/>
          </p:cNvSpPr>
          <p:nvPr>
            <p:ph type="ftr" sz="quarter" idx="11"/>
          </p:nvPr>
        </p:nvSpPr>
        <p:spPr/>
        <p:txBody>
          <a:bodyPr/>
          <a:lstStyle>
            <a:lvl1pPr>
              <a:defRPr/>
            </a:lvl1pPr>
          </a:lstStyle>
          <a:p>
            <a:endParaRPr lang="en-GB"/>
          </a:p>
        </p:txBody>
      </p:sp>
      <p:sp>
        <p:nvSpPr>
          <p:cNvPr id="10" name="Slide Number Placeholder 5"/>
          <p:cNvSpPr>
            <a:spLocks noGrp="1"/>
          </p:cNvSpPr>
          <p:nvPr>
            <p:ph type="sldNum" sz="quarter" idx="12"/>
          </p:nvPr>
        </p:nvSpPr>
        <p:spPr/>
        <p:txBody>
          <a:bodyPr/>
          <a:lstStyle>
            <a:lvl1pPr>
              <a:defRPr/>
            </a:lvl1pPr>
          </a:lstStyle>
          <a:p>
            <a:fld id="{426C69B8-ED0F-4E6B-9CF8-D1D047833DB8}" type="slidenum">
              <a:rPr lang="en-GB" smtClean="0"/>
              <a:t>‹#›</a:t>
            </a:fld>
            <a:endParaRPr lang="en-GB"/>
          </a:p>
        </p:txBody>
      </p:sp>
    </p:spTree>
    <p:extLst>
      <p:ext uri="{BB962C8B-B14F-4D97-AF65-F5344CB8AC3E}">
        <p14:creationId xmlns:p14="http://schemas.microsoft.com/office/powerpoint/2010/main" val="15158106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4" name="Group 7"/>
          <p:cNvGrpSpPr>
            <a:grpSpLocks/>
          </p:cNvGrpSpPr>
          <p:nvPr/>
        </p:nvGrpSpPr>
        <p:grpSpPr bwMode="auto">
          <a:xfrm rot="5400000">
            <a:off x="3908427" y="2984693"/>
            <a:ext cx="5481637" cy="715581"/>
            <a:chOff x="1815339" y="1484948"/>
            <a:chExt cx="5480154" cy="716350"/>
          </a:xfrm>
        </p:grpSpPr>
        <p:sp>
          <p:nvSpPr>
            <p:cNvPr id="5" name="TextBox 4"/>
            <p:cNvSpPr txBox="1">
              <a:spLocks noChangeArrowheads="1"/>
            </p:cNvSpPr>
            <p:nvPr/>
          </p:nvSpPr>
          <p:spPr bwMode="auto">
            <a:xfrm>
              <a:off x="4233646" y="1484948"/>
              <a:ext cx="703849" cy="716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a:defRPr/>
              </a:pPr>
              <a:r>
                <a:rPr lang="en-US" altLang="en-US" sz="4050" smtClean="0">
                  <a:solidFill>
                    <a:srgbClr val="DBA455"/>
                  </a:solidFill>
                  <a:latin typeface="Wingdings" panose="05000000000000000000" pitchFamily="2" charset="2"/>
                </a:rPr>
                <a:t></a:t>
              </a:r>
            </a:p>
          </p:txBody>
        </p:sp>
        <p:cxnSp>
          <p:nvCxnSpPr>
            <p:cNvPr id="6" name="Straight Connector 5"/>
            <p:cNvCxnSpPr/>
            <p:nvPr/>
          </p:nvCxnSpPr>
          <p:spPr>
            <a:xfrm flipH="1" flipV="1">
              <a:off x="1815339" y="1924967"/>
              <a:ext cx="2469482" cy="1590"/>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10800000">
              <a:off x="4826011" y="1928146"/>
              <a:ext cx="2469482" cy="1590"/>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Vertical Title 1"/>
          <p:cNvSpPr>
            <a:spLocks noGrp="1"/>
          </p:cNvSpPr>
          <p:nvPr>
            <p:ph type="title" orient="vert"/>
          </p:nvPr>
        </p:nvSpPr>
        <p:spPr>
          <a:xfrm>
            <a:off x="6766561" y="559400"/>
            <a:ext cx="1678193" cy="556676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8489" y="849856"/>
            <a:ext cx="5507917" cy="502382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8" name="Date Placeholder 3"/>
          <p:cNvSpPr>
            <a:spLocks noGrp="1"/>
          </p:cNvSpPr>
          <p:nvPr>
            <p:ph type="dt" sz="half" idx="10"/>
          </p:nvPr>
        </p:nvSpPr>
        <p:spPr/>
        <p:txBody>
          <a:bodyPr/>
          <a:lstStyle>
            <a:lvl1pPr>
              <a:defRPr/>
            </a:lvl1pPr>
          </a:lstStyle>
          <a:p>
            <a:fld id="{91E16499-65D4-463E-BFA8-B6BB58B920A7}" type="datetimeFigureOut">
              <a:rPr lang="en-GB" smtClean="0"/>
              <a:t>04/02/2019</a:t>
            </a:fld>
            <a:endParaRPr lang="en-GB"/>
          </a:p>
        </p:txBody>
      </p:sp>
      <p:sp>
        <p:nvSpPr>
          <p:cNvPr id="9" name="Footer Placeholder 4"/>
          <p:cNvSpPr>
            <a:spLocks noGrp="1"/>
          </p:cNvSpPr>
          <p:nvPr>
            <p:ph type="ftr" sz="quarter" idx="11"/>
          </p:nvPr>
        </p:nvSpPr>
        <p:spPr/>
        <p:txBody>
          <a:bodyPr/>
          <a:lstStyle>
            <a:lvl1pPr>
              <a:defRPr/>
            </a:lvl1pPr>
          </a:lstStyle>
          <a:p>
            <a:endParaRPr lang="en-GB"/>
          </a:p>
        </p:txBody>
      </p:sp>
      <p:sp>
        <p:nvSpPr>
          <p:cNvPr id="10" name="Slide Number Placeholder 5"/>
          <p:cNvSpPr>
            <a:spLocks noGrp="1"/>
          </p:cNvSpPr>
          <p:nvPr>
            <p:ph type="sldNum" sz="quarter" idx="12"/>
          </p:nvPr>
        </p:nvSpPr>
        <p:spPr/>
        <p:txBody>
          <a:bodyPr/>
          <a:lstStyle>
            <a:lvl1pPr>
              <a:defRPr/>
            </a:lvl1pPr>
          </a:lstStyle>
          <a:p>
            <a:fld id="{426C69B8-ED0F-4E6B-9CF8-D1D047833DB8}" type="slidenum">
              <a:rPr lang="en-GB" smtClean="0"/>
              <a:t>‹#›</a:t>
            </a:fld>
            <a:endParaRPr lang="en-GB"/>
          </a:p>
        </p:txBody>
      </p:sp>
    </p:spTree>
    <p:extLst>
      <p:ext uri="{BB962C8B-B14F-4D97-AF65-F5344CB8AC3E}">
        <p14:creationId xmlns:p14="http://schemas.microsoft.com/office/powerpoint/2010/main" val="10227381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3.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gradFill flip="none" rotWithShape="1">
            <a:gsLst>
              <a:gs pos="83000">
                <a:schemeClr val="bg1">
                  <a:alpha val="11000"/>
                </a:schemeClr>
              </a:gs>
              <a:gs pos="100000">
                <a:schemeClr val="bg2">
                  <a:lumMod val="75000"/>
                  <a:alpha val="23000"/>
                </a:schemeClr>
              </a:gs>
            </a:gsLst>
            <a:path path="rect">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350"/>
          </a:p>
        </p:txBody>
      </p:sp>
      <p:sp>
        <p:nvSpPr>
          <p:cNvPr id="1029" name="Title Placeholder 1"/>
          <p:cNvSpPr>
            <a:spLocks noGrp="1"/>
          </p:cNvSpPr>
          <p:nvPr>
            <p:ph type="title"/>
          </p:nvPr>
        </p:nvSpPr>
        <p:spPr bwMode="auto">
          <a:xfrm>
            <a:off x="688976" y="569913"/>
            <a:ext cx="7756525" cy="1054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US" altLang="en-US" smtClean="0"/>
          </a:p>
        </p:txBody>
      </p:sp>
      <p:sp>
        <p:nvSpPr>
          <p:cNvPr id="1030" name="Text Placeholder 2"/>
          <p:cNvSpPr>
            <a:spLocks noGrp="1"/>
          </p:cNvSpPr>
          <p:nvPr>
            <p:ph type="body" idx="1"/>
          </p:nvPr>
        </p:nvSpPr>
        <p:spPr bwMode="auto">
          <a:xfrm>
            <a:off x="698501" y="2247901"/>
            <a:ext cx="7747000" cy="3878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US" altLang="en-US" smtClean="0"/>
          </a:p>
        </p:txBody>
      </p:sp>
      <p:sp>
        <p:nvSpPr>
          <p:cNvPr id="4" name="Date Placeholder 3"/>
          <p:cNvSpPr>
            <a:spLocks noGrp="1"/>
          </p:cNvSpPr>
          <p:nvPr>
            <p:ph type="dt" sz="half" idx="2"/>
          </p:nvPr>
        </p:nvSpPr>
        <p:spPr>
          <a:xfrm>
            <a:off x="360363" y="6161090"/>
            <a:ext cx="2133600" cy="365125"/>
          </a:xfrm>
          <a:prstGeom prst="rect">
            <a:avLst/>
          </a:prstGeom>
        </p:spPr>
        <p:txBody>
          <a:bodyPr vert="horz" wrap="square" lIns="91440" tIns="45720" rIns="91440" bIns="45720" numCol="1" anchor="ctr" anchorCtr="0" compatLnSpc="1">
            <a:prstTxWarp prst="textNoShape">
              <a:avLst/>
            </a:prstTxWarp>
          </a:bodyPr>
          <a:lstStyle>
            <a:lvl1pPr>
              <a:defRPr sz="900">
                <a:solidFill>
                  <a:schemeClr val="tx2"/>
                </a:solidFill>
              </a:defRPr>
            </a:lvl1pPr>
          </a:lstStyle>
          <a:p>
            <a:fld id="{91E16499-65D4-463E-BFA8-B6BB58B920A7}" type="datetimeFigureOut">
              <a:rPr lang="en-GB" smtClean="0"/>
              <a:t>04/02/2019</a:t>
            </a:fld>
            <a:endParaRPr lang="en-GB"/>
          </a:p>
        </p:txBody>
      </p:sp>
      <p:sp>
        <p:nvSpPr>
          <p:cNvPr id="5" name="Footer Placeholder 4"/>
          <p:cNvSpPr>
            <a:spLocks noGrp="1"/>
          </p:cNvSpPr>
          <p:nvPr>
            <p:ph type="ftr" sz="quarter" idx="3"/>
          </p:nvPr>
        </p:nvSpPr>
        <p:spPr>
          <a:xfrm>
            <a:off x="3124200" y="6161090"/>
            <a:ext cx="2895600" cy="365125"/>
          </a:xfrm>
          <a:prstGeom prst="rect">
            <a:avLst/>
          </a:prstGeom>
        </p:spPr>
        <p:txBody>
          <a:bodyPr vert="horz" lIns="91440" tIns="45720" rIns="91440" bIns="45720" rtlCol="0" anchor="ctr"/>
          <a:lstStyle>
            <a:lvl1pPr algn="ctr">
              <a:defRPr sz="900">
                <a:solidFill>
                  <a:schemeClr val="tx2"/>
                </a:solidFill>
                <a:latin typeface="Times New Roman" charset="0"/>
                <a:ea typeface="ＭＳ Ｐゴシック" charset="0"/>
              </a:defRPr>
            </a:lvl1pPr>
          </a:lstStyle>
          <a:p>
            <a:endParaRPr lang="en-GB"/>
          </a:p>
        </p:txBody>
      </p:sp>
      <p:sp>
        <p:nvSpPr>
          <p:cNvPr id="6" name="Slide Number Placeholder 5"/>
          <p:cNvSpPr>
            <a:spLocks noGrp="1"/>
          </p:cNvSpPr>
          <p:nvPr>
            <p:ph type="sldNum" sz="quarter" idx="4"/>
          </p:nvPr>
        </p:nvSpPr>
        <p:spPr>
          <a:xfrm>
            <a:off x="6638925" y="616109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900">
                <a:solidFill>
                  <a:schemeClr val="tx2"/>
                </a:solidFill>
              </a:defRPr>
            </a:lvl1pPr>
          </a:lstStyle>
          <a:p>
            <a:fld id="{426C69B8-ED0F-4E6B-9CF8-D1D047833DB8}" type="slidenum">
              <a:rPr lang="en-GB" smtClean="0"/>
              <a:t>‹#›</a:t>
            </a:fld>
            <a:endParaRPr lang="en-GB"/>
          </a:p>
        </p:txBody>
      </p:sp>
    </p:spTree>
    <p:extLst>
      <p:ext uri="{BB962C8B-B14F-4D97-AF65-F5344CB8AC3E}">
        <p14:creationId xmlns:p14="http://schemas.microsoft.com/office/powerpoint/2010/main" val="395053219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fontAlgn="base" hangingPunct="1">
        <a:spcBef>
          <a:spcPct val="0"/>
        </a:spcBef>
        <a:spcAft>
          <a:spcPct val="0"/>
        </a:spcAft>
        <a:defRPr sz="4050" kern="1200">
          <a:solidFill>
            <a:schemeClr val="tx2"/>
          </a:solidFill>
          <a:latin typeface="+mj-lt"/>
          <a:ea typeface="MS PGothic" panose="020B0600070205080204" pitchFamily="34" charset="-128"/>
          <a:cs typeface="+mj-cs"/>
        </a:defRPr>
      </a:lvl1pPr>
      <a:lvl2pPr algn="ctr" rtl="0" eaLnBrk="1" fontAlgn="base" hangingPunct="1">
        <a:spcBef>
          <a:spcPct val="0"/>
        </a:spcBef>
        <a:spcAft>
          <a:spcPct val="0"/>
        </a:spcAft>
        <a:defRPr sz="4050">
          <a:solidFill>
            <a:schemeClr val="tx2"/>
          </a:solidFill>
          <a:latin typeface="Book Antiqua" panose="02040602050305030304" pitchFamily="18" charset="0"/>
          <a:ea typeface="MS PGothic" panose="020B0600070205080204" pitchFamily="34" charset="-128"/>
        </a:defRPr>
      </a:lvl2pPr>
      <a:lvl3pPr algn="ctr" rtl="0" eaLnBrk="1" fontAlgn="base" hangingPunct="1">
        <a:spcBef>
          <a:spcPct val="0"/>
        </a:spcBef>
        <a:spcAft>
          <a:spcPct val="0"/>
        </a:spcAft>
        <a:defRPr sz="4050">
          <a:solidFill>
            <a:schemeClr val="tx2"/>
          </a:solidFill>
          <a:latin typeface="Book Antiqua" panose="02040602050305030304" pitchFamily="18" charset="0"/>
          <a:ea typeface="MS PGothic" panose="020B0600070205080204" pitchFamily="34" charset="-128"/>
        </a:defRPr>
      </a:lvl3pPr>
      <a:lvl4pPr algn="ctr" rtl="0" eaLnBrk="1" fontAlgn="base" hangingPunct="1">
        <a:spcBef>
          <a:spcPct val="0"/>
        </a:spcBef>
        <a:spcAft>
          <a:spcPct val="0"/>
        </a:spcAft>
        <a:defRPr sz="4050">
          <a:solidFill>
            <a:schemeClr val="tx2"/>
          </a:solidFill>
          <a:latin typeface="Book Antiqua" panose="02040602050305030304" pitchFamily="18" charset="0"/>
          <a:ea typeface="MS PGothic" panose="020B0600070205080204" pitchFamily="34" charset="-128"/>
        </a:defRPr>
      </a:lvl4pPr>
      <a:lvl5pPr algn="ctr" rtl="0" eaLnBrk="1" fontAlgn="base" hangingPunct="1">
        <a:spcBef>
          <a:spcPct val="0"/>
        </a:spcBef>
        <a:spcAft>
          <a:spcPct val="0"/>
        </a:spcAft>
        <a:defRPr sz="4050">
          <a:solidFill>
            <a:schemeClr val="tx2"/>
          </a:solidFill>
          <a:latin typeface="Book Antiqua" panose="02040602050305030304" pitchFamily="18" charset="0"/>
          <a:ea typeface="MS PGothic" panose="020B0600070205080204" pitchFamily="34" charset="-128"/>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3844" indent="-273844" algn="l" rtl="0" eaLnBrk="1" fontAlgn="base" hangingPunct="1">
        <a:spcBef>
          <a:spcPct val="20000"/>
        </a:spcBef>
        <a:spcAft>
          <a:spcPct val="0"/>
        </a:spcAft>
        <a:buClr>
          <a:schemeClr val="accent1"/>
        </a:buClr>
        <a:buFont typeface="Wingdings" panose="05000000000000000000" pitchFamily="2" charset="2"/>
        <a:buChar char=""/>
        <a:defRPr sz="1800" kern="1200">
          <a:solidFill>
            <a:srgbClr val="262626"/>
          </a:solidFill>
          <a:latin typeface="+mn-lt"/>
          <a:ea typeface="MS PGothic" panose="020B0600070205080204" pitchFamily="34" charset="-128"/>
          <a:cs typeface="+mn-cs"/>
        </a:defRPr>
      </a:lvl1pPr>
      <a:lvl2pPr marL="582216" indent="-273844" algn="l" rtl="0" eaLnBrk="1" fontAlgn="base" hangingPunct="1">
        <a:spcBef>
          <a:spcPct val="20000"/>
        </a:spcBef>
        <a:spcAft>
          <a:spcPct val="0"/>
        </a:spcAft>
        <a:buClr>
          <a:schemeClr val="accent1"/>
        </a:buClr>
        <a:buFont typeface="Wingdings" panose="05000000000000000000" pitchFamily="2" charset="2"/>
        <a:buChar char=""/>
        <a:defRPr sz="1650" kern="1200">
          <a:solidFill>
            <a:srgbClr val="262626"/>
          </a:solidFill>
          <a:latin typeface="+mn-lt"/>
          <a:ea typeface="MS PGothic" panose="020B0600070205080204" pitchFamily="34" charset="-128"/>
          <a:cs typeface="+mn-cs"/>
        </a:defRPr>
      </a:lvl2pPr>
      <a:lvl3pPr marL="857250" indent="-273844" algn="l" rtl="0" eaLnBrk="1" fontAlgn="base" hangingPunct="1">
        <a:spcBef>
          <a:spcPct val="20000"/>
        </a:spcBef>
        <a:spcAft>
          <a:spcPct val="0"/>
        </a:spcAft>
        <a:buClr>
          <a:schemeClr val="accent1"/>
        </a:buClr>
        <a:buFont typeface="Wingdings" panose="05000000000000000000" pitchFamily="2" charset="2"/>
        <a:buChar char=""/>
        <a:defRPr sz="1500" kern="1200">
          <a:solidFill>
            <a:srgbClr val="262626"/>
          </a:solidFill>
          <a:latin typeface="+mn-lt"/>
          <a:ea typeface="MS PGothic" panose="020B0600070205080204" pitchFamily="34" charset="-128"/>
          <a:cs typeface="+mn-cs"/>
        </a:defRPr>
      </a:lvl3pPr>
      <a:lvl4pPr marL="1131094" indent="-239316" algn="l" rtl="0" eaLnBrk="1" fontAlgn="base" hangingPunct="1">
        <a:spcBef>
          <a:spcPct val="20000"/>
        </a:spcBef>
        <a:spcAft>
          <a:spcPct val="0"/>
        </a:spcAft>
        <a:buClr>
          <a:schemeClr val="accent1"/>
        </a:buClr>
        <a:buFont typeface="Wingdings" panose="05000000000000000000" pitchFamily="2" charset="2"/>
        <a:buChar char=""/>
        <a:defRPr kern="1200">
          <a:solidFill>
            <a:srgbClr val="262626"/>
          </a:solidFill>
          <a:latin typeface="+mn-lt"/>
          <a:ea typeface="MS PGothic" panose="020B0600070205080204" pitchFamily="34" charset="-128"/>
          <a:cs typeface="+mn-cs"/>
        </a:defRPr>
      </a:lvl4pPr>
      <a:lvl5pPr marL="1371600" indent="-239316" algn="l" rtl="0" eaLnBrk="1" fontAlgn="base" hangingPunct="1">
        <a:spcBef>
          <a:spcPct val="20000"/>
        </a:spcBef>
        <a:spcAft>
          <a:spcPct val="0"/>
        </a:spcAft>
        <a:buClr>
          <a:schemeClr val="accent1"/>
        </a:buClr>
        <a:buFont typeface="Wingdings" panose="05000000000000000000" pitchFamily="2" charset="2"/>
        <a:buChar char=""/>
        <a:defRPr sz="1200" kern="1200">
          <a:solidFill>
            <a:srgbClr val="262626"/>
          </a:solidFill>
          <a:latin typeface="+mn-lt"/>
          <a:ea typeface="MS PGothic" panose="020B0600070205080204" pitchFamily="34" charset="-128"/>
          <a:cs typeface="+mn-cs"/>
        </a:defRPr>
      </a:lvl5pPr>
      <a:lvl6pPr marL="1611630" indent="-205740" algn="l" defTabSz="685800" rtl="0" eaLnBrk="1" latinLnBrk="0" hangingPunct="1">
        <a:spcBef>
          <a:spcPts val="300"/>
        </a:spcBef>
        <a:buClr>
          <a:schemeClr val="accent1"/>
        </a:buClr>
        <a:buFont typeface="Wingdings" pitchFamily="2" charset="2"/>
        <a:buChar char=""/>
        <a:defRPr sz="1050" kern="1200">
          <a:solidFill>
            <a:schemeClr val="tx1"/>
          </a:solidFill>
          <a:latin typeface="+mn-lt"/>
          <a:ea typeface="+mn-ea"/>
          <a:cs typeface="+mn-cs"/>
        </a:defRPr>
      </a:lvl6pPr>
      <a:lvl7pPr marL="1851660" indent="-205740" algn="l" defTabSz="685800" rtl="0" eaLnBrk="1" latinLnBrk="0" hangingPunct="1">
        <a:spcBef>
          <a:spcPts val="300"/>
        </a:spcBef>
        <a:buClr>
          <a:schemeClr val="accent1"/>
        </a:buClr>
        <a:buFont typeface="Wingdings" pitchFamily="2" charset="2"/>
        <a:buChar char=""/>
        <a:defRPr sz="1050" kern="1200">
          <a:solidFill>
            <a:schemeClr val="tx1"/>
          </a:solidFill>
          <a:latin typeface="+mn-lt"/>
          <a:ea typeface="+mn-ea"/>
          <a:cs typeface="+mn-cs"/>
        </a:defRPr>
      </a:lvl7pPr>
      <a:lvl8pPr marL="2091690" indent="-205740" algn="l" defTabSz="685800" rtl="0" eaLnBrk="1" latinLnBrk="0" hangingPunct="1">
        <a:spcBef>
          <a:spcPts val="300"/>
        </a:spcBef>
        <a:buClr>
          <a:schemeClr val="accent1"/>
        </a:buClr>
        <a:buFont typeface="Wingdings" pitchFamily="2" charset="2"/>
        <a:buChar char=""/>
        <a:defRPr sz="1050" kern="1200">
          <a:solidFill>
            <a:schemeClr val="tx1"/>
          </a:solidFill>
          <a:latin typeface="+mn-lt"/>
          <a:ea typeface="+mn-ea"/>
          <a:cs typeface="+mn-cs"/>
        </a:defRPr>
      </a:lvl8pPr>
      <a:lvl9pPr marL="2331720" indent="-205740" algn="l" defTabSz="685800" rtl="0" eaLnBrk="1" latinLnBrk="0" hangingPunct="1">
        <a:spcBef>
          <a:spcPts val="300"/>
        </a:spcBef>
        <a:buClr>
          <a:schemeClr val="accent1"/>
        </a:buClr>
        <a:buFont typeface="Wingdings" pitchFamily="2" charset="2"/>
        <a:buChar char=""/>
        <a:defRPr sz="10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Welcome</a:t>
            </a:r>
          </a:p>
        </p:txBody>
      </p:sp>
      <p:sp>
        <p:nvSpPr>
          <p:cNvPr id="3" name="Subtitle 2"/>
          <p:cNvSpPr>
            <a:spLocks noGrp="1"/>
          </p:cNvSpPr>
          <p:nvPr>
            <p:ph type="subTitle" idx="1"/>
          </p:nvPr>
        </p:nvSpPr>
        <p:spPr/>
        <p:txBody>
          <a:bodyPr/>
          <a:lstStyle/>
          <a:p>
            <a:r>
              <a:rPr lang="en-GB" dirty="0"/>
              <a:t>BA Leadership and Management (Skills for the Workplace) Programme.</a:t>
            </a:r>
          </a:p>
        </p:txBody>
      </p:sp>
      <p:pic>
        <p:nvPicPr>
          <p:cNvPr id="1026" name="Picture 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39752" y="764704"/>
            <a:ext cx="3802816" cy="14935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982961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6B77CDE8-892F-473B-8260-D4E4CE2583FD}"/>
              </a:ext>
            </a:extLst>
          </p:cNvPr>
          <p:cNvSpPr>
            <a:spLocks noGrp="1"/>
          </p:cNvSpPr>
          <p:nvPr>
            <p:ph idx="1"/>
          </p:nvPr>
        </p:nvSpPr>
        <p:spPr/>
        <p:txBody>
          <a:bodyPr>
            <a:normAutofit lnSpcReduction="10000"/>
          </a:bodyPr>
          <a:lstStyle/>
          <a:p>
            <a:r>
              <a:rPr lang="en-GB" sz="2400" dirty="0"/>
              <a:t>Congratulations and well done from the team  on achieving the Skills for the Workplace – Certificate in Higher Education.</a:t>
            </a:r>
          </a:p>
          <a:p>
            <a:r>
              <a:rPr lang="en-GB" sz="2400" dirty="0"/>
              <a:t>You have now completed the 1</a:t>
            </a:r>
            <a:r>
              <a:rPr lang="en-GB" sz="2400" baseline="30000" dirty="0"/>
              <a:t>st</a:t>
            </a:r>
            <a:r>
              <a:rPr lang="en-GB" sz="2400" dirty="0"/>
              <a:t> year of your 3 year learning journey. </a:t>
            </a:r>
          </a:p>
          <a:p>
            <a:r>
              <a:rPr lang="en-GB" sz="2400" dirty="0"/>
              <a:t>Please remember the BA team and University staff are here to support your learning journey.</a:t>
            </a:r>
          </a:p>
          <a:p>
            <a:r>
              <a:rPr lang="en-GB" sz="2400" dirty="0"/>
              <a:t>However, your success must come from your effort, knowledge and understanding of the modules theories, concepts etc.</a:t>
            </a:r>
          </a:p>
          <a:p>
            <a:endParaRPr lang="en-GB" sz="2400" dirty="0"/>
          </a:p>
          <a:p>
            <a:endParaRPr lang="en-GB" dirty="0"/>
          </a:p>
          <a:p>
            <a:endParaRPr lang="en-GB" dirty="0"/>
          </a:p>
        </p:txBody>
      </p:sp>
      <p:sp>
        <p:nvSpPr>
          <p:cNvPr id="2" name="Title 1">
            <a:extLst>
              <a:ext uri="{FF2B5EF4-FFF2-40B4-BE49-F238E27FC236}">
                <a16:creationId xmlns:a16="http://schemas.microsoft.com/office/drawing/2014/main" xmlns="" id="{5D556CAD-3945-432A-BA82-9B73CE29E59E}"/>
              </a:ext>
            </a:extLst>
          </p:cNvPr>
          <p:cNvSpPr>
            <a:spLocks noGrp="1"/>
          </p:cNvSpPr>
          <p:nvPr>
            <p:ph type="title"/>
          </p:nvPr>
        </p:nvSpPr>
        <p:spPr/>
        <p:txBody>
          <a:bodyPr/>
          <a:lstStyle/>
          <a:p>
            <a:r>
              <a:rPr lang="en-GB" dirty="0"/>
              <a:t>Congratulations</a:t>
            </a:r>
          </a:p>
        </p:txBody>
      </p:sp>
    </p:spTree>
    <p:extLst>
      <p:ext uri="{BB962C8B-B14F-4D97-AF65-F5344CB8AC3E}">
        <p14:creationId xmlns:p14="http://schemas.microsoft.com/office/powerpoint/2010/main" val="9044010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400" dirty="0"/>
              <a:t>Staff from the university will need to contact you for a variety of reasons.</a:t>
            </a:r>
          </a:p>
          <a:p>
            <a:r>
              <a:rPr lang="en-GB" sz="2400" dirty="0"/>
              <a:t>Your STUDENT E-MAIL is the main method they will use. You should only use your student e-mail not personal email when contacting University staff. Staff can only respond to students University e-mail addresses.</a:t>
            </a:r>
          </a:p>
          <a:p>
            <a:endParaRPr lang="en-GB" dirty="0"/>
          </a:p>
        </p:txBody>
      </p:sp>
      <p:sp>
        <p:nvSpPr>
          <p:cNvPr id="2" name="Title 1"/>
          <p:cNvSpPr>
            <a:spLocks noGrp="1"/>
          </p:cNvSpPr>
          <p:nvPr>
            <p:ph type="title"/>
          </p:nvPr>
        </p:nvSpPr>
        <p:spPr/>
        <p:txBody>
          <a:bodyPr/>
          <a:lstStyle/>
          <a:p>
            <a:r>
              <a:rPr lang="en-GB" dirty="0"/>
              <a:t>Communication</a:t>
            </a:r>
          </a:p>
        </p:txBody>
      </p:sp>
    </p:spTree>
    <p:extLst>
      <p:ext uri="{BB962C8B-B14F-4D97-AF65-F5344CB8AC3E}">
        <p14:creationId xmlns:p14="http://schemas.microsoft.com/office/powerpoint/2010/main" val="36939117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FBDBC830-770E-421C-A1C6-99B395C11407}"/>
              </a:ext>
            </a:extLst>
          </p:cNvPr>
          <p:cNvSpPr>
            <a:spLocks noGrp="1"/>
          </p:cNvSpPr>
          <p:nvPr>
            <p:ph idx="1"/>
          </p:nvPr>
        </p:nvSpPr>
        <p:spPr/>
        <p:txBody>
          <a:bodyPr/>
          <a:lstStyle/>
          <a:p>
            <a:r>
              <a:rPr lang="en-GB" sz="2400" dirty="0"/>
              <a:t>Please use e-mail as the method of setting up a meeting with your module </a:t>
            </a:r>
            <a:r>
              <a:rPr lang="en-GB" sz="2400" dirty="0" smtClean="0"/>
              <a:t>lecturer </a:t>
            </a:r>
            <a:r>
              <a:rPr lang="en-GB" sz="2400" dirty="0"/>
              <a:t>or me as your programme co-ordinator. </a:t>
            </a:r>
          </a:p>
          <a:p>
            <a:endParaRPr lang="en-GB" sz="2400" dirty="0"/>
          </a:p>
        </p:txBody>
      </p:sp>
      <p:sp>
        <p:nvSpPr>
          <p:cNvPr id="2" name="Title 1">
            <a:extLst>
              <a:ext uri="{FF2B5EF4-FFF2-40B4-BE49-F238E27FC236}">
                <a16:creationId xmlns:a16="http://schemas.microsoft.com/office/drawing/2014/main" xmlns="" id="{9673FA32-24A2-404C-8C73-2C2B40E59267}"/>
              </a:ext>
            </a:extLst>
          </p:cNvPr>
          <p:cNvSpPr>
            <a:spLocks noGrp="1"/>
          </p:cNvSpPr>
          <p:nvPr>
            <p:ph type="title"/>
          </p:nvPr>
        </p:nvSpPr>
        <p:spPr/>
        <p:txBody>
          <a:bodyPr/>
          <a:lstStyle/>
          <a:p>
            <a:r>
              <a:rPr lang="en-GB" dirty="0"/>
              <a:t>Communication</a:t>
            </a:r>
          </a:p>
        </p:txBody>
      </p:sp>
    </p:spTree>
    <p:extLst>
      <p:ext uri="{BB962C8B-B14F-4D97-AF65-F5344CB8AC3E}">
        <p14:creationId xmlns:p14="http://schemas.microsoft.com/office/powerpoint/2010/main" val="39780150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1988840"/>
            <a:ext cx="8712968" cy="4680519"/>
          </a:xfrm>
        </p:spPr>
        <p:txBody>
          <a:bodyPr>
            <a:normAutofit fontScale="92500"/>
          </a:bodyPr>
          <a:lstStyle/>
          <a:p>
            <a:pPr marL="0" indent="0" algn="ctr">
              <a:buNone/>
            </a:pPr>
            <a:r>
              <a:rPr lang="en-GB" sz="2400" b="1" dirty="0" smtClean="0"/>
              <a:t> </a:t>
            </a:r>
            <a:r>
              <a:rPr lang="en-GB" sz="2400" b="1" dirty="0" smtClean="0">
                <a:effectLst>
                  <a:outerShdw blurRad="38100" dist="38100" dir="2700000" algn="tl">
                    <a:srgbClr val="000000">
                      <a:alpha val="43137"/>
                    </a:srgbClr>
                  </a:outerShdw>
                </a:effectLst>
              </a:rPr>
              <a:t>Moodle </a:t>
            </a:r>
            <a:r>
              <a:rPr lang="en-GB" sz="2400" b="1" dirty="0">
                <a:effectLst>
                  <a:outerShdw blurRad="38100" dist="38100" dir="2700000" algn="tl">
                    <a:srgbClr val="000000">
                      <a:alpha val="43137"/>
                    </a:srgbClr>
                  </a:outerShdw>
                </a:effectLst>
              </a:rPr>
              <a:t>is also used to communicate with you</a:t>
            </a:r>
          </a:p>
          <a:p>
            <a:pPr marL="0" indent="0">
              <a:buNone/>
            </a:pPr>
            <a:r>
              <a:rPr lang="en-GB" sz="2400" dirty="0" smtClean="0"/>
              <a:t>Tomorrow </a:t>
            </a:r>
            <a:r>
              <a:rPr lang="en-GB" sz="2400" dirty="0"/>
              <a:t>you </a:t>
            </a:r>
            <a:r>
              <a:rPr lang="en-GB" sz="2400" dirty="0" smtClean="0"/>
              <a:t>will be </a:t>
            </a:r>
            <a:r>
              <a:rPr lang="en-GB" sz="2400" dirty="0"/>
              <a:t>enrolled on the BA modules:</a:t>
            </a:r>
          </a:p>
          <a:p>
            <a:pPr marL="0" indent="0">
              <a:buNone/>
            </a:pPr>
            <a:r>
              <a:rPr lang="en-GB" sz="2400" dirty="0"/>
              <a:t>These should be the following 6 modules:</a:t>
            </a:r>
          </a:p>
          <a:p>
            <a:pPr marL="0" indent="0">
              <a:buNone/>
            </a:pPr>
            <a:r>
              <a:rPr lang="en-GB" sz="2400" dirty="0" smtClean="0"/>
              <a:t>BMSK5001 </a:t>
            </a:r>
            <a:r>
              <a:rPr lang="en-GB" sz="2400" dirty="0"/>
              <a:t>Developing Workplace Critical Thinking</a:t>
            </a:r>
          </a:p>
          <a:p>
            <a:pPr marL="0" indent="0">
              <a:buNone/>
            </a:pPr>
            <a:r>
              <a:rPr lang="en-GB" sz="2400" dirty="0"/>
              <a:t>BMSK5002 Developing Relationship and Workplace Achievement</a:t>
            </a:r>
          </a:p>
          <a:p>
            <a:pPr marL="0" indent="0">
              <a:buNone/>
            </a:pPr>
            <a:r>
              <a:rPr lang="en-GB" sz="2400" dirty="0"/>
              <a:t>BMSK5003 Understanding and Engaging in the Customer Experience.</a:t>
            </a:r>
          </a:p>
          <a:p>
            <a:pPr marL="0" indent="0">
              <a:buNone/>
            </a:pPr>
            <a:r>
              <a:rPr lang="en-GB" sz="2400" dirty="0"/>
              <a:t>BMSK5004 Managing Projects in the Organisation</a:t>
            </a:r>
          </a:p>
          <a:p>
            <a:pPr marL="0" indent="0">
              <a:buNone/>
            </a:pPr>
            <a:r>
              <a:rPr lang="en-GB" sz="2400" dirty="0"/>
              <a:t>BMSK5005 Workplace Culture and it’s impact on Organisational Experience</a:t>
            </a:r>
          </a:p>
          <a:p>
            <a:pPr marL="0" indent="0">
              <a:buNone/>
            </a:pPr>
            <a:r>
              <a:rPr lang="en-GB" sz="2400" dirty="0"/>
              <a:t>BMSK5006 Knowledge and Information Management Skills for the Workplace.</a:t>
            </a:r>
          </a:p>
          <a:p>
            <a:pPr marL="0" indent="0">
              <a:buNone/>
            </a:pPr>
            <a:endParaRPr lang="en-GB" dirty="0"/>
          </a:p>
          <a:p>
            <a:pPr marL="0" indent="0">
              <a:buNone/>
            </a:pPr>
            <a:endParaRPr lang="en-GB" dirty="0"/>
          </a:p>
          <a:p>
            <a:pPr marL="0" indent="0">
              <a:buNone/>
            </a:pPr>
            <a:endParaRPr lang="en-GB" dirty="0"/>
          </a:p>
        </p:txBody>
      </p:sp>
      <p:sp>
        <p:nvSpPr>
          <p:cNvPr id="2" name="Title 1"/>
          <p:cNvSpPr>
            <a:spLocks noGrp="1"/>
          </p:cNvSpPr>
          <p:nvPr>
            <p:ph type="title"/>
          </p:nvPr>
        </p:nvSpPr>
        <p:spPr>
          <a:xfrm>
            <a:off x="688976" y="260648"/>
            <a:ext cx="7756525" cy="1363365"/>
          </a:xfrm>
        </p:spPr>
        <p:txBody>
          <a:bodyPr/>
          <a:lstStyle/>
          <a:p>
            <a:r>
              <a:rPr lang="en-GB" dirty="0"/>
              <a:t>About the </a:t>
            </a:r>
            <a:r>
              <a:rPr lang="en-GB" dirty="0"/>
              <a:t>U</a:t>
            </a:r>
            <a:r>
              <a:rPr lang="en-GB" dirty="0" smtClean="0"/>
              <a:t>niversity - </a:t>
            </a:r>
            <a:r>
              <a:rPr lang="en-GB" sz="2800" b="1" dirty="0"/>
              <a:t>Communications with you on MOODLE</a:t>
            </a:r>
            <a:br>
              <a:rPr lang="en-GB" sz="2800" b="1" dirty="0"/>
            </a:br>
            <a:endParaRPr lang="en-GB" sz="2800" dirty="0"/>
          </a:p>
        </p:txBody>
      </p:sp>
    </p:spTree>
    <p:extLst>
      <p:ext uri="{BB962C8B-B14F-4D97-AF65-F5344CB8AC3E}">
        <p14:creationId xmlns:p14="http://schemas.microsoft.com/office/powerpoint/2010/main" val="2664294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sz="2800" b="1" dirty="0"/>
              <a:t>Academic representation system</a:t>
            </a:r>
          </a:p>
          <a:p>
            <a:r>
              <a:rPr lang="en-GB" sz="2800" dirty="0"/>
              <a:t>Staff Student Committees</a:t>
            </a:r>
          </a:p>
          <a:p>
            <a:r>
              <a:rPr lang="en-GB" sz="2800" dirty="0"/>
              <a:t>You will be asked to elect two class representatives</a:t>
            </a:r>
          </a:p>
          <a:p>
            <a:r>
              <a:rPr lang="en-GB" sz="2800" dirty="0"/>
              <a:t>Surveys</a:t>
            </a:r>
          </a:p>
          <a:p>
            <a:r>
              <a:rPr lang="en-GB" sz="2800" dirty="0"/>
              <a:t>Student reviews</a:t>
            </a:r>
          </a:p>
        </p:txBody>
      </p:sp>
      <p:sp>
        <p:nvSpPr>
          <p:cNvPr id="2" name="Title 1"/>
          <p:cNvSpPr>
            <a:spLocks noGrp="1"/>
          </p:cNvSpPr>
          <p:nvPr>
            <p:ph type="title"/>
          </p:nvPr>
        </p:nvSpPr>
        <p:spPr/>
        <p:txBody>
          <a:bodyPr/>
          <a:lstStyle/>
          <a:p>
            <a:r>
              <a:rPr lang="en-GB" dirty="0"/>
              <a:t>Student voice</a:t>
            </a:r>
          </a:p>
        </p:txBody>
      </p:sp>
    </p:spTree>
    <p:extLst>
      <p:ext uri="{BB962C8B-B14F-4D97-AF65-F5344CB8AC3E}">
        <p14:creationId xmlns:p14="http://schemas.microsoft.com/office/powerpoint/2010/main" val="19923055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348880"/>
            <a:ext cx="8229600" cy="4176464"/>
          </a:xfrm>
        </p:spPr>
        <p:txBody>
          <a:bodyPr>
            <a:normAutofit/>
          </a:bodyPr>
          <a:lstStyle/>
          <a:p>
            <a:r>
              <a:rPr lang="en-GB" sz="2800" dirty="0"/>
              <a:t>The BA is a 2 year course at level 5 and level 6</a:t>
            </a:r>
          </a:p>
          <a:p>
            <a:r>
              <a:rPr lang="en-GB" sz="2800" dirty="0"/>
              <a:t>Consists of 12 modules</a:t>
            </a:r>
          </a:p>
          <a:p>
            <a:r>
              <a:rPr lang="en-GB" sz="2800" dirty="0"/>
              <a:t>Module pass mark 40%</a:t>
            </a:r>
          </a:p>
          <a:p>
            <a:r>
              <a:rPr lang="en-GB" sz="2800" dirty="0"/>
              <a:t>All marks are provisional until approved by  a</a:t>
            </a:r>
          </a:p>
          <a:p>
            <a:pPr marL="0" indent="0">
              <a:buNone/>
            </a:pPr>
            <a:r>
              <a:rPr lang="en-GB" sz="2800" dirty="0"/>
              <a:t>Progression/Award Examining Board</a:t>
            </a:r>
            <a:r>
              <a:rPr lang="en-GB" sz="2800" dirty="0" smtClean="0"/>
              <a:t>.</a:t>
            </a:r>
          </a:p>
          <a:p>
            <a:pPr marL="0" indent="0">
              <a:buNone/>
            </a:pPr>
            <a:r>
              <a:rPr lang="en-GB" sz="2800" dirty="0" smtClean="0"/>
              <a:t>Progression from level 5 to 6 is dependent upon successful completion (and submission) of all assessments at level 5</a:t>
            </a:r>
            <a:endParaRPr lang="en-GB" sz="2800" dirty="0"/>
          </a:p>
          <a:p>
            <a:endParaRPr lang="en-GB" sz="2800" dirty="0"/>
          </a:p>
          <a:p>
            <a:endParaRPr lang="en-GB" sz="2800" dirty="0"/>
          </a:p>
        </p:txBody>
      </p:sp>
      <p:sp>
        <p:nvSpPr>
          <p:cNvPr id="2" name="Title 1"/>
          <p:cNvSpPr>
            <a:spLocks noGrp="1"/>
          </p:cNvSpPr>
          <p:nvPr>
            <p:ph type="title"/>
          </p:nvPr>
        </p:nvSpPr>
        <p:spPr/>
        <p:txBody>
          <a:bodyPr/>
          <a:lstStyle/>
          <a:p>
            <a:r>
              <a:rPr lang="en-GB" dirty="0"/>
              <a:t>University programmes</a:t>
            </a:r>
          </a:p>
        </p:txBody>
      </p:sp>
    </p:spTree>
    <p:extLst>
      <p:ext uri="{BB962C8B-B14F-4D97-AF65-F5344CB8AC3E}">
        <p14:creationId xmlns:p14="http://schemas.microsoft.com/office/powerpoint/2010/main" val="31775642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98501" y="2247901"/>
            <a:ext cx="7747000" cy="4277443"/>
          </a:xfrm>
        </p:spPr>
        <p:txBody>
          <a:bodyPr>
            <a:noAutofit/>
          </a:bodyPr>
          <a:lstStyle/>
          <a:p>
            <a:r>
              <a:rPr lang="en-GB" sz="2400" dirty="0" smtClean="0"/>
              <a:t>Tuesday  5/2/19 - 2/4/19  each class will run from 9am -1pm.  </a:t>
            </a:r>
          </a:p>
          <a:p>
            <a:r>
              <a:rPr lang="en-GB" sz="2400" dirty="0" smtClean="0"/>
              <a:t>Wednesday 6-2-19 – 3/4/19 each class will run from 9am – 1pm</a:t>
            </a:r>
            <a:endParaRPr lang="en-GB" sz="2400" dirty="0"/>
          </a:p>
          <a:p>
            <a:r>
              <a:rPr lang="en-GB" sz="2400" dirty="0"/>
              <a:t>6 modules studied each year – 2 each term</a:t>
            </a:r>
          </a:p>
          <a:p>
            <a:r>
              <a:rPr lang="en-GB" sz="2400" dirty="0"/>
              <a:t>First 2 subjects are </a:t>
            </a:r>
          </a:p>
          <a:p>
            <a:r>
              <a:rPr lang="en-GB" sz="2400" dirty="0"/>
              <a:t>Developing relationships and work place achievements – </a:t>
            </a:r>
            <a:r>
              <a:rPr lang="en-GB" sz="2400" dirty="0" smtClean="0"/>
              <a:t>Marie Pitson</a:t>
            </a:r>
            <a:endParaRPr lang="en-GB" sz="2400" dirty="0"/>
          </a:p>
          <a:p>
            <a:r>
              <a:rPr lang="en-GB" sz="2400" dirty="0"/>
              <a:t>Developing work place critical thinking – </a:t>
            </a:r>
            <a:r>
              <a:rPr lang="en-GB" sz="2400" dirty="0" err="1" smtClean="0"/>
              <a:t>Shehla</a:t>
            </a:r>
            <a:r>
              <a:rPr lang="en-GB" sz="2400" dirty="0" smtClean="0"/>
              <a:t> Khan</a:t>
            </a:r>
            <a:endParaRPr lang="en-GB" sz="2400" dirty="0"/>
          </a:p>
          <a:p>
            <a:endParaRPr lang="en-GB" sz="2400" dirty="0"/>
          </a:p>
        </p:txBody>
      </p:sp>
      <p:sp>
        <p:nvSpPr>
          <p:cNvPr id="2" name="Title 1"/>
          <p:cNvSpPr>
            <a:spLocks noGrp="1"/>
          </p:cNvSpPr>
          <p:nvPr>
            <p:ph type="title"/>
          </p:nvPr>
        </p:nvSpPr>
        <p:spPr/>
        <p:txBody>
          <a:bodyPr/>
          <a:lstStyle/>
          <a:p>
            <a:r>
              <a:rPr lang="en-GB" dirty="0"/>
              <a:t>Timetables</a:t>
            </a:r>
          </a:p>
        </p:txBody>
      </p:sp>
    </p:spTree>
    <p:extLst>
      <p:ext uri="{BB962C8B-B14F-4D97-AF65-F5344CB8AC3E}">
        <p14:creationId xmlns:p14="http://schemas.microsoft.com/office/powerpoint/2010/main" val="756513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Autofit/>
          </a:bodyPr>
          <a:lstStyle/>
          <a:p>
            <a:r>
              <a:rPr lang="en-GB" sz="2400" dirty="0"/>
              <a:t>You cannot pass a module without attempting every assessment component associated with the module.</a:t>
            </a:r>
          </a:p>
          <a:p>
            <a:r>
              <a:rPr lang="en-GB" sz="2400" dirty="0"/>
              <a:t>Assessments may take many forms</a:t>
            </a:r>
          </a:p>
          <a:p>
            <a:r>
              <a:rPr lang="en-GB" sz="2400" dirty="0"/>
              <a:t>In class presentations, </a:t>
            </a:r>
            <a:r>
              <a:rPr lang="en-GB" sz="2400" dirty="0" smtClean="0"/>
              <a:t>reports, essays</a:t>
            </a:r>
            <a:endParaRPr lang="en-GB" sz="2400" dirty="0"/>
          </a:p>
          <a:p>
            <a:r>
              <a:rPr lang="en-GB" sz="2400" dirty="0"/>
              <a:t>Individual or </a:t>
            </a:r>
            <a:r>
              <a:rPr lang="en-GB" sz="2400" dirty="0" smtClean="0"/>
              <a:t>group</a:t>
            </a:r>
          </a:p>
          <a:p>
            <a:r>
              <a:rPr lang="en-GB" sz="2400" dirty="0" smtClean="0"/>
              <a:t>Coursework assessed by your Lecturer</a:t>
            </a:r>
          </a:p>
          <a:p>
            <a:r>
              <a:rPr lang="en-GB" sz="2400" dirty="0" smtClean="0"/>
              <a:t>If </a:t>
            </a:r>
            <a:r>
              <a:rPr lang="en-GB" sz="2400" dirty="0"/>
              <a:t>you fail a module or assessment you </a:t>
            </a:r>
            <a:r>
              <a:rPr lang="en-GB" sz="2400" b="1" dirty="0"/>
              <a:t>may</a:t>
            </a:r>
            <a:r>
              <a:rPr lang="en-GB" sz="2400" dirty="0"/>
              <a:t> be allowed to rework it</a:t>
            </a:r>
          </a:p>
          <a:p>
            <a:r>
              <a:rPr lang="en-GB" sz="2400" dirty="0"/>
              <a:t>Late submissions or resits capped at 40% if no extenuating circumstances</a:t>
            </a:r>
          </a:p>
        </p:txBody>
      </p:sp>
      <p:sp>
        <p:nvSpPr>
          <p:cNvPr id="2" name="Title 1"/>
          <p:cNvSpPr>
            <a:spLocks noGrp="1"/>
          </p:cNvSpPr>
          <p:nvPr>
            <p:ph type="title"/>
          </p:nvPr>
        </p:nvSpPr>
        <p:spPr/>
        <p:txBody>
          <a:bodyPr/>
          <a:lstStyle/>
          <a:p>
            <a:r>
              <a:rPr lang="en-GB" dirty="0"/>
              <a:t>Assessments</a:t>
            </a:r>
          </a:p>
        </p:txBody>
      </p:sp>
    </p:spTree>
    <p:extLst>
      <p:ext uri="{BB962C8B-B14F-4D97-AF65-F5344CB8AC3E}">
        <p14:creationId xmlns:p14="http://schemas.microsoft.com/office/powerpoint/2010/main" val="26808740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988841"/>
            <a:ext cx="8784976" cy="4464496"/>
          </a:xfrm>
        </p:spPr>
        <p:txBody>
          <a:bodyPr>
            <a:noAutofit/>
          </a:bodyPr>
          <a:lstStyle/>
          <a:p>
            <a:r>
              <a:rPr lang="en-GB" sz="2000" dirty="0"/>
              <a:t>Deadlines-  A programme of assessment dates will be given to you to allow you to organise your time </a:t>
            </a:r>
            <a:r>
              <a:rPr lang="en-GB" sz="2000" dirty="0" smtClean="0"/>
              <a:t>management</a:t>
            </a:r>
          </a:p>
          <a:p>
            <a:endParaRPr lang="en-GB" sz="2000" dirty="0"/>
          </a:p>
          <a:p>
            <a:r>
              <a:rPr lang="en-GB" sz="2000" dirty="0"/>
              <a:t>Extenuating circumstances – ECP applications must be supported by evidence.  A link with the ECP application form will be placed on each module. It is your responsibility to apply for ECP</a:t>
            </a:r>
            <a:r>
              <a:rPr lang="en-GB" sz="2000" dirty="0" smtClean="0"/>
              <a:t>.</a:t>
            </a:r>
          </a:p>
          <a:p>
            <a:endParaRPr lang="en-GB" sz="2000" dirty="0"/>
          </a:p>
          <a:p>
            <a:r>
              <a:rPr lang="en-GB" sz="2000" dirty="0"/>
              <a:t>Turnitin- Please ensure you submit to the correct Turnitin site.  Please use the ‘draft’ site to check your work for citation/referencing errors. Do not submit your final work to the ‘draft’ site as it may not be marked</a:t>
            </a:r>
            <a:r>
              <a:rPr lang="en-GB" sz="2000" dirty="0" smtClean="0"/>
              <a:t>.</a:t>
            </a:r>
          </a:p>
          <a:p>
            <a:endParaRPr lang="en-GB" sz="2000" dirty="0"/>
          </a:p>
          <a:p>
            <a:r>
              <a:rPr lang="en-GB" sz="2000" dirty="0"/>
              <a:t>Feedback – 20 days (please do not ask/e-mail lecturers for your mark ahead of the 20 day release </a:t>
            </a:r>
            <a:r>
              <a:rPr lang="en-GB" sz="2000" dirty="0" smtClean="0"/>
              <a:t>date).  They </a:t>
            </a:r>
            <a:r>
              <a:rPr lang="en-GB" sz="2000" dirty="0"/>
              <a:t>are not just marking your work.</a:t>
            </a:r>
            <a:endParaRPr lang="en-GB" sz="2000" b="1" dirty="0"/>
          </a:p>
        </p:txBody>
      </p:sp>
      <p:sp>
        <p:nvSpPr>
          <p:cNvPr id="2" name="Title 1"/>
          <p:cNvSpPr>
            <a:spLocks noGrp="1"/>
          </p:cNvSpPr>
          <p:nvPr>
            <p:ph type="title"/>
          </p:nvPr>
        </p:nvSpPr>
        <p:spPr/>
        <p:txBody>
          <a:bodyPr>
            <a:normAutofit fontScale="90000"/>
          </a:bodyPr>
          <a:lstStyle/>
          <a:p>
            <a:r>
              <a:rPr lang="en-GB" dirty="0"/>
              <a:t>Assessment deadlines/ECP/Feedback</a:t>
            </a:r>
          </a:p>
        </p:txBody>
      </p:sp>
    </p:spTree>
    <p:extLst>
      <p:ext uri="{BB962C8B-B14F-4D97-AF65-F5344CB8AC3E}">
        <p14:creationId xmlns:p14="http://schemas.microsoft.com/office/powerpoint/2010/main" val="1150655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98501" y="2247901"/>
            <a:ext cx="7747000" cy="4421459"/>
          </a:xfrm>
        </p:spPr>
        <p:txBody>
          <a:bodyPr>
            <a:noAutofit/>
          </a:bodyPr>
          <a:lstStyle/>
          <a:p>
            <a:r>
              <a:rPr lang="en-GB" sz="2400" dirty="0"/>
              <a:t>How can I avoid plagiarism?- Do not share your work with other students on this or other programmes/universities. </a:t>
            </a:r>
          </a:p>
          <a:p>
            <a:r>
              <a:rPr lang="en-GB" sz="2400" dirty="0"/>
              <a:t>Make sure you reference all your sources- use the ‘draft’ assessment facility to check your work before final submission.</a:t>
            </a:r>
          </a:p>
          <a:p>
            <a:r>
              <a:rPr lang="en-GB" sz="2400" dirty="0"/>
              <a:t>What are the penalties?- On the BA programme you are expected to be competent in researching, referencing </a:t>
            </a:r>
            <a:r>
              <a:rPr lang="en-GB" sz="2400" dirty="0" smtClean="0"/>
              <a:t>your </a:t>
            </a:r>
            <a:r>
              <a:rPr lang="en-GB" sz="2400" dirty="0"/>
              <a:t>own work. Your academic profile will be affected by a charge of unfair practice.</a:t>
            </a:r>
          </a:p>
        </p:txBody>
      </p:sp>
      <p:sp>
        <p:nvSpPr>
          <p:cNvPr id="2" name="Title 1"/>
          <p:cNvSpPr>
            <a:spLocks noGrp="1"/>
          </p:cNvSpPr>
          <p:nvPr>
            <p:ph type="title"/>
          </p:nvPr>
        </p:nvSpPr>
        <p:spPr/>
        <p:txBody>
          <a:bodyPr/>
          <a:lstStyle/>
          <a:p>
            <a:r>
              <a:rPr lang="en-GB" dirty="0"/>
              <a:t>Unfair practice and plagiarism</a:t>
            </a:r>
          </a:p>
        </p:txBody>
      </p:sp>
    </p:spTree>
    <p:extLst>
      <p:ext uri="{BB962C8B-B14F-4D97-AF65-F5344CB8AC3E}">
        <p14:creationId xmlns:p14="http://schemas.microsoft.com/office/powerpoint/2010/main" val="39309691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r>
              <a:rPr lang="en-GB" sz="2400" dirty="0"/>
              <a:t>Attendance is compulsory – Please let your module tutor know if you are unable to attend a module session in advance. Please do this by e-mail explaining the reason for non-attendance.</a:t>
            </a:r>
          </a:p>
          <a:p>
            <a:r>
              <a:rPr lang="en-GB" sz="2400" dirty="0"/>
              <a:t>3 missed sessions without the </a:t>
            </a:r>
            <a:r>
              <a:rPr lang="en-GB" sz="2400" dirty="0" smtClean="0"/>
              <a:t>Lecturer receiving </a:t>
            </a:r>
            <a:r>
              <a:rPr lang="en-GB" sz="2400" dirty="0"/>
              <a:t>an explanation will result in you receiving </a:t>
            </a:r>
            <a:r>
              <a:rPr lang="en-GB" sz="2400" dirty="0" smtClean="0"/>
              <a:t>a </a:t>
            </a:r>
            <a:r>
              <a:rPr lang="en-GB" sz="2400" dirty="0"/>
              <a:t>letter from the academic office. Continued missed sessions may  result in your withdrawal from the programme.</a:t>
            </a:r>
          </a:p>
          <a:p>
            <a:r>
              <a:rPr lang="en-GB" sz="2400" dirty="0"/>
              <a:t>Punctuality- Please ensure that you are in the lecture room for the start of the lecture. </a:t>
            </a:r>
          </a:p>
          <a:p>
            <a:pPr marL="0" indent="0">
              <a:buNone/>
            </a:pPr>
            <a:endParaRPr lang="en-GB" dirty="0"/>
          </a:p>
          <a:p>
            <a:endParaRPr lang="en-GB" dirty="0"/>
          </a:p>
        </p:txBody>
      </p:sp>
      <p:sp>
        <p:nvSpPr>
          <p:cNvPr id="2" name="Title 1"/>
          <p:cNvSpPr>
            <a:spLocks noGrp="1"/>
          </p:cNvSpPr>
          <p:nvPr>
            <p:ph type="title"/>
          </p:nvPr>
        </p:nvSpPr>
        <p:spPr/>
        <p:txBody>
          <a:bodyPr/>
          <a:lstStyle/>
          <a:p>
            <a:r>
              <a:rPr lang="en-GB" dirty="0"/>
              <a:t>What is expected of you</a:t>
            </a:r>
          </a:p>
        </p:txBody>
      </p:sp>
    </p:spTree>
    <p:extLst>
      <p:ext uri="{BB962C8B-B14F-4D97-AF65-F5344CB8AC3E}">
        <p14:creationId xmlns:p14="http://schemas.microsoft.com/office/powerpoint/2010/main" val="14136533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AC287DE9-19A1-4B35-9DCC-3784C5C7BEE3}"/>
              </a:ext>
            </a:extLst>
          </p:cNvPr>
          <p:cNvSpPr>
            <a:spLocks noGrp="1"/>
          </p:cNvSpPr>
          <p:nvPr>
            <p:ph idx="1"/>
          </p:nvPr>
        </p:nvSpPr>
        <p:spPr/>
        <p:txBody>
          <a:bodyPr/>
          <a:lstStyle/>
          <a:p>
            <a:r>
              <a:rPr lang="en-GB" sz="2800" dirty="0"/>
              <a:t>If you are going to be late please let the module </a:t>
            </a:r>
            <a:r>
              <a:rPr lang="en-GB" sz="2800" dirty="0" smtClean="0"/>
              <a:t>lecturer </a:t>
            </a:r>
            <a:r>
              <a:rPr lang="en-GB" sz="2800" dirty="0"/>
              <a:t>know by e-mail.</a:t>
            </a:r>
          </a:p>
          <a:p>
            <a:r>
              <a:rPr lang="en-GB" sz="2800" dirty="0"/>
              <a:t>If you are going to be more than 15 mins late please do not enter the lecture until after the break</a:t>
            </a:r>
            <a:r>
              <a:rPr lang="en-GB" sz="2800" dirty="0" smtClean="0"/>
              <a:t>.</a:t>
            </a:r>
          </a:p>
          <a:p>
            <a:r>
              <a:rPr lang="en-GB" sz="2800" dirty="0" smtClean="0"/>
              <a:t>It is your responsibility to catch up with missed work (via </a:t>
            </a:r>
            <a:r>
              <a:rPr lang="en-GB" sz="2800" dirty="0" err="1" smtClean="0"/>
              <a:t>moodle</a:t>
            </a:r>
            <a:r>
              <a:rPr lang="en-GB" sz="2800" dirty="0" smtClean="0"/>
              <a:t>)</a:t>
            </a:r>
            <a:endParaRPr lang="en-GB" sz="2800" dirty="0"/>
          </a:p>
        </p:txBody>
      </p:sp>
      <p:sp>
        <p:nvSpPr>
          <p:cNvPr id="2" name="Title 1">
            <a:extLst>
              <a:ext uri="{FF2B5EF4-FFF2-40B4-BE49-F238E27FC236}">
                <a16:creationId xmlns:a16="http://schemas.microsoft.com/office/drawing/2014/main" xmlns="" id="{43FB92FC-1BBD-4219-9687-F7706EAF9682}"/>
              </a:ext>
            </a:extLst>
          </p:cNvPr>
          <p:cNvSpPr>
            <a:spLocks noGrp="1"/>
          </p:cNvSpPr>
          <p:nvPr>
            <p:ph type="title"/>
          </p:nvPr>
        </p:nvSpPr>
        <p:spPr/>
        <p:txBody>
          <a:bodyPr/>
          <a:lstStyle/>
          <a:p>
            <a:r>
              <a:rPr lang="en-GB" dirty="0"/>
              <a:t>What is expected of you</a:t>
            </a:r>
          </a:p>
        </p:txBody>
      </p:sp>
    </p:spTree>
    <p:extLst>
      <p:ext uri="{BB962C8B-B14F-4D97-AF65-F5344CB8AC3E}">
        <p14:creationId xmlns:p14="http://schemas.microsoft.com/office/powerpoint/2010/main" val="18467759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CA1DD966-61F0-4939-9006-D6AFA5CB2E20}"/>
              </a:ext>
            </a:extLst>
          </p:cNvPr>
          <p:cNvSpPr>
            <a:spLocks noGrp="1"/>
          </p:cNvSpPr>
          <p:nvPr>
            <p:ph idx="1"/>
          </p:nvPr>
        </p:nvSpPr>
        <p:spPr/>
        <p:txBody>
          <a:bodyPr/>
          <a:lstStyle/>
          <a:p>
            <a:r>
              <a:rPr lang="en-GB" sz="2400" dirty="0"/>
              <a:t>Having successfully completed level 4 Skills for the Workplace you are now competent in the following:</a:t>
            </a:r>
          </a:p>
          <a:p>
            <a:r>
              <a:rPr lang="en-GB" sz="2400" dirty="0"/>
              <a:t>Time Management</a:t>
            </a:r>
          </a:p>
          <a:p>
            <a:r>
              <a:rPr lang="en-GB" sz="2400" dirty="0"/>
              <a:t>Problem Solving/Improving your own learning</a:t>
            </a:r>
          </a:p>
          <a:p>
            <a:r>
              <a:rPr lang="en-GB" sz="2400" dirty="0"/>
              <a:t>Academic Writing</a:t>
            </a:r>
          </a:p>
          <a:p>
            <a:r>
              <a:rPr lang="en-GB" sz="2400" dirty="0"/>
              <a:t>Research and Harvard Referencing</a:t>
            </a:r>
          </a:p>
          <a:p>
            <a:r>
              <a:rPr lang="en-GB" sz="2400" dirty="0"/>
              <a:t>Communication</a:t>
            </a:r>
          </a:p>
          <a:p>
            <a:r>
              <a:rPr lang="en-GB" sz="2400" dirty="0"/>
              <a:t>Using Information Technology</a:t>
            </a:r>
          </a:p>
          <a:p>
            <a:r>
              <a:rPr lang="en-GB" sz="2400" dirty="0"/>
              <a:t>Individual / Team Working</a:t>
            </a:r>
          </a:p>
          <a:p>
            <a:r>
              <a:rPr lang="en-GB" sz="2400" dirty="0"/>
              <a:t>Presentations</a:t>
            </a:r>
          </a:p>
          <a:p>
            <a:endParaRPr lang="en-GB" sz="2400" dirty="0"/>
          </a:p>
          <a:p>
            <a:endParaRPr lang="en-GB" dirty="0"/>
          </a:p>
        </p:txBody>
      </p:sp>
      <p:sp>
        <p:nvSpPr>
          <p:cNvPr id="2" name="Title 1">
            <a:extLst>
              <a:ext uri="{FF2B5EF4-FFF2-40B4-BE49-F238E27FC236}">
                <a16:creationId xmlns:a16="http://schemas.microsoft.com/office/drawing/2014/main" xmlns="" id="{97A6489C-65E9-4A1B-B6C7-8991A98FBC69}"/>
              </a:ext>
            </a:extLst>
          </p:cNvPr>
          <p:cNvSpPr>
            <a:spLocks noGrp="1"/>
          </p:cNvSpPr>
          <p:nvPr>
            <p:ph type="title"/>
          </p:nvPr>
        </p:nvSpPr>
        <p:spPr/>
        <p:txBody>
          <a:bodyPr/>
          <a:lstStyle/>
          <a:p>
            <a:r>
              <a:rPr lang="en-GB" dirty="0"/>
              <a:t>Studying at Level 5 and 6</a:t>
            </a:r>
          </a:p>
        </p:txBody>
      </p:sp>
    </p:spTree>
    <p:extLst>
      <p:ext uri="{BB962C8B-B14F-4D97-AF65-F5344CB8AC3E}">
        <p14:creationId xmlns:p14="http://schemas.microsoft.com/office/powerpoint/2010/main" val="26688077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9A5DE751-67EF-4E83-AEBE-39EBAFDCBD71}"/>
              </a:ext>
            </a:extLst>
          </p:cNvPr>
          <p:cNvSpPr>
            <a:spLocks noGrp="1"/>
          </p:cNvSpPr>
          <p:nvPr>
            <p:ph idx="1"/>
          </p:nvPr>
        </p:nvSpPr>
        <p:spPr/>
        <p:txBody>
          <a:bodyPr/>
          <a:lstStyle/>
          <a:p>
            <a:r>
              <a:rPr lang="en-GB" sz="3200" dirty="0"/>
              <a:t>Having accepted a place  on the BA Leadership and Management Programme you need to demonstrate :</a:t>
            </a:r>
          </a:p>
          <a:p>
            <a:r>
              <a:rPr lang="en-GB" sz="3200" dirty="0"/>
              <a:t>Individual academic ability </a:t>
            </a:r>
          </a:p>
          <a:p>
            <a:r>
              <a:rPr lang="en-GB" sz="3200" dirty="0"/>
              <a:t>Use of the Skills </a:t>
            </a:r>
            <a:r>
              <a:rPr lang="en-GB" sz="3200" dirty="0" smtClean="0"/>
              <a:t>Set </a:t>
            </a:r>
            <a:r>
              <a:rPr lang="en-GB" sz="3200" dirty="0"/>
              <a:t>achieved at Level 4</a:t>
            </a:r>
          </a:p>
          <a:p>
            <a:r>
              <a:rPr lang="en-GB" sz="3200" dirty="0"/>
              <a:t>A high level of motivation to succeed at studying at a higher level.</a:t>
            </a:r>
          </a:p>
          <a:p>
            <a:r>
              <a:rPr lang="en-GB" sz="3200" dirty="0"/>
              <a:t> </a:t>
            </a:r>
          </a:p>
        </p:txBody>
      </p:sp>
      <p:sp>
        <p:nvSpPr>
          <p:cNvPr id="2" name="Title 1">
            <a:extLst>
              <a:ext uri="{FF2B5EF4-FFF2-40B4-BE49-F238E27FC236}">
                <a16:creationId xmlns:a16="http://schemas.microsoft.com/office/drawing/2014/main" xmlns="" id="{27DB9841-2488-4F82-BCD1-94D9174E6EDE}"/>
              </a:ext>
            </a:extLst>
          </p:cNvPr>
          <p:cNvSpPr>
            <a:spLocks noGrp="1"/>
          </p:cNvSpPr>
          <p:nvPr>
            <p:ph type="title"/>
          </p:nvPr>
        </p:nvSpPr>
        <p:spPr/>
        <p:txBody>
          <a:bodyPr/>
          <a:lstStyle/>
          <a:p>
            <a:r>
              <a:rPr lang="en-GB" dirty="0"/>
              <a:t>Studying at Level 5 and 6</a:t>
            </a:r>
          </a:p>
        </p:txBody>
      </p:sp>
    </p:spTree>
    <p:extLst>
      <p:ext uri="{BB962C8B-B14F-4D97-AF65-F5344CB8AC3E}">
        <p14:creationId xmlns:p14="http://schemas.microsoft.com/office/powerpoint/2010/main" val="41997828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9D3B8E85-6984-469D-89DC-55F2247CD2D8}"/>
              </a:ext>
            </a:extLst>
          </p:cNvPr>
          <p:cNvSpPr>
            <a:spLocks noGrp="1"/>
          </p:cNvSpPr>
          <p:nvPr>
            <p:ph idx="1"/>
          </p:nvPr>
        </p:nvSpPr>
        <p:spPr>
          <a:xfrm>
            <a:off x="698501" y="1988840"/>
            <a:ext cx="7747000" cy="4752527"/>
          </a:xfrm>
        </p:spPr>
        <p:txBody>
          <a:bodyPr>
            <a:normAutofit fontScale="70000" lnSpcReduction="20000"/>
          </a:bodyPr>
          <a:lstStyle/>
          <a:p>
            <a:r>
              <a:rPr lang="en-GB" sz="3800" dirty="0"/>
              <a:t>As you embark on the next two years of your learning journey remember to enjoy the process you will go through:</a:t>
            </a:r>
          </a:p>
          <a:p>
            <a:r>
              <a:rPr lang="en-GB" sz="3800" dirty="0"/>
              <a:t>Reward yourself for having the courage to embark on the journey.</a:t>
            </a:r>
          </a:p>
          <a:p>
            <a:r>
              <a:rPr lang="en-GB" sz="3800" dirty="0"/>
              <a:t>Look back at yourself at the beginning of Level 4 and see how far you have travelled- academically and personally.</a:t>
            </a:r>
          </a:p>
          <a:p>
            <a:r>
              <a:rPr lang="en-GB" sz="3800" dirty="0"/>
              <a:t>Remember- Do not worry or stress over academic work there is always someone to help and support you – JUST ASK.</a:t>
            </a:r>
          </a:p>
          <a:p>
            <a:r>
              <a:rPr lang="en-GB" sz="3800" dirty="0"/>
              <a:t>Good luck from </a:t>
            </a:r>
            <a:r>
              <a:rPr lang="en-GB" sz="3800" dirty="0" smtClean="0"/>
              <a:t>Marie, </a:t>
            </a:r>
            <a:r>
              <a:rPr lang="en-GB" sz="3800" dirty="0" err="1" smtClean="0"/>
              <a:t>Shehla</a:t>
            </a:r>
            <a:r>
              <a:rPr lang="en-GB" sz="3800" dirty="0" smtClean="0"/>
              <a:t> and the </a:t>
            </a:r>
            <a:r>
              <a:rPr lang="en-GB" sz="3800" dirty="0"/>
              <a:t>BA  Leadership and Management Team.</a:t>
            </a:r>
          </a:p>
          <a:p>
            <a:endParaRPr lang="en-GB" dirty="0"/>
          </a:p>
        </p:txBody>
      </p:sp>
      <p:sp>
        <p:nvSpPr>
          <p:cNvPr id="2" name="Title 1">
            <a:extLst>
              <a:ext uri="{FF2B5EF4-FFF2-40B4-BE49-F238E27FC236}">
                <a16:creationId xmlns:a16="http://schemas.microsoft.com/office/drawing/2014/main" xmlns="" id="{D9F95D2C-F47E-4910-AE32-90FA0AD4EC04}"/>
              </a:ext>
            </a:extLst>
          </p:cNvPr>
          <p:cNvSpPr>
            <a:spLocks noGrp="1"/>
          </p:cNvSpPr>
          <p:nvPr>
            <p:ph type="title"/>
          </p:nvPr>
        </p:nvSpPr>
        <p:spPr/>
        <p:txBody>
          <a:bodyPr/>
          <a:lstStyle/>
          <a:p>
            <a:r>
              <a:rPr lang="en-GB" dirty="0"/>
              <a:t>Enjoy your learning journey</a:t>
            </a:r>
          </a:p>
        </p:txBody>
      </p:sp>
    </p:spTree>
    <p:extLst>
      <p:ext uri="{BB962C8B-B14F-4D97-AF65-F5344CB8AC3E}">
        <p14:creationId xmlns:p14="http://schemas.microsoft.com/office/powerpoint/2010/main" val="256673011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Hardcover">
  <a:themeElements>
    <a:clrScheme name="Hardcover">
      <a:dk1>
        <a:sysClr val="windowText" lastClr="000000"/>
      </a:dk1>
      <a:lt1>
        <a:sysClr val="window" lastClr="FFFFFF"/>
      </a:lt1>
      <a:dk2>
        <a:srgbClr val="895D1D"/>
      </a:dk2>
      <a:lt2>
        <a:srgbClr val="ECE9C6"/>
      </a:lt2>
      <a:accent1>
        <a:srgbClr val="873624"/>
      </a:accent1>
      <a:accent2>
        <a:srgbClr val="D6862D"/>
      </a:accent2>
      <a:accent3>
        <a:srgbClr val="D0BE40"/>
      </a:accent3>
      <a:accent4>
        <a:srgbClr val="877F6C"/>
      </a:accent4>
      <a:accent5>
        <a:srgbClr val="972109"/>
      </a:accent5>
      <a:accent6>
        <a:srgbClr val="AEB795"/>
      </a:accent6>
      <a:hlink>
        <a:srgbClr val="CC9900"/>
      </a:hlink>
      <a:folHlink>
        <a:srgbClr val="B2B2B2"/>
      </a:folHlink>
    </a:clrScheme>
    <a:fontScheme name="Hardcover">
      <a:majorFont>
        <a:latin typeface="Book Antiqua"/>
        <a:ea typeface=""/>
        <a:cs typeface=""/>
        <a:font script="Grek" typeface="Times New Roman"/>
        <a:font script="Cyrl" typeface="Times New Roman"/>
        <a:font script="Jpan" typeface="HGS明朝E"/>
        <a:font script="Hang" typeface="궁서"/>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Book Antiqua"/>
        <a:ea typeface=""/>
        <a:cs typeface=""/>
        <a:font script="Grek" typeface="Times New Roman"/>
        <a:font script="Cyrl" typeface="Times New Roman"/>
        <a:font script="Jpan" typeface="HGS明朝E"/>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Hardcover">
      <a:fillStyleLst>
        <a:solidFill>
          <a:schemeClr val="phClr"/>
        </a:solidFill>
        <a:solidFill>
          <a:schemeClr val="phClr">
            <a:tint val="68000"/>
            <a:shade val="94000"/>
            <a:satMod val="300000"/>
            <a:lumMod val="110000"/>
          </a:schemeClr>
        </a:solidFill>
        <a:gradFill rotWithShape="1">
          <a:gsLst>
            <a:gs pos="0">
              <a:schemeClr val="phClr">
                <a:tint val="94000"/>
                <a:satMod val="180000"/>
                <a:lumMod val="98000"/>
              </a:schemeClr>
            </a:gs>
            <a:gs pos="100000">
              <a:schemeClr val="phClr">
                <a:satMod val="130000"/>
              </a:schemeClr>
            </a:gs>
          </a:gsLst>
          <a:lin ang="5160000" scaled="0"/>
        </a:gradFill>
      </a:fillStyleLst>
      <a:lnStyleLst>
        <a:ln w="12700" cap="flat" cmpd="sng" algn="ctr">
          <a:solidFill>
            <a:schemeClr val="phClr">
              <a:shade val="90000"/>
              <a:lumMod val="90000"/>
            </a:schemeClr>
          </a:solidFill>
          <a:prstDash val="solid"/>
        </a:ln>
        <a:ln w="19050" cap="flat" cmpd="sng" algn="ctr">
          <a:solidFill>
            <a:schemeClr val="phClr">
              <a:shade val="75000"/>
              <a:lumMod val="90000"/>
            </a:schemeClr>
          </a:solidFill>
          <a:prstDash val="solid"/>
        </a:ln>
        <a:ln w="25400" cap="flat" cmpd="sng" algn="ctr">
          <a:solidFill>
            <a:schemeClr val="phClr"/>
          </a:solidFill>
          <a:prstDash val="solid"/>
        </a:ln>
      </a:lnStyleLst>
      <a:effectStyleLst>
        <a:effectStyle>
          <a:effectLst>
            <a:outerShdw blurRad="38100" dist="12700" dir="5400000" rotWithShape="0">
              <a:srgbClr val="000000">
                <a:alpha val="15000"/>
              </a:srgbClr>
            </a:outerShdw>
          </a:effectLst>
        </a:effectStyle>
        <a:effectStyle>
          <a:effectLst>
            <a:outerShdw blurRad="50800" dist="25400" dir="5400000" rotWithShape="0">
              <a:srgbClr val="000000">
                <a:alpha val="46000"/>
              </a:srgbClr>
            </a:outerShdw>
          </a:effectLst>
        </a:effectStyle>
        <a:effectStyle>
          <a:effectLst>
            <a:outerShdw blurRad="50800" dist="25400" dir="5400000" rotWithShape="0">
              <a:srgbClr val="000000">
                <a:alpha val="48000"/>
              </a:srgbClr>
            </a:outerShdw>
          </a:effectLst>
          <a:scene3d>
            <a:camera prst="orthographicFront">
              <a:rot lat="0" lon="0" rev="0"/>
            </a:camera>
            <a:lightRig rig="threePt" dir="tl">
              <a:rot lat="0" lon="0" rev="2400000"/>
            </a:lightRig>
          </a:scene3d>
          <a:sp3d>
            <a:bevelT w="25400" h="25400"/>
          </a:sp3d>
        </a:effectStyle>
      </a:effectStyleLst>
      <a:bgFillStyleLst>
        <a:solidFill>
          <a:schemeClr val="phClr">
            <a:tint val="96000"/>
            <a:lumMod val="110000"/>
          </a:schemeClr>
        </a:solidFill>
        <a:blipFill rotWithShape="1">
          <a:blip xmlns:r="http://schemas.openxmlformats.org/officeDocument/2006/relationships" r:embed="rId1">
            <a:duotone>
              <a:schemeClr val="phClr">
                <a:tint val="93000"/>
                <a:shade val="20000"/>
              </a:schemeClr>
              <a:schemeClr val="phClr">
                <a:tint val="90000"/>
                <a:shade val="85000"/>
                <a:satMod val="115000"/>
              </a:schemeClr>
            </a:duotone>
          </a:blip>
          <a:tile tx="0" ty="0" sx="60000" sy="60000" flip="none" algn="tl"/>
        </a:blipFill>
        <a:blipFill rotWithShape="1">
          <a:blip xmlns:r="http://schemas.openxmlformats.org/officeDocument/2006/relationships" r:embed="rId2">
            <a:duotone>
              <a:schemeClr val="phClr">
                <a:shade val="50000"/>
                <a:satMod val="340000"/>
                <a:lumMod val="40000"/>
              </a:schemeClr>
              <a:schemeClr val="phClr">
                <a:tint val="92000"/>
                <a:shade val="94000"/>
                <a:hueMod val="110000"/>
                <a:satMod val="236000"/>
                <a:lumMod val="12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Hardcover">
    <a:dk1>
      <a:sysClr val="windowText" lastClr="000000"/>
    </a:dk1>
    <a:lt1>
      <a:sysClr val="window" lastClr="FFFFFF"/>
    </a:lt1>
    <a:dk2>
      <a:srgbClr val="895D1D"/>
    </a:dk2>
    <a:lt2>
      <a:srgbClr val="ECE9C6"/>
    </a:lt2>
    <a:accent1>
      <a:srgbClr val="873624"/>
    </a:accent1>
    <a:accent2>
      <a:srgbClr val="D6862D"/>
    </a:accent2>
    <a:accent3>
      <a:srgbClr val="D0BE40"/>
    </a:accent3>
    <a:accent4>
      <a:srgbClr val="877F6C"/>
    </a:accent4>
    <a:accent5>
      <a:srgbClr val="972109"/>
    </a:accent5>
    <a:accent6>
      <a:srgbClr val="AEB795"/>
    </a:accent6>
    <a:hlink>
      <a:srgbClr val="CC9900"/>
    </a:hlink>
    <a:folHlink>
      <a:srgbClr val="B2B2B2"/>
    </a:folHlink>
  </a:clrScheme>
</a:themeOverride>
</file>

<file path=docProps/app.xml><?xml version="1.0" encoding="utf-8"?>
<Properties xmlns="http://schemas.openxmlformats.org/officeDocument/2006/extended-properties" xmlns:vt="http://schemas.openxmlformats.org/officeDocument/2006/docPropsVTypes">
  <Template>The Development of Management as a subject</Template>
  <TotalTime>295</TotalTime>
  <Words>4641</Words>
  <Application>Microsoft Office PowerPoint</Application>
  <PresentationFormat>On-screen Show (4:3)</PresentationFormat>
  <Paragraphs>388</Paragraphs>
  <Slides>16</Slides>
  <Notes>9</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16</vt:i4>
      </vt:variant>
    </vt:vector>
  </HeadingPairs>
  <TitlesOfParts>
    <vt:vector size="27" baseType="lpstr">
      <vt:lpstr>MS PGothic</vt:lpstr>
      <vt:lpstr>MS PGothic</vt:lpstr>
      <vt:lpstr>Book Antiqua</vt:lpstr>
      <vt:lpstr>Calibri</vt:lpstr>
      <vt:lpstr>Helvetica</vt:lpstr>
      <vt:lpstr>Helvetica-Bold</vt:lpstr>
      <vt:lpstr>Helvetica-BoldOblique</vt:lpstr>
      <vt:lpstr>Helvetica-Oblique</vt:lpstr>
      <vt:lpstr>Times New Roman</vt:lpstr>
      <vt:lpstr>Wingdings</vt:lpstr>
      <vt:lpstr>Hardcover</vt:lpstr>
      <vt:lpstr>Welcome</vt:lpstr>
      <vt:lpstr>Congratulations</vt:lpstr>
      <vt:lpstr>Communication</vt:lpstr>
      <vt:lpstr>Communication</vt:lpstr>
      <vt:lpstr>About the University - Communications with you on MOODLE </vt:lpstr>
      <vt:lpstr>Student voice</vt:lpstr>
      <vt:lpstr>University programmes</vt:lpstr>
      <vt:lpstr>Timetables</vt:lpstr>
      <vt:lpstr>Assessments</vt:lpstr>
      <vt:lpstr>Assessment deadlines/ECP/Feedback</vt:lpstr>
      <vt:lpstr>Unfair practice and plagiarism</vt:lpstr>
      <vt:lpstr>What is expected of you</vt:lpstr>
      <vt:lpstr>What is expected of you</vt:lpstr>
      <vt:lpstr>Studying at Level 5 and 6</vt:lpstr>
      <vt:lpstr>Studying at Level 5 and 6</vt:lpstr>
      <vt:lpstr>Enjoy your learning journey</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University regulations</dc:title>
  <dc:creator>Anthony Burns</dc:creator>
  <cp:lastModifiedBy>Marie Pitson</cp:lastModifiedBy>
  <cp:revision>26</cp:revision>
  <dcterms:created xsi:type="dcterms:W3CDTF">2017-09-14T13:52:16Z</dcterms:created>
  <dcterms:modified xsi:type="dcterms:W3CDTF">2019-02-04T10:15:43Z</dcterms:modified>
</cp:coreProperties>
</file>