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70"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80" d="100"/>
          <a:sy n="80" d="100"/>
        </p:scale>
        <p:origin x="73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78A226-5554-4485-9944-B4E5FEA7425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9137DF1-3D5F-43DF-8BCB-4FC84A0335F1}">
      <dgm:prSet custT="1"/>
      <dgm:spPr/>
      <dgm:t>
        <a:bodyPr/>
        <a:lstStyle/>
        <a:p>
          <a:pPr algn="just">
            <a:lnSpc>
              <a:spcPct val="100000"/>
            </a:lnSpc>
          </a:pPr>
          <a:r>
            <a:rPr lang="en-IN" sz="1300" b="1" dirty="0">
              <a:solidFill>
                <a:schemeClr val="bg1"/>
              </a:solidFill>
              <a:latin typeface="Arial" panose="020B0604020202020204" pitchFamily="34" charset="0"/>
              <a:cs typeface="Arial" panose="020B0604020202020204" pitchFamily="34" charset="0"/>
            </a:rPr>
            <a:t>Diagnosis:</a:t>
          </a:r>
          <a:r>
            <a:rPr lang="en-IN" sz="1300" dirty="0">
              <a:solidFill>
                <a:schemeClr val="bg1"/>
              </a:solidFill>
              <a:latin typeface="Arial" panose="020B0604020202020204" pitchFamily="34" charset="0"/>
              <a:cs typeface="Arial" panose="020B0604020202020204" pitchFamily="34" charset="0"/>
            </a:rPr>
            <a:t> NICE NG136 advises that ABPM should be used as the main support to confirm a diagnosis of hypertension if blood pressure ≥140/90 mmHg was recorded in the clinic (NICE, 2023). HBPM is an alternative to ABPM if this is not tolerated or suitable. </a:t>
          </a:r>
          <a:endParaRPr lang="en-US" sz="1300" dirty="0">
            <a:solidFill>
              <a:schemeClr val="bg1"/>
            </a:solidFill>
            <a:latin typeface="Arial" panose="020B0604020202020204" pitchFamily="34" charset="0"/>
            <a:cs typeface="Arial" panose="020B0604020202020204" pitchFamily="34" charset="0"/>
          </a:endParaRPr>
        </a:p>
      </dgm:t>
    </dgm:pt>
    <dgm:pt modelId="{C82884C7-9051-470A-A991-81172DD81DB0}" type="parTrans" cxnId="{2A66563C-F703-4B02-AC98-E7A114F1010C}">
      <dgm:prSet/>
      <dgm:spPr/>
      <dgm:t>
        <a:bodyPr/>
        <a:lstStyle/>
        <a:p>
          <a:endParaRPr lang="en-US"/>
        </a:p>
      </dgm:t>
    </dgm:pt>
    <dgm:pt modelId="{872361D1-D909-4931-9EEC-C6228AB3D0BE}" type="sibTrans" cxnId="{2A66563C-F703-4B02-AC98-E7A114F1010C}">
      <dgm:prSet/>
      <dgm:spPr/>
      <dgm:t>
        <a:bodyPr/>
        <a:lstStyle/>
        <a:p>
          <a:endParaRPr lang="en-US"/>
        </a:p>
      </dgm:t>
    </dgm:pt>
    <dgm:pt modelId="{6C2C2243-BADC-4EEB-8D80-06611AF837A7}">
      <dgm:prSet custT="1"/>
      <dgm:spPr/>
      <dgm:t>
        <a:bodyPr/>
        <a:lstStyle/>
        <a:p>
          <a:pPr algn="just">
            <a:lnSpc>
              <a:spcPct val="100000"/>
            </a:lnSpc>
          </a:pPr>
          <a:r>
            <a:rPr lang="en-IN" sz="1300" b="1" dirty="0">
              <a:solidFill>
                <a:schemeClr val="bg1"/>
              </a:solidFill>
              <a:latin typeface="Arial" panose="020B0604020202020204" pitchFamily="34" charset="0"/>
              <a:cs typeface="Arial" panose="020B0604020202020204" pitchFamily="34" charset="0"/>
            </a:rPr>
            <a:t>Clinical Assessment:</a:t>
          </a:r>
          <a:r>
            <a:rPr lang="en-IN" sz="1300" dirty="0">
              <a:solidFill>
                <a:schemeClr val="bg1"/>
              </a:solidFill>
              <a:latin typeface="Arial" panose="020B0604020202020204" pitchFamily="34" charset="0"/>
              <a:cs typeface="Arial" panose="020B0604020202020204" pitchFamily="34" charset="0"/>
            </a:rPr>
            <a:t> Initial assessment should include evaluation of cardiovascular risk and target-organ damage, as measured through HbA1c, serum electrolytes, creatinine/eGFR, lipid profile, urine albumin-to-creatinine ratio, 12-lead ECG (</a:t>
          </a:r>
          <a:r>
            <a:rPr lang="en-IN" sz="1300" dirty="0" err="1">
              <a:solidFill>
                <a:schemeClr val="bg1"/>
              </a:solidFill>
              <a:latin typeface="Arial" panose="020B0604020202020204" pitchFamily="34" charset="0"/>
              <a:cs typeface="Arial" panose="020B0604020202020204" pitchFamily="34" charset="0"/>
            </a:rPr>
            <a:t>Kteich</a:t>
          </a:r>
          <a:r>
            <a:rPr lang="en-IN" sz="1300" dirty="0">
              <a:solidFill>
                <a:schemeClr val="bg1"/>
              </a:solidFill>
              <a:latin typeface="Arial" panose="020B0604020202020204" pitchFamily="34" charset="0"/>
              <a:cs typeface="Arial" panose="020B0604020202020204" pitchFamily="34" charset="0"/>
            </a:rPr>
            <a:t> et al., 2025).</a:t>
          </a:r>
          <a:endParaRPr lang="en-US" sz="1300" dirty="0">
            <a:solidFill>
              <a:schemeClr val="bg1"/>
            </a:solidFill>
            <a:latin typeface="Arial" panose="020B0604020202020204" pitchFamily="34" charset="0"/>
            <a:cs typeface="Arial" panose="020B0604020202020204" pitchFamily="34" charset="0"/>
          </a:endParaRPr>
        </a:p>
      </dgm:t>
    </dgm:pt>
    <dgm:pt modelId="{D0D2B899-8D58-49EB-AA94-35ECDC67767D}" type="parTrans" cxnId="{3798FFDB-8680-45D1-9FA0-974BAC714B55}">
      <dgm:prSet/>
      <dgm:spPr/>
      <dgm:t>
        <a:bodyPr/>
        <a:lstStyle/>
        <a:p>
          <a:endParaRPr lang="en-US"/>
        </a:p>
      </dgm:t>
    </dgm:pt>
    <dgm:pt modelId="{75107DFD-22EC-4CCE-B692-D0E06385D54B}" type="sibTrans" cxnId="{3798FFDB-8680-45D1-9FA0-974BAC714B55}">
      <dgm:prSet/>
      <dgm:spPr/>
      <dgm:t>
        <a:bodyPr/>
        <a:lstStyle/>
        <a:p>
          <a:endParaRPr lang="en-US"/>
        </a:p>
      </dgm:t>
    </dgm:pt>
    <dgm:pt modelId="{49AE6CAF-C361-423E-918F-C6C5DAEC1BA5}">
      <dgm:prSet custT="1"/>
      <dgm:spPr/>
      <dgm:t>
        <a:bodyPr/>
        <a:lstStyle/>
        <a:p>
          <a:pPr algn="just">
            <a:lnSpc>
              <a:spcPct val="100000"/>
            </a:lnSpc>
          </a:pPr>
          <a:r>
            <a:rPr lang="en-IN" sz="1300" b="1" dirty="0">
              <a:solidFill>
                <a:schemeClr val="bg1"/>
              </a:solidFill>
              <a:latin typeface="Arial" panose="020B0604020202020204" pitchFamily="34" charset="0"/>
              <a:cs typeface="Arial" panose="020B0604020202020204" pitchFamily="34" charset="0"/>
            </a:rPr>
            <a:t>Holistic Assessment: </a:t>
          </a:r>
          <a:r>
            <a:rPr lang="en-IN" sz="1300" dirty="0">
              <a:solidFill>
                <a:schemeClr val="bg1"/>
              </a:solidFill>
              <a:latin typeface="Arial" panose="020B0604020202020204" pitchFamily="34" charset="0"/>
              <a:cs typeface="Arial" panose="020B0604020202020204" pitchFamily="34" charset="0"/>
            </a:rPr>
            <a:t>The biopsychosocial approach takes the traditional measurement of physical responses to the assessment and adds psychological stress, health beliefs, treatment adherence, socioeconomic circumstances, diet, physical activity and social support (Bolton and Gillett, 2019). </a:t>
          </a:r>
          <a:endParaRPr lang="en-US" sz="1300" dirty="0">
            <a:solidFill>
              <a:schemeClr val="bg1"/>
            </a:solidFill>
            <a:latin typeface="Arial" panose="020B0604020202020204" pitchFamily="34" charset="0"/>
            <a:cs typeface="Arial" panose="020B0604020202020204" pitchFamily="34" charset="0"/>
          </a:endParaRPr>
        </a:p>
      </dgm:t>
    </dgm:pt>
    <dgm:pt modelId="{38E31E89-7DD4-49C8-A991-E22589334B47}" type="parTrans" cxnId="{83284481-69FA-4966-AB22-C61F66919A44}">
      <dgm:prSet/>
      <dgm:spPr/>
      <dgm:t>
        <a:bodyPr/>
        <a:lstStyle/>
        <a:p>
          <a:endParaRPr lang="en-US"/>
        </a:p>
      </dgm:t>
    </dgm:pt>
    <dgm:pt modelId="{4EA0BFBF-6FB6-4C79-9331-27909510F82F}" type="sibTrans" cxnId="{83284481-69FA-4966-AB22-C61F66919A44}">
      <dgm:prSet/>
      <dgm:spPr/>
      <dgm:t>
        <a:bodyPr/>
        <a:lstStyle/>
        <a:p>
          <a:endParaRPr lang="en-US"/>
        </a:p>
      </dgm:t>
    </dgm:pt>
    <dgm:pt modelId="{00ADEB51-2817-4D6A-AB92-F1B06641B638}" type="pres">
      <dgm:prSet presAssocID="{A878A226-5554-4485-9944-B4E5FEA74257}" presName="root" presStyleCnt="0">
        <dgm:presLayoutVars>
          <dgm:dir/>
          <dgm:resizeHandles val="exact"/>
        </dgm:presLayoutVars>
      </dgm:prSet>
      <dgm:spPr/>
    </dgm:pt>
    <dgm:pt modelId="{F4833737-5897-49AC-8AE9-21849849C818}" type="pres">
      <dgm:prSet presAssocID="{49137DF1-3D5F-43DF-8BCB-4FC84A0335F1}" presName="compNode" presStyleCnt="0"/>
      <dgm:spPr/>
    </dgm:pt>
    <dgm:pt modelId="{BC8A5AC1-AA84-4E7D-A814-94FED64486C4}" type="pres">
      <dgm:prSet presAssocID="{49137DF1-3D5F-43DF-8BCB-4FC84A0335F1}" presName="bgRect" presStyleLbl="bgShp" presStyleIdx="0" presStyleCnt="3"/>
      <dgm:spPr/>
    </dgm:pt>
    <dgm:pt modelId="{D1CF673D-C10E-463B-9485-42744E09A4F2}" type="pres">
      <dgm:prSet presAssocID="{49137DF1-3D5F-43DF-8BCB-4FC84A0335F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2D1428DA-3D50-41AD-8396-54844F0AB07C}" type="pres">
      <dgm:prSet presAssocID="{49137DF1-3D5F-43DF-8BCB-4FC84A0335F1}" presName="spaceRect" presStyleCnt="0"/>
      <dgm:spPr/>
    </dgm:pt>
    <dgm:pt modelId="{6CCCCC5B-F2C1-4DBF-80D7-0AE62DBC42F5}" type="pres">
      <dgm:prSet presAssocID="{49137DF1-3D5F-43DF-8BCB-4FC84A0335F1}" presName="parTx" presStyleLbl="revTx" presStyleIdx="0" presStyleCnt="3">
        <dgm:presLayoutVars>
          <dgm:chMax val="0"/>
          <dgm:chPref val="0"/>
        </dgm:presLayoutVars>
      </dgm:prSet>
      <dgm:spPr/>
    </dgm:pt>
    <dgm:pt modelId="{8615C758-11F8-4E0A-A36A-D2AB33C879E2}" type="pres">
      <dgm:prSet presAssocID="{872361D1-D909-4931-9EEC-C6228AB3D0BE}" presName="sibTrans" presStyleCnt="0"/>
      <dgm:spPr/>
    </dgm:pt>
    <dgm:pt modelId="{E60EFEF7-98E9-4A3C-8298-00468282C07D}" type="pres">
      <dgm:prSet presAssocID="{6C2C2243-BADC-4EEB-8D80-06611AF837A7}" presName="compNode" presStyleCnt="0"/>
      <dgm:spPr/>
    </dgm:pt>
    <dgm:pt modelId="{C7521A4E-7CC0-40FF-AAAF-AD03F90E7AAD}" type="pres">
      <dgm:prSet presAssocID="{6C2C2243-BADC-4EEB-8D80-06611AF837A7}" presName="bgRect" presStyleLbl="bgShp" presStyleIdx="1" presStyleCnt="3"/>
      <dgm:spPr/>
    </dgm:pt>
    <dgm:pt modelId="{9D96DD08-88C7-4E6C-8A8B-49E1CCC39457}" type="pres">
      <dgm:prSet presAssocID="{6C2C2243-BADC-4EEB-8D80-06611AF837A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
        </a:ext>
      </dgm:extLst>
    </dgm:pt>
    <dgm:pt modelId="{5A79011E-4106-4FFD-9EE3-3EB0673A8117}" type="pres">
      <dgm:prSet presAssocID="{6C2C2243-BADC-4EEB-8D80-06611AF837A7}" presName="spaceRect" presStyleCnt="0"/>
      <dgm:spPr/>
    </dgm:pt>
    <dgm:pt modelId="{8492D26B-7567-4009-80AB-22783556B00A}" type="pres">
      <dgm:prSet presAssocID="{6C2C2243-BADC-4EEB-8D80-06611AF837A7}" presName="parTx" presStyleLbl="revTx" presStyleIdx="1" presStyleCnt="3">
        <dgm:presLayoutVars>
          <dgm:chMax val="0"/>
          <dgm:chPref val="0"/>
        </dgm:presLayoutVars>
      </dgm:prSet>
      <dgm:spPr/>
    </dgm:pt>
    <dgm:pt modelId="{28CA2550-7A2E-4E43-BE3F-CC777F907304}" type="pres">
      <dgm:prSet presAssocID="{75107DFD-22EC-4CCE-B692-D0E06385D54B}" presName="sibTrans" presStyleCnt="0"/>
      <dgm:spPr/>
    </dgm:pt>
    <dgm:pt modelId="{CCDBFBEC-E4E2-45A9-B9C5-9423EF9634D7}" type="pres">
      <dgm:prSet presAssocID="{49AE6CAF-C361-423E-918F-C6C5DAEC1BA5}" presName="compNode" presStyleCnt="0"/>
      <dgm:spPr/>
    </dgm:pt>
    <dgm:pt modelId="{C4FD172B-1C8D-4E9F-955E-8C7419D7CDAA}" type="pres">
      <dgm:prSet presAssocID="{49AE6CAF-C361-423E-918F-C6C5DAEC1BA5}" presName="bgRect" presStyleLbl="bgShp" presStyleIdx="2" presStyleCnt="3" custLinFactNeighborX="-7" custLinFactNeighborY="-10403"/>
      <dgm:spPr/>
    </dgm:pt>
    <dgm:pt modelId="{E840837F-CFB2-4EA9-84D4-7CB14148E507}" type="pres">
      <dgm:prSet presAssocID="{49AE6CAF-C361-423E-918F-C6C5DAEC1BA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65509D96-2DD3-4860-A51C-2214BA29C77C}" type="pres">
      <dgm:prSet presAssocID="{49AE6CAF-C361-423E-918F-C6C5DAEC1BA5}" presName="spaceRect" presStyleCnt="0"/>
      <dgm:spPr/>
    </dgm:pt>
    <dgm:pt modelId="{0D041A4A-ADD6-426F-A484-31F3CBF133FA}" type="pres">
      <dgm:prSet presAssocID="{49AE6CAF-C361-423E-918F-C6C5DAEC1BA5}" presName="parTx" presStyleLbl="revTx" presStyleIdx="2" presStyleCnt="3">
        <dgm:presLayoutVars>
          <dgm:chMax val="0"/>
          <dgm:chPref val="0"/>
        </dgm:presLayoutVars>
      </dgm:prSet>
      <dgm:spPr/>
    </dgm:pt>
  </dgm:ptLst>
  <dgm:cxnLst>
    <dgm:cxn modelId="{99FB7037-9F93-4E28-861F-9FDC9F44232B}" type="presOf" srcId="{A878A226-5554-4485-9944-B4E5FEA74257}" destId="{00ADEB51-2817-4D6A-AB92-F1B06641B638}" srcOrd="0" destOrd="0" presId="urn:microsoft.com/office/officeart/2018/2/layout/IconVerticalSolidList"/>
    <dgm:cxn modelId="{2A66563C-F703-4B02-AC98-E7A114F1010C}" srcId="{A878A226-5554-4485-9944-B4E5FEA74257}" destId="{49137DF1-3D5F-43DF-8BCB-4FC84A0335F1}" srcOrd="0" destOrd="0" parTransId="{C82884C7-9051-470A-A991-81172DD81DB0}" sibTransId="{872361D1-D909-4931-9EEC-C6228AB3D0BE}"/>
    <dgm:cxn modelId="{83284481-69FA-4966-AB22-C61F66919A44}" srcId="{A878A226-5554-4485-9944-B4E5FEA74257}" destId="{49AE6CAF-C361-423E-918F-C6C5DAEC1BA5}" srcOrd="2" destOrd="0" parTransId="{38E31E89-7DD4-49C8-A991-E22589334B47}" sibTransId="{4EA0BFBF-6FB6-4C79-9331-27909510F82F}"/>
    <dgm:cxn modelId="{F832E582-C3A5-4022-B316-051F8FF507A6}" type="presOf" srcId="{49AE6CAF-C361-423E-918F-C6C5DAEC1BA5}" destId="{0D041A4A-ADD6-426F-A484-31F3CBF133FA}" srcOrd="0" destOrd="0" presId="urn:microsoft.com/office/officeart/2018/2/layout/IconVerticalSolidList"/>
    <dgm:cxn modelId="{CFDA0991-82AB-49C9-BB03-23AB2894E5F3}" type="presOf" srcId="{6C2C2243-BADC-4EEB-8D80-06611AF837A7}" destId="{8492D26B-7567-4009-80AB-22783556B00A}" srcOrd="0" destOrd="0" presId="urn:microsoft.com/office/officeart/2018/2/layout/IconVerticalSolidList"/>
    <dgm:cxn modelId="{6E57D7D4-7848-4024-B2E6-BA44D6521DFE}" type="presOf" srcId="{49137DF1-3D5F-43DF-8BCB-4FC84A0335F1}" destId="{6CCCCC5B-F2C1-4DBF-80D7-0AE62DBC42F5}" srcOrd="0" destOrd="0" presId="urn:microsoft.com/office/officeart/2018/2/layout/IconVerticalSolidList"/>
    <dgm:cxn modelId="{3798FFDB-8680-45D1-9FA0-974BAC714B55}" srcId="{A878A226-5554-4485-9944-B4E5FEA74257}" destId="{6C2C2243-BADC-4EEB-8D80-06611AF837A7}" srcOrd="1" destOrd="0" parTransId="{D0D2B899-8D58-49EB-AA94-35ECDC67767D}" sibTransId="{75107DFD-22EC-4CCE-B692-D0E06385D54B}"/>
    <dgm:cxn modelId="{25C5445D-BC13-4F9E-9650-9FB8DE115B62}" type="presParOf" srcId="{00ADEB51-2817-4D6A-AB92-F1B06641B638}" destId="{F4833737-5897-49AC-8AE9-21849849C818}" srcOrd="0" destOrd="0" presId="urn:microsoft.com/office/officeart/2018/2/layout/IconVerticalSolidList"/>
    <dgm:cxn modelId="{0D7438D4-ABD8-474B-A925-68EFD364585D}" type="presParOf" srcId="{F4833737-5897-49AC-8AE9-21849849C818}" destId="{BC8A5AC1-AA84-4E7D-A814-94FED64486C4}" srcOrd="0" destOrd="0" presId="urn:microsoft.com/office/officeart/2018/2/layout/IconVerticalSolidList"/>
    <dgm:cxn modelId="{041C1ECE-6327-49C6-9ACB-94E4E186A7C4}" type="presParOf" srcId="{F4833737-5897-49AC-8AE9-21849849C818}" destId="{D1CF673D-C10E-463B-9485-42744E09A4F2}" srcOrd="1" destOrd="0" presId="urn:microsoft.com/office/officeart/2018/2/layout/IconVerticalSolidList"/>
    <dgm:cxn modelId="{2B9D4E41-E41F-4940-B2F3-B7B600B4FC39}" type="presParOf" srcId="{F4833737-5897-49AC-8AE9-21849849C818}" destId="{2D1428DA-3D50-41AD-8396-54844F0AB07C}" srcOrd="2" destOrd="0" presId="urn:microsoft.com/office/officeart/2018/2/layout/IconVerticalSolidList"/>
    <dgm:cxn modelId="{5CD73B1E-851A-4053-97D5-1905E30CB62B}" type="presParOf" srcId="{F4833737-5897-49AC-8AE9-21849849C818}" destId="{6CCCCC5B-F2C1-4DBF-80D7-0AE62DBC42F5}" srcOrd="3" destOrd="0" presId="urn:microsoft.com/office/officeart/2018/2/layout/IconVerticalSolidList"/>
    <dgm:cxn modelId="{CDF55BD4-5015-4E05-A974-1CBF9CE921A9}" type="presParOf" srcId="{00ADEB51-2817-4D6A-AB92-F1B06641B638}" destId="{8615C758-11F8-4E0A-A36A-D2AB33C879E2}" srcOrd="1" destOrd="0" presId="urn:microsoft.com/office/officeart/2018/2/layout/IconVerticalSolidList"/>
    <dgm:cxn modelId="{DC73097B-EBB4-4189-BFC3-7707B5402C0F}" type="presParOf" srcId="{00ADEB51-2817-4D6A-AB92-F1B06641B638}" destId="{E60EFEF7-98E9-4A3C-8298-00468282C07D}" srcOrd="2" destOrd="0" presId="urn:microsoft.com/office/officeart/2018/2/layout/IconVerticalSolidList"/>
    <dgm:cxn modelId="{93FB43B3-3E70-4C0B-957B-5A135B699D8A}" type="presParOf" srcId="{E60EFEF7-98E9-4A3C-8298-00468282C07D}" destId="{C7521A4E-7CC0-40FF-AAAF-AD03F90E7AAD}" srcOrd="0" destOrd="0" presId="urn:microsoft.com/office/officeart/2018/2/layout/IconVerticalSolidList"/>
    <dgm:cxn modelId="{CE7F9361-7E3D-412A-8046-A37F07D88C9D}" type="presParOf" srcId="{E60EFEF7-98E9-4A3C-8298-00468282C07D}" destId="{9D96DD08-88C7-4E6C-8A8B-49E1CCC39457}" srcOrd="1" destOrd="0" presId="urn:microsoft.com/office/officeart/2018/2/layout/IconVerticalSolidList"/>
    <dgm:cxn modelId="{4EFFE088-56A1-4826-902F-36B05ACDCC23}" type="presParOf" srcId="{E60EFEF7-98E9-4A3C-8298-00468282C07D}" destId="{5A79011E-4106-4FFD-9EE3-3EB0673A8117}" srcOrd="2" destOrd="0" presId="urn:microsoft.com/office/officeart/2018/2/layout/IconVerticalSolidList"/>
    <dgm:cxn modelId="{26683854-569C-47A4-B1BB-26DDE5239469}" type="presParOf" srcId="{E60EFEF7-98E9-4A3C-8298-00468282C07D}" destId="{8492D26B-7567-4009-80AB-22783556B00A}" srcOrd="3" destOrd="0" presId="urn:microsoft.com/office/officeart/2018/2/layout/IconVerticalSolidList"/>
    <dgm:cxn modelId="{7351C10B-A638-45B4-AA66-661CD9537A34}" type="presParOf" srcId="{00ADEB51-2817-4D6A-AB92-F1B06641B638}" destId="{28CA2550-7A2E-4E43-BE3F-CC777F907304}" srcOrd="3" destOrd="0" presId="urn:microsoft.com/office/officeart/2018/2/layout/IconVerticalSolidList"/>
    <dgm:cxn modelId="{D0364F83-E254-44D0-91FA-9E72544D91EE}" type="presParOf" srcId="{00ADEB51-2817-4D6A-AB92-F1B06641B638}" destId="{CCDBFBEC-E4E2-45A9-B9C5-9423EF9634D7}" srcOrd="4" destOrd="0" presId="urn:microsoft.com/office/officeart/2018/2/layout/IconVerticalSolidList"/>
    <dgm:cxn modelId="{354F3BE6-41CA-4839-840B-09F84C3A48BE}" type="presParOf" srcId="{CCDBFBEC-E4E2-45A9-B9C5-9423EF9634D7}" destId="{C4FD172B-1C8D-4E9F-955E-8C7419D7CDAA}" srcOrd="0" destOrd="0" presId="urn:microsoft.com/office/officeart/2018/2/layout/IconVerticalSolidList"/>
    <dgm:cxn modelId="{8BE4A3DB-39C8-4587-AA30-627C2F1D4FC0}" type="presParOf" srcId="{CCDBFBEC-E4E2-45A9-B9C5-9423EF9634D7}" destId="{E840837F-CFB2-4EA9-84D4-7CB14148E507}" srcOrd="1" destOrd="0" presId="urn:microsoft.com/office/officeart/2018/2/layout/IconVerticalSolidList"/>
    <dgm:cxn modelId="{CE91D726-194B-4EC5-A20E-FC2FEF012D95}" type="presParOf" srcId="{CCDBFBEC-E4E2-45A9-B9C5-9423EF9634D7}" destId="{65509D96-2DD3-4860-A51C-2214BA29C77C}" srcOrd="2" destOrd="0" presId="urn:microsoft.com/office/officeart/2018/2/layout/IconVerticalSolidList"/>
    <dgm:cxn modelId="{4059F441-9E54-42E5-84DB-4D2AD1E8FC23}" type="presParOf" srcId="{CCDBFBEC-E4E2-45A9-B9C5-9423EF9634D7}" destId="{0D041A4A-ADD6-426F-A484-31F3CBF133F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4EBB6-CECD-4815-8660-FF6D091B9B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232DD69-D684-448F-B0D9-568FE194AB2F}">
      <dgm:prSet custT="1"/>
      <dgm:spPr/>
      <dgm:t>
        <a:bodyPr/>
        <a:lstStyle/>
        <a:p>
          <a:pPr>
            <a:lnSpc>
              <a:spcPct val="100000"/>
            </a:lnSpc>
          </a:pPr>
          <a:r>
            <a:rPr lang="en-IN" sz="1300" b="1" dirty="0">
              <a:latin typeface="Arial" panose="020B0604020202020204" pitchFamily="34" charset="0"/>
              <a:cs typeface="Arial" panose="020B0604020202020204" pitchFamily="34" charset="0"/>
            </a:rPr>
            <a:t>NICE NG136:</a:t>
          </a:r>
          <a:r>
            <a:rPr lang="en-IN" sz="1300" dirty="0">
              <a:latin typeface="Arial" panose="020B0604020202020204" pitchFamily="34" charset="0"/>
              <a:cs typeface="Arial" panose="020B0604020202020204" pitchFamily="34" charset="0"/>
            </a:rPr>
            <a:t> Lifestyle changes, pharmacological management and regular monitoring are required to reduce cardiovascular risk and maintain BP control as this should be integrated into general cardiovascular risk reduction (National Institute for Health and Care Excellence (NICE), 2023). </a:t>
          </a:r>
          <a:endParaRPr lang="en-US" sz="1300" dirty="0">
            <a:latin typeface="Arial" panose="020B0604020202020204" pitchFamily="34" charset="0"/>
            <a:cs typeface="Arial" panose="020B0604020202020204" pitchFamily="34" charset="0"/>
          </a:endParaRPr>
        </a:p>
      </dgm:t>
    </dgm:pt>
    <dgm:pt modelId="{C125FCCE-CEA5-4E3F-ACA1-08A3F65EF756}" type="parTrans" cxnId="{0C397964-DB1D-419F-ABFE-8E0A2BDCDEEF}">
      <dgm:prSet/>
      <dgm:spPr/>
      <dgm:t>
        <a:bodyPr/>
        <a:lstStyle/>
        <a:p>
          <a:endParaRPr lang="en-US"/>
        </a:p>
      </dgm:t>
    </dgm:pt>
    <dgm:pt modelId="{C6E0CBAA-52E6-4CA1-B278-BE676FC60581}" type="sibTrans" cxnId="{0C397964-DB1D-419F-ABFE-8E0A2BDCDEEF}">
      <dgm:prSet/>
      <dgm:spPr/>
      <dgm:t>
        <a:bodyPr/>
        <a:lstStyle/>
        <a:p>
          <a:endParaRPr lang="en-US"/>
        </a:p>
      </dgm:t>
    </dgm:pt>
    <dgm:pt modelId="{1B3B02E4-2CF8-41DC-90A2-F31CD6F69394}">
      <dgm:prSet custT="1"/>
      <dgm:spPr/>
      <dgm:t>
        <a:bodyPr/>
        <a:lstStyle/>
        <a:p>
          <a:pPr>
            <a:lnSpc>
              <a:spcPct val="100000"/>
            </a:lnSpc>
          </a:pPr>
          <a:r>
            <a:rPr lang="en-IN" sz="1300" b="1" dirty="0">
              <a:latin typeface="Arial" panose="020B0604020202020204" pitchFamily="34" charset="0"/>
              <a:cs typeface="Arial" panose="020B0604020202020204" pitchFamily="34" charset="0"/>
            </a:rPr>
            <a:t>House of Care Model:</a:t>
          </a:r>
          <a:r>
            <a:rPr lang="en-IN" sz="1300" dirty="0">
              <a:latin typeface="Arial" panose="020B0604020202020204" pitchFamily="34" charset="0"/>
              <a:cs typeface="Arial" panose="020B0604020202020204" pitchFamily="34" charset="0"/>
            </a:rPr>
            <a:t> They use the House of Care model to help people living with a long-term illness or condition to connect informed and engaged individuals with collaborative healthcare professionals, effective organisational processes and supportive services (Health and Social Care Alliance Scotland, 2018) . </a:t>
          </a:r>
          <a:endParaRPr lang="en-US" sz="1300" dirty="0">
            <a:latin typeface="Arial" panose="020B0604020202020204" pitchFamily="34" charset="0"/>
            <a:cs typeface="Arial" panose="020B0604020202020204" pitchFamily="34" charset="0"/>
          </a:endParaRPr>
        </a:p>
      </dgm:t>
    </dgm:pt>
    <dgm:pt modelId="{9CC4ED3A-2452-47D1-9336-9DA97B629E64}" type="parTrans" cxnId="{2B3AE67B-206D-4DA6-B086-1F4F6C2A3BA6}">
      <dgm:prSet/>
      <dgm:spPr/>
      <dgm:t>
        <a:bodyPr/>
        <a:lstStyle/>
        <a:p>
          <a:endParaRPr lang="en-US"/>
        </a:p>
      </dgm:t>
    </dgm:pt>
    <dgm:pt modelId="{F3D1F587-75A2-495E-AFDB-3CBCDDFEE9C7}" type="sibTrans" cxnId="{2B3AE67B-206D-4DA6-B086-1F4F6C2A3BA6}">
      <dgm:prSet/>
      <dgm:spPr/>
      <dgm:t>
        <a:bodyPr/>
        <a:lstStyle/>
        <a:p>
          <a:endParaRPr lang="en-US"/>
        </a:p>
      </dgm:t>
    </dgm:pt>
    <dgm:pt modelId="{C9129B94-C086-4C24-83DE-3D67A45FC07C}">
      <dgm:prSet custT="1"/>
      <dgm:spPr/>
      <dgm:t>
        <a:bodyPr/>
        <a:lstStyle/>
        <a:p>
          <a:pPr>
            <a:lnSpc>
              <a:spcPct val="100000"/>
            </a:lnSpc>
          </a:pPr>
          <a:r>
            <a:rPr lang="en-IN" sz="1300" b="1" dirty="0">
              <a:latin typeface="Arial" panose="020B0604020202020204" pitchFamily="34" charset="0"/>
              <a:cs typeface="Arial" panose="020B0604020202020204" pitchFamily="34" charset="0"/>
            </a:rPr>
            <a:t>Continuity of Care:</a:t>
          </a:r>
          <a:r>
            <a:rPr lang="en-IN" sz="1300" dirty="0">
              <a:latin typeface="Arial" panose="020B0604020202020204" pitchFamily="34" charset="0"/>
              <a:cs typeface="Arial" panose="020B0604020202020204" pitchFamily="34" charset="0"/>
            </a:rPr>
            <a:t> With healthcare professionals, through information and accessibility of shared healthcare records (Solvang et al., 2024). The  information, through easy access of healthcare records and  care, through a co-ordinated care plan. </a:t>
          </a:r>
          <a:endParaRPr lang="en-US" sz="1300" dirty="0">
            <a:latin typeface="Arial" panose="020B0604020202020204" pitchFamily="34" charset="0"/>
            <a:cs typeface="Arial" panose="020B0604020202020204" pitchFamily="34" charset="0"/>
          </a:endParaRPr>
        </a:p>
      </dgm:t>
    </dgm:pt>
    <dgm:pt modelId="{415CEC3F-227F-47B5-8E25-652ADEE6B4A6}" type="parTrans" cxnId="{A36277D6-5CF6-4538-A550-9E59EFD9F66A}">
      <dgm:prSet/>
      <dgm:spPr/>
      <dgm:t>
        <a:bodyPr/>
        <a:lstStyle/>
        <a:p>
          <a:endParaRPr lang="en-US"/>
        </a:p>
      </dgm:t>
    </dgm:pt>
    <dgm:pt modelId="{5E61C054-C416-4D74-987B-42176A1B507D}" type="sibTrans" cxnId="{A36277D6-5CF6-4538-A550-9E59EFD9F66A}">
      <dgm:prSet/>
      <dgm:spPr/>
      <dgm:t>
        <a:bodyPr/>
        <a:lstStyle/>
        <a:p>
          <a:endParaRPr lang="en-US"/>
        </a:p>
      </dgm:t>
    </dgm:pt>
    <dgm:pt modelId="{D3C8D8AF-FBAA-4A2C-9311-05A22BE030A2}" type="pres">
      <dgm:prSet presAssocID="{6F44EBB6-CECD-4815-8660-FF6D091B9B87}" presName="hierChild1" presStyleCnt="0">
        <dgm:presLayoutVars>
          <dgm:chPref val="1"/>
          <dgm:dir/>
          <dgm:animOne val="branch"/>
          <dgm:animLvl val="lvl"/>
          <dgm:resizeHandles/>
        </dgm:presLayoutVars>
      </dgm:prSet>
      <dgm:spPr/>
    </dgm:pt>
    <dgm:pt modelId="{DDCAA744-2DAC-4942-8F05-8D625D48A879}" type="pres">
      <dgm:prSet presAssocID="{F232DD69-D684-448F-B0D9-568FE194AB2F}" presName="hierRoot1" presStyleCnt="0"/>
      <dgm:spPr/>
    </dgm:pt>
    <dgm:pt modelId="{C0929654-18C9-4630-A582-5638AB9FD687}" type="pres">
      <dgm:prSet presAssocID="{F232DD69-D684-448F-B0D9-568FE194AB2F}" presName="composite" presStyleCnt="0"/>
      <dgm:spPr/>
    </dgm:pt>
    <dgm:pt modelId="{A56A51D0-4AF7-4A5B-83F5-C10BEC1CF6FD}" type="pres">
      <dgm:prSet presAssocID="{F232DD69-D684-448F-B0D9-568FE194AB2F}" presName="background" presStyleLbl="node0" presStyleIdx="0" presStyleCnt="3"/>
      <dgm:spPr/>
    </dgm:pt>
    <dgm:pt modelId="{8625A438-4B95-4896-8FF3-187B01613A4F}" type="pres">
      <dgm:prSet presAssocID="{F232DD69-D684-448F-B0D9-568FE194AB2F}" presName="text" presStyleLbl="fgAcc0" presStyleIdx="0" presStyleCnt="3" custScaleY="187799">
        <dgm:presLayoutVars>
          <dgm:chPref val="3"/>
        </dgm:presLayoutVars>
      </dgm:prSet>
      <dgm:spPr/>
    </dgm:pt>
    <dgm:pt modelId="{8ADE8DC2-15C0-4CE0-91B7-52FAF5718524}" type="pres">
      <dgm:prSet presAssocID="{F232DD69-D684-448F-B0D9-568FE194AB2F}" presName="hierChild2" presStyleCnt="0"/>
      <dgm:spPr/>
    </dgm:pt>
    <dgm:pt modelId="{E8D81252-1E81-419E-84AB-B76C081135A8}" type="pres">
      <dgm:prSet presAssocID="{1B3B02E4-2CF8-41DC-90A2-F31CD6F69394}" presName="hierRoot1" presStyleCnt="0"/>
      <dgm:spPr/>
    </dgm:pt>
    <dgm:pt modelId="{CAFB3527-4E65-4D15-996A-F046E5517142}" type="pres">
      <dgm:prSet presAssocID="{1B3B02E4-2CF8-41DC-90A2-F31CD6F69394}" presName="composite" presStyleCnt="0"/>
      <dgm:spPr/>
    </dgm:pt>
    <dgm:pt modelId="{0027B385-3171-4B13-954B-B0979BC69FE2}" type="pres">
      <dgm:prSet presAssocID="{1B3B02E4-2CF8-41DC-90A2-F31CD6F69394}" presName="background" presStyleLbl="node0" presStyleIdx="1" presStyleCnt="3"/>
      <dgm:spPr/>
    </dgm:pt>
    <dgm:pt modelId="{2454A30C-D0E3-415F-9B2B-8B3202E15264}" type="pres">
      <dgm:prSet presAssocID="{1B3B02E4-2CF8-41DC-90A2-F31CD6F69394}" presName="text" presStyleLbl="fgAcc0" presStyleIdx="1" presStyleCnt="3" custScaleY="230860">
        <dgm:presLayoutVars>
          <dgm:chPref val="3"/>
        </dgm:presLayoutVars>
      </dgm:prSet>
      <dgm:spPr/>
    </dgm:pt>
    <dgm:pt modelId="{EBDF68B2-E53A-44EE-AD22-1C9B77107B6B}" type="pres">
      <dgm:prSet presAssocID="{1B3B02E4-2CF8-41DC-90A2-F31CD6F69394}" presName="hierChild2" presStyleCnt="0"/>
      <dgm:spPr/>
    </dgm:pt>
    <dgm:pt modelId="{B78607BD-98ED-48DE-9ADE-472232333C2D}" type="pres">
      <dgm:prSet presAssocID="{C9129B94-C086-4C24-83DE-3D67A45FC07C}" presName="hierRoot1" presStyleCnt="0"/>
      <dgm:spPr/>
    </dgm:pt>
    <dgm:pt modelId="{D113EE9D-1E4E-4D31-BC94-A9E9D243A45E}" type="pres">
      <dgm:prSet presAssocID="{C9129B94-C086-4C24-83DE-3D67A45FC07C}" presName="composite" presStyleCnt="0"/>
      <dgm:spPr/>
    </dgm:pt>
    <dgm:pt modelId="{A6A5BF61-0B6C-4287-87E8-91397AB6EE8A}" type="pres">
      <dgm:prSet presAssocID="{C9129B94-C086-4C24-83DE-3D67A45FC07C}" presName="background" presStyleLbl="node0" presStyleIdx="2" presStyleCnt="3"/>
      <dgm:spPr/>
    </dgm:pt>
    <dgm:pt modelId="{93748114-160F-4307-AA2B-2C094E18091C}" type="pres">
      <dgm:prSet presAssocID="{C9129B94-C086-4C24-83DE-3D67A45FC07C}" presName="text" presStyleLbl="fgAcc0" presStyleIdx="2" presStyleCnt="3" custScaleY="215491">
        <dgm:presLayoutVars>
          <dgm:chPref val="3"/>
        </dgm:presLayoutVars>
      </dgm:prSet>
      <dgm:spPr/>
    </dgm:pt>
    <dgm:pt modelId="{81D6F783-7437-4695-9A06-D4FDD0BB33B3}" type="pres">
      <dgm:prSet presAssocID="{C9129B94-C086-4C24-83DE-3D67A45FC07C}" presName="hierChild2" presStyleCnt="0"/>
      <dgm:spPr/>
    </dgm:pt>
  </dgm:ptLst>
  <dgm:cxnLst>
    <dgm:cxn modelId="{82186402-BEEF-4EFB-BCD3-1A3118774910}" type="presOf" srcId="{6F44EBB6-CECD-4815-8660-FF6D091B9B87}" destId="{D3C8D8AF-FBAA-4A2C-9311-05A22BE030A2}" srcOrd="0" destOrd="0" presId="urn:microsoft.com/office/officeart/2005/8/layout/hierarchy1"/>
    <dgm:cxn modelId="{A72FAE19-70A1-409F-A93F-9DDA039EC8CE}" type="presOf" srcId="{F232DD69-D684-448F-B0D9-568FE194AB2F}" destId="{8625A438-4B95-4896-8FF3-187B01613A4F}" srcOrd="0" destOrd="0" presId="urn:microsoft.com/office/officeart/2005/8/layout/hierarchy1"/>
    <dgm:cxn modelId="{310A9721-8B2D-4153-A21A-EC038F850D48}" type="presOf" srcId="{C9129B94-C086-4C24-83DE-3D67A45FC07C}" destId="{93748114-160F-4307-AA2B-2C094E18091C}" srcOrd="0" destOrd="0" presId="urn:microsoft.com/office/officeart/2005/8/layout/hierarchy1"/>
    <dgm:cxn modelId="{E78DBA5F-6DF4-4D80-BAFE-8A7C1EBB2312}" type="presOf" srcId="{1B3B02E4-2CF8-41DC-90A2-F31CD6F69394}" destId="{2454A30C-D0E3-415F-9B2B-8B3202E15264}" srcOrd="0" destOrd="0" presId="urn:microsoft.com/office/officeart/2005/8/layout/hierarchy1"/>
    <dgm:cxn modelId="{0C397964-DB1D-419F-ABFE-8E0A2BDCDEEF}" srcId="{6F44EBB6-CECD-4815-8660-FF6D091B9B87}" destId="{F232DD69-D684-448F-B0D9-568FE194AB2F}" srcOrd="0" destOrd="0" parTransId="{C125FCCE-CEA5-4E3F-ACA1-08A3F65EF756}" sibTransId="{C6E0CBAA-52E6-4CA1-B278-BE676FC60581}"/>
    <dgm:cxn modelId="{2B3AE67B-206D-4DA6-B086-1F4F6C2A3BA6}" srcId="{6F44EBB6-CECD-4815-8660-FF6D091B9B87}" destId="{1B3B02E4-2CF8-41DC-90A2-F31CD6F69394}" srcOrd="1" destOrd="0" parTransId="{9CC4ED3A-2452-47D1-9336-9DA97B629E64}" sibTransId="{F3D1F587-75A2-495E-AFDB-3CBCDDFEE9C7}"/>
    <dgm:cxn modelId="{A36277D6-5CF6-4538-A550-9E59EFD9F66A}" srcId="{6F44EBB6-CECD-4815-8660-FF6D091B9B87}" destId="{C9129B94-C086-4C24-83DE-3D67A45FC07C}" srcOrd="2" destOrd="0" parTransId="{415CEC3F-227F-47B5-8E25-652ADEE6B4A6}" sibTransId="{5E61C054-C416-4D74-987B-42176A1B507D}"/>
    <dgm:cxn modelId="{CFECEFE2-6159-4D3A-8053-68AAE1CD5652}" type="presParOf" srcId="{D3C8D8AF-FBAA-4A2C-9311-05A22BE030A2}" destId="{DDCAA744-2DAC-4942-8F05-8D625D48A879}" srcOrd="0" destOrd="0" presId="urn:microsoft.com/office/officeart/2005/8/layout/hierarchy1"/>
    <dgm:cxn modelId="{CFDAF7E9-8F48-4AD2-B8C9-124883FC59B3}" type="presParOf" srcId="{DDCAA744-2DAC-4942-8F05-8D625D48A879}" destId="{C0929654-18C9-4630-A582-5638AB9FD687}" srcOrd="0" destOrd="0" presId="urn:microsoft.com/office/officeart/2005/8/layout/hierarchy1"/>
    <dgm:cxn modelId="{B0183B9D-6EAD-4947-9CA5-67B80FF019EA}" type="presParOf" srcId="{C0929654-18C9-4630-A582-5638AB9FD687}" destId="{A56A51D0-4AF7-4A5B-83F5-C10BEC1CF6FD}" srcOrd="0" destOrd="0" presId="urn:microsoft.com/office/officeart/2005/8/layout/hierarchy1"/>
    <dgm:cxn modelId="{04B7061C-4BE6-4C25-B67E-2E3541F6E728}" type="presParOf" srcId="{C0929654-18C9-4630-A582-5638AB9FD687}" destId="{8625A438-4B95-4896-8FF3-187B01613A4F}" srcOrd="1" destOrd="0" presId="urn:microsoft.com/office/officeart/2005/8/layout/hierarchy1"/>
    <dgm:cxn modelId="{71E872AC-B3BD-4A41-9991-D186A73C6562}" type="presParOf" srcId="{DDCAA744-2DAC-4942-8F05-8D625D48A879}" destId="{8ADE8DC2-15C0-4CE0-91B7-52FAF5718524}" srcOrd="1" destOrd="0" presId="urn:microsoft.com/office/officeart/2005/8/layout/hierarchy1"/>
    <dgm:cxn modelId="{9D3B6676-BB62-4FA4-B292-B76F32DC4110}" type="presParOf" srcId="{D3C8D8AF-FBAA-4A2C-9311-05A22BE030A2}" destId="{E8D81252-1E81-419E-84AB-B76C081135A8}" srcOrd="1" destOrd="0" presId="urn:microsoft.com/office/officeart/2005/8/layout/hierarchy1"/>
    <dgm:cxn modelId="{98785AC9-4FEC-42E0-9B1A-EAB510883D14}" type="presParOf" srcId="{E8D81252-1E81-419E-84AB-B76C081135A8}" destId="{CAFB3527-4E65-4D15-996A-F046E5517142}" srcOrd="0" destOrd="0" presId="urn:microsoft.com/office/officeart/2005/8/layout/hierarchy1"/>
    <dgm:cxn modelId="{EFFCE00C-66DB-4E42-B7B3-0196D2AEEECC}" type="presParOf" srcId="{CAFB3527-4E65-4D15-996A-F046E5517142}" destId="{0027B385-3171-4B13-954B-B0979BC69FE2}" srcOrd="0" destOrd="0" presId="urn:microsoft.com/office/officeart/2005/8/layout/hierarchy1"/>
    <dgm:cxn modelId="{69A8005F-5538-455C-AEF6-4E391C258C84}" type="presParOf" srcId="{CAFB3527-4E65-4D15-996A-F046E5517142}" destId="{2454A30C-D0E3-415F-9B2B-8B3202E15264}" srcOrd="1" destOrd="0" presId="urn:microsoft.com/office/officeart/2005/8/layout/hierarchy1"/>
    <dgm:cxn modelId="{F2B371FB-8112-4F75-9EAA-822E2840C488}" type="presParOf" srcId="{E8D81252-1E81-419E-84AB-B76C081135A8}" destId="{EBDF68B2-E53A-44EE-AD22-1C9B77107B6B}" srcOrd="1" destOrd="0" presId="urn:microsoft.com/office/officeart/2005/8/layout/hierarchy1"/>
    <dgm:cxn modelId="{C55DBC10-95C0-4D91-A120-631BE647C34A}" type="presParOf" srcId="{D3C8D8AF-FBAA-4A2C-9311-05A22BE030A2}" destId="{B78607BD-98ED-48DE-9ADE-472232333C2D}" srcOrd="2" destOrd="0" presId="urn:microsoft.com/office/officeart/2005/8/layout/hierarchy1"/>
    <dgm:cxn modelId="{48B6C88D-0797-4157-B8A6-6B5468C8A812}" type="presParOf" srcId="{B78607BD-98ED-48DE-9ADE-472232333C2D}" destId="{D113EE9D-1E4E-4D31-BC94-A9E9D243A45E}" srcOrd="0" destOrd="0" presId="urn:microsoft.com/office/officeart/2005/8/layout/hierarchy1"/>
    <dgm:cxn modelId="{29A3B0D7-C02D-43DE-AB67-29A1F1899D30}" type="presParOf" srcId="{D113EE9D-1E4E-4D31-BC94-A9E9D243A45E}" destId="{A6A5BF61-0B6C-4287-87E8-91397AB6EE8A}" srcOrd="0" destOrd="0" presId="urn:microsoft.com/office/officeart/2005/8/layout/hierarchy1"/>
    <dgm:cxn modelId="{647CA836-5CC1-4E23-8806-0BF2E170ED6E}" type="presParOf" srcId="{D113EE9D-1E4E-4D31-BC94-A9E9D243A45E}" destId="{93748114-160F-4307-AA2B-2C094E18091C}" srcOrd="1" destOrd="0" presId="urn:microsoft.com/office/officeart/2005/8/layout/hierarchy1"/>
    <dgm:cxn modelId="{40D3FFC9-A03C-4755-AA14-28421801D0D1}" type="presParOf" srcId="{B78607BD-98ED-48DE-9ADE-472232333C2D}" destId="{81D6F783-7437-4695-9A06-D4FDD0BB33B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A9ACC3-2E47-49B9-9151-C9B83CEBCDE9}"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F4A3B0B8-C5CB-41EE-87BE-B464895A08D2}">
      <dgm:prSet custT="1"/>
      <dgm:spPr/>
      <dgm:t>
        <a:bodyPr/>
        <a:lstStyle/>
        <a:p>
          <a:pPr>
            <a:lnSpc>
              <a:spcPct val="100000"/>
            </a:lnSpc>
          </a:pPr>
          <a:r>
            <a:rPr lang="en-IN" sz="1300" b="1" dirty="0">
              <a:latin typeface="Arial" panose="020B0604020202020204" pitchFamily="34" charset="0"/>
              <a:cs typeface="Arial" panose="020B0604020202020204" pitchFamily="34" charset="0"/>
            </a:rPr>
            <a:t>Pharmacological Treatment: NICE recommends a stepped approach starting with ACE inhibitors or ARBs and then adding calcium-channel blockers and thiazide-like diuretics based on considerations such as family origin, type 2 diabetes and age (NICE, 2019). </a:t>
          </a:r>
          <a:endParaRPr lang="en-US" sz="1300" b="1" dirty="0">
            <a:latin typeface="Arial" panose="020B0604020202020204" pitchFamily="34" charset="0"/>
            <a:cs typeface="Arial" panose="020B0604020202020204" pitchFamily="34" charset="0"/>
          </a:endParaRPr>
        </a:p>
      </dgm:t>
    </dgm:pt>
    <dgm:pt modelId="{D5E674A9-D05A-47CC-8878-88031464B93E}" type="parTrans" cxnId="{FD01BFB6-EC4C-4328-9A98-F6BF6E403ADA}">
      <dgm:prSet/>
      <dgm:spPr/>
      <dgm:t>
        <a:bodyPr/>
        <a:lstStyle/>
        <a:p>
          <a:endParaRPr lang="en-US"/>
        </a:p>
      </dgm:t>
    </dgm:pt>
    <dgm:pt modelId="{DA3B8E21-B9EB-4810-924B-51AE215F9D05}" type="sibTrans" cxnId="{FD01BFB6-EC4C-4328-9A98-F6BF6E403ADA}">
      <dgm:prSet/>
      <dgm:spPr/>
      <dgm:t>
        <a:bodyPr/>
        <a:lstStyle/>
        <a:p>
          <a:endParaRPr lang="en-US"/>
        </a:p>
      </dgm:t>
    </dgm:pt>
    <dgm:pt modelId="{FBA5160E-083D-4A19-AE49-73A68176BA10}">
      <dgm:prSet/>
      <dgm:spPr/>
      <dgm:t>
        <a:bodyPr/>
        <a:lstStyle/>
        <a:p>
          <a:pPr>
            <a:lnSpc>
              <a:spcPct val="100000"/>
            </a:lnSpc>
          </a:pPr>
          <a:r>
            <a:rPr lang="en-IN" b="1" dirty="0">
              <a:latin typeface="Arial" panose="020B0604020202020204" pitchFamily="34" charset="0"/>
              <a:cs typeface="Arial" panose="020B0604020202020204" pitchFamily="34" charset="0"/>
            </a:rPr>
            <a:t>Lifestyle Treatment: Non-pharmacological management should include reduction of excess dietary salt intake, steady body weight, increased exercise, limit alcohol and encourage smoking cessation (Verma et al., 2021).</a:t>
          </a:r>
          <a:endParaRPr lang="en-US" b="1" dirty="0">
            <a:latin typeface="Arial" panose="020B0604020202020204" pitchFamily="34" charset="0"/>
            <a:cs typeface="Arial" panose="020B0604020202020204" pitchFamily="34" charset="0"/>
          </a:endParaRPr>
        </a:p>
      </dgm:t>
    </dgm:pt>
    <dgm:pt modelId="{4887CE49-CB18-4438-B639-0990D2E05CD9}" type="parTrans" cxnId="{E4BE2813-3247-401D-B777-CAC455B00607}">
      <dgm:prSet/>
      <dgm:spPr/>
      <dgm:t>
        <a:bodyPr/>
        <a:lstStyle/>
        <a:p>
          <a:endParaRPr lang="en-US"/>
        </a:p>
      </dgm:t>
    </dgm:pt>
    <dgm:pt modelId="{6ADF81CF-9274-45E9-B0DB-6C0F8D17CD8F}" type="sibTrans" cxnId="{E4BE2813-3247-401D-B777-CAC455B00607}">
      <dgm:prSet/>
      <dgm:spPr/>
      <dgm:t>
        <a:bodyPr/>
        <a:lstStyle/>
        <a:p>
          <a:endParaRPr lang="en-US"/>
        </a:p>
      </dgm:t>
    </dgm:pt>
    <dgm:pt modelId="{DD47024A-4C4D-41CB-952E-AD981BB2FA82}">
      <dgm:prSet/>
      <dgm:spPr/>
      <dgm:t>
        <a:bodyPr/>
        <a:lstStyle/>
        <a:p>
          <a:pPr>
            <a:lnSpc>
              <a:spcPct val="100000"/>
            </a:lnSpc>
          </a:pPr>
          <a:r>
            <a:rPr lang="en-IN" b="1" dirty="0">
              <a:latin typeface="Arial" panose="020B0604020202020204" pitchFamily="34" charset="0"/>
              <a:cs typeface="Arial" panose="020B0604020202020204" pitchFamily="34" charset="0"/>
            </a:rPr>
            <a:t>Multidisciplinary Treatment: Clinical pharmacists offer medication review and medication adherence support, Practice Nurses offer blood pressure monitoring and health education, and GPs offer complex cases and oversee diagnosis (Ravi et al., 2022).</a:t>
          </a:r>
          <a:endParaRPr lang="en-US" b="1" dirty="0">
            <a:latin typeface="Arial" panose="020B0604020202020204" pitchFamily="34" charset="0"/>
            <a:cs typeface="Arial" panose="020B0604020202020204" pitchFamily="34" charset="0"/>
          </a:endParaRPr>
        </a:p>
      </dgm:t>
    </dgm:pt>
    <dgm:pt modelId="{9084524D-FCD5-4D57-B540-679577CA0474}" type="parTrans" cxnId="{5A4B4BE9-D21E-4719-9578-D418FC723630}">
      <dgm:prSet/>
      <dgm:spPr/>
      <dgm:t>
        <a:bodyPr/>
        <a:lstStyle/>
        <a:p>
          <a:endParaRPr lang="en-US"/>
        </a:p>
      </dgm:t>
    </dgm:pt>
    <dgm:pt modelId="{0AD22967-D719-4251-9B8B-9445F0579AEF}" type="sibTrans" cxnId="{5A4B4BE9-D21E-4719-9578-D418FC723630}">
      <dgm:prSet/>
      <dgm:spPr/>
      <dgm:t>
        <a:bodyPr/>
        <a:lstStyle/>
        <a:p>
          <a:endParaRPr lang="en-US"/>
        </a:p>
      </dgm:t>
    </dgm:pt>
    <dgm:pt modelId="{4F49153A-0D6E-4F1F-BFC6-A46F531B0B69}" type="pres">
      <dgm:prSet presAssocID="{29A9ACC3-2E47-49B9-9151-C9B83CEBCDE9}" presName="root" presStyleCnt="0">
        <dgm:presLayoutVars>
          <dgm:dir/>
          <dgm:resizeHandles val="exact"/>
        </dgm:presLayoutVars>
      </dgm:prSet>
      <dgm:spPr/>
    </dgm:pt>
    <dgm:pt modelId="{08AC1636-611C-41E1-8D99-0B68D423CB33}" type="pres">
      <dgm:prSet presAssocID="{F4A3B0B8-C5CB-41EE-87BE-B464895A08D2}" presName="compNode" presStyleCnt="0"/>
      <dgm:spPr/>
    </dgm:pt>
    <dgm:pt modelId="{F097514C-89E0-4F78-92C2-C889B14EAD8C}" type="pres">
      <dgm:prSet presAssocID="{F4A3B0B8-C5CB-41EE-87BE-B464895A08D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E948FD13-F912-4A5B-8C41-EFA52BE52AEA}" type="pres">
      <dgm:prSet presAssocID="{F4A3B0B8-C5CB-41EE-87BE-B464895A08D2}" presName="spaceRect" presStyleCnt="0"/>
      <dgm:spPr/>
    </dgm:pt>
    <dgm:pt modelId="{327F3035-545B-4F57-A08B-F3BD0E956592}" type="pres">
      <dgm:prSet presAssocID="{F4A3B0B8-C5CB-41EE-87BE-B464895A08D2}" presName="textRect" presStyleLbl="revTx" presStyleIdx="0" presStyleCnt="3">
        <dgm:presLayoutVars>
          <dgm:chMax val="1"/>
          <dgm:chPref val="1"/>
        </dgm:presLayoutVars>
      </dgm:prSet>
      <dgm:spPr/>
    </dgm:pt>
    <dgm:pt modelId="{02D9BB44-64D9-49E8-BEF7-235054882387}" type="pres">
      <dgm:prSet presAssocID="{DA3B8E21-B9EB-4810-924B-51AE215F9D05}" presName="sibTrans" presStyleCnt="0"/>
      <dgm:spPr/>
    </dgm:pt>
    <dgm:pt modelId="{9A06F22B-6F4E-4B74-817F-1BB6F4337D7D}" type="pres">
      <dgm:prSet presAssocID="{FBA5160E-083D-4A19-AE49-73A68176BA10}" presName="compNode" presStyleCnt="0"/>
      <dgm:spPr/>
    </dgm:pt>
    <dgm:pt modelId="{D06E08E5-BA5A-498C-A611-1BD4142B33B6}" type="pres">
      <dgm:prSet presAssocID="{FBA5160E-083D-4A19-AE49-73A68176BA1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2EA63390-1C8E-4E95-B84F-F953EC068FFF}" type="pres">
      <dgm:prSet presAssocID="{FBA5160E-083D-4A19-AE49-73A68176BA10}" presName="spaceRect" presStyleCnt="0"/>
      <dgm:spPr/>
    </dgm:pt>
    <dgm:pt modelId="{9BDF4AFA-0D1D-4F0F-BF23-918B9805512B}" type="pres">
      <dgm:prSet presAssocID="{FBA5160E-083D-4A19-AE49-73A68176BA10}" presName="textRect" presStyleLbl="revTx" presStyleIdx="1" presStyleCnt="3">
        <dgm:presLayoutVars>
          <dgm:chMax val="1"/>
          <dgm:chPref val="1"/>
        </dgm:presLayoutVars>
      </dgm:prSet>
      <dgm:spPr/>
    </dgm:pt>
    <dgm:pt modelId="{02E97194-625E-44A8-8374-3A8B754145EB}" type="pres">
      <dgm:prSet presAssocID="{6ADF81CF-9274-45E9-B0DB-6C0F8D17CD8F}" presName="sibTrans" presStyleCnt="0"/>
      <dgm:spPr/>
    </dgm:pt>
    <dgm:pt modelId="{62794AC4-1E26-4257-BE62-BA6E9D87EDE8}" type="pres">
      <dgm:prSet presAssocID="{DD47024A-4C4D-41CB-952E-AD981BB2FA82}" presName="compNode" presStyleCnt="0"/>
      <dgm:spPr/>
    </dgm:pt>
    <dgm:pt modelId="{6F982FEA-FA4C-4ED8-9776-8CA88B66ED7F}" type="pres">
      <dgm:prSet presAssocID="{DD47024A-4C4D-41CB-952E-AD981BB2FA8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141952B0-3691-4F09-B208-A8C1DF3C99A5}" type="pres">
      <dgm:prSet presAssocID="{DD47024A-4C4D-41CB-952E-AD981BB2FA82}" presName="spaceRect" presStyleCnt="0"/>
      <dgm:spPr/>
    </dgm:pt>
    <dgm:pt modelId="{B364CB27-A623-4D95-8351-04726D483A37}" type="pres">
      <dgm:prSet presAssocID="{DD47024A-4C4D-41CB-952E-AD981BB2FA82}" presName="textRect" presStyleLbl="revTx" presStyleIdx="2" presStyleCnt="3">
        <dgm:presLayoutVars>
          <dgm:chMax val="1"/>
          <dgm:chPref val="1"/>
        </dgm:presLayoutVars>
      </dgm:prSet>
      <dgm:spPr/>
    </dgm:pt>
  </dgm:ptLst>
  <dgm:cxnLst>
    <dgm:cxn modelId="{16E76708-1FCA-43E8-BEE8-76B6D7D0DE0F}" type="presOf" srcId="{DD47024A-4C4D-41CB-952E-AD981BB2FA82}" destId="{B364CB27-A623-4D95-8351-04726D483A37}" srcOrd="0" destOrd="0" presId="urn:microsoft.com/office/officeart/2018/2/layout/IconLabelList"/>
    <dgm:cxn modelId="{E4BE2813-3247-401D-B777-CAC455B00607}" srcId="{29A9ACC3-2E47-49B9-9151-C9B83CEBCDE9}" destId="{FBA5160E-083D-4A19-AE49-73A68176BA10}" srcOrd="1" destOrd="0" parTransId="{4887CE49-CB18-4438-B639-0990D2E05CD9}" sibTransId="{6ADF81CF-9274-45E9-B0DB-6C0F8D17CD8F}"/>
    <dgm:cxn modelId="{CBBAD11D-DECF-4354-BC08-E534121552EF}" type="presOf" srcId="{F4A3B0B8-C5CB-41EE-87BE-B464895A08D2}" destId="{327F3035-545B-4F57-A08B-F3BD0E956592}" srcOrd="0" destOrd="0" presId="urn:microsoft.com/office/officeart/2018/2/layout/IconLabelList"/>
    <dgm:cxn modelId="{421BA264-CB73-4A7E-AEE8-6D727DCB681D}" type="presOf" srcId="{29A9ACC3-2E47-49B9-9151-C9B83CEBCDE9}" destId="{4F49153A-0D6E-4F1F-BFC6-A46F531B0B69}" srcOrd="0" destOrd="0" presId="urn:microsoft.com/office/officeart/2018/2/layout/IconLabelList"/>
    <dgm:cxn modelId="{FD01BFB6-EC4C-4328-9A98-F6BF6E403ADA}" srcId="{29A9ACC3-2E47-49B9-9151-C9B83CEBCDE9}" destId="{F4A3B0B8-C5CB-41EE-87BE-B464895A08D2}" srcOrd="0" destOrd="0" parTransId="{D5E674A9-D05A-47CC-8878-88031464B93E}" sibTransId="{DA3B8E21-B9EB-4810-924B-51AE215F9D05}"/>
    <dgm:cxn modelId="{B1536CE1-1E49-4F69-8EA0-E775149D998E}" type="presOf" srcId="{FBA5160E-083D-4A19-AE49-73A68176BA10}" destId="{9BDF4AFA-0D1D-4F0F-BF23-918B9805512B}" srcOrd="0" destOrd="0" presId="urn:microsoft.com/office/officeart/2018/2/layout/IconLabelList"/>
    <dgm:cxn modelId="{5A4B4BE9-D21E-4719-9578-D418FC723630}" srcId="{29A9ACC3-2E47-49B9-9151-C9B83CEBCDE9}" destId="{DD47024A-4C4D-41CB-952E-AD981BB2FA82}" srcOrd="2" destOrd="0" parTransId="{9084524D-FCD5-4D57-B540-679577CA0474}" sibTransId="{0AD22967-D719-4251-9B8B-9445F0579AEF}"/>
    <dgm:cxn modelId="{9601F8E5-C9D7-4C21-8235-6F303158A80C}" type="presParOf" srcId="{4F49153A-0D6E-4F1F-BFC6-A46F531B0B69}" destId="{08AC1636-611C-41E1-8D99-0B68D423CB33}" srcOrd="0" destOrd="0" presId="urn:microsoft.com/office/officeart/2018/2/layout/IconLabelList"/>
    <dgm:cxn modelId="{1201109C-81DC-4BBF-826A-B54BFFD81E66}" type="presParOf" srcId="{08AC1636-611C-41E1-8D99-0B68D423CB33}" destId="{F097514C-89E0-4F78-92C2-C889B14EAD8C}" srcOrd="0" destOrd="0" presId="urn:microsoft.com/office/officeart/2018/2/layout/IconLabelList"/>
    <dgm:cxn modelId="{3CC2E52D-2B32-4ADA-817A-00487B467BE3}" type="presParOf" srcId="{08AC1636-611C-41E1-8D99-0B68D423CB33}" destId="{E948FD13-F912-4A5B-8C41-EFA52BE52AEA}" srcOrd="1" destOrd="0" presId="urn:microsoft.com/office/officeart/2018/2/layout/IconLabelList"/>
    <dgm:cxn modelId="{47FC60DC-CAE5-46A6-8DD2-DA64CEE50A2A}" type="presParOf" srcId="{08AC1636-611C-41E1-8D99-0B68D423CB33}" destId="{327F3035-545B-4F57-A08B-F3BD0E956592}" srcOrd="2" destOrd="0" presId="urn:microsoft.com/office/officeart/2018/2/layout/IconLabelList"/>
    <dgm:cxn modelId="{97865800-BE8C-4789-B3ED-37C383306B51}" type="presParOf" srcId="{4F49153A-0D6E-4F1F-BFC6-A46F531B0B69}" destId="{02D9BB44-64D9-49E8-BEF7-235054882387}" srcOrd="1" destOrd="0" presId="urn:microsoft.com/office/officeart/2018/2/layout/IconLabelList"/>
    <dgm:cxn modelId="{7B54E133-507E-497C-AC3A-0B871B4E6CB5}" type="presParOf" srcId="{4F49153A-0D6E-4F1F-BFC6-A46F531B0B69}" destId="{9A06F22B-6F4E-4B74-817F-1BB6F4337D7D}" srcOrd="2" destOrd="0" presId="urn:microsoft.com/office/officeart/2018/2/layout/IconLabelList"/>
    <dgm:cxn modelId="{3349B928-274B-4B86-97F9-ED823D6A0D26}" type="presParOf" srcId="{9A06F22B-6F4E-4B74-817F-1BB6F4337D7D}" destId="{D06E08E5-BA5A-498C-A611-1BD4142B33B6}" srcOrd="0" destOrd="0" presId="urn:microsoft.com/office/officeart/2018/2/layout/IconLabelList"/>
    <dgm:cxn modelId="{83A5F8F0-C16C-4474-B9D2-2626A42974B2}" type="presParOf" srcId="{9A06F22B-6F4E-4B74-817F-1BB6F4337D7D}" destId="{2EA63390-1C8E-4E95-B84F-F953EC068FFF}" srcOrd="1" destOrd="0" presId="urn:microsoft.com/office/officeart/2018/2/layout/IconLabelList"/>
    <dgm:cxn modelId="{0E8F98E9-7FFB-4CD6-AEDF-FBFD641234AB}" type="presParOf" srcId="{9A06F22B-6F4E-4B74-817F-1BB6F4337D7D}" destId="{9BDF4AFA-0D1D-4F0F-BF23-918B9805512B}" srcOrd="2" destOrd="0" presId="urn:microsoft.com/office/officeart/2018/2/layout/IconLabelList"/>
    <dgm:cxn modelId="{5D8FD63F-DF5E-4450-A602-086E03C5070A}" type="presParOf" srcId="{4F49153A-0D6E-4F1F-BFC6-A46F531B0B69}" destId="{02E97194-625E-44A8-8374-3A8B754145EB}" srcOrd="3" destOrd="0" presId="urn:microsoft.com/office/officeart/2018/2/layout/IconLabelList"/>
    <dgm:cxn modelId="{FA555810-1AA1-4EE8-9754-0B5311EFAC00}" type="presParOf" srcId="{4F49153A-0D6E-4F1F-BFC6-A46F531B0B69}" destId="{62794AC4-1E26-4257-BE62-BA6E9D87EDE8}" srcOrd="4" destOrd="0" presId="urn:microsoft.com/office/officeart/2018/2/layout/IconLabelList"/>
    <dgm:cxn modelId="{22CD460E-ACE9-43DA-B1A9-9B998A1D8108}" type="presParOf" srcId="{62794AC4-1E26-4257-BE62-BA6E9D87EDE8}" destId="{6F982FEA-FA4C-4ED8-9776-8CA88B66ED7F}" srcOrd="0" destOrd="0" presId="urn:microsoft.com/office/officeart/2018/2/layout/IconLabelList"/>
    <dgm:cxn modelId="{AF251C78-AA58-4599-83D8-336D22990AAE}" type="presParOf" srcId="{62794AC4-1E26-4257-BE62-BA6E9D87EDE8}" destId="{141952B0-3691-4F09-B208-A8C1DF3C99A5}" srcOrd="1" destOrd="0" presId="urn:microsoft.com/office/officeart/2018/2/layout/IconLabelList"/>
    <dgm:cxn modelId="{EE855C6B-F5B5-4619-9018-3FBF314106CA}" type="presParOf" srcId="{62794AC4-1E26-4257-BE62-BA6E9D87EDE8}" destId="{B364CB27-A623-4D95-8351-04726D483A3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DA8698-6119-4E6D-8334-A132418F52DD}"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71E0676D-8120-4DC0-8CCD-3A527108C66E}">
      <dgm:prSet custT="1"/>
      <dgm:spPr/>
      <dgm:t>
        <a:bodyPr/>
        <a:lstStyle/>
        <a:p>
          <a:r>
            <a:rPr lang="en-IN" sz="1300" b="1" dirty="0">
              <a:latin typeface="Arial" panose="020B0604020202020204" pitchFamily="34" charset="0"/>
              <a:cs typeface="Arial" panose="020B0604020202020204" pitchFamily="34" charset="0"/>
            </a:rPr>
            <a:t>Risk-Factor Modification:</a:t>
          </a:r>
          <a:r>
            <a:rPr lang="en-IN" sz="1300" dirty="0">
              <a:latin typeface="Arial" panose="020B0604020202020204" pitchFamily="34" charset="0"/>
              <a:cs typeface="Arial" panose="020B0604020202020204" pitchFamily="34" charset="0"/>
            </a:rPr>
            <a:t> The modifiable risk factors such as sodium, obesity, lack of physical activity, negative drinking habits and tobacco use are all prevention factors to be addressed (Sun et al., 2023). </a:t>
          </a:r>
          <a:endParaRPr lang="en-US" sz="1300" dirty="0">
            <a:latin typeface="Arial" panose="020B0604020202020204" pitchFamily="34" charset="0"/>
            <a:cs typeface="Arial" panose="020B0604020202020204" pitchFamily="34" charset="0"/>
          </a:endParaRPr>
        </a:p>
      </dgm:t>
    </dgm:pt>
    <dgm:pt modelId="{66902C23-7C42-44AF-9F69-2A5AB1F82093}" type="parTrans" cxnId="{89F072B2-5D6A-4E00-AFD3-B5FE8581DC26}">
      <dgm:prSet/>
      <dgm:spPr/>
      <dgm:t>
        <a:bodyPr/>
        <a:lstStyle/>
        <a:p>
          <a:endParaRPr lang="en-US"/>
        </a:p>
      </dgm:t>
    </dgm:pt>
    <dgm:pt modelId="{0BB5DB16-C03D-4546-B4D6-D8CEEF6DB1EF}" type="sibTrans" cxnId="{89F072B2-5D6A-4E00-AFD3-B5FE8581DC26}">
      <dgm:prSet/>
      <dgm:spPr/>
      <dgm:t>
        <a:bodyPr/>
        <a:lstStyle/>
        <a:p>
          <a:endParaRPr lang="en-US"/>
        </a:p>
      </dgm:t>
    </dgm:pt>
    <dgm:pt modelId="{63118E9D-0E53-4E66-B93F-720E074DBDB9}">
      <dgm:prSet custT="1"/>
      <dgm:spPr/>
      <dgm:t>
        <a:bodyPr/>
        <a:lstStyle/>
        <a:p>
          <a:r>
            <a:rPr lang="en-IN" sz="1300" b="1" dirty="0">
              <a:latin typeface="Arial" panose="020B0604020202020204" pitchFamily="34" charset="0"/>
              <a:cs typeface="Arial" panose="020B0604020202020204" pitchFamily="34" charset="0"/>
            </a:rPr>
            <a:t>Multi-Level Prevention: The</a:t>
          </a:r>
          <a:r>
            <a:rPr lang="en-IN" sz="1300" dirty="0">
              <a:latin typeface="Arial" panose="020B0604020202020204" pitchFamily="34" charset="0"/>
              <a:cs typeface="Arial" panose="020B0604020202020204" pitchFamily="34" charset="0"/>
            </a:rPr>
            <a:t> population interventions could then ensure a healthier food environment for people and their communities, and the community programmes could help increase their access to physical activity, weight management and health education (Jeff et al., 2025).</a:t>
          </a:r>
          <a:endParaRPr lang="en-US" sz="1300" dirty="0">
            <a:latin typeface="Arial" panose="020B0604020202020204" pitchFamily="34" charset="0"/>
            <a:cs typeface="Arial" panose="020B0604020202020204" pitchFamily="34" charset="0"/>
          </a:endParaRPr>
        </a:p>
      </dgm:t>
    </dgm:pt>
    <dgm:pt modelId="{35E00AD4-1F8E-4C32-8A6C-5EF4E33B0AB9}" type="parTrans" cxnId="{1198C743-BD7D-4606-9A47-FEBC452FDD67}">
      <dgm:prSet/>
      <dgm:spPr/>
      <dgm:t>
        <a:bodyPr/>
        <a:lstStyle/>
        <a:p>
          <a:endParaRPr lang="en-US"/>
        </a:p>
      </dgm:t>
    </dgm:pt>
    <dgm:pt modelId="{51E14D5B-A546-4ACC-9979-4630B074A3BA}" type="sibTrans" cxnId="{1198C743-BD7D-4606-9A47-FEBC452FDD67}">
      <dgm:prSet/>
      <dgm:spPr/>
      <dgm:t>
        <a:bodyPr/>
        <a:lstStyle/>
        <a:p>
          <a:endParaRPr lang="en-US"/>
        </a:p>
      </dgm:t>
    </dgm:pt>
    <dgm:pt modelId="{AD882919-29AC-43A6-83BE-68203BA36C8B}">
      <dgm:prSet custT="1"/>
      <dgm:spPr/>
      <dgm:t>
        <a:bodyPr/>
        <a:lstStyle/>
        <a:p>
          <a:r>
            <a:rPr lang="en-IN" sz="1300" b="1" dirty="0">
              <a:latin typeface="Arial" panose="020B0604020202020204" pitchFamily="34" charset="0"/>
              <a:cs typeface="Arial" panose="020B0604020202020204" pitchFamily="34" charset="0"/>
            </a:rPr>
            <a:t>Early Identification:</a:t>
          </a:r>
          <a:r>
            <a:rPr lang="en-IN" sz="1300" dirty="0">
              <a:latin typeface="Arial" panose="020B0604020202020204" pitchFamily="34" charset="0"/>
              <a:cs typeface="Arial" panose="020B0604020202020204" pitchFamily="34" charset="0"/>
            </a:rPr>
            <a:t> The opportunistic measurement of BP in GP surgery and community pharmacies may be a way to identify previously undiagnosed hypertension (</a:t>
          </a:r>
          <a:r>
            <a:rPr lang="en-IN" sz="1300" dirty="0" err="1">
              <a:latin typeface="Arial" panose="020B0604020202020204" pitchFamily="34" charset="0"/>
              <a:cs typeface="Arial" panose="020B0604020202020204" pitchFamily="34" charset="0"/>
            </a:rPr>
            <a:t>Damianaki</a:t>
          </a:r>
          <a:r>
            <a:rPr lang="en-IN" sz="1300" dirty="0">
              <a:latin typeface="Arial" panose="020B0604020202020204" pitchFamily="34" charset="0"/>
              <a:cs typeface="Arial" panose="020B0604020202020204" pitchFamily="34" charset="0"/>
            </a:rPr>
            <a:t> et al., 2022). </a:t>
          </a:r>
          <a:endParaRPr lang="en-US" sz="1300" dirty="0">
            <a:latin typeface="Arial" panose="020B0604020202020204" pitchFamily="34" charset="0"/>
            <a:cs typeface="Arial" panose="020B0604020202020204" pitchFamily="34" charset="0"/>
          </a:endParaRPr>
        </a:p>
      </dgm:t>
    </dgm:pt>
    <dgm:pt modelId="{EEF29C90-51F8-4D06-A703-D1316395A782}" type="parTrans" cxnId="{3D2AD946-0F70-4A9E-A9E5-300EAB826964}">
      <dgm:prSet/>
      <dgm:spPr/>
      <dgm:t>
        <a:bodyPr/>
        <a:lstStyle/>
        <a:p>
          <a:endParaRPr lang="en-US"/>
        </a:p>
      </dgm:t>
    </dgm:pt>
    <dgm:pt modelId="{2D1AEA54-4518-41AE-9BE3-5DEF16B53D40}" type="sibTrans" cxnId="{3D2AD946-0F70-4A9E-A9E5-300EAB826964}">
      <dgm:prSet/>
      <dgm:spPr/>
      <dgm:t>
        <a:bodyPr/>
        <a:lstStyle/>
        <a:p>
          <a:endParaRPr lang="en-US"/>
        </a:p>
      </dgm:t>
    </dgm:pt>
    <dgm:pt modelId="{1969C222-568D-4383-98B5-547A96748455}" type="pres">
      <dgm:prSet presAssocID="{9DDA8698-6119-4E6D-8334-A132418F52DD}" presName="Name0" presStyleCnt="0">
        <dgm:presLayoutVars>
          <dgm:dir/>
          <dgm:animLvl val="lvl"/>
          <dgm:resizeHandles val="exact"/>
        </dgm:presLayoutVars>
      </dgm:prSet>
      <dgm:spPr/>
    </dgm:pt>
    <dgm:pt modelId="{8FB7592A-505A-43B6-B3D9-B9074B753DE7}" type="pres">
      <dgm:prSet presAssocID="{AD882919-29AC-43A6-83BE-68203BA36C8B}" presName="boxAndChildren" presStyleCnt="0"/>
      <dgm:spPr/>
    </dgm:pt>
    <dgm:pt modelId="{0AC3D4BD-62CD-4C8C-9ABC-2535BCB0B122}" type="pres">
      <dgm:prSet presAssocID="{AD882919-29AC-43A6-83BE-68203BA36C8B}" presName="parentTextBox" presStyleLbl="node1" presStyleIdx="0" presStyleCnt="3"/>
      <dgm:spPr/>
    </dgm:pt>
    <dgm:pt modelId="{66216674-3435-41F5-97AA-AEB5F86AA9D1}" type="pres">
      <dgm:prSet presAssocID="{51E14D5B-A546-4ACC-9979-4630B074A3BA}" presName="sp" presStyleCnt="0"/>
      <dgm:spPr/>
    </dgm:pt>
    <dgm:pt modelId="{0F9C7461-6988-4971-91DE-CAFA8D5B406D}" type="pres">
      <dgm:prSet presAssocID="{63118E9D-0E53-4E66-B93F-720E074DBDB9}" presName="arrowAndChildren" presStyleCnt="0"/>
      <dgm:spPr/>
    </dgm:pt>
    <dgm:pt modelId="{1C9BC126-5D2E-4F6C-B107-A3DB288E7B83}" type="pres">
      <dgm:prSet presAssocID="{63118E9D-0E53-4E66-B93F-720E074DBDB9}" presName="parentTextArrow" presStyleLbl="node1" presStyleIdx="1" presStyleCnt="3"/>
      <dgm:spPr/>
    </dgm:pt>
    <dgm:pt modelId="{55A0AD37-61D7-4135-88A0-3BD2D98E077C}" type="pres">
      <dgm:prSet presAssocID="{0BB5DB16-C03D-4546-B4D6-D8CEEF6DB1EF}" presName="sp" presStyleCnt="0"/>
      <dgm:spPr/>
    </dgm:pt>
    <dgm:pt modelId="{0A9D5EA9-07C6-4A49-AA1E-AF96CF82CAA2}" type="pres">
      <dgm:prSet presAssocID="{71E0676D-8120-4DC0-8CCD-3A527108C66E}" presName="arrowAndChildren" presStyleCnt="0"/>
      <dgm:spPr/>
    </dgm:pt>
    <dgm:pt modelId="{18B57831-1961-44F7-B446-5055C9BC4CCB}" type="pres">
      <dgm:prSet presAssocID="{71E0676D-8120-4DC0-8CCD-3A527108C66E}" presName="parentTextArrow" presStyleLbl="node1" presStyleIdx="2" presStyleCnt="3" custScaleY="68850"/>
      <dgm:spPr/>
    </dgm:pt>
  </dgm:ptLst>
  <dgm:cxnLst>
    <dgm:cxn modelId="{1198C743-BD7D-4606-9A47-FEBC452FDD67}" srcId="{9DDA8698-6119-4E6D-8334-A132418F52DD}" destId="{63118E9D-0E53-4E66-B93F-720E074DBDB9}" srcOrd="1" destOrd="0" parTransId="{35E00AD4-1F8E-4C32-8A6C-5EF4E33B0AB9}" sibTransId="{51E14D5B-A546-4ACC-9979-4630B074A3BA}"/>
    <dgm:cxn modelId="{3D2AD946-0F70-4A9E-A9E5-300EAB826964}" srcId="{9DDA8698-6119-4E6D-8334-A132418F52DD}" destId="{AD882919-29AC-43A6-83BE-68203BA36C8B}" srcOrd="2" destOrd="0" parTransId="{EEF29C90-51F8-4D06-A703-D1316395A782}" sibTransId="{2D1AEA54-4518-41AE-9BE3-5DEF16B53D40}"/>
    <dgm:cxn modelId="{97204B71-548A-472F-977C-97363F3CD6C8}" type="presOf" srcId="{AD882919-29AC-43A6-83BE-68203BA36C8B}" destId="{0AC3D4BD-62CD-4C8C-9ABC-2535BCB0B122}" srcOrd="0" destOrd="0" presId="urn:microsoft.com/office/officeart/2005/8/layout/process4"/>
    <dgm:cxn modelId="{675DA651-A7E8-40DA-9CE7-B038C2AAA328}" type="presOf" srcId="{71E0676D-8120-4DC0-8CCD-3A527108C66E}" destId="{18B57831-1961-44F7-B446-5055C9BC4CCB}" srcOrd="0" destOrd="0" presId="urn:microsoft.com/office/officeart/2005/8/layout/process4"/>
    <dgm:cxn modelId="{B8C5379C-A036-44CC-8100-4EEC86199564}" type="presOf" srcId="{9DDA8698-6119-4E6D-8334-A132418F52DD}" destId="{1969C222-568D-4383-98B5-547A96748455}" srcOrd="0" destOrd="0" presId="urn:microsoft.com/office/officeart/2005/8/layout/process4"/>
    <dgm:cxn modelId="{89F072B2-5D6A-4E00-AFD3-B5FE8581DC26}" srcId="{9DDA8698-6119-4E6D-8334-A132418F52DD}" destId="{71E0676D-8120-4DC0-8CCD-3A527108C66E}" srcOrd="0" destOrd="0" parTransId="{66902C23-7C42-44AF-9F69-2A5AB1F82093}" sibTransId="{0BB5DB16-C03D-4546-B4D6-D8CEEF6DB1EF}"/>
    <dgm:cxn modelId="{4537E1EF-B67F-4284-933A-E48D02945047}" type="presOf" srcId="{63118E9D-0E53-4E66-B93F-720E074DBDB9}" destId="{1C9BC126-5D2E-4F6C-B107-A3DB288E7B83}" srcOrd="0" destOrd="0" presId="urn:microsoft.com/office/officeart/2005/8/layout/process4"/>
    <dgm:cxn modelId="{E6A2AD0D-9652-4CC4-B51D-55927BF9F505}" type="presParOf" srcId="{1969C222-568D-4383-98B5-547A96748455}" destId="{8FB7592A-505A-43B6-B3D9-B9074B753DE7}" srcOrd="0" destOrd="0" presId="urn:microsoft.com/office/officeart/2005/8/layout/process4"/>
    <dgm:cxn modelId="{98EEE664-0EFB-4AEB-9DF2-8BDD5D11A7B0}" type="presParOf" srcId="{8FB7592A-505A-43B6-B3D9-B9074B753DE7}" destId="{0AC3D4BD-62CD-4C8C-9ABC-2535BCB0B122}" srcOrd="0" destOrd="0" presId="urn:microsoft.com/office/officeart/2005/8/layout/process4"/>
    <dgm:cxn modelId="{143F7690-1ED9-48CA-B3D8-822CEF15A55D}" type="presParOf" srcId="{1969C222-568D-4383-98B5-547A96748455}" destId="{66216674-3435-41F5-97AA-AEB5F86AA9D1}" srcOrd="1" destOrd="0" presId="urn:microsoft.com/office/officeart/2005/8/layout/process4"/>
    <dgm:cxn modelId="{3B8EE0B8-7FE0-45F9-B9A8-83441C936FD3}" type="presParOf" srcId="{1969C222-568D-4383-98B5-547A96748455}" destId="{0F9C7461-6988-4971-91DE-CAFA8D5B406D}" srcOrd="2" destOrd="0" presId="urn:microsoft.com/office/officeart/2005/8/layout/process4"/>
    <dgm:cxn modelId="{3B7CB27C-5DFC-4922-BE7A-534BB8751808}" type="presParOf" srcId="{0F9C7461-6988-4971-91DE-CAFA8D5B406D}" destId="{1C9BC126-5D2E-4F6C-B107-A3DB288E7B83}" srcOrd="0" destOrd="0" presId="urn:microsoft.com/office/officeart/2005/8/layout/process4"/>
    <dgm:cxn modelId="{8363092F-5CD2-4907-B5EA-3F0CABFF287A}" type="presParOf" srcId="{1969C222-568D-4383-98B5-547A96748455}" destId="{55A0AD37-61D7-4135-88A0-3BD2D98E077C}" srcOrd="3" destOrd="0" presId="urn:microsoft.com/office/officeart/2005/8/layout/process4"/>
    <dgm:cxn modelId="{A6CAF210-636F-4C35-989B-6D6DA3CBB059}" type="presParOf" srcId="{1969C222-568D-4383-98B5-547A96748455}" destId="{0A9D5EA9-07C6-4A49-AA1E-AF96CF82CAA2}" srcOrd="4" destOrd="0" presId="urn:microsoft.com/office/officeart/2005/8/layout/process4"/>
    <dgm:cxn modelId="{FC84DE40-357B-480B-B9EF-0AEF1FADC7A0}" type="presParOf" srcId="{0A9D5EA9-07C6-4A49-AA1E-AF96CF82CAA2}" destId="{18B57831-1961-44F7-B446-5055C9BC4CC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F0FA06-3563-4D03-9E67-D1BBD629DD2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CC8DBF3-AB1A-4702-918C-EA4EB4C3BDA9}">
      <dgm:prSet custT="1"/>
      <dgm:spPr/>
      <dgm:t>
        <a:bodyPr/>
        <a:lstStyle/>
        <a:p>
          <a:r>
            <a:rPr lang="en-IN" sz="1300" b="1" dirty="0">
              <a:latin typeface="Arial" panose="020B0604020202020204" pitchFamily="34" charset="0"/>
              <a:cs typeface="Arial" panose="020B0604020202020204" pitchFamily="34" charset="0"/>
            </a:rPr>
            <a:t>Professional Skills: In applying co-productive care, effective cardiovascular risk communication, shared decision making, and motivational interviewing techniques along with listening to the patient are essential (Turkson‐Ocran et al., 2021).</a:t>
          </a:r>
          <a:endParaRPr lang="en-US" sz="1300" b="1" dirty="0">
            <a:latin typeface="Arial" panose="020B0604020202020204" pitchFamily="34" charset="0"/>
            <a:cs typeface="Arial" panose="020B0604020202020204" pitchFamily="34" charset="0"/>
          </a:endParaRPr>
        </a:p>
      </dgm:t>
    </dgm:pt>
    <dgm:pt modelId="{4788B425-7BF7-48BA-8FF8-DFA092E1A7AB}" type="parTrans" cxnId="{1D4698FE-19E7-4482-BBAD-3A02541E5EE0}">
      <dgm:prSet/>
      <dgm:spPr/>
      <dgm:t>
        <a:bodyPr/>
        <a:lstStyle/>
        <a:p>
          <a:endParaRPr lang="en-US"/>
        </a:p>
      </dgm:t>
    </dgm:pt>
    <dgm:pt modelId="{7B33E794-21C5-4B59-B8BA-37A30D6DCE8E}" type="sibTrans" cxnId="{1D4698FE-19E7-4482-BBAD-3A02541E5EE0}">
      <dgm:prSet/>
      <dgm:spPr/>
      <dgm:t>
        <a:bodyPr/>
        <a:lstStyle/>
        <a:p>
          <a:endParaRPr lang="en-US"/>
        </a:p>
      </dgm:t>
    </dgm:pt>
    <dgm:pt modelId="{6143EAF3-41A6-462D-A6FC-40E3594C4980}">
      <dgm:prSet custT="1"/>
      <dgm:spPr/>
      <dgm:t>
        <a:bodyPr/>
        <a:lstStyle/>
        <a:p>
          <a:r>
            <a:rPr lang="en-IN" sz="1300" b="1" dirty="0">
              <a:latin typeface="Arial" panose="020B0604020202020204" pitchFamily="34" charset="0"/>
              <a:cs typeface="Arial" panose="020B0604020202020204" pitchFamily="34" charset="0"/>
            </a:rPr>
            <a:t>Values and Behaviours: Practitioners should display empathy, dignity, respect, cultural sensitivity and behaviour that is not critical and judgemental (Dixon &amp; Roberts, 2013). </a:t>
          </a:r>
          <a:endParaRPr lang="en-US" sz="1300" b="1" dirty="0">
            <a:latin typeface="Arial" panose="020B0604020202020204" pitchFamily="34" charset="0"/>
            <a:cs typeface="Arial" panose="020B0604020202020204" pitchFamily="34" charset="0"/>
          </a:endParaRPr>
        </a:p>
      </dgm:t>
    </dgm:pt>
    <dgm:pt modelId="{A6645465-3A45-45E5-97CF-C03DCE1C9557}" type="parTrans" cxnId="{59786C5B-7BDA-4D34-A789-0EA8B60FA212}">
      <dgm:prSet/>
      <dgm:spPr/>
      <dgm:t>
        <a:bodyPr/>
        <a:lstStyle/>
        <a:p>
          <a:endParaRPr lang="en-US"/>
        </a:p>
      </dgm:t>
    </dgm:pt>
    <dgm:pt modelId="{161256B6-8F3C-487C-A37C-0817A375C09F}" type="sibTrans" cxnId="{59786C5B-7BDA-4D34-A789-0EA8B60FA212}">
      <dgm:prSet/>
      <dgm:spPr/>
      <dgm:t>
        <a:bodyPr/>
        <a:lstStyle/>
        <a:p>
          <a:endParaRPr lang="en-US"/>
        </a:p>
      </dgm:t>
    </dgm:pt>
    <dgm:pt modelId="{6F2BC5A0-3261-4138-B9BB-751D7399959B}">
      <dgm:prSet custT="1"/>
      <dgm:spPr/>
      <dgm:t>
        <a:bodyPr/>
        <a:lstStyle/>
        <a:p>
          <a:r>
            <a:rPr lang="en-IN" sz="1300" b="1" dirty="0">
              <a:latin typeface="Arial" panose="020B0604020202020204" pitchFamily="34" charset="0"/>
              <a:cs typeface="Arial" panose="020B0604020202020204" pitchFamily="34" charset="0"/>
            </a:rPr>
            <a:t>Critical Evaluation: Co-production can facilitate engagement, adherence, but can be constrained by short consultations, fragmented services, language barriers, health literacy, and socioeconomic inequalities (Wagner, 1998). </a:t>
          </a:r>
          <a:endParaRPr lang="en-US" sz="1300" b="1" dirty="0">
            <a:latin typeface="Arial" panose="020B0604020202020204" pitchFamily="34" charset="0"/>
            <a:cs typeface="Arial" panose="020B0604020202020204" pitchFamily="34" charset="0"/>
          </a:endParaRPr>
        </a:p>
      </dgm:t>
    </dgm:pt>
    <dgm:pt modelId="{8E653721-CEE9-4260-B56E-F1DF45B569D5}" type="parTrans" cxnId="{D20102A0-4D6A-4A20-B9DF-0E10C27D276C}">
      <dgm:prSet/>
      <dgm:spPr/>
      <dgm:t>
        <a:bodyPr/>
        <a:lstStyle/>
        <a:p>
          <a:endParaRPr lang="en-US"/>
        </a:p>
      </dgm:t>
    </dgm:pt>
    <dgm:pt modelId="{9AA26937-4400-4FED-A606-FCA0F9E749DB}" type="sibTrans" cxnId="{D20102A0-4D6A-4A20-B9DF-0E10C27D276C}">
      <dgm:prSet/>
      <dgm:spPr/>
      <dgm:t>
        <a:bodyPr/>
        <a:lstStyle/>
        <a:p>
          <a:endParaRPr lang="en-US"/>
        </a:p>
      </dgm:t>
    </dgm:pt>
    <dgm:pt modelId="{6283930A-2039-453F-8E14-346151F643CF}" type="pres">
      <dgm:prSet presAssocID="{23F0FA06-3563-4D03-9E67-D1BBD629DD21}" presName="root" presStyleCnt="0">
        <dgm:presLayoutVars>
          <dgm:dir/>
          <dgm:resizeHandles val="exact"/>
        </dgm:presLayoutVars>
      </dgm:prSet>
      <dgm:spPr/>
    </dgm:pt>
    <dgm:pt modelId="{5CCAB04B-FE43-47A5-86BF-A8C9A2D430C3}" type="pres">
      <dgm:prSet presAssocID="{BCC8DBF3-AB1A-4702-918C-EA4EB4C3BDA9}" presName="compNode" presStyleCnt="0"/>
      <dgm:spPr/>
    </dgm:pt>
    <dgm:pt modelId="{2B57088B-470E-42F1-864D-E8F7E421CAD4}" type="pres">
      <dgm:prSet presAssocID="{BCC8DBF3-AB1A-4702-918C-EA4EB4C3BDA9}" presName="bgRect" presStyleLbl="bgShp" presStyleIdx="0" presStyleCnt="3"/>
      <dgm:spPr/>
    </dgm:pt>
    <dgm:pt modelId="{B3F0C3A3-D29B-4BBF-A2D6-D608983CF47D}" type="pres">
      <dgm:prSet presAssocID="{BCC8DBF3-AB1A-4702-918C-EA4EB4C3BDA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35E3463E-6C1C-477D-9F8A-865FB4FC5801}" type="pres">
      <dgm:prSet presAssocID="{BCC8DBF3-AB1A-4702-918C-EA4EB4C3BDA9}" presName="spaceRect" presStyleCnt="0"/>
      <dgm:spPr/>
    </dgm:pt>
    <dgm:pt modelId="{6E0AC3D2-34CA-4295-B827-9D9B676F7B25}" type="pres">
      <dgm:prSet presAssocID="{BCC8DBF3-AB1A-4702-918C-EA4EB4C3BDA9}" presName="parTx" presStyleLbl="revTx" presStyleIdx="0" presStyleCnt="3">
        <dgm:presLayoutVars>
          <dgm:chMax val="0"/>
          <dgm:chPref val="0"/>
        </dgm:presLayoutVars>
      </dgm:prSet>
      <dgm:spPr/>
    </dgm:pt>
    <dgm:pt modelId="{613500C9-5780-4D0A-9FC1-970E93E9D3ED}" type="pres">
      <dgm:prSet presAssocID="{7B33E794-21C5-4B59-B8BA-37A30D6DCE8E}" presName="sibTrans" presStyleCnt="0"/>
      <dgm:spPr/>
    </dgm:pt>
    <dgm:pt modelId="{FC377DB5-863D-4C43-A023-C040C36BF4E6}" type="pres">
      <dgm:prSet presAssocID="{6143EAF3-41A6-462D-A6FC-40E3594C4980}" presName="compNode" presStyleCnt="0"/>
      <dgm:spPr/>
    </dgm:pt>
    <dgm:pt modelId="{90045DAE-A111-432D-9E0D-5EEFF580E506}" type="pres">
      <dgm:prSet presAssocID="{6143EAF3-41A6-462D-A6FC-40E3594C4980}" presName="bgRect" presStyleLbl="bgShp" presStyleIdx="1" presStyleCnt="3"/>
      <dgm:spPr/>
    </dgm:pt>
    <dgm:pt modelId="{717C611C-53A3-4B85-8CE7-C0A940A6F476}" type="pres">
      <dgm:prSet presAssocID="{6143EAF3-41A6-462D-A6FC-40E3594C498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850B5A5F-3DCC-41DE-B670-541C0C5003D6}" type="pres">
      <dgm:prSet presAssocID="{6143EAF3-41A6-462D-A6FC-40E3594C4980}" presName="spaceRect" presStyleCnt="0"/>
      <dgm:spPr/>
    </dgm:pt>
    <dgm:pt modelId="{20177886-450F-4B2E-867F-27578008A206}" type="pres">
      <dgm:prSet presAssocID="{6143EAF3-41A6-462D-A6FC-40E3594C4980}" presName="parTx" presStyleLbl="revTx" presStyleIdx="1" presStyleCnt="3">
        <dgm:presLayoutVars>
          <dgm:chMax val="0"/>
          <dgm:chPref val="0"/>
        </dgm:presLayoutVars>
      </dgm:prSet>
      <dgm:spPr/>
    </dgm:pt>
    <dgm:pt modelId="{17B0EDA2-965C-4D43-94E5-64A55123DCE8}" type="pres">
      <dgm:prSet presAssocID="{161256B6-8F3C-487C-A37C-0817A375C09F}" presName="sibTrans" presStyleCnt="0"/>
      <dgm:spPr/>
    </dgm:pt>
    <dgm:pt modelId="{AD4C560D-F1B4-4D17-837E-D005EA767272}" type="pres">
      <dgm:prSet presAssocID="{6F2BC5A0-3261-4138-B9BB-751D7399959B}" presName="compNode" presStyleCnt="0"/>
      <dgm:spPr/>
    </dgm:pt>
    <dgm:pt modelId="{F612BFD8-06A7-4DCE-99CA-9E177CE11AB5}" type="pres">
      <dgm:prSet presAssocID="{6F2BC5A0-3261-4138-B9BB-751D7399959B}" presName="bgRect" presStyleLbl="bgShp" presStyleIdx="2" presStyleCnt="3"/>
      <dgm:spPr/>
    </dgm:pt>
    <dgm:pt modelId="{6D5FB0EF-1AF9-42B3-88D8-1FD654A59791}" type="pres">
      <dgm:prSet presAssocID="{6F2BC5A0-3261-4138-B9BB-751D7399959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uzzle"/>
        </a:ext>
      </dgm:extLst>
    </dgm:pt>
    <dgm:pt modelId="{66CAC629-3868-4923-BA64-6D6EE73315EF}" type="pres">
      <dgm:prSet presAssocID="{6F2BC5A0-3261-4138-B9BB-751D7399959B}" presName="spaceRect" presStyleCnt="0"/>
      <dgm:spPr/>
    </dgm:pt>
    <dgm:pt modelId="{BD3492A6-1AD4-4E58-B1B8-A31766DE834F}" type="pres">
      <dgm:prSet presAssocID="{6F2BC5A0-3261-4138-B9BB-751D7399959B}" presName="parTx" presStyleLbl="revTx" presStyleIdx="2" presStyleCnt="3">
        <dgm:presLayoutVars>
          <dgm:chMax val="0"/>
          <dgm:chPref val="0"/>
        </dgm:presLayoutVars>
      </dgm:prSet>
      <dgm:spPr/>
    </dgm:pt>
  </dgm:ptLst>
  <dgm:cxnLst>
    <dgm:cxn modelId="{F5984B0D-736A-437F-BB9C-915E48A19CBA}" type="presOf" srcId="{6143EAF3-41A6-462D-A6FC-40E3594C4980}" destId="{20177886-450F-4B2E-867F-27578008A206}" srcOrd="0" destOrd="0" presId="urn:microsoft.com/office/officeart/2018/2/layout/IconVerticalSolidList"/>
    <dgm:cxn modelId="{59786C5B-7BDA-4D34-A789-0EA8B60FA212}" srcId="{23F0FA06-3563-4D03-9E67-D1BBD629DD21}" destId="{6143EAF3-41A6-462D-A6FC-40E3594C4980}" srcOrd="1" destOrd="0" parTransId="{A6645465-3A45-45E5-97CF-C03DCE1C9557}" sibTransId="{161256B6-8F3C-487C-A37C-0817A375C09F}"/>
    <dgm:cxn modelId="{1F636D46-4507-4F01-8E08-41C0079B8BAF}" type="presOf" srcId="{23F0FA06-3563-4D03-9E67-D1BBD629DD21}" destId="{6283930A-2039-453F-8E14-346151F643CF}" srcOrd="0" destOrd="0" presId="urn:microsoft.com/office/officeart/2018/2/layout/IconVerticalSolidList"/>
    <dgm:cxn modelId="{D20102A0-4D6A-4A20-B9DF-0E10C27D276C}" srcId="{23F0FA06-3563-4D03-9E67-D1BBD629DD21}" destId="{6F2BC5A0-3261-4138-B9BB-751D7399959B}" srcOrd="2" destOrd="0" parTransId="{8E653721-CEE9-4260-B56E-F1DF45B569D5}" sibTransId="{9AA26937-4400-4FED-A606-FCA0F9E749DB}"/>
    <dgm:cxn modelId="{A95152C1-9EDE-4CC4-BB09-39ED68ADC2F5}" type="presOf" srcId="{6F2BC5A0-3261-4138-B9BB-751D7399959B}" destId="{BD3492A6-1AD4-4E58-B1B8-A31766DE834F}" srcOrd="0" destOrd="0" presId="urn:microsoft.com/office/officeart/2018/2/layout/IconVerticalSolidList"/>
    <dgm:cxn modelId="{FBBB9BFB-C133-4697-82B2-A7EAFA414EC4}" type="presOf" srcId="{BCC8DBF3-AB1A-4702-918C-EA4EB4C3BDA9}" destId="{6E0AC3D2-34CA-4295-B827-9D9B676F7B25}" srcOrd="0" destOrd="0" presId="urn:microsoft.com/office/officeart/2018/2/layout/IconVerticalSolidList"/>
    <dgm:cxn modelId="{1D4698FE-19E7-4482-BBAD-3A02541E5EE0}" srcId="{23F0FA06-3563-4D03-9E67-D1BBD629DD21}" destId="{BCC8DBF3-AB1A-4702-918C-EA4EB4C3BDA9}" srcOrd="0" destOrd="0" parTransId="{4788B425-7BF7-48BA-8FF8-DFA092E1A7AB}" sibTransId="{7B33E794-21C5-4B59-B8BA-37A30D6DCE8E}"/>
    <dgm:cxn modelId="{66EB0A8E-92D8-4349-BF19-B6FDBB5A1134}" type="presParOf" srcId="{6283930A-2039-453F-8E14-346151F643CF}" destId="{5CCAB04B-FE43-47A5-86BF-A8C9A2D430C3}" srcOrd="0" destOrd="0" presId="urn:microsoft.com/office/officeart/2018/2/layout/IconVerticalSolidList"/>
    <dgm:cxn modelId="{D8AD4595-466A-4370-857A-374F564BA1A2}" type="presParOf" srcId="{5CCAB04B-FE43-47A5-86BF-A8C9A2D430C3}" destId="{2B57088B-470E-42F1-864D-E8F7E421CAD4}" srcOrd="0" destOrd="0" presId="urn:microsoft.com/office/officeart/2018/2/layout/IconVerticalSolidList"/>
    <dgm:cxn modelId="{8467777D-E7A5-458C-892B-123F98422B89}" type="presParOf" srcId="{5CCAB04B-FE43-47A5-86BF-A8C9A2D430C3}" destId="{B3F0C3A3-D29B-4BBF-A2D6-D608983CF47D}" srcOrd="1" destOrd="0" presId="urn:microsoft.com/office/officeart/2018/2/layout/IconVerticalSolidList"/>
    <dgm:cxn modelId="{C5FB2987-AE5C-4963-B54A-10F9FF09C36D}" type="presParOf" srcId="{5CCAB04B-FE43-47A5-86BF-A8C9A2D430C3}" destId="{35E3463E-6C1C-477D-9F8A-865FB4FC5801}" srcOrd="2" destOrd="0" presId="urn:microsoft.com/office/officeart/2018/2/layout/IconVerticalSolidList"/>
    <dgm:cxn modelId="{285D0477-45A0-4527-B5EE-05A41D8EAF55}" type="presParOf" srcId="{5CCAB04B-FE43-47A5-86BF-A8C9A2D430C3}" destId="{6E0AC3D2-34CA-4295-B827-9D9B676F7B25}" srcOrd="3" destOrd="0" presId="urn:microsoft.com/office/officeart/2018/2/layout/IconVerticalSolidList"/>
    <dgm:cxn modelId="{5867C0F2-8B84-4D8D-9B3C-C197A6591FAC}" type="presParOf" srcId="{6283930A-2039-453F-8E14-346151F643CF}" destId="{613500C9-5780-4D0A-9FC1-970E93E9D3ED}" srcOrd="1" destOrd="0" presId="urn:microsoft.com/office/officeart/2018/2/layout/IconVerticalSolidList"/>
    <dgm:cxn modelId="{EF7B77FC-CAAE-414F-9089-EF304B774BB7}" type="presParOf" srcId="{6283930A-2039-453F-8E14-346151F643CF}" destId="{FC377DB5-863D-4C43-A023-C040C36BF4E6}" srcOrd="2" destOrd="0" presId="urn:microsoft.com/office/officeart/2018/2/layout/IconVerticalSolidList"/>
    <dgm:cxn modelId="{643E3B12-28BB-4290-8F07-764D902589DB}" type="presParOf" srcId="{FC377DB5-863D-4C43-A023-C040C36BF4E6}" destId="{90045DAE-A111-432D-9E0D-5EEFF580E506}" srcOrd="0" destOrd="0" presId="urn:microsoft.com/office/officeart/2018/2/layout/IconVerticalSolidList"/>
    <dgm:cxn modelId="{72BCD330-6D3D-4D45-AA6A-901B05F2BD8E}" type="presParOf" srcId="{FC377DB5-863D-4C43-A023-C040C36BF4E6}" destId="{717C611C-53A3-4B85-8CE7-C0A940A6F476}" srcOrd="1" destOrd="0" presId="urn:microsoft.com/office/officeart/2018/2/layout/IconVerticalSolidList"/>
    <dgm:cxn modelId="{3B4CAD23-0A16-475A-A10C-DD3293442490}" type="presParOf" srcId="{FC377DB5-863D-4C43-A023-C040C36BF4E6}" destId="{850B5A5F-3DCC-41DE-B670-541C0C5003D6}" srcOrd="2" destOrd="0" presId="urn:microsoft.com/office/officeart/2018/2/layout/IconVerticalSolidList"/>
    <dgm:cxn modelId="{54D82623-942D-4545-8F53-8CD143DCC2ED}" type="presParOf" srcId="{FC377DB5-863D-4C43-A023-C040C36BF4E6}" destId="{20177886-450F-4B2E-867F-27578008A206}" srcOrd="3" destOrd="0" presId="urn:microsoft.com/office/officeart/2018/2/layout/IconVerticalSolidList"/>
    <dgm:cxn modelId="{DFDA0618-2BA8-4B92-B37D-B5AD8505DCD9}" type="presParOf" srcId="{6283930A-2039-453F-8E14-346151F643CF}" destId="{17B0EDA2-965C-4D43-94E5-64A55123DCE8}" srcOrd="3" destOrd="0" presId="urn:microsoft.com/office/officeart/2018/2/layout/IconVerticalSolidList"/>
    <dgm:cxn modelId="{D9BF0F64-DFF0-40A2-B70A-9C06EA9C74BD}" type="presParOf" srcId="{6283930A-2039-453F-8E14-346151F643CF}" destId="{AD4C560D-F1B4-4D17-837E-D005EA767272}" srcOrd="4" destOrd="0" presId="urn:microsoft.com/office/officeart/2018/2/layout/IconVerticalSolidList"/>
    <dgm:cxn modelId="{7A256B8B-5ACB-44E7-B57C-7FC917727C5F}" type="presParOf" srcId="{AD4C560D-F1B4-4D17-837E-D005EA767272}" destId="{F612BFD8-06A7-4DCE-99CA-9E177CE11AB5}" srcOrd="0" destOrd="0" presId="urn:microsoft.com/office/officeart/2018/2/layout/IconVerticalSolidList"/>
    <dgm:cxn modelId="{9B71826D-B2BF-4A69-82ED-D64474049570}" type="presParOf" srcId="{AD4C560D-F1B4-4D17-837E-D005EA767272}" destId="{6D5FB0EF-1AF9-42B3-88D8-1FD654A59791}" srcOrd="1" destOrd="0" presId="urn:microsoft.com/office/officeart/2018/2/layout/IconVerticalSolidList"/>
    <dgm:cxn modelId="{A7BC3860-8F15-45FE-8C7E-F0FF24FCEE74}" type="presParOf" srcId="{AD4C560D-F1B4-4D17-837E-D005EA767272}" destId="{66CAC629-3868-4923-BA64-6D6EE73315EF}" srcOrd="2" destOrd="0" presId="urn:microsoft.com/office/officeart/2018/2/layout/IconVerticalSolidList"/>
    <dgm:cxn modelId="{91584084-F59B-4FFD-AC9C-D0F0CCE11D65}" type="presParOf" srcId="{AD4C560D-F1B4-4D17-837E-D005EA767272}" destId="{BD3492A6-1AD4-4E58-B1B8-A31766DE83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1D0A2B-B0BC-4C76-964C-283B37E59D62}"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24754E39-3B26-4B30-A8A3-50F8B2C997F2}">
      <dgm:prSet custT="1"/>
      <dgm:spPr/>
      <dgm:t>
        <a:bodyPr/>
        <a:lstStyle/>
        <a:p>
          <a:r>
            <a:rPr lang="en-IN" sz="1300" b="1" dirty="0">
              <a:solidFill>
                <a:schemeClr val="bg1"/>
              </a:solidFill>
              <a:latin typeface="Arial" panose="020B0604020202020204" pitchFamily="34" charset="0"/>
              <a:cs typeface="Arial" panose="020B0604020202020204" pitchFamily="34" charset="0"/>
            </a:rPr>
            <a:t>Collaborative Personalisation: Shared Decision Making should include individuals in the choice of treatments and targets, and Personalised Care and Support Planning should take account of personal priorities and meet the individual's clinical needs (Coulter </a:t>
          </a:r>
          <a:r>
            <a:rPr lang="en-IN" sz="1300" b="1" i="1" dirty="0">
              <a:solidFill>
                <a:schemeClr val="bg1"/>
              </a:solidFill>
              <a:latin typeface="Arial" panose="020B0604020202020204" pitchFamily="34" charset="0"/>
              <a:cs typeface="Arial" panose="020B0604020202020204" pitchFamily="34" charset="0"/>
            </a:rPr>
            <a:t>et al.</a:t>
          </a:r>
          <a:r>
            <a:rPr lang="en-IN" sz="1300" b="1" dirty="0">
              <a:solidFill>
                <a:schemeClr val="bg1"/>
              </a:solidFill>
              <a:latin typeface="Arial" panose="020B0604020202020204" pitchFamily="34" charset="0"/>
              <a:cs typeface="Arial" panose="020B0604020202020204" pitchFamily="34" charset="0"/>
            </a:rPr>
            <a:t> 2015). </a:t>
          </a:r>
          <a:endParaRPr lang="en-US" sz="1300" b="1" dirty="0">
            <a:solidFill>
              <a:schemeClr val="bg1"/>
            </a:solidFill>
            <a:latin typeface="Arial" panose="020B0604020202020204" pitchFamily="34" charset="0"/>
            <a:cs typeface="Arial" panose="020B0604020202020204" pitchFamily="34" charset="0"/>
          </a:endParaRPr>
        </a:p>
      </dgm:t>
    </dgm:pt>
    <dgm:pt modelId="{2F9782CE-882A-40C1-BF21-04CE07E6A3CD}" type="parTrans" cxnId="{D4D26748-A20D-4E27-93B4-F0F45F9E7DBE}">
      <dgm:prSet/>
      <dgm:spPr/>
      <dgm:t>
        <a:bodyPr/>
        <a:lstStyle/>
        <a:p>
          <a:endParaRPr lang="en-US"/>
        </a:p>
      </dgm:t>
    </dgm:pt>
    <dgm:pt modelId="{3AA20D2C-E1A4-4E45-BB8D-307D2E4CEA5E}" type="sibTrans" cxnId="{D4D26748-A20D-4E27-93B4-F0F45F9E7DBE}">
      <dgm:prSet/>
      <dgm:spPr/>
      <dgm:t>
        <a:bodyPr/>
        <a:lstStyle/>
        <a:p>
          <a:endParaRPr lang="en-US"/>
        </a:p>
      </dgm:t>
    </dgm:pt>
    <dgm:pt modelId="{9066132D-DF0B-4D61-B232-1AC6342AD1DD}">
      <dgm:prSet custT="1"/>
      <dgm:spPr/>
      <dgm:t>
        <a:bodyPr/>
        <a:lstStyle/>
        <a:p>
          <a:r>
            <a:rPr lang="en-IN" sz="1300" b="1" dirty="0">
              <a:solidFill>
                <a:schemeClr val="bg1"/>
              </a:solidFill>
              <a:latin typeface="Arial" panose="020B0604020202020204" pitchFamily="34" charset="0"/>
              <a:cs typeface="Arial" panose="020B0604020202020204" pitchFamily="34" charset="0"/>
            </a:rPr>
            <a:t>Community and Self-Management Support: To improve knowledge, confidence, adherence and patient activation, health coaching and validated HBPM with medication education should be included as part of Supported Self-Management (Batta et al., 2024).</a:t>
          </a:r>
          <a:endParaRPr lang="en-US" sz="1300" b="1" dirty="0">
            <a:solidFill>
              <a:schemeClr val="bg1"/>
            </a:solidFill>
            <a:latin typeface="Arial" panose="020B0604020202020204" pitchFamily="34" charset="0"/>
            <a:cs typeface="Arial" panose="020B0604020202020204" pitchFamily="34" charset="0"/>
          </a:endParaRPr>
        </a:p>
      </dgm:t>
    </dgm:pt>
    <dgm:pt modelId="{FB31EFAB-0F1A-492F-940F-42045B9A3AA9}" type="parTrans" cxnId="{B27704E2-D806-4B97-A4D4-8DB174A02221}">
      <dgm:prSet/>
      <dgm:spPr/>
      <dgm:t>
        <a:bodyPr/>
        <a:lstStyle/>
        <a:p>
          <a:endParaRPr lang="en-US"/>
        </a:p>
      </dgm:t>
    </dgm:pt>
    <dgm:pt modelId="{A2D7B807-767F-4A95-BAE7-AFC94897B0C3}" type="sibTrans" cxnId="{B27704E2-D806-4B97-A4D4-8DB174A02221}">
      <dgm:prSet/>
      <dgm:spPr/>
      <dgm:t>
        <a:bodyPr/>
        <a:lstStyle/>
        <a:p>
          <a:endParaRPr lang="en-US"/>
        </a:p>
      </dgm:t>
    </dgm:pt>
    <dgm:pt modelId="{D6B4B080-B57F-4292-989B-2F718A4671C8}">
      <dgm:prSet custT="1"/>
      <dgm:spPr/>
      <dgm:t>
        <a:bodyPr/>
        <a:lstStyle/>
        <a:p>
          <a:r>
            <a:rPr lang="en-IN" sz="1300" b="1" dirty="0">
              <a:solidFill>
                <a:schemeClr val="bg1"/>
              </a:solidFill>
              <a:latin typeface="Arial" panose="020B0604020202020204" pitchFamily="34" charset="0"/>
              <a:cs typeface="Arial" panose="020B0604020202020204" pitchFamily="34" charset="0"/>
            </a:rPr>
            <a:t>Personal Health Budgets and </a:t>
          </a:r>
          <a:r>
            <a:rPr lang="en-IN" sz="1300" b="1" dirty="0" err="1">
              <a:solidFill>
                <a:schemeClr val="bg1"/>
              </a:solidFill>
              <a:latin typeface="Arial" panose="020B0604020202020204" pitchFamily="34" charset="0"/>
              <a:cs typeface="Arial" panose="020B0604020202020204" pitchFamily="34" charset="0"/>
            </a:rPr>
            <a:t>Recommendation:All</a:t>
          </a:r>
          <a:r>
            <a:rPr lang="en-IN" sz="1300" b="1" dirty="0">
              <a:solidFill>
                <a:schemeClr val="bg1"/>
              </a:solidFill>
              <a:latin typeface="Arial" panose="020B0604020202020204" pitchFamily="34" charset="0"/>
              <a:cs typeface="Arial" panose="020B0604020202020204" pitchFamily="34" charset="0"/>
            </a:rPr>
            <a:t> six aspects of personalised care together with guidance and multi-disciplinary working could achieve a way to transition hypertension care towards a co-productive and preventative management as opposed to a blood pressure reduction approach (Engel,1977).</a:t>
          </a:r>
          <a:endParaRPr lang="en-US" sz="1300" b="1" dirty="0">
            <a:solidFill>
              <a:schemeClr val="bg1"/>
            </a:solidFill>
            <a:latin typeface="Arial" panose="020B0604020202020204" pitchFamily="34" charset="0"/>
            <a:cs typeface="Arial" panose="020B0604020202020204" pitchFamily="34" charset="0"/>
          </a:endParaRPr>
        </a:p>
      </dgm:t>
    </dgm:pt>
    <dgm:pt modelId="{6C632A22-346D-4340-97D7-DCE6B8779013}" type="parTrans" cxnId="{3A9F7FEC-CB8F-4EEF-973B-38AF1B8A7AC9}">
      <dgm:prSet/>
      <dgm:spPr/>
      <dgm:t>
        <a:bodyPr/>
        <a:lstStyle/>
        <a:p>
          <a:endParaRPr lang="en-US"/>
        </a:p>
      </dgm:t>
    </dgm:pt>
    <dgm:pt modelId="{A7AD7962-9F66-4005-B86D-1B30830B95E2}" type="sibTrans" cxnId="{3A9F7FEC-CB8F-4EEF-973B-38AF1B8A7AC9}">
      <dgm:prSet/>
      <dgm:spPr/>
      <dgm:t>
        <a:bodyPr/>
        <a:lstStyle/>
        <a:p>
          <a:endParaRPr lang="en-US"/>
        </a:p>
      </dgm:t>
    </dgm:pt>
    <dgm:pt modelId="{346B0650-94DF-4DB6-9074-575D1C326BAE}" type="pres">
      <dgm:prSet presAssocID="{091D0A2B-B0BC-4C76-964C-283B37E59D62}" presName="Name0" presStyleCnt="0">
        <dgm:presLayoutVars>
          <dgm:dir/>
          <dgm:resizeHandles val="exact"/>
        </dgm:presLayoutVars>
      </dgm:prSet>
      <dgm:spPr/>
    </dgm:pt>
    <dgm:pt modelId="{A579C4BA-7F59-4CA2-8E5F-0EE85982A5DB}" type="pres">
      <dgm:prSet presAssocID="{24754E39-3B26-4B30-A8A3-50F8B2C997F2}" presName="node" presStyleLbl="node1" presStyleIdx="0" presStyleCnt="3">
        <dgm:presLayoutVars>
          <dgm:bulletEnabled val="1"/>
        </dgm:presLayoutVars>
      </dgm:prSet>
      <dgm:spPr/>
    </dgm:pt>
    <dgm:pt modelId="{3241B1BE-74D3-4E6B-BEDE-B1F3C37FBF31}" type="pres">
      <dgm:prSet presAssocID="{3AA20D2C-E1A4-4E45-BB8D-307D2E4CEA5E}" presName="sibTrans" presStyleLbl="sibTrans2D1" presStyleIdx="0" presStyleCnt="2"/>
      <dgm:spPr/>
    </dgm:pt>
    <dgm:pt modelId="{9F0AAB57-E0AF-4612-ADA0-24DED8B3BCE4}" type="pres">
      <dgm:prSet presAssocID="{3AA20D2C-E1A4-4E45-BB8D-307D2E4CEA5E}" presName="connectorText" presStyleLbl="sibTrans2D1" presStyleIdx="0" presStyleCnt="2"/>
      <dgm:spPr/>
    </dgm:pt>
    <dgm:pt modelId="{0F3678CA-434C-4711-A027-2641A918D1F0}" type="pres">
      <dgm:prSet presAssocID="{9066132D-DF0B-4D61-B232-1AC6342AD1DD}" presName="node" presStyleLbl="node1" presStyleIdx="1" presStyleCnt="3">
        <dgm:presLayoutVars>
          <dgm:bulletEnabled val="1"/>
        </dgm:presLayoutVars>
      </dgm:prSet>
      <dgm:spPr/>
    </dgm:pt>
    <dgm:pt modelId="{6FDF41F4-4242-40F2-8A51-1D53B31CFA48}" type="pres">
      <dgm:prSet presAssocID="{A2D7B807-767F-4A95-BAE7-AFC94897B0C3}" presName="sibTrans" presStyleLbl="sibTrans2D1" presStyleIdx="1" presStyleCnt="2"/>
      <dgm:spPr/>
    </dgm:pt>
    <dgm:pt modelId="{BA2CC0BD-9D6C-4B80-85A8-FB8B40A4DD43}" type="pres">
      <dgm:prSet presAssocID="{A2D7B807-767F-4A95-BAE7-AFC94897B0C3}" presName="connectorText" presStyleLbl="sibTrans2D1" presStyleIdx="1" presStyleCnt="2"/>
      <dgm:spPr/>
    </dgm:pt>
    <dgm:pt modelId="{48C0C0E9-0700-4BC7-98DC-841AFFEE7424}" type="pres">
      <dgm:prSet presAssocID="{D6B4B080-B57F-4292-989B-2F718A4671C8}" presName="node" presStyleLbl="node1" presStyleIdx="2" presStyleCnt="3">
        <dgm:presLayoutVars>
          <dgm:bulletEnabled val="1"/>
        </dgm:presLayoutVars>
      </dgm:prSet>
      <dgm:spPr/>
    </dgm:pt>
  </dgm:ptLst>
  <dgm:cxnLst>
    <dgm:cxn modelId="{CCD37A2A-49B4-4551-92B0-F1E938DC243E}" type="presOf" srcId="{3AA20D2C-E1A4-4E45-BB8D-307D2E4CEA5E}" destId="{3241B1BE-74D3-4E6B-BEDE-B1F3C37FBF31}" srcOrd="0" destOrd="0" presId="urn:microsoft.com/office/officeart/2005/8/layout/process1"/>
    <dgm:cxn modelId="{87AD0D32-EE98-4673-9C51-3F139051D5D0}" type="presOf" srcId="{D6B4B080-B57F-4292-989B-2F718A4671C8}" destId="{48C0C0E9-0700-4BC7-98DC-841AFFEE7424}" srcOrd="0" destOrd="0" presId="urn:microsoft.com/office/officeart/2005/8/layout/process1"/>
    <dgm:cxn modelId="{1D99CA39-4A13-48A3-8E73-A2E551D80C54}" type="presOf" srcId="{A2D7B807-767F-4A95-BAE7-AFC94897B0C3}" destId="{BA2CC0BD-9D6C-4B80-85A8-FB8B40A4DD43}" srcOrd="1" destOrd="0" presId="urn:microsoft.com/office/officeart/2005/8/layout/process1"/>
    <dgm:cxn modelId="{B629085D-14B2-426B-8D64-13AD47CBD2E9}" type="presOf" srcId="{9066132D-DF0B-4D61-B232-1AC6342AD1DD}" destId="{0F3678CA-434C-4711-A027-2641A918D1F0}" srcOrd="0" destOrd="0" presId="urn:microsoft.com/office/officeart/2005/8/layout/process1"/>
    <dgm:cxn modelId="{7AE69067-3C18-4D7A-A22A-54EDE091C3D6}" type="presOf" srcId="{3AA20D2C-E1A4-4E45-BB8D-307D2E4CEA5E}" destId="{9F0AAB57-E0AF-4612-ADA0-24DED8B3BCE4}" srcOrd="1" destOrd="0" presId="urn:microsoft.com/office/officeart/2005/8/layout/process1"/>
    <dgm:cxn modelId="{D4D26748-A20D-4E27-93B4-F0F45F9E7DBE}" srcId="{091D0A2B-B0BC-4C76-964C-283B37E59D62}" destId="{24754E39-3B26-4B30-A8A3-50F8B2C997F2}" srcOrd="0" destOrd="0" parTransId="{2F9782CE-882A-40C1-BF21-04CE07E6A3CD}" sibTransId="{3AA20D2C-E1A4-4E45-BB8D-307D2E4CEA5E}"/>
    <dgm:cxn modelId="{85E34256-A63B-42D8-9D9B-E6826D081E3C}" type="presOf" srcId="{091D0A2B-B0BC-4C76-964C-283B37E59D62}" destId="{346B0650-94DF-4DB6-9074-575D1C326BAE}" srcOrd="0" destOrd="0" presId="urn:microsoft.com/office/officeart/2005/8/layout/process1"/>
    <dgm:cxn modelId="{BF7F5BAF-D206-4C56-9993-DAA506A297E7}" type="presOf" srcId="{A2D7B807-767F-4A95-BAE7-AFC94897B0C3}" destId="{6FDF41F4-4242-40F2-8A51-1D53B31CFA48}" srcOrd="0" destOrd="0" presId="urn:microsoft.com/office/officeart/2005/8/layout/process1"/>
    <dgm:cxn modelId="{B27704E2-D806-4B97-A4D4-8DB174A02221}" srcId="{091D0A2B-B0BC-4C76-964C-283B37E59D62}" destId="{9066132D-DF0B-4D61-B232-1AC6342AD1DD}" srcOrd="1" destOrd="0" parTransId="{FB31EFAB-0F1A-492F-940F-42045B9A3AA9}" sibTransId="{A2D7B807-767F-4A95-BAE7-AFC94897B0C3}"/>
    <dgm:cxn modelId="{DC0C79E2-CDC2-4903-B0C3-BDA927870129}" type="presOf" srcId="{24754E39-3B26-4B30-A8A3-50F8B2C997F2}" destId="{A579C4BA-7F59-4CA2-8E5F-0EE85982A5DB}" srcOrd="0" destOrd="0" presId="urn:microsoft.com/office/officeart/2005/8/layout/process1"/>
    <dgm:cxn modelId="{3A9F7FEC-CB8F-4EEF-973B-38AF1B8A7AC9}" srcId="{091D0A2B-B0BC-4C76-964C-283B37E59D62}" destId="{D6B4B080-B57F-4292-989B-2F718A4671C8}" srcOrd="2" destOrd="0" parTransId="{6C632A22-346D-4340-97D7-DCE6B8779013}" sibTransId="{A7AD7962-9F66-4005-B86D-1B30830B95E2}"/>
    <dgm:cxn modelId="{CC7064C1-E979-403E-BC76-8F09C75AA0AF}" type="presParOf" srcId="{346B0650-94DF-4DB6-9074-575D1C326BAE}" destId="{A579C4BA-7F59-4CA2-8E5F-0EE85982A5DB}" srcOrd="0" destOrd="0" presId="urn:microsoft.com/office/officeart/2005/8/layout/process1"/>
    <dgm:cxn modelId="{BAC6C989-B64D-44D7-8CD7-8A51DDCD45E1}" type="presParOf" srcId="{346B0650-94DF-4DB6-9074-575D1C326BAE}" destId="{3241B1BE-74D3-4E6B-BEDE-B1F3C37FBF31}" srcOrd="1" destOrd="0" presId="urn:microsoft.com/office/officeart/2005/8/layout/process1"/>
    <dgm:cxn modelId="{0BED0D2B-EAD5-46C7-8502-72B4D81FC2A5}" type="presParOf" srcId="{3241B1BE-74D3-4E6B-BEDE-B1F3C37FBF31}" destId="{9F0AAB57-E0AF-4612-ADA0-24DED8B3BCE4}" srcOrd="0" destOrd="0" presId="urn:microsoft.com/office/officeart/2005/8/layout/process1"/>
    <dgm:cxn modelId="{83A70B1F-DBBD-4DB5-A80A-086E1D39A077}" type="presParOf" srcId="{346B0650-94DF-4DB6-9074-575D1C326BAE}" destId="{0F3678CA-434C-4711-A027-2641A918D1F0}" srcOrd="2" destOrd="0" presId="urn:microsoft.com/office/officeart/2005/8/layout/process1"/>
    <dgm:cxn modelId="{D574ACBB-3626-4129-A7A5-2FF94D83BE96}" type="presParOf" srcId="{346B0650-94DF-4DB6-9074-575D1C326BAE}" destId="{6FDF41F4-4242-40F2-8A51-1D53B31CFA48}" srcOrd="3" destOrd="0" presId="urn:microsoft.com/office/officeart/2005/8/layout/process1"/>
    <dgm:cxn modelId="{EC0B4A2B-4200-473D-9188-68FBAFBA3EA5}" type="presParOf" srcId="{6FDF41F4-4242-40F2-8A51-1D53B31CFA48}" destId="{BA2CC0BD-9D6C-4B80-85A8-FB8B40A4DD43}" srcOrd="0" destOrd="0" presId="urn:microsoft.com/office/officeart/2005/8/layout/process1"/>
    <dgm:cxn modelId="{0E5126B7-FEF9-42E8-9269-F6FDE5712342}" type="presParOf" srcId="{346B0650-94DF-4DB6-9074-575D1C326BAE}" destId="{48C0C0E9-0700-4BC7-98DC-841AFFEE742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A5AC1-AA84-4E7D-A814-94FED64486C4}">
      <dsp:nvSpPr>
        <dsp:cNvPr id="0" name=""/>
        <dsp:cNvSpPr/>
      </dsp:nvSpPr>
      <dsp:spPr>
        <a:xfrm>
          <a:off x="0" y="3571"/>
          <a:ext cx="6578592" cy="10590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F673D-C10E-463B-9485-42744E09A4F2}">
      <dsp:nvSpPr>
        <dsp:cNvPr id="0" name=""/>
        <dsp:cNvSpPr/>
      </dsp:nvSpPr>
      <dsp:spPr>
        <a:xfrm>
          <a:off x="320375" y="241866"/>
          <a:ext cx="583069" cy="582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CCC5B-F2C1-4DBF-80D7-0AE62DBC42F5}">
      <dsp:nvSpPr>
        <dsp:cNvPr id="0" name=""/>
        <dsp:cNvSpPr/>
      </dsp:nvSpPr>
      <dsp:spPr>
        <a:xfrm>
          <a:off x="1223819" y="3571"/>
          <a:ext cx="5257444" cy="106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7" tIns="112197" rIns="112197" bIns="112197" numCol="1" spcCol="1270" anchor="ctr" anchorCtr="0">
          <a:noAutofit/>
        </a:bodyPr>
        <a:lstStyle/>
        <a:p>
          <a:pPr marL="0" lvl="0" indent="0" algn="just" defTabSz="577850">
            <a:lnSpc>
              <a:spcPct val="100000"/>
            </a:lnSpc>
            <a:spcBef>
              <a:spcPct val="0"/>
            </a:spcBef>
            <a:spcAft>
              <a:spcPct val="35000"/>
            </a:spcAft>
            <a:buNone/>
          </a:pPr>
          <a:r>
            <a:rPr lang="en-IN" sz="1300" b="1" kern="1200" dirty="0">
              <a:solidFill>
                <a:schemeClr val="bg1"/>
              </a:solidFill>
              <a:latin typeface="Arial" panose="020B0604020202020204" pitchFamily="34" charset="0"/>
              <a:cs typeface="Arial" panose="020B0604020202020204" pitchFamily="34" charset="0"/>
            </a:rPr>
            <a:t>Diagnosis:</a:t>
          </a:r>
          <a:r>
            <a:rPr lang="en-IN" sz="1300" kern="1200" dirty="0">
              <a:solidFill>
                <a:schemeClr val="bg1"/>
              </a:solidFill>
              <a:latin typeface="Arial" panose="020B0604020202020204" pitchFamily="34" charset="0"/>
              <a:cs typeface="Arial" panose="020B0604020202020204" pitchFamily="34" charset="0"/>
            </a:rPr>
            <a:t> NICE NG136 advises that ABPM should be used as the main support to confirm a diagnosis of hypertension if blood pressure ≥140/90 mmHg was recorded in the clinic (NICE, 2023). HBPM is an alternative to ABPM if this is not tolerated or suitable. </a:t>
          </a:r>
          <a:endParaRPr lang="en-US" sz="1300" kern="1200" dirty="0">
            <a:solidFill>
              <a:schemeClr val="bg1"/>
            </a:solidFill>
            <a:latin typeface="Arial" panose="020B0604020202020204" pitchFamily="34" charset="0"/>
            <a:cs typeface="Arial" panose="020B0604020202020204" pitchFamily="34" charset="0"/>
          </a:endParaRPr>
        </a:p>
      </dsp:txBody>
      <dsp:txXfrm>
        <a:off x="1223819" y="3571"/>
        <a:ext cx="5257444" cy="1060126"/>
      </dsp:txXfrm>
    </dsp:sp>
    <dsp:sp modelId="{C7521A4E-7CC0-40FF-AAAF-AD03F90E7AAD}">
      <dsp:nvSpPr>
        <dsp:cNvPr id="0" name=""/>
        <dsp:cNvSpPr/>
      </dsp:nvSpPr>
      <dsp:spPr>
        <a:xfrm>
          <a:off x="0" y="1299281"/>
          <a:ext cx="6578592" cy="10590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6DD08-88C7-4E6C-8A8B-49E1CCC39457}">
      <dsp:nvSpPr>
        <dsp:cNvPr id="0" name=""/>
        <dsp:cNvSpPr/>
      </dsp:nvSpPr>
      <dsp:spPr>
        <a:xfrm>
          <a:off x="320375" y="1537576"/>
          <a:ext cx="583069" cy="582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92D26B-7567-4009-80AB-22783556B00A}">
      <dsp:nvSpPr>
        <dsp:cNvPr id="0" name=""/>
        <dsp:cNvSpPr/>
      </dsp:nvSpPr>
      <dsp:spPr>
        <a:xfrm>
          <a:off x="1223819" y="1299281"/>
          <a:ext cx="5257444" cy="106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7" tIns="112197" rIns="112197" bIns="112197" numCol="1" spcCol="1270" anchor="ctr" anchorCtr="0">
          <a:noAutofit/>
        </a:bodyPr>
        <a:lstStyle/>
        <a:p>
          <a:pPr marL="0" lvl="0" indent="0" algn="just" defTabSz="577850">
            <a:lnSpc>
              <a:spcPct val="100000"/>
            </a:lnSpc>
            <a:spcBef>
              <a:spcPct val="0"/>
            </a:spcBef>
            <a:spcAft>
              <a:spcPct val="35000"/>
            </a:spcAft>
            <a:buNone/>
          </a:pPr>
          <a:r>
            <a:rPr lang="en-IN" sz="1300" b="1" kern="1200" dirty="0">
              <a:solidFill>
                <a:schemeClr val="bg1"/>
              </a:solidFill>
              <a:latin typeface="Arial" panose="020B0604020202020204" pitchFamily="34" charset="0"/>
              <a:cs typeface="Arial" panose="020B0604020202020204" pitchFamily="34" charset="0"/>
            </a:rPr>
            <a:t>Clinical Assessment:</a:t>
          </a:r>
          <a:r>
            <a:rPr lang="en-IN" sz="1300" kern="1200" dirty="0">
              <a:solidFill>
                <a:schemeClr val="bg1"/>
              </a:solidFill>
              <a:latin typeface="Arial" panose="020B0604020202020204" pitchFamily="34" charset="0"/>
              <a:cs typeface="Arial" panose="020B0604020202020204" pitchFamily="34" charset="0"/>
            </a:rPr>
            <a:t> Initial assessment should include evaluation of cardiovascular risk and target-organ damage, as measured through HbA1c, serum electrolytes, creatinine/eGFR, lipid profile, urine albumin-to-creatinine ratio, 12-lead ECG (</a:t>
          </a:r>
          <a:r>
            <a:rPr lang="en-IN" sz="1300" kern="1200" dirty="0" err="1">
              <a:solidFill>
                <a:schemeClr val="bg1"/>
              </a:solidFill>
              <a:latin typeface="Arial" panose="020B0604020202020204" pitchFamily="34" charset="0"/>
              <a:cs typeface="Arial" panose="020B0604020202020204" pitchFamily="34" charset="0"/>
            </a:rPr>
            <a:t>Kteich</a:t>
          </a:r>
          <a:r>
            <a:rPr lang="en-IN" sz="1300" kern="1200" dirty="0">
              <a:solidFill>
                <a:schemeClr val="bg1"/>
              </a:solidFill>
              <a:latin typeface="Arial" panose="020B0604020202020204" pitchFamily="34" charset="0"/>
              <a:cs typeface="Arial" panose="020B0604020202020204" pitchFamily="34" charset="0"/>
            </a:rPr>
            <a:t> et al., 2025).</a:t>
          </a:r>
          <a:endParaRPr lang="en-US" sz="1300" kern="1200" dirty="0">
            <a:solidFill>
              <a:schemeClr val="bg1"/>
            </a:solidFill>
            <a:latin typeface="Arial" panose="020B0604020202020204" pitchFamily="34" charset="0"/>
            <a:cs typeface="Arial" panose="020B0604020202020204" pitchFamily="34" charset="0"/>
          </a:endParaRPr>
        </a:p>
      </dsp:txBody>
      <dsp:txXfrm>
        <a:off x="1223819" y="1299281"/>
        <a:ext cx="5257444" cy="1060126"/>
      </dsp:txXfrm>
    </dsp:sp>
    <dsp:sp modelId="{C4FD172B-1C8D-4E9F-955E-8C7419D7CDAA}">
      <dsp:nvSpPr>
        <dsp:cNvPr id="0" name=""/>
        <dsp:cNvSpPr/>
      </dsp:nvSpPr>
      <dsp:spPr>
        <a:xfrm>
          <a:off x="0" y="2484814"/>
          <a:ext cx="6578592" cy="10590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0837F-CFB2-4EA9-84D4-7CB14148E507}">
      <dsp:nvSpPr>
        <dsp:cNvPr id="0" name=""/>
        <dsp:cNvSpPr/>
      </dsp:nvSpPr>
      <dsp:spPr>
        <a:xfrm>
          <a:off x="320688" y="2833286"/>
          <a:ext cx="583069" cy="582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041A4A-ADD6-426F-A484-31F3CBF133FA}">
      <dsp:nvSpPr>
        <dsp:cNvPr id="0" name=""/>
        <dsp:cNvSpPr/>
      </dsp:nvSpPr>
      <dsp:spPr>
        <a:xfrm>
          <a:off x="1224446" y="2594991"/>
          <a:ext cx="5257444" cy="106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7" tIns="112197" rIns="112197" bIns="112197" numCol="1" spcCol="1270" anchor="ctr" anchorCtr="0">
          <a:noAutofit/>
        </a:bodyPr>
        <a:lstStyle/>
        <a:p>
          <a:pPr marL="0" lvl="0" indent="0" algn="just" defTabSz="577850">
            <a:lnSpc>
              <a:spcPct val="100000"/>
            </a:lnSpc>
            <a:spcBef>
              <a:spcPct val="0"/>
            </a:spcBef>
            <a:spcAft>
              <a:spcPct val="35000"/>
            </a:spcAft>
            <a:buNone/>
          </a:pPr>
          <a:r>
            <a:rPr lang="en-IN" sz="1300" b="1" kern="1200" dirty="0">
              <a:solidFill>
                <a:schemeClr val="bg1"/>
              </a:solidFill>
              <a:latin typeface="Arial" panose="020B0604020202020204" pitchFamily="34" charset="0"/>
              <a:cs typeface="Arial" panose="020B0604020202020204" pitchFamily="34" charset="0"/>
            </a:rPr>
            <a:t>Holistic Assessment: </a:t>
          </a:r>
          <a:r>
            <a:rPr lang="en-IN" sz="1300" kern="1200" dirty="0">
              <a:solidFill>
                <a:schemeClr val="bg1"/>
              </a:solidFill>
              <a:latin typeface="Arial" panose="020B0604020202020204" pitchFamily="34" charset="0"/>
              <a:cs typeface="Arial" panose="020B0604020202020204" pitchFamily="34" charset="0"/>
            </a:rPr>
            <a:t>The biopsychosocial approach takes the traditional measurement of physical responses to the assessment and adds psychological stress, health beliefs, treatment adherence, socioeconomic circumstances, diet, physical activity and social support (Bolton and Gillett, 2019). </a:t>
          </a:r>
          <a:endParaRPr lang="en-US" sz="1300" kern="1200" dirty="0">
            <a:solidFill>
              <a:schemeClr val="bg1"/>
            </a:solidFill>
            <a:latin typeface="Arial" panose="020B0604020202020204" pitchFamily="34" charset="0"/>
            <a:cs typeface="Arial" panose="020B0604020202020204" pitchFamily="34" charset="0"/>
          </a:endParaRPr>
        </a:p>
      </dsp:txBody>
      <dsp:txXfrm>
        <a:off x="1224446" y="2594991"/>
        <a:ext cx="5257444" cy="1060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A51D0-4AF7-4A5B-83F5-C10BEC1CF6FD}">
      <dsp:nvSpPr>
        <dsp:cNvPr id="0" name=""/>
        <dsp:cNvSpPr/>
      </dsp:nvSpPr>
      <dsp:spPr>
        <a:xfrm>
          <a:off x="0" y="248288"/>
          <a:ext cx="2012140" cy="23995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25A438-4B95-4896-8FF3-187B01613A4F}">
      <dsp:nvSpPr>
        <dsp:cNvPr id="0" name=""/>
        <dsp:cNvSpPr/>
      </dsp:nvSpPr>
      <dsp:spPr>
        <a:xfrm>
          <a:off x="223571" y="460680"/>
          <a:ext cx="2012140" cy="239952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IN" sz="1300" b="1" kern="1200" dirty="0">
              <a:latin typeface="Arial" panose="020B0604020202020204" pitchFamily="34" charset="0"/>
              <a:cs typeface="Arial" panose="020B0604020202020204" pitchFamily="34" charset="0"/>
            </a:rPr>
            <a:t>NICE NG136:</a:t>
          </a:r>
          <a:r>
            <a:rPr lang="en-IN" sz="1300" kern="1200" dirty="0">
              <a:latin typeface="Arial" panose="020B0604020202020204" pitchFamily="34" charset="0"/>
              <a:cs typeface="Arial" panose="020B0604020202020204" pitchFamily="34" charset="0"/>
            </a:rPr>
            <a:t> Lifestyle changes, pharmacological management and regular monitoring are required to reduce cardiovascular risk and maintain BP control as this should be integrated into general cardiovascular risk reduction (National Institute for Health and Care Excellence (NICE), 2023). </a:t>
          </a:r>
          <a:endParaRPr lang="en-US" sz="1300" kern="1200" dirty="0">
            <a:latin typeface="Arial" panose="020B0604020202020204" pitchFamily="34" charset="0"/>
            <a:cs typeface="Arial" panose="020B0604020202020204" pitchFamily="34" charset="0"/>
          </a:endParaRPr>
        </a:p>
      </dsp:txBody>
      <dsp:txXfrm>
        <a:off x="282505" y="519614"/>
        <a:ext cx="1894272" cy="2281657"/>
      </dsp:txXfrm>
    </dsp:sp>
    <dsp:sp modelId="{0027B385-3171-4B13-954B-B0979BC69FE2}">
      <dsp:nvSpPr>
        <dsp:cNvPr id="0" name=""/>
        <dsp:cNvSpPr/>
      </dsp:nvSpPr>
      <dsp:spPr>
        <a:xfrm>
          <a:off x="2459283" y="248288"/>
          <a:ext cx="2012140" cy="2949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54A30C-D0E3-415F-9B2B-8B3202E15264}">
      <dsp:nvSpPr>
        <dsp:cNvPr id="0" name=""/>
        <dsp:cNvSpPr/>
      </dsp:nvSpPr>
      <dsp:spPr>
        <a:xfrm>
          <a:off x="2682854" y="460680"/>
          <a:ext cx="2012140" cy="2949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IN" sz="1300" b="1" kern="1200" dirty="0">
              <a:latin typeface="Arial" panose="020B0604020202020204" pitchFamily="34" charset="0"/>
              <a:cs typeface="Arial" panose="020B0604020202020204" pitchFamily="34" charset="0"/>
            </a:rPr>
            <a:t>House of Care Model:</a:t>
          </a:r>
          <a:r>
            <a:rPr lang="en-IN" sz="1300" kern="1200" dirty="0">
              <a:latin typeface="Arial" panose="020B0604020202020204" pitchFamily="34" charset="0"/>
              <a:cs typeface="Arial" panose="020B0604020202020204" pitchFamily="34" charset="0"/>
            </a:rPr>
            <a:t> They use the House of Care model to help people living with a long-term illness or condition to connect informed and engaged individuals with collaborative healthcare professionals, effective organisational processes and supportive services (Health and Social Care Alliance Scotland, 2018) . </a:t>
          </a:r>
          <a:endParaRPr lang="en-US" sz="1300" kern="1200" dirty="0">
            <a:latin typeface="Arial" panose="020B0604020202020204" pitchFamily="34" charset="0"/>
            <a:cs typeface="Arial" panose="020B0604020202020204" pitchFamily="34" charset="0"/>
          </a:endParaRPr>
        </a:p>
      </dsp:txBody>
      <dsp:txXfrm>
        <a:off x="2741788" y="519614"/>
        <a:ext cx="1894272" cy="2831852"/>
      </dsp:txXfrm>
    </dsp:sp>
    <dsp:sp modelId="{A6A5BF61-0B6C-4287-87E8-91397AB6EE8A}">
      <dsp:nvSpPr>
        <dsp:cNvPr id="0" name=""/>
        <dsp:cNvSpPr/>
      </dsp:nvSpPr>
      <dsp:spPr>
        <a:xfrm>
          <a:off x="4918566" y="248288"/>
          <a:ext cx="2012140" cy="275334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48114-160F-4307-AA2B-2C094E18091C}">
      <dsp:nvSpPr>
        <dsp:cNvPr id="0" name=""/>
        <dsp:cNvSpPr/>
      </dsp:nvSpPr>
      <dsp:spPr>
        <a:xfrm>
          <a:off x="5142138" y="460680"/>
          <a:ext cx="2012140" cy="275334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IN" sz="1300" b="1" kern="1200" dirty="0">
              <a:latin typeface="Arial" panose="020B0604020202020204" pitchFamily="34" charset="0"/>
              <a:cs typeface="Arial" panose="020B0604020202020204" pitchFamily="34" charset="0"/>
            </a:rPr>
            <a:t>Continuity of Care:</a:t>
          </a:r>
          <a:r>
            <a:rPr lang="en-IN" sz="1300" kern="1200" dirty="0">
              <a:latin typeface="Arial" panose="020B0604020202020204" pitchFamily="34" charset="0"/>
              <a:cs typeface="Arial" panose="020B0604020202020204" pitchFamily="34" charset="0"/>
            </a:rPr>
            <a:t> With healthcare professionals, through information and accessibility of shared healthcare records (Solvang et al., 2024). The  information, through easy access of healthcare records and  care, through a co-ordinated care plan. </a:t>
          </a:r>
          <a:endParaRPr lang="en-US" sz="1300" kern="1200" dirty="0">
            <a:latin typeface="Arial" panose="020B0604020202020204" pitchFamily="34" charset="0"/>
            <a:cs typeface="Arial" panose="020B0604020202020204" pitchFamily="34" charset="0"/>
          </a:endParaRPr>
        </a:p>
      </dsp:txBody>
      <dsp:txXfrm>
        <a:off x="5201072" y="519614"/>
        <a:ext cx="1894272" cy="26354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97514C-89E0-4F78-92C2-C889B14EAD8C}">
      <dsp:nvSpPr>
        <dsp:cNvPr id="0" name=""/>
        <dsp:cNvSpPr/>
      </dsp:nvSpPr>
      <dsp:spPr>
        <a:xfrm>
          <a:off x="665131" y="3088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7F3035-545B-4F57-A08B-F3BD0E956592}">
      <dsp:nvSpPr>
        <dsp:cNvPr id="0" name=""/>
        <dsp:cNvSpPr/>
      </dsp:nvSpPr>
      <dsp:spPr>
        <a:xfrm>
          <a:off x="170131" y="1734637"/>
          <a:ext cx="1800000" cy="26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b="1" kern="1200" dirty="0">
              <a:latin typeface="Arial" panose="020B0604020202020204" pitchFamily="34" charset="0"/>
              <a:cs typeface="Arial" panose="020B0604020202020204" pitchFamily="34" charset="0"/>
            </a:rPr>
            <a:t>Pharmacological Treatment: NICE recommends a stepped approach starting with ACE inhibitors or ARBs and then adding calcium-channel blockers and thiazide-like diuretics based on considerations such as family origin, type 2 diabetes and age (NICE, 2019). </a:t>
          </a:r>
          <a:endParaRPr lang="en-US" sz="1300" b="1" kern="1200" dirty="0">
            <a:latin typeface="Arial" panose="020B0604020202020204" pitchFamily="34" charset="0"/>
            <a:cs typeface="Arial" panose="020B0604020202020204" pitchFamily="34" charset="0"/>
          </a:endParaRPr>
        </a:p>
      </dsp:txBody>
      <dsp:txXfrm>
        <a:off x="170131" y="1734637"/>
        <a:ext cx="1800000" cy="2677500"/>
      </dsp:txXfrm>
    </dsp:sp>
    <dsp:sp modelId="{D06E08E5-BA5A-498C-A611-1BD4142B33B6}">
      <dsp:nvSpPr>
        <dsp:cNvPr id="0" name=""/>
        <dsp:cNvSpPr/>
      </dsp:nvSpPr>
      <dsp:spPr>
        <a:xfrm>
          <a:off x="2780131" y="3088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DF4AFA-0D1D-4F0F-BF23-918B9805512B}">
      <dsp:nvSpPr>
        <dsp:cNvPr id="0" name=""/>
        <dsp:cNvSpPr/>
      </dsp:nvSpPr>
      <dsp:spPr>
        <a:xfrm>
          <a:off x="2285131" y="1734637"/>
          <a:ext cx="1800000" cy="26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b="1" kern="1200" dirty="0">
              <a:latin typeface="Arial" panose="020B0604020202020204" pitchFamily="34" charset="0"/>
              <a:cs typeface="Arial" panose="020B0604020202020204" pitchFamily="34" charset="0"/>
            </a:rPr>
            <a:t>Lifestyle Treatment: Non-pharmacological management should include reduction of excess dietary salt intake, steady body weight, increased exercise, limit alcohol and encourage smoking cessation (Verma et al., 2021).</a:t>
          </a:r>
          <a:endParaRPr lang="en-US" sz="1300" b="1" kern="1200" dirty="0">
            <a:latin typeface="Arial" panose="020B0604020202020204" pitchFamily="34" charset="0"/>
            <a:cs typeface="Arial" panose="020B0604020202020204" pitchFamily="34" charset="0"/>
          </a:endParaRPr>
        </a:p>
      </dsp:txBody>
      <dsp:txXfrm>
        <a:off x="2285131" y="1734637"/>
        <a:ext cx="1800000" cy="2677500"/>
      </dsp:txXfrm>
    </dsp:sp>
    <dsp:sp modelId="{6F982FEA-FA4C-4ED8-9776-8CA88B66ED7F}">
      <dsp:nvSpPr>
        <dsp:cNvPr id="0" name=""/>
        <dsp:cNvSpPr/>
      </dsp:nvSpPr>
      <dsp:spPr>
        <a:xfrm>
          <a:off x="4895131" y="3088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64CB27-A623-4D95-8351-04726D483A37}">
      <dsp:nvSpPr>
        <dsp:cNvPr id="0" name=""/>
        <dsp:cNvSpPr/>
      </dsp:nvSpPr>
      <dsp:spPr>
        <a:xfrm>
          <a:off x="4400131" y="1734637"/>
          <a:ext cx="1800000" cy="26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b="1" kern="1200" dirty="0">
              <a:latin typeface="Arial" panose="020B0604020202020204" pitchFamily="34" charset="0"/>
              <a:cs typeface="Arial" panose="020B0604020202020204" pitchFamily="34" charset="0"/>
            </a:rPr>
            <a:t>Multidisciplinary Treatment: Clinical pharmacists offer medication review and medication adherence support, Practice Nurses offer blood pressure monitoring and health education, and GPs offer complex cases and oversee diagnosis (Ravi et al., 2022).</a:t>
          </a:r>
          <a:endParaRPr lang="en-US" sz="1300" b="1" kern="1200" dirty="0">
            <a:latin typeface="Arial" panose="020B0604020202020204" pitchFamily="34" charset="0"/>
            <a:cs typeface="Arial" panose="020B0604020202020204" pitchFamily="34" charset="0"/>
          </a:endParaRPr>
        </a:p>
      </dsp:txBody>
      <dsp:txXfrm>
        <a:off x="4400131" y="1734637"/>
        <a:ext cx="1800000" cy="267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3D4BD-62CD-4C8C-9ABC-2535BCB0B122}">
      <dsp:nvSpPr>
        <dsp:cNvPr id="0" name=""/>
        <dsp:cNvSpPr/>
      </dsp:nvSpPr>
      <dsp:spPr>
        <a:xfrm>
          <a:off x="0" y="2668097"/>
          <a:ext cx="8535596" cy="10392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Early Identification:</a:t>
          </a:r>
          <a:r>
            <a:rPr lang="en-IN" sz="1300" kern="1200" dirty="0">
              <a:latin typeface="Arial" panose="020B0604020202020204" pitchFamily="34" charset="0"/>
              <a:cs typeface="Arial" panose="020B0604020202020204" pitchFamily="34" charset="0"/>
            </a:rPr>
            <a:t> The opportunistic measurement of BP in GP surgery and community pharmacies may be a way to identify previously undiagnosed hypertension (</a:t>
          </a:r>
          <a:r>
            <a:rPr lang="en-IN" sz="1300" kern="1200" dirty="0" err="1">
              <a:latin typeface="Arial" panose="020B0604020202020204" pitchFamily="34" charset="0"/>
              <a:cs typeface="Arial" panose="020B0604020202020204" pitchFamily="34" charset="0"/>
            </a:rPr>
            <a:t>Damianaki</a:t>
          </a:r>
          <a:r>
            <a:rPr lang="en-IN" sz="1300" kern="1200" dirty="0">
              <a:latin typeface="Arial" panose="020B0604020202020204" pitchFamily="34" charset="0"/>
              <a:cs typeface="Arial" panose="020B0604020202020204" pitchFamily="34" charset="0"/>
            </a:rPr>
            <a:t> et al., 2022). </a:t>
          </a:r>
          <a:endParaRPr lang="en-US" sz="1300" kern="1200" dirty="0">
            <a:latin typeface="Arial" panose="020B0604020202020204" pitchFamily="34" charset="0"/>
            <a:cs typeface="Arial" panose="020B0604020202020204" pitchFamily="34" charset="0"/>
          </a:endParaRPr>
        </a:p>
      </dsp:txBody>
      <dsp:txXfrm>
        <a:off x="0" y="2668097"/>
        <a:ext cx="8535596" cy="1039209"/>
      </dsp:txXfrm>
    </dsp:sp>
    <dsp:sp modelId="{1C9BC126-5D2E-4F6C-B107-A3DB288E7B83}">
      <dsp:nvSpPr>
        <dsp:cNvPr id="0" name=""/>
        <dsp:cNvSpPr/>
      </dsp:nvSpPr>
      <dsp:spPr>
        <a:xfrm rot="10800000">
          <a:off x="0" y="1085380"/>
          <a:ext cx="8535596" cy="1598304"/>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Multi-Level Prevention: The</a:t>
          </a:r>
          <a:r>
            <a:rPr lang="en-IN" sz="1300" kern="1200" dirty="0">
              <a:latin typeface="Arial" panose="020B0604020202020204" pitchFamily="34" charset="0"/>
              <a:cs typeface="Arial" panose="020B0604020202020204" pitchFamily="34" charset="0"/>
            </a:rPr>
            <a:t> population interventions could then ensure a healthier food environment for people and their communities, and the community programmes could help increase their access to physical activity, weight management and health education (Jeff et al., 2025).</a:t>
          </a:r>
          <a:endParaRPr lang="en-US" sz="1300" kern="1200" dirty="0">
            <a:latin typeface="Arial" panose="020B0604020202020204" pitchFamily="34" charset="0"/>
            <a:cs typeface="Arial" panose="020B0604020202020204" pitchFamily="34" charset="0"/>
          </a:endParaRPr>
        </a:p>
      </dsp:txBody>
      <dsp:txXfrm rot="10800000">
        <a:off x="0" y="1085380"/>
        <a:ext cx="8535596" cy="1038530"/>
      </dsp:txXfrm>
    </dsp:sp>
    <dsp:sp modelId="{18B57831-1961-44F7-B446-5055C9BC4CCB}">
      <dsp:nvSpPr>
        <dsp:cNvPr id="0" name=""/>
        <dsp:cNvSpPr/>
      </dsp:nvSpPr>
      <dsp:spPr>
        <a:xfrm rot="10800000">
          <a:off x="0" y="535"/>
          <a:ext cx="8535596" cy="1100432"/>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Risk-Factor Modification:</a:t>
          </a:r>
          <a:r>
            <a:rPr lang="en-IN" sz="1300" kern="1200" dirty="0">
              <a:latin typeface="Arial" panose="020B0604020202020204" pitchFamily="34" charset="0"/>
              <a:cs typeface="Arial" panose="020B0604020202020204" pitchFamily="34" charset="0"/>
            </a:rPr>
            <a:t> The modifiable risk factors such as sodium, obesity, lack of physical activity, negative drinking habits and tobacco use are all prevention factors to be addressed (Sun et al., 2023). </a:t>
          </a:r>
          <a:endParaRPr lang="en-US" sz="1300" kern="1200" dirty="0">
            <a:latin typeface="Arial" panose="020B0604020202020204" pitchFamily="34" charset="0"/>
            <a:cs typeface="Arial" panose="020B0604020202020204" pitchFamily="34" charset="0"/>
          </a:endParaRPr>
        </a:p>
      </dsp:txBody>
      <dsp:txXfrm rot="10800000">
        <a:off x="0" y="535"/>
        <a:ext cx="8535596" cy="715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7088B-470E-42F1-864D-E8F7E421CAD4}">
      <dsp:nvSpPr>
        <dsp:cNvPr id="0" name=""/>
        <dsp:cNvSpPr/>
      </dsp:nvSpPr>
      <dsp:spPr>
        <a:xfrm>
          <a:off x="0" y="407"/>
          <a:ext cx="7300685" cy="9531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0C3A3-D29B-4BBF-A2D6-D608983CF47D}">
      <dsp:nvSpPr>
        <dsp:cNvPr id="0" name=""/>
        <dsp:cNvSpPr/>
      </dsp:nvSpPr>
      <dsp:spPr>
        <a:xfrm>
          <a:off x="288332" y="214869"/>
          <a:ext cx="524240" cy="5242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0AC3D2-34CA-4295-B827-9D9B676F7B25}">
      <dsp:nvSpPr>
        <dsp:cNvPr id="0" name=""/>
        <dsp:cNvSpPr/>
      </dsp:nvSpPr>
      <dsp:spPr>
        <a:xfrm>
          <a:off x="1100904" y="407"/>
          <a:ext cx="6199780" cy="953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877" tIns="100877" rIns="100877" bIns="100877" numCol="1" spcCol="1270" anchor="ctr" anchorCtr="0">
          <a:noAutofit/>
        </a:bodyPr>
        <a:lstStyle/>
        <a:p>
          <a:pPr marL="0" lvl="0" indent="0" algn="l"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Professional Skills: In applying co-productive care, effective cardiovascular risk communication, shared decision making, and motivational interviewing techniques along with listening to the patient are essential (Turkson‐Ocran et al., 2021).</a:t>
          </a:r>
          <a:endParaRPr lang="en-US" sz="1300" b="1" kern="1200" dirty="0">
            <a:latin typeface="Arial" panose="020B0604020202020204" pitchFamily="34" charset="0"/>
            <a:cs typeface="Arial" panose="020B0604020202020204" pitchFamily="34" charset="0"/>
          </a:endParaRPr>
        </a:p>
      </dsp:txBody>
      <dsp:txXfrm>
        <a:off x="1100904" y="407"/>
        <a:ext cx="6199780" cy="953163"/>
      </dsp:txXfrm>
    </dsp:sp>
    <dsp:sp modelId="{90045DAE-A111-432D-9E0D-5EEFF580E506}">
      <dsp:nvSpPr>
        <dsp:cNvPr id="0" name=""/>
        <dsp:cNvSpPr/>
      </dsp:nvSpPr>
      <dsp:spPr>
        <a:xfrm>
          <a:off x="0" y="1191862"/>
          <a:ext cx="7300685" cy="9531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C611C-53A3-4B85-8CE7-C0A940A6F476}">
      <dsp:nvSpPr>
        <dsp:cNvPr id="0" name=""/>
        <dsp:cNvSpPr/>
      </dsp:nvSpPr>
      <dsp:spPr>
        <a:xfrm>
          <a:off x="288332" y="1406323"/>
          <a:ext cx="524240" cy="5242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177886-450F-4B2E-867F-27578008A206}">
      <dsp:nvSpPr>
        <dsp:cNvPr id="0" name=""/>
        <dsp:cNvSpPr/>
      </dsp:nvSpPr>
      <dsp:spPr>
        <a:xfrm>
          <a:off x="1100904" y="1191862"/>
          <a:ext cx="6199780" cy="953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877" tIns="100877" rIns="100877" bIns="100877" numCol="1" spcCol="1270" anchor="ctr" anchorCtr="0">
          <a:noAutofit/>
        </a:bodyPr>
        <a:lstStyle/>
        <a:p>
          <a:pPr marL="0" lvl="0" indent="0" algn="l"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Values and Behaviours: Practitioners should display empathy, dignity, respect, cultural sensitivity and behaviour that is not critical and judgemental (Dixon &amp; Roberts, 2013). </a:t>
          </a:r>
          <a:endParaRPr lang="en-US" sz="1300" b="1" kern="1200" dirty="0">
            <a:latin typeface="Arial" panose="020B0604020202020204" pitchFamily="34" charset="0"/>
            <a:cs typeface="Arial" panose="020B0604020202020204" pitchFamily="34" charset="0"/>
          </a:endParaRPr>
        </a:p>
      </dsp:txBody>
      <dsp:txXfrm>
        <a:off x="1100904" y="1191862"/>
        <a:ext cx="6199780" cy="953163"/>
      </dsp:txXfrm>
    </dsp:sp>
    <dsp:sp modelId="{F612BFD8-06A7-4DCE-99CA-9E177CE11AB5}">
      <dsp:nvSpPr>
        <dsp:cNvPr id="0" name=""/>
        <dsp:cNvSpPr/>
      </dsp:nvSpPr>
      <dsp:spPr>
        <a:xfrm>
          <a:off x="0" y="2383316"/>
          <a:ext cx="7300685" cy="9531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FB0EF-1AF9-42B3-88D8-1FD654A59791}">
      <dsp:nvSpPr>
        <dsp:cNvPr id="0" name=""/>
        <dsp:cNvSpPr/>
      </dsp:nvSpPr>
      <dsp:spPr>
        <a:xfrm>
          <a:off x="288332" y="2597778"/>
          <a:ext cx="524240" cy="5242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3492A6-1AD4-4E58-B1B8-A31766DE834F}">
      <dsp:nvSpPr>
        <dsp:cNvPr id="0" name=""/>
        <dsp:cNvSpPr/>
      </dsp:nvSpPr>
      <dsp:spPr>
        <a:xfrm>
          <a:off x="1100904" y="2383316"/>
          <a:ext cx="6199780" cy="953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877" tIns="100877" rIns="100877" bIns="100877" numCol="1" spcCol="1270" anchor="ctr" anchorCtr="0">
          <a:noAutofit/>
        </a:bodyPr>
        <a:lstStyle/>
        <a:p>
          <a:pPr marL="0" lvl="0" indent="0" algn="l"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Critical Evaluation: Co-production can facilitate engagement, adherence, but can be constrained by short consultations, fragmented services, language barriers, health literacy, and socioeconomic inequalities (Wagner, 1998). </a:t>
          </a:r>
          <a:endParaRPr lang="en-US" sz="1300" b="1" kern="1200" dirty="0">
            <a:latin typeface="Arial" panose="020B0604020202020204" pitchFamily="34" charset="0"/>
            <a:cs typeface="Arial" panose="020B0604020202020204" pitchFamily="34" charset="0"/>
          </a:endParaRPr>
        </a:p>
      </dsp:txBody>
      <dsp:txXfrm>
        <a:off x="1100904" y="2383316"/>
        <a:ext cx="6199780" cy="9531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9C4BA-7F59-4CA2-8E5F-0EE85982A5DB}">
      <dsp:nvSpPr>
        <dsp:cNvPr id="0" name=""/>
        <dsp:cNvSpPr/>
      </dsp:nvSpPr>
      <dsp:spPr>
        <a:xfrm>
          <a:off x="9838" y="1058468"/>
          <a:ext cx="2940599" cy="192976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dirty="0">
              <a:solidFill>
                <a:schemeClr val="bg1"/>
              </a:solidFill>
              <a:latin typeface="Arial" panose="020B0604020202020204" pitchFamily="34" charset="0"/>
              <a:cs typeface="Arial" panose="020B0604020202020204" pitchFamily="34" charset="0"/>
            </a:rPr>
            <a:t>Collaborative Personalisation: Shared Decision Making should include individuals in the choice of treatments and targets, and Personalised Care and Support Planning should take account of personal priorities and meet the individual's clinical needs (Coulter </a:t>
          </a:r>
          <a:r>
            <a:rPr lang="en-IN" sz="1300" b="1" i="1" kern="1200" dirty="0">
              <a:solidFill>
                <a:schemeClr val="bg1"/>
              </a:solidFill>
              <a:latin typeface="Arial" panose="020B0604020202020204" pitchFamily="34" charset="0"/>
              <a:cs typeface="Arial" panose="020B0604020202020204" pitchFamily="34" charset="0"/>
            </a:rPr>
            <a:t>et al.</a:t>
          </a:r>
          <a:r>
            <a:rPr lang="en-IN" sz="1300" b="1" kern="1200" dirty="0">
              <a:solidFill>
                <a:schemeClr val="bg1"/>
              </a:solidFill>
              <a:latin typeface="Arial" panose="020B0604020202020204" pitchFamily="34" charset="0"/>
              <a:cs typeface="Arial" panose="020B0604020202020204" pitchFamily="34" charset="0"/>
            </a:rPr>
            <a:t> 2015). </a:t>
          </a:r>
          <a:endParaRPr lang="en-US" sz="1300" b="1" kern="1200" dirty="0">
            <a:solidFill>
              <a:schemeClr val="bg1"/>
            </a:solidFill>
            <a:latin typeface="Arial" panose="020B0604020202020204" pitchFamily="34" charset="0"/>
            <a:cs typeface="Arial" panose="020B0604020202020204" pitchFamily="34" charset="0"/>
          </a:endParaRPr>
        </a:p>
      </dsp:txBody>
      <dsp:txXfrm>
        <a:off x="66359" y="1114989"/>
        <a:ext cx="2827557" cy="1816726"/>
      </dsp:txXfrm>
    </dsp:sp>
    <dsp:sp modelId="{3241B1BE-74D3-4E6B-BEDE-B1F3C37FBF31}">
      <dsp:nvSpPr>
        <dsp:cNvPr id="0" name=""/>
        <dsp:cNvSpPr/>
      </dsp:nvSpPr>
      <dsp:spPr>
        <a:xfrm>
          <a:off x="3244497" y="1658718"/>
          <a:ext cx="623407" cy="72926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244497" y="1804572"/>
        <a:ext cx="436385" cy="437560"/>
      </dsp:txXfrm>
    </dsp:sp>
    <dsp:sp modelId="{0F3678CA-434C-4711-A027-2641A918D1F0}">
      <dsp:nvSpPr>
        <dsp:cNvPr id="0" name=""/>
        <dsp:cNvSpPr/>
      </dsp:nvSpPr>
      <dsp:spPr>
        <a:xfrm>
          <a:off x="4126677" y="1058468"/>
          <a:ext cx="2940599" cy="192976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dirty="0">
              <a:solidFill>
                <a:schemeClr val="bg1"/>
              </a:solidFill>
              <a:latin typeface="Arial" panose="020B0604020202020204" pitchFamily="34" charset="0"/>
              <a:cs typeface="Arial" panose="020B0604020202020204" pitchFamily="34" charset="0"/>
            </a:rPr>
            <a:t>Community and Self-Management Support: To improve knowledge, confidence, adherence and patient activation, health coaching and validated HBPM with medication education should be included as part of Supported Self-Management (Batta et al., 2024).</a:t>
          </a:r>
          <a:endParaRPr lang="en-US" sz="1300" b="1" kern="1200" dirty="0">
            <a:solidFill>
              <a:schemeClr val="bg1"/>
            </a:solidFill>
            <a:latin typeface="Arial" panose="020B0604020202020204" pitchFamily="34" charset="0"/>
            <a:cs typeface="Arial" panose="020B0604020202020204" pitchFamily="34" charset="0"/>
          </a:endParaRPr>
        </a:p>
      </dsp:txBody>
      <dsp:txXfrm>
        <a:off x="4183198" y="1114989"/>
        <a:ext cx="2827557" cy="1816726"/>
      </dsp:txXfrm>
    </dsp:sp>
    <dsp:sp modelId="{6FDF41F4-4242-40F2-8A51-1D53B31CFA48}">
      <dsp:nvSpPr>
        <dsp:cNvPr id="0" name=""/>
        <dsp:cNvSpPr/>
      </dsp:nvSpPr>
      <dsp:spPr>
        <a:xfrm>
          <a:off x="7361337" y="1658718"/>
          <a:ext cx="623407" cy="72926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361337" y="1804572"/>
        <a:ext cx="436385" cy="437560"/>
      </dsp:txXfrm>
    </dsp:sp>
    <dsp:sp modelId="{48C0C0E9-0700-4BC7-98DC-841AFFEE7424}">
      <dsp:nvSpPr>
        <dsp:cNvPr id="0" name=""/>
        <dsp:cNvSpPr/>
      </dsp:nvSpPr>
      <dsp:spPr>
        <a:xfrm>
          <a:off x="8243517" y="1058468"/>
          <a:ext cx="2940599" cy="192976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dirty="0">
              <a:solidFill>
                <a:schemeClr val="bg1"/>
              </a:solidFill>
              <a:latin typeface="Arial" panose="020B0604020202020204" pitchFamily="34" charset="0"/>
              <a:cs typeface="Arial" panose="020B0604020202020204" pitchFamily="34" charset="0"/>
            </a:rPr>
            <a:t>Personal Health Budgets and </a:t>
          </a:r>
          <a:r>
            <a:rPr lang="en-IN" sz="1300" b="1" kern="1200" dirty="0" err="1">
              <a:solidFill>
                <a:schemeClr val="bg1"/>
              </a:solidFill>
              <a:latin typeface="Arial" panose="020B0604020202020204" pitchFamily="34" charset="0"/>
              <a:cs typeface="Arial" panose="020B0604020202020204" pitchFamily="34" charset="0"/>
            </a:rPr>
            <a:t>Recommendation:All</a:t>
          </a:r>
          <a:r>
            <a:rPr lang="en-IN" sz="1300" b="1" kern="1200" dirty="0">
              <a:solidFill>
                <a:schemeClr val="bg1"/>
              </a:solidFill>
              <a:latin typeface="Arial" panose="020B0604020202020204" pitchFamily="34" charset="0"/>
              <a:cs typeface="Arial" panose="020B0604020202020204" pitchFamily="34" charset="0"/>
            </a:rPr>
            <a:t> six aspects of personalised care together with guidance and multi-disciplinary working could achieve a way to transition hypertension care towards a co-productive and preventative management as opposed to a blood pressure reduction approach (Engel,1977).</a:t>
          </a:r>
          <a:endParaRPr lang="en-US" sz="1300" b="1" kern="1200" dirty="0">
            <a:solidFill>
              <a:schemeClr val="bg1"/>
            </a:solidFill>
            <a:latin typeface="Arial" panose="020B0604020202020204" pitchFamily="34" charset="0"/>
            <a:cs typeface="Arial" panose="020B0604020202020204" pitchFamily="34" charset="0"/>
          </a:endParaRPr>
        </a:p>
      </dsp:txBody>
      <dsp:txXfrm>
        <a:off x="8300038" y="1114989"/>
        <a:ext cx="2827557" cy="18167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891894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329502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1800251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D9F151-246A-40EE-A062-814E44CDB97C}" type="datetimeFigureOut">
              <a:rPr lang="en-IN" smtClean="0"/>
              <a:t>11-08-2026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178218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D9F151-246A-40EE-A062-814E44CDB97C}" type="datetimeFigureOut">
              <a:rPr lang="en-IN" smtClean="0"/>
              <a:t>11-08-2026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1304548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188794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157107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92978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D9F151-246A-40EE-A062-814E44CDB97C}" type="datetimeFigureOut">
              <a:rPr lang="en-IN" smtClean="0"/>
              <a:t>11-08-2026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4263749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D9F151-246A-40EE-A062-814E44CDB97C}" type="datetimeFigureOut">
              <a:rPr lang="en-IN" smtClean="0"/>
              <a:t>11-08-2026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40160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186292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292067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519943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745445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578297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2543418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D9F151-246A-40EE-A062-814E44CDB97C}"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1F6685-D54A-4A83-83C3-A9A51C8A88A7}" type="slidenum">
              <a:rPr lang="en-IN" smtClean="0"/>
              <a:t>‹#›</a:t>
            </a:fld>
            <a:endParaRPr lang="en-IN"/>
          </a:p>
        </p:txBody>
      </p:sp>
    </p:spTree>
    <p:extLst>
      <p:ext uri="{BB962C8B-B14F-4D97-AF65-F5344CB8AC3E}">
        <p14:creationId xmlns:p14="http://schemas.microsoft.com/office/powerpoint/2010/main" val="3997353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ED9F151-246A-40EE-A062-814E44CDB97C}" type="datetimeFigureOut">
              <a:rPr lang="en-IN" smtClean="0"/>
              <a:t>11-08-2026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F1F6685-D54A-4A83-83C3-A9A51C8A88A7}" type="slidenum">
              <a:rPr lang="en-IN" smtClean="0"/>
              <a:t>‹#›</a:t>
            </a:fld>
            <a:endParaRPr lang="en-IN"/>
          </a:p>
        </p:txBody>
      </p:sp>
    </p:spTree>
    <p:extLst>
      <p:ext uri="{BB962C8B-B14F-4D97-AF65-F5344CB8AC3E}">
        <p14:creationId xmlns:p14="http://schemas.microsoft.com/office/powerpoint/2010/main" val="3639425455"/>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5.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38D1-AEEB-04C4-B80C-97B46AD6964D}"/>
              </a:ext>
            </a:extLst>
          </p:cNvPr>
          <p:cNvSpPr>
            <a:spLocks noGrp="1"/>
          </p:cNvSpPr>
          <p:nvPr>
            <p:ph type="ctrTitle"/>
          </p:nvPr>
        </p:nvSpPr>
        <p:spPr>
          <a:xfrm>
            <a:off x="6749410" y="1325880"/>
            <a:ext cx="4794889" cy="3066507"/>
          </a:xfrm>
        </p:spPr>
        <p:txBody>
          <a:bodyPr>
            <a:normAutofit fontScale="90000"/>
          </a:bodyPr>
          <a:lstStyle/>
          <a:p>
            <a:pPr>
              <a:lnSpc>
                <a:spcPct val="90000"/>
              </a:lnSpc>
            </a:pPr>
            <a:r>
              <a:rPr lang="en-IN" sz="1400" b="1" dirty="0">
                <a:latin typeface="Arial" panose="020B0604020202020204" pitchFamily="34" charset="0"/>
                <a:cs typeface="Arial" panose="020B0604020202020204" pitchFamily="34" charset="0"/>
              </a:rPr>
              <a:t>Programme: MSc Public Health and Social Care in Practice </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Module: Community Care and Management of Longer-term Conditions   </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Module code: LCHS7003 </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Lecturer: Muhammad Khan Internal Verifier: Dr Hamdi Hussain </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Assignment Title: Component 2  Individual Presentation</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Topic: Hypertension</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Target Audience Statement:</a:t>
            </a:r>
            <a:br>
              <a:rPr lang="en-IN" sz="1400" b="0" dirty="0">
                <a:effectLst/>
                <a:latin typeface="Arial" panose="020B0604020202020204" pitchFamily="34" charset="0"/>
                <a:cs typeface="Arial" panose="020B0604020202020204" pitchFamily="34" charset="0"/>
              </a:rPr>
            </a:br>
            <a:r>
              <a:rPr lang="en-IN" sz="1400" b="1" dirty="0">
                <a:latin typeface="Arial" panose="020B0604020202020204" pitchFamily="34" charset="0"/>
                <a:cs typeface="Arial" panose="020B0604020202020204" pitchFamily="34" charset="0"/>
              </a:rPr>
              <a:t>Audience: Primary Care Multidisciplinary Teams in the United Kingdom, specifically General Practitioners (GPs), Practice Nurses, Clinical Pharmacists, and Community Healthcare Workers. The presentation aims to enhance professional awareness of evidence-based diagnosis, assessment, treatment, management, prevention, and co-productive care for adults living with hypertension. </a:t>
            </a:r>
            <a:br>
              <a:rPr lang="en-IN" sz="1400" b="0" dirty="0">
                <a:effectLst/>
                <a:latin typeface="Arial" panose="020B0604020202020204" pitchFamily="34" charset="0"/>
                <a:cs typeface="Arial" panose="020B0604020202020204" pitchFamily="34" charset="0"/>
              </a:rPr>
            </a:br>
            <a:br>
              <a:rPr lang="en-IN" sz="1400">
                <a:latin typeface="Arial" panose="020B0604020202020204" pitchFamily="34" charset="0"/>
                <a:cs typeface="Arial" panose="020B0604020202020204" pitchFamily="34" charset="0"/>
              </a:rPr>
            </a:br>
            <a:endParaRPr lang="en-IN" sz="14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B140BF61-D467-0729-459B-30E92D0859E4}"/>
              </a:ext>
            </a:extLst>
          </p:cNvPr>
          <p:cNvSpPr>
            <a:spLocks noGrp="1"/>
          </p:cNvSpPr>
          <p:nvPr>
            <p:ph type="subTitle" idx="1"/>
          </p:nvPr>
        </p:nvSpPr>
        <p:spPr>
          <a:xfrm>
            <a:off x="6749410" y="4588329"/>
            <a:ext cx="4794889" cy="1629591"/>
          </a:xfrm>
        </p:spPr>
        <p:txBody>
          <a:bodyPr>
            <a:normAutofit/>
          </a:bodyPr>
          <a:lstStyle/>
          <a:p>
            <a:r>
              <a:rPr lang="en-IN" sz="1800" dirty="0">
                <a:latin typeface="Arial" panose="020B0604020202020204" pitchFamily="34" charset="0"/>
                <a:cs typeface="Arial" panose="020B0604020202020204" pitchFamily="34" charset="0"/>
              </a:rPr>
              <a:t>Name of the student: Krinalben </a:t>
            </a:r>
            <a:r>
              <a:rPr lang="en-IN" sz="1800" dirty="0" err="1">
                <a:latin typeface="Arial" panose="020B0604020202020204" pitchFamily="34" charset="0"/>
                <a:cs typeface="Arial" panose="020B0604020202020204" pitchFamily="34" charset="0"/>
              </a:rPr>
              <a:t>hapani</a:t>
            </a:r>
            <a:r>
              <a:rPr lang="en-IN" sz="1800" dirty="0">
                <a:latin typeface="Arial" panose="020B0604020202020204" pitchFamily="34" charset="0"/>
                <a:cs typeface="Arial" panose="020B0604020202020204" pitchFamily="34" charset="0"/>
              </a:rPr>
              <a:t> </a:t>
            </a:r>
          </a:p>
          <a:p>
            <a:r>
              <a:rPr lang="en-IN" sz="1800" dirty="0">
                <a:latin typeface="Arial" panose="020B0604020202020204" pitchFamily="34" charset="0"/>
                <a:cs typeface="Arial" panose="020B0604020202020204" pitchFamily="34" charset="0"/>
              </a:rPr>
              <a:t>Student ID: 2531601</a:t>
            </a:r>
          </a:p>
        </p:txBody>
      </p:sp>
      <p:sp>
        <p:nvSpPr>
          <p:cNvPr id="19" name="Rectangle 18">
            <a:extLst>
              <a:ext uri="{FF2B5EF4-FFF2-40B4-BE49-F238E27FC236}">
                <a16:creationId xmlns:a16="http://schemas.microsoft.com/office/drawing/2014/main" id="{F160508C-B5D3-49FD-A485-D138A4BF6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4">
            <a:extLst>
              <a:ext uri="{FF2B5EF4-FFF2-40B4-BE49-F238E27FC236}">
                <a16:creationId xmlns:a16="http://schemas.microsoft.com/office/drawing/2014/main" id="{27209E54-A1CA-4A40-9228-48A986D9F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DBDAC5C-4AE2-AB77-E4A3-606C1ABBD8D5}"/>
              </a:ext>
            </a:extLst>
          </p:cNvPr>
          <p:cNvPicPr>
            <a:picLocks noChangeAspect="1"/>
          </p:cNvPicPr>
          <p:nvPr/>
        </p:nvPicPr>
        <p:blipFill>
          <a:blip r:embed="rId3"/>
          <a:stretch>
            <a:fillRect/>
          </a:stretch>
        </p:blipFill>
        <p:spPr>
          <a:xfrm>
            <a:off x="1127253" y="2571605"/>
            <a:ext cx="3850699" cy="1666383"/>
          </a:xfrm>
          <a:prstGeom prst="rect">
            <a:avLst/>
          </a:prstGeom>
          <a:effectLst/>
        </p:spPr>
      </p:pic>
    </p:spTree>
    <p:extLst>
      <p:ext uri="{BB962C8B-B14F-4D97-AF65-F5344CB8AC3E}">
        <p14:creationId xmlns:p14="http://schemas.microsoft.com/office/powerpoint/2010/main" val="355555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6673-5C48-DAFA-9E43-FF2980FC5836}"/>
              </a:ext>
            </a:extLst>
          </p:cNvPr>
          <p:cNvSpPr>
            <a:spLocks noGrp="1"/>
          </p:cNvSpPr>
          <p:nvPr>
            <p:ph type="title"/>
          </p:nvPr>
        </p:nvSpPr>
        <p:spPr>
          <a:xfrm>
            <a:off x="648929" y="629266"/>
            <a:ext cx="4944152" cy="1622321"/>
          </a:xfrm>
        </p:spPr>
        <p:txBody>
          <a:bodyPr>
            <a:normAutofit fontScale="90000"/>
          </a:bodyPr>
          <a:lstStyle/>
          <a:p>
            <a:pPr algn="ctr">
              <a:lnSpc>
                <a:spcPct val="90000"/>
              </a:lnSpc>
            </a:pPr>
            <a:r>
              <a:rPr lang="en-IN" sz="3300" b="1" dirty="0">
                <a:latin typeface="Arial" panose="020B0604020202020204" pitchFamily="34" charset="0"/>
                <a:cs typeface="Arial" panose="020B0604020202020204" pitchFamily="34" charset="0"/>
              </a:rPr>
              <a:t>Overview of Hypertension: Definition, Symptoms and Aetiology</a:t>
            </a:r>
            <a:endParaRPr lang="en-IN" sz="33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FBD97C-C7A2-5B8A-B752-C5DCA9B0F0CB}"/>
              </a:ext>
            </a:extLst>
          </p:cNvPr>
          <p:cNvSpPr>
            <a:spLocks noGrp="1"/>
          </p:cNvSpPr>
          <p:nvPr>
            <p:ph idx="1"/>
          </p:nvPr>
        </p:nvSpPr>
        <p:spPr>
          <a:xfrm>
            <a:off x="226244" y="2413262"/>
            <a:ext cx="5701990" cy="4044099"/>
          </a:xfrm>
        </p:spPr>
        <p:txBody>
          <a:bodyPr>
            <a:normAutofit/>
          </a:bodyPr>
          <a:lstStyle/>
          <a:p>
            <a:pPr lvl="0" algn="just" fontAlgn="base">
              <a:lnSpc>
                <a:spcPct val="90000"/>
              </a:lnSpc>
            </a:pPr>
            <a:r>
              <a:rPr lang="en-IN" sz="1300" b="1" dirty="0">
                <a:latin typeface="Arial" panose="020B0604020202020204" pitchFamily="34" charset="0"/>
                <a:cs typeface="Arial" panose="020B0604020202020204" pitchFamily="34" charset="0"/>
              </a:rPr>
              <a:t>Definition: Hypertension is defined as a long-term cardiovascular disease that is indicated by abnormally high blood pressure of the systemic arteries maintained over a period of time. As per NICE, hypertension is defined as clinic BP ≥140/90 (confirmed by day time Ambulatory Blood Pressure Monitoring (ABPM) mean of ≥135/85 or Home Blood Pressure Monitoring (HBPM) mean blood pressure ≥135/85) (World Health Organization, 2023).</a:t>
            </a:r>
          </a:p>
          <a:p>
            <a:pPr lvl="0" algn="just" fontAlgn="base">
              <a:lnSpc>
                <a:spcPct val="90000"/>
              </a:lnSpc>
            </a:pPr>
            <a:r>
              <a:rPr lang="en-IN" sz="1300" b="1" dirty="0">
                <a:latin typeface="Arial" panose="020B0604020202020204" pitchFamily="34" charset="0"/>
                <a:cs typeface="Arial" panose="020B0604020202020204" pitchFamily="34" charset="0"/>
              </a:rPr>
              <a:t>Symptoms: Hypertension is oftentimes silent and classified as silent since there are no symptoms. Over time, uncontrolled high blood pressure causes the blood </a:t>
            </a:r>
            <a:r>
              <a:rPr lang="en-IN" sz="1300" b="1" dirty="0" err="1">
                <a:latin typeface="Arial" panose="020B0604020202020204" pitchFamily="34" charset="0"/>
                <a:cs typeface="Arial" panose="020B0604020202020204" pitchFamily="34" charset="0"/>
              </a:rPr>
              <a:t>vaisseau</a:t>
            </a:r>
            <a:r>
              <a:rPr lang="en-IN" sz="1300" b="1" dirty="0">
                <a:latin typeface="Arial" panose="020B0604020202020204" pitchFamily="34" charset="0"/>
                <a:cs typeface="Arial" panose="020B0604020202020204" pitchFamily="34" charset="0"/>
              </a:rPr>
              <a:t> to get continuously damaged and, consequently, major organs may suffer, thus causing stroke, coronary heart disease, heart failure, chronic kidney disease and eye problems (Cleveland Clinic, 2023).</a:t>
            </a:r>
          </a:p>
          <a:p>
            <a:pPr lvl="0" algn="just" fontAlgn="base">
              <a:lnSpc>
                <a:spcPct val="90000"/>
              </a:lnSpc>
            </a:pPr>
            <a:r>
              <a:rPr lang="en-IN" sz="1300" b="1" dirty="0">
                <a:latin typeface="Arial" panose="020B0604020202020204" pitchFamily="34" charset="0"/>
                <a:cs typeface="Arial" panose="020B0604020202020204" pitchFamily="34" charset="0"/>
              </a:rPr>
              <a:t>Aetiology: Primary hypertension is the cause in most cases and it is more of a combination of genetic predisposition, ageing, factors that are controllable such as obesity, excess salt intake in the diet, drinking alcohol, and lack of physical exercise (National Heart, Lung, and Blood Institute, 2024). </a:t>
            </a:r>
          </a:p>
          <a:p>
            <a:pPr>
              <a:lnSpc>
                <a:spcPct val="90000"/>
              </a:lnSpc>
            </a:pPr>
            <a:endParaRPr lang="en-IN" sz="13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E0D8F33-786A-4C9E-80D5-7D16600C7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3E73846F-E5F7-4078-B79C-5F72CC538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9C4188-484A-ECB0-65DE-BFBA3E737016}"/>
              </a:ext>
            </a:extLst>
          </p:cNvPr>
          <p:cNvPicPr>
            <a:picLocks noChangeAspect="1"/>
          </p:cNvPicPr>
          <p:nvPr/>
        </p:nvPicPr>
        <p:blipFill>
          <a:blip r:embed="rId3"/>
          <a:stretch>
            <a:fillRect/>
          </a:stretch>
        </p:blipFill>
        <p:spPr>
          <a:xfrm>
            <a:off x="7060689" y="2292408"/>
            <a:ext cx="4163991" cy="2123635"/>
          </a:xfrm>
          <a:prstGeom prst="rect">
            <a:avLst/>
          </a:prstGeom>
          <a:effectLst/>
        </p:spPr>
      </p:pic>
      <p:sp>
        <p:nvSpPr>
          <p:cNvPr id="14" name="Rectangle 13">
            <a:extLst>
              <a:ext uri="{FF2B5EF4-FFF2-40B4-BE49-F238E27FC236}">
                <a16:creationId xmlns:a16="http://schemas.microsoft.com/office/drawing/2014/main" id="{C73FBE6B-80BE-43F4-8E09-52A17874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Rectangle 5">
            <a:extLst>
              <a:ext uri="{FF2B5EF4-FFF2-40B4-BE49-F238E27FC236}">
                <a16:creationId xmlns:a16="http://schemas.microsoft.com/office/drawing/2014/main" id="{3E213590-459B-B3F9-CAB0-CDF1A21846F9}"/>
              </a:ext>
            </a:extLst>
          </p:cNvPr>
          <p:cNvSpPr/>
          <p:nvPr/>
        </p:nvSpPr>
        <p:spPr>
          <a:xfrm>
            <a:off x="6961909" y="4772891"/>
            <a:ext cx="4581161" cy="3879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latin typeface="Arial" panose="020B0604020202020204" pitchFamily="34" charset="0"/>
                <a:cs typeface="Arial" panose="020B0604020202020204" pitchFamily="34" charset="0"/>
              </a:rPr>
              <a:t>Source: (World Health Organization, 2023)</a:t>
            </a:r>
          </a:p>
        </p:txBody>
      </p:sp>
    </p:spTree>
    <p:extLst>
      <p:ext uri="{BB962C8B-B14F-4D97-AF65-F5344CB8AC3E}">
        <p14:creationId xmlns:p14="http://schemas.microsoft.com/office/powerpoint/2010/main" val="4217812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02A93-C361-8CB7-B029-BA5C6A774F96}"/>
              </a:ext>
            </a:extLst>
          </p:cNvPr>
          <p:cNvSpPr>
            <a:spLocks noGrp="1"/>
          </p:cNvSpPr>
          <p:nvPr>
            <p:ph type="title"/>
          </p:nvPr>
        </p:nvSpPr>
        <p:spPr>
          <a:xfrm>
            <a:off x="648930" y="629266"/>
            <a:ext cx="4795482" cy="1641987"/>
          </a:xfrm>
        </p:spPr>
        <p:txBody>
          <a:bodyPr>
            <a:normAutofit/>
          </a:bodyPr>
          <a:lstStyle/>
          <a:p>
            <a:pPr algn="ctr">
              <a:lnSpc>
                <a:spcPct val="90000"/>
              </a:lnSpc>
            </a:pPr>
            <a:r>
              <a:rPr lang="en-IN" sz="3300" b="1" dirty="0">
                <a:latin typeface="Arial" panose="020B0604020202020204" pitchFamily="34" charset="0"/>
                <a:cs typeface="Arial" panose="020B0604020202020204" pitchFamily="34" charset="0"/>
              </a:rPr>
              <a:t>Prevalence of Hypertension in the UK and Worldwide</a:t>
            </a:r>
            <a:endParaRPr lang="en-IN" sz="3300" dirty="0">
              <a:latin typeface="Arial" panose="020B0604020202020204" pitchFamily="34" charset="0"/>
              <a:cs typeface="Arial" panose="020B0604020202020204" pitchFamily="34" charset="0"/>
            </a:endParaRPr>
          </a:p>
        </p:txBody>
      </p:sp>
      <p:pic>
        <p:nvPicPr>
          <p:cNvPr id="4" name="Picture 3" descr="Hypertension affects around 1.3 billion adults aged 30 to 79 and  significantly increases your risk of heart disease. Almost half of people  with hypertension are unaware of their condition.">
            <a:extLst>
              <a:ext uri="{FF2B5EF4-FFF2-40B4-BE49-F238E27FC236}">
                <a16:creationId xmlns:a16="http://schemas.microsoft.com/office/drawing/2014/main" id="{83AEC1F0-DDC7-EC52-646D-35ABC193B8BD}"/>
              </a:ext>
            </a:extLst>
          </p:cNvPr>
          <p:cNvPicPr>
            <a:picLocks noChangeAspect="1"/>
          </p:cNvPicPr>
          <p:nvPr/>
        </p:nvPicPr>
        <p:blipFill>
          <a:blip r:embed="rId3"/>
          <a:srcRect r="3350"/>
          <a:stretch>
            <a:fillRect/>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5" name="Rectangle 14">
            <a:extLst>
              <a:ext uri="{FF2B5EF4-FFF2-40B4-BE49-F238E27FC236}">
                <a16:creationId xmlns:a16="http://schemas.microsoft.com/office/drawing/2014/main" id="{56321EC2-5A6E-45AF-B09C-189218AF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92A8A67F-640A-10D1-DE34-5A16AB8AC7B7}"/>
              </a:ext>
            </a:extLst>
          </p:cNvPr>
          <p:cNvSpPr>
            <a:spLocks noGrp="1"/>
          </p:cNvSpPr>
          <p:nvPr>
            <p:ph idx="1"/>
          </p:nvPr>
        </p:nvSpPr>
        <p:spPr>
          <a:xfrm>
            <a:off x="647701" y="2438401"/>
            <a:ext cx="5178064" cy="3809998"/>
          </a:xfrm>
        </p:spPr>
        <p:txBody>
          <a:bodyPr>
            <a:normAutofit/>
          </a:bodyPr>
          <a:lstStyle/>
          <a:p>
            <a:pPr lvl="0" algn="just" fontAlgn="base">
              <a:lnSpc>
                <a:spcPct val="90000"/>
              </a:lnSpc>
            </a:pPr>
            <a:r>
              <a:rPr lang="en-IN" sz="1300" b="1" dirty="0">
                <a:latin typeface="Arial" panose="020B0604020202020204" pitchFamily="34" charset="0"/>
                <a:cs typeface="Arial" panose="020B0604020202020204" pitchFamily="34" charset="0"/>
              </a:rPr>
              <a:t>UK Prevalence: Hypertension is one of the most common long term conditions under management in UK primary care and an important cause of preventable cardiovascular morbidity and mortality for 13.5 million people (NHS, 2022). </a:t>
            </a:r>
          </a:p>
          <a:p>
            <a:pPr lvl="0" algn="just" fontAlgn="base">
              <a:lnSpc>
                <a:spcPct val="90000"/>
              </a:lnSpc>
            </a:pPr>
            <a:r>
              <a:rPr lang="en-IN" sz="1300" b="1" dirty="0">
                <a:latin typeface="Arial" panose="020B0604020202020204" pitchFamily="34" charset="0"/>
                <a:cs typeface="Arial" panose="020B0604020202020204" pitchFamily="34" charset="0"/>
              </a:rPr>
              <a:t>World-wide: It is estimated that there are about 1.28 billion people (adults 30-79 years) worldwide who suffer hypertension (World Health Organization, 2021). </a:t>
            </a:r>
          </a:p>
          <a:p>
            <a:pPr lvl="0" algn="just" fontAlgn="base">
              <a:lnSpc>
                <a:spcPct val="90000"/>
              </a:lnSpc>
            </a:pPr>
            <a:r>
              <a:rPr lang="en-IN" sz="1300" b="1" dirty="0">
                <a:latin typeface="Arial" panose="020B0604020202020204" pitchFamily="34" charset="0"/>
                <a:cs typeface="Arial" panose="020B0604020202020204" pitchFamily="34" charset="0"/>
              </a:rPr>
              <a:t>Health Inequalities: Some ethnic minority groups and socioeconomically disadvantaged groups, as well as older people are at higher risk (</a:t>
            </a:r>
            <a:r>
              <a:rPr lang="en-IN" sz="1300" b="1" dirty="0" err="1">
                <a:latin typeface="Arial" panose="020B0604020202020204" pitchFamily="34" charset="0"/>
                <a:cs typeface="Arial" panose="020B0604020202020204" pitchFamily="34" charset="0"/>
              </a:rPr>
              <a:t>Cabañero</a:t>
            </a:r>
            <a:r>
              <a:rPr lang="en-IN" sz="1300" b="1" dirty="0">
                <a:latin typeface="Arial" panose="020B0604020202020204" pitchFamily="34" charset="0"/>
                <a:cs typeface="Arial" panose="020B0604020202020204" pitchFamily="34" charset="0"/>
              </a:rPr>
              <a:t>-Garcia et al., 2025). Thus, there is a need for systematic screening, culturally competent interaction.</a:t>
            </a:r>
          </a:p>
          <a:p>
            <a:pPr>
              <a:lnSpc>
                <a:spcPct val="90000"/>
              </a:lnSpc>
            </a:pPr>
            <a:endParaRPr lang="en-IN" sz="16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6B69391-43A8-F6D8-3E4A-C09BEE24D7F6}"/>
              </a:ext>
            </a:extLst>
          </p:cNvPr>
          <p:cNvSpPr/>
          <p:nvPr/>
        </p:nvSpPr>
        <p:spPr>
          <a:xfrm>
            <a:off x="6296891" y="6456218"/>
            <a:ext cx="5396345" cy="2770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latin typeface="Arial" panose="020B0604020202020204" pitchFamily="34" charset="0"/>
                <a:cs typeface="Arial" panose="020B0604020202020204" pitchFamily="34" charset="0"/>
              </a:rPr>
              <a:t>Source: World Health Organization, 2021</a:t>
            </a:r>
          </a:p>
        </p:txBody>
      </p:sp>
    </p:spTree>
    <p:extLst>
      <p:ext uri="{BB962C8B-B14F-4D97-AF65-F5344CB8AC3E}">
        <p14:creationId xmlns:p14="http://schemas.microsoft.com/office/powerpoint/2010/main" val="241145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EEFE-10DD-FCCA-09EF-B18E47ECA160}"/>
              </a:ext>
            </a:extLst>
          </p:cNvPr>
          <p:cNvSpPr>
            <a:spLocks noGrp="1"/>
          </p:cNvSpPr>
          <p:nvPr>
            <p:ph type="title"/>
          </p:nvPr>
        </p:nvSpPr>
        <p:spPr>
          <a:xfrm>
            <a:off x="648930" y="629266"/>
            <a:ext cx="5616217" cy="1622321"/>
          </a:xfrm>
        </p:spPr>
        <p:txBody>
          <a:bodyPr>
            <a:normAutofit/>
          </a:bodyPr>
          <a:lstStyle/>
          <a:p>
            <a:pPr algn="ctr"/>
            <a:r>
              <a:rPr lang="en-IN" sz="3300" b="1" dirty="0">
                <a:latin typeface="Arial" panose="020B0604020202020204" pitchFamily="34" charset="0"/>
                <a:cs typeface="Arial" panose="020B0604020202020204" pitchFamily="34" charset="0"/>
              </a:rPr>
              <a:t>Economic and Social Burden of Hypertension</a:t>
            </a:r>
            <a:endParaRPr lang="en-IN" sz="33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EBC5B81-AC4A-0F96-5EA4-FEEEE5F3226E}"/>
              </a:ext>
            </a:extLst>
          </p:cNvPr>
          <p:cNvSpPr>
            <a:spLocks noGrp="1"/>
          </p:cNvSpPr>
          <p:nvPr>
            <p:ph idx="1"/>
          </p:nvPr>
        </p:nvSpPr>
        <p:spPr>
          <a:xfrm>
            <a:off x="648930" y="2438400"/>
            <a:ext cx="5800493" cy="3785419"/>
          </a:xfrm>
        </p:spPr>
        <p:txBody>
          <a:bodyPr>
            <a:normAutofit/>
          </a:bodyPr>
          <a:lstStyle/>
          <a:p>
            <a:pPr lvl="0" algn="just" fontAlgn="base">
              <a:lnSpc>
                <a:spcPct val="90000"/>
              </a:lnSpc>
            </a:pPr>
            <a:r>
              <a:rPr lang="en-IN" sz="1300" b="1" dirty="0">
                <a:latin typeface="Arial" panose="020B0604020202020204" pitchFamily="34" charset="0"/>
                <a:cs typeface="Arial" panose="020B0604020202020204" pitchFamily="34" charset="0"/>
              </a:rPr>
              <a:t>Economic Burden: The costs are quite high when the uncontrolled blood pressure leads to complications like stroke, coronary heart diseases, heart failure and chronic kidney diseases (World, 2025).</a:t>
            </a:r>
          </a:p>
          <a:p>
            <a:pPr lvl="0" algn="just" fontAlgn="base">
              <a:lnSpc>
                <a:spcPct val="90000"/>
              </a:lnSpc>
            </a:pPr>
            <a:r>
              <a:rPr lang="en-IN" sz="1300" b="1" dirty="0">
                <a:latin typeface="Arial" panose="020B0604020202020204" pitchFamily="34" charset="0"/>
                <a:cs typeface="Arial" panose="020B0604020202020204" pitchFamily="34" charset="0"/>
              </a:rPr>
              <a:t>Health Burden: Hypertension is a significant contributor to the number of Disability-Adjusted Life Years (DALYs), including Years Lived with Disability from disease or injury like stroke and heart failure, as well as Years of Life Lost because of premature death due to hypertension (Liu et al., 2024). </a:t>
            </a:r>
          </a:p>
          <a:p>
            <a:pPr lvl="0" algn="just" fontAlgn="base">
              <a:lnSpc>
                <a:spcPct val="90000"/>
              </a:lnSpc>
            </a:pPr>
            <a:r>
              <a:rPr lang="en-IN" sz="1300" b="1" dirty="0">
                <a:latin typeface="Arial" panose="020B0604020202020204" pitchFamily="34" charset="0"/>
                <a:cs typeface="Arial" panose="020B0604020202020204" pitchFamily="34" charset="0"/>
              </a:rPr>
              <a:t>Social Burden: Informal caregiver, financial burden, and psychological impacts on families as a result of cardiac events leading to disability can also increase, and may be more severe among socioeconomically disadvantaged families (</a:t>
            </a:r>
            <a:r>
              <a:rPr lang="en-IN" sz="1300" b="1" dirty="0" err="1">
                <a:latin typeface="Arial" panose="020B0604020202020204" pitchFamily="34" charset="0"/>
                <a:cs typeface="Arial" panose="020B0604020202020204" pitchFamily="34" charset="0"/>
              </a:rPr>
              <a:t>Beheshtaeen</a:t>
            </a:r>
            <a:r>
              <a:rPr lang="en-IN" sz="1300" b="1" dirty="0">
                <a:latin typeface="Arial" panose="020B0604020202020204" pitchFamily="34" charset="0"/>
                <a:cs typeface="Arial" panose="020B0604020202020204" pitchFamily="34" charset="0"/>
              </a:rPr>
              <a:t> et al., 2026).</a:t>
            </a:r>
          </a:p>
          <a:p>
            <a:pPr algn="just">
              <a:lnSpc>
                <a:spcPct val="90000"/>
              </a:lnSpc>
            </a:pPr>
            <a:endParaRPr lang="en-IN" sz="1300" b="1" dirty="0">
              <a:latin typeface="Arial" panose="020B0604020202020204" pitchFamily="34" charset="0"/>
              <a:cs typeface="Arial" panose="020B0604020202020204" pitchFamily="34" charset="0"/>
            </a:endParaRPr>
          </a:p>
        </p:txBody>
      </p:sp>
      <p:sp>
        <p:nvSpPr>
          <p:cNvPr id="16" name="Freeform 31">
            <a:extLst>
              <a:ext uri="{FF2B5EF4-FFF2-40B4-BE49-F238E27FC236}">
                <a16:creationId xmlns:a16="http://schemas.microsoft.com/office/drawing/2014/main" id="{54B7E553-07F3-49F9-B5DB-1529A30BE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7" name="Rectangle 16">
            <a:extLst>
              <a:ext uri="{FF2B5EF4-FFF2-40B4-BE49-F238E27FC236}">
                <a16:creationId xmlns:a16="http://schemas.microsoft.com/office/drawing/2014/main" id="{EA287762-C46F-4C8A-A3A0-400271E3A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4028360D-B5E4-4F7E-995D-D2816C494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N"/>
          </a:p>
        </p:txBody>
      </p:sp>
      <p:pic>
        <p:nvPicPr>
          <p:cNvPr id="4" name="Picture 3" descr="The prevalence, disability-adjusted life years, and mortality of  hypertensive heart disease and its attributable risk factors: results from  the Global Burden Disease study 2019">
            <a:extLst>
              <a:ext uri="{FF2B5EF4-FFF2-40B4-BE49-F238E27FC236}">
                <a16:creationId xmlns:a16="http://schemas.microsoft.com/office/drawing/2014/main" id="{C851D7F0-FFE8-95E2-4D5A-AA65A207BA56}"/>
              </a:ext>
            </a:extLst>
          </p:cNvPr>
          <p:cNvPicPr>
            <a:picLocks noChangeAspect="1"/>
          </p:cNvPicPr>
          <p:nvPr/>
        </p:nvPicPr>
        <p:blipFill>
          <a:blip r:embed="rId3"/>
          <a:stretch>
            <a:fillRect/>
          </a:stretch>
        </p:blipFill>
        <p:spPr>
          <a:xfrm>
            <a:off x="7563742" y="1438929"/>
            <a:ext cx="3980139" cy="3980139"/>
          </a:xfrm>
          <a:prstGeom prst="rect">
            <a:avLst/>
          </a:prstGeom>
          <a:effectLst/>
        </p:spPr>
      </p:pic>
      <p:sp>
        <p:nvSpPr>
          <p:cNvPr id="15" name="Rectangle 14">
            <a:extLst>
              <a:ext uri="{FF2B5EF4-FFF2-40B4-BE49-F238E27FC236}">
                <a16:creationId xmlns:a16="http://schemas.microsoft.com/office/drawing/2014/main" id="{FE051D22-B149-4432-90AA-B7BA85FB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5" name="Rectangle 4">
            <a:extLst>
              <a:ext uri="{FF2B5EF4-FFF2-40B4-BE49-F238E27FC236}">
                <a16:creationId xmlns:a16="http://schemas.microsoft.com/office/drawing/2014/main" id="{CE5CF579-27D0-9070-C28D-DD937C7AAE60}"/>
              </a:ext>
            </a:extLst>
          </p:cNvPr>
          <p:cNvSpPr/>
          <p:nvPr/>
        </p:nvSpPr>
        <p:spPr>
          <a:xfrm>
            <a:off x="6851073" y="5832764"/>
            <a:ext cx="5340927" cy="3910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latin typeface="Arial" panose="020B0604020202020204" pitchFamily="34" charset="0"/>
                <a:cs typeface="Arial" panose="020B0604020202020204" pitchFamily="34" charset="0"/>
              </a:rPr>
              <a:t>Source: as inspired from Liu et al., 2024</a:t>
            </a:r>
          </a:p>
        </p:txBody>
      </p:sp>
    </p:spTree>
    <p:extLst>
      <p:ext uri="{BB962C8B-B14F-4D97-AF65-F5344CB8AC3E}">
        <p14:creationId xmlns:p14="http://schemas.microsoft.com/office/powerpoint/2010/main" val="3518719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16" name="Freeform 7">
            <a:extLst>
              <a:ext uri="{FF2B5EF4-FFF2-40B4-BE49-F238E27FC236}">
                <a16:creationId xmlns:a16="http://schemas.microsoft.com/office/drawing/2014/main" id="{76323F7F-FC7C-41A8-BDF7-A965A979D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F90BA9D-ACE8-C9C2-A9A3-EC0192762C59}"/>
              </a:ext>
            </a:extLst>
          </p:cNvPr>
          <p:cNvSpPr>
            <a:spLocks noGrp="1"/>
          </p:cNvSpPr>
          <p:nvPr>
            <p:ph type="title"/>
          </p:nvPr>
        </p:nvSpPr>
        <p:spPr>
          <a:xfrm>
            <a:off x="648930" y="629267"/>
            <a:ext cx="9252154" cy="1016654"/>
          </a:xfrm>
        </p:spPr>
        <p:txBody>
          <a:bodyPr>
            <a:noAutofit/>
          </a:bodyPr>
          <a:lstStyle/>
          <a:p>
            <a:pPr algn="ctr">
              <a:lnSpc>
                <a:spcPct val="90000"/>
              </a:lnSpc>
            </a:pPr>
            <a:r>
              <a:rPr lang="en-IN" sz="3300" b="1" dirty="0">
                <a:latin typeface="Arial" panose="020B0604020202020204" pitchFamily="34" charset="0"/>
                <a:cs typeface="Arial" panose="020B0604020202020204" pitchFamily="34" charset="0"/>
              </a:rPr>
              <a:t>Diagnosis and Initial Assessment of Hypertension</a:t>
            </a:r>
            <a:br>
              <a:rPr lang="en-IN" sz="3300" dirty="0">
                <a:latin typeface="Arial" panose="020B0604020202020204" pitchFamily="34" charset="0"/>
                <a:cs typeface="Arial" panose="020B0604020202020204" pitchFamily="34" charset="0"/>
              </a:rPr>
            </a:br>
            <a:br>
              <a:rPr lang="en-IN" sz="3300" dirty="0">
                <a:latin typeface="Arial" panose="020B0604020202020204" pitchFamily="34" charset="0"/>
                <a:cs typeface="Arial" panose="020B0604020202020204" pitchFamily="34" charset="0"/>
              </a:rPr>
            </a:br>
            <a:endParaRPr lang="en-IN" sz="33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7DC29FF4-A115-427C-9832-C65C94DA2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4B29F939-D4B2-4185-A8DB-F390F6DBE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N"/>
          </a:p>
        </p:txBody>
      </p:sp>
      <p:graphicFrame>
        <p:nvGraphicFramePr>
          <p:cNvPr id="20" name="Content Placeholder 2">
            <a:extLst>
              <a:ext uri="{FF2B5EF4-FFF2-40B4-BE49-F238E27FC236}">
                <a16:creationId xmlns:a16="http://schemas.microsoft.com/office/drawing/2014/main" id="{85CC3288-2E2D-0ED5-76FF-7B0CA5DC496B}"/>
              </a:ext>
            </a:extLst>
          </p:cNvPr>
          <p:cNvGraphicFramePr>
            <a:graphicFrameLocks noGrp="1"/>
          </p:cNvGraphicFramePr>
          <p:nvPr>
            <p:ph idx="1"/>
            <p:extLst>
              <p:ext uri="{D42A27DB-BD31-4B8C-83A1-F6EECF244321}">
                <p14:modId xmlns:p14="http://schemas.microsoft.com/office/powerpoint/2010/main" val="2978126432"/>
              </p:ext>
            </p:extLst>
          </p:nvPr>
        </p:nvGraphicFramePr>
        <p:xfrm>
          <a:off x="648931" y="2548281"/>
          <a:ext cx="6578592" cy="3658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DF48256A-E55F-08B9-E50B-B51C33F483DF}"/>
              </a:ext>
            </a:extLst>
          </p:cNvPr>
          <p:cNvPicPr>
            <a:picLocks noChangeAspect="1"/>
          </p:cNvPicPr>
          <p:nvPr/>
        </p:nvPicPr>
        <p:blipFill>
          <a:blip r:embed="rId8"/>
          <a:stretch>
            <a:fillRect/>
          </a:stretch>
        </p:blipFill>
        <p:spPr>
          <a:xfrm>
            <a:off x="7550922" y="2658360"/>
            <a:ext cx="4232583" cy="3083412"/>
          </a:xfrm>
          <a:prstGeom prst="rect">
            <a:avLst/>
          </a:prstGeom>
          <a:effectLst/>
        </p:spPr>
      </p:pic>
      <p:sp>
        <p:nvSpPr>
          <p:cNvPr id="6" name="Rectangle 5">
            <a:extLst>
              <a:ext uri="{FF2B5EF4-FFF2-40B4-BE49-F238E27FC236}">
                <a16:creationId xmlns:a16="http://schemas.microsoft.com/office/drawing/2014/main" id="{80DF0B6A-CB59-0C3C-0E43-AE2BAE448329}"/>
              </a:ext>
            </a:extLst>
          </p:cNvPr>
          <p:cNvSpPr/>
          <p:nvPr/>
        </p:nvSpPr>
        <p:spPr>
          <a:xfrm>
            <a:off x="7045036" y="6012873"/>
            <a:ext cx="5084619" cy="3255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latin typeface="Arial" panose="020B0604020202020204" pitchFamily="34" charset="0"/>
                <a:cs typeface="Arial" panose="020B0604020202020204" pitchFamily="34" charset="0"/>
              </a:rPr>
              <a:t>Source: NICE, 2023</a:t>
            </a:r>
          </a:p>
        </p:txBody>
      </p:sp>
    </p:spTree>
    <p:extLst>
      <p:ext uri="{BB962C8B-B14F-4D97-AF65-F5344CB8AC3E}">
        <p14:creationId xmlns:p14="http://schemas.microsoft.com/office/powerpoint/2010/main" val="2269726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9" name="Freeform 7">
            <a:extLst>
              <a:ext uri="{FF2B5EF4-FFF2-40B4-BE49-F238E27FC236}">
                <a16:creationId xmlns:a16="http://schemas.microsoft.com/office/drawing/2014/main" id="{1722D4CF-3103-401A-A2A5-38A028A5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83B46CD-0350-4450-F2BC-CE9ED91D066F}"/>
              </a:ext>
            </a:extLst>
          </p:cNvPr>
          <p:cNvSpPr>
            <a:spLocks noGrp="1"/>
          </p:cNvSpPr>
          <p:nvPr>
            <p:ph type="title"/>
          </p:nvPr>
        </p:nvSpPr>
        <p:spPr>
          <a:xfrm>
            <a:off x="648930" y="629267"/>
            <a:ext cx="9252154" cy="1016654"/>
          </a:xfrm>
        </p:spPr>
        <p:txBody>
          <a:bodyPr>
            <a:normAutofit/>
          </a:bodyPr>
          <a:lstStyle/>
          <a:p>
            <a:pPr algn="ctr">
              <a:lnSpc>
                <a:spcPct val="90000"/>
              </a:lnSpc>
            </a:pPr>
            <a:r>
              <a:rPr lang="en-IN" sz="3300" b="1" dirty="0">
                <a:latin typeface="Arial" panose="020B0604020202020204" pitchFamily="34" charset="0"/>
                <a:cs typeface="Arial" panose="020B0604020202020204" pitchFamily="34" charset="0"/>
              </a:rPr>
              <a:t>Management of Hypertension Following UK Guidance</a:t>
            </a:r>
            <a:endParaRPr lang="en-IN" sz="33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63E7767-027E-40C4-8117-FB4A7FC94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E576DD09-A1E9-4DCA-9B2C-D12D2C809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N"/>
          </a:p>
        </p:txBody>
      </p:sp>
      <p:pic>
        <p:nvPicPr>
          <p:cNvPr id="4" name="Picture 3" descr="The House of Care Model - Health and Social Care Alliance Scotland">
            <a:extLst>
              <a:ext uri="{FF2B5EF4-FFF2-40B4-BE49-F238E27FC236}">
                <a16:creationId xmlns:a16="http://schemas.microsoft.com/office/drawing/2014/main" id="{1FAA9D5D-958A-DE89-35B7-6BCE836C5062}"/>
              </a:ext>
            </a:extLst>
          </p:cNvPr>
          <p:cNvPicPr>
            <a:picLocks noChangeAspect="1"/>
          </p:cNvPicPr>
          <p:nvPr/>
        </p:nvPicPr>
        <p:blipFill>
          <a:blip r:embed="rId3"/>
          <a:stretch>
            <a:fillRect/>
          </a:stretch>
        </p:blipFill>
        <p:spPr>
          <a:xfrm>
            <a:off x="254524" y="2430284"/>
            <a:ext cx="3812805" cy="2802467"/>
          </a:xfrm>
          <a:prstGeom prst="rect">
            <a:avLst/>
          </a:prstGeom>
          <a:effectLst/>
        </p:spPr>
      </p:pic>
      <p:graphicFrame>
        <p:nvGraphicFramePr>
          <p:cNvPr id="15" name="Content Placeholder 2">
            <a:extLst>
              <a:ext uri="{FF2B5EF4-FFF2-40B4-BE49-F238E27FC236}">
                <a16:creationId xmlns:a16="http://schemas.microsoft.com/office/drawing/2014/main" id="{67169142-52E2-6D29-82F4-9D374518B7A9}"/>
              </a:ext>
            </a:extLst>
          </p:cNvPr>
          <p:cNvGraphicFramePr>
            <a:graphicFrameLocks noGrp="1"/>
          </p:cNvGraphicFramePr>
          <p:nvPr>
            <p:ph idx="1"/>
            <p:extLst>
              <p:ext uri="{D42A27DB-BD31-4B8C-83A1-F6EECF244321}">
                <p14:modId xmlns:p14="http://schemas.microsoft.com/office/powerpoint/2010/main" val="1942132778"/>
              </p:ext>
            </p:extLst>
          </p:nvPr>
        </p:nvGraphicFramePr>
        <p:xfrm>
          <a:off x="4389416" y="2548281"/>
          <a:ext cx="7154279" cy="36586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a:extLst>
              <a:ext uri="{FF2B5EF4-FFF2-40B4-BE49-F238E27FC236}">
                <a16:creationId xmlns:a16="http://schemas.microsoft.com/office/drawing/2014/main" id="{4FE6F42D-5157-EFCD-966A-0DD77959EBAF}"/>
              </a:ext>
            </a:extLst>
          </p:cNvPr>
          <p:cNvSpPr/>
          <p:nvPr/>
        </p:nvSpPr>
        <p:spPr>
          <a:xfrm>
            <a:off x="178280" y="5507182"/>
            <a:ext cx="4116630" cy="695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latin typeface="Arial" panose="020B0604020202020204" pitchFamily="34" charset="0"/>
                <a:cs typeface="Arial" panose="020B0604020202020204" pitchFamily="34" charset="0"/>
              </a:rPr>
              <a:t>Source: </a:t>
            </a:r>
            <a:r>
              <a:rPr lang="en-US" dirty="0">
                <a:latin typeface="Arial" panose="020B0604020202020204" pitchFamily="34" charset="0"/>
                <a:cs typeface="Arial" panose="020B0604020202020204" pitchFamily="34" charset="0"/>
              </a:rPr>
              <a:t>(Health and Social Care Alliance Scotland, 2018)</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622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57A0036-B1EA-413D-9B13-228364CBF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85C1A294-612D-FFD3-FFC7-5EB9854D8384}"/>
              </a:ext>
            </a:extLst>
          </p:cNvPr>
          <p:cNvSpPr>
            <a:spLocks noGrp="1"/>
          </p:cNvSpPr>
          <p:nvPr>
            <p:ph type="title"/>
          </p:nvPr>
        </p:nvSpPr>
        <p:spPr>
          <a:xfrm>
            <a:off x="999241" y="0"/>
            <a:ext cx="10671143" cy="1063416"/>
          </a:xfrm>
        </p:spPr>
        <p:txBody>
          <a:bodyPr anchor="b">
            <a:noAutofit/>
          </a:bodyPr>
          <a:lstStyle/>
          <a:p>
            <a:pPr algn="ctr">
              <a:lnSpc>
                <a:spcPct val="90000"/>
              </a:lnSpc>
            </a:pPr>
            <a:r>
              <a:rPr lang="en-IN" sz="3300" b="1" dirty="0">
                <a:latin typeface="Arial" panose="020B0604020202020204" pitchFamily="34" charset="0"/>
                <a:cs typeface="Arial" panose="020B0604020202020204" pitchFamily="34" charset="0"/>
              </a:rPr>
              <a:t>Treatment Options for Hypertension in the United Kingdom</a:t>
            </a:r>
            <a:endParaRPr lang="en-IN" sz="3300" dirty="0">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1CDF1138-5525-4EF6-8245-FF3D24E3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27DB62BA-2380-7AEC-D8DB-FE84F911D405}"/>
              </a:ext>
            </a:extLst>
          </p:cNvPr>
          <p:cNvGraphicFramePr>
            <a:graphicFrameLocks noGrp="1"/>
          </p:cNvGraphicFramePr>
          <p:nvPr>
            <p:ph idx="1"/>
            <p:extLst>
              <p:ext uri="{D42A27DB-BD31-4B8C-83A1-F6EECF244321}">
                <p14:modId xmlns:p14="http://schemas.microsoft.com/office/powerpoint/2010/main" val="945999536"/>
              </p:ext>
            </p:extLst>
          </p:nvPr>
        </p:nvGraphicFramePr>
        <p:xfrm>
          <a:off x="5740924" y="1438718"/>
          <a:ext cx="6370263" cy="4721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Hypertension in Young Adults | Meril Life">
            <a:extLst>
              <a:ext uri="{FF2B5EF4-FFF2-40B4-BE49-F238E27FC236}">
                <a16:creationId xmlns:a16="http://schemas.microsoft.com/office/drawing/2014/main" id="{7EF014D4-7C6D-BC67-DE86-9E3707D45A34}"/>
              </a:ext>
            </a:extLst>
          </p:cNvPr>
          <p:cNvPicPr>
            <a:picLocks noChangeAspect="1"/>
          </p:cNvPicPr>
          <p:nvPr/>
        </p:nvPicPr>
        <p:blipFill>
          <a:blip r:embed="rId8"/>
          <a:stretch>
            <a:fillRect/>
          </a:stretch>
        </p:blipFill>
        <p:spPr>
          <a:xfrm>
            <a:off x="194428" y="2205872"/>
            <a:ext cx="5274690" cy="2967013"/>
          </a:xfrm>
          <a:prstGeom prst="rect">
            <a:avLst/>
          </a:prstGeom>
        </p:spPr>
      </p:pic>
    </p:spTree>
    <p:extLst>
      <p:ext uri="{BB962C8B-B14F-4D97-AF65-F5344CB8AC3E}">
        <p14:creationId xmlns:p14="http://schemas.microsoft.com/office/powerpoint/2010/main" val="153304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C70F-036B-8A2E-BE1A-5A5325539EE8}"/>
              </a:ext>
            </a:extLst>
          </p:cNvPr>
          <p:cNvSpPr>
            <a:spLocks noGrp="1"/>
          </p:cNvSpPr>
          <p:nvPr>
            <p:ph type="title"/>
          </p:nvPr>
        </p:nvSpPr>
        <p:spPr>
          <a:xfrm>
            <a:off x="643855" y="1447799"/>
            <a:ext cx="3108626" cy="1444752"/>
          </a:xfrm>
        </p:spPr>
        <p:txBody>
          <a:bodyPr anchor="b">
            <a:noAutofit/>
          </a:bodyPr>
          <a:lstStyle/>
          <a:p>
            <a:pPr algn="ctr">
              <a:lnSpc>
                <a:spcPct val="90000"/>
              </a:lnSpc>
            </a:pPr>
            <a:r>
              <a:rPr lang="en-IN" sz="3300" b="1" dirty="0">
                <a:latin typeface="Arial" panose="020B0604020202020204" pitchFamily="34" charset="0"/>
                <a:cs typeface="Arial" panose="020B0604020202020204" pitchFamily="34" charset="0"/>
              </a:rPr>
              <a:t>Comorbidities Associated with Hypertension</a:t>
            </a:r>
            <a:endParaRPr lang="en-IN" sz="3300" dirty="0">
              <a:latin typeface="Arial" panose="020B0604020202020204" pitchFamily="34" charset="0"/>
              <a:cs typeface="Arial" panose="020B0604020202020204" pitchFamily="34" charset="0"/>
            </a:endParaRPr>
          </a:p>
        </p:txBody>
      </p:sp>
      <p:sp>
        <p:nvSpPr>
          <p:cNvPr id="9" name="Freeform 11">
            <a:extLst>
              <a:ext uri="{FF2B5EF4-FFF2-40B4-BE49-F238E27FC236}">
                <a16:creationId xmlns:a16="http://schemas.microsoft.com/office/drawing/2014/main" id="{637C035B-4F43-4464-9C0C-4714E1FAD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 name="Rectangle 10">
            <a:extLst>
              <a:ext uri="{FF2B5EF4-FFF2-40B4-BE49-F238E27FC236}">
                <a16:creationId xmlns:a16="http://schemas.microsoft.com/office/drawing/2014/main" id="{D0B976D2-0CB1-49A9-BAE8-08D80D08C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40FB5D5B-FC6D-4835-B789-333DA52A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140466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N"/>
          </a:p>
        </p:txBody>
      </p:sp>
      <p:sp>
        <p:nvSpPr>
          <p:cNvPr id="19" name="Rectangle 18">
            <a:extLst>
              <a:ext uri="{FF2B5EF4-FFF2-40B4-BE49-F238E27FC236}">
                <a16:creationId xmlns:a16="http://schemas.microsoft.com/office/drawing/2014/main" id="{DADADB2C-559B-4AE1-B191-800C78A4B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0A13AAC1-D558-9C63-5DBD-E85FC34F7E3E}"/>
              </a:ext>
            </a:extLst>
          </p:cNvPr>
          <p:cNvSpPr>
            <a:spLocks noGrp="1"/>
          </p:cNvSpPr>
          <p:nvPr>
            <p:ph idx="1"/>
          </p:nvPr>
        </p:nvSpPr>
        <p:spPr>
          <a:xfrm>
            <a:off x="150829" y="3157979"/>
            <a:ext cx="4010480" cy="3159694"/>
          </a:xfrm>
        </p:spPr>
        <p:txBody>
          <a:bodyPr>
            <a:noAutofit/>
          </a:bodyPr>
          <a:lstStyle/>
          <a:p>
            <a:pPr lvl="0" algn="just" fontAlgn="base">
              <a:lnSpc>
                <a:spcPct val="90000"/>
              </a:lnSpc>
            </a:pPr>
            <a:r>
              <a:rPr lang="en-IN" sz="1300" b="1" dirty="0">
                <a:latin typeface="Arial" panose="020B0604020202020204" pitchFamily="34" charset="0"/>
                <a:cs typeface="Arial" panose="020B0604020202020204" pitchFamily="34" charset="0"/>
              </a:rPr>
              <a:t>Physical Comorbidities: Previous stroke, coronary heart disease, obesity, heart failure, type 2 diabetes and chronic kidney disease, are all common physical co-morbidities (Xiang and Li, 2025). </a:t>
            </a:r>
          </a:p>
          <a:p>
            <a:pPr lvl="0" algn="just" fontAlgn="base">
              <a:lnSpc>
                <a:spcPct val="90000"/>
              </a:lnSpc>
            </a:pPr>
            <a:r>
              <a:rPr lang="en-IN" sz="1300" b="1" dirty="0">
                <a:latin typeface="Arial" panose="020B0604020202020204" pitchFamily="34" charset="0"/>
                <a:cs typeface="Arial" panose="020B0604020202020204" pitchFamily="34" charset="0"/>
              </a:rPr>
              <a:t>Mental Health Comorbidity: Depression and anxiety are possible and can occur along with hypertension and other physical conditions (Akangbe et al., 2025). </a:t>
            </a:r>
          </a:p>
          <a:p>
            <a:pPr lvl="0" algn="just" fontAlgn="base">
              <a:lnSpc>
                <a:spcPct val="90000"/>
              </a:lnSpc>
            </a:pPr>
            <a:r>
              <a:rPr lang="en-IN" sz="1300" b="1" dirty="0">
                <a:latin typeface="Arial" panose="020B0604020202020204" pitchFamily="34" charset="0"/>
                <a:cs typeface="Arial" panose="020B0604020202020204" pitchFamily="34" charset="0"/>
              </a:rPr>
              <a:t>Multimorbidity: Primary care teams should thus consider something other than a single disease management approach to the problem of hypertension: a coordinated medication review system and an integrated personalised healthcare plan (</a:t>
            </a:r>
            <a:r>
              <a:rPr lang="en-IN" sz="1300" b="1" dirty="0" err="1">
                <a:latin typeface="Arial" panose="020B0604020202020204" pitchFamily="34" charset="0"/>
                <a:cs typeface="Arial" panose="020B0604020202020204" pitchFamily="34" charset="0"/>
              </a:rPr>
              <a:t>Irazola</a:t>
            </a:r>
            <a:r>
              <a:rPr lang="en-IN" sz="1300" b="1" dirty="0">
                <a:latin typeface="Arial" panose="020B0604020202020204" pitchFamily="34" charset="0"/>
                <a:cs typeface="Arial" panose="020B0604020202020204" pitchFamily="34" charset="0"/>
              </a:rPr>
              <a:t> et al., 2025).</a:t>
            </a:r>
          </a:p>
          <a:p>
            <a:pPr algn="just">
              <a:lnSpc>
                <a:spcPct val="90000"/>
              </a:lnSpc>
            </a:pPr>
            <a:endParaRPr lang="en-IN" sz="1300" b="1" dirty="0">
              <a:latin typeface="Arial" panose="020B0604020202020204" pitchFamily="34" charset="0"/>
              <a:cs typeface="Arial" panose="020B0604020202020204" pitchFamily="34" charset="0"/>
            </a:endParaRPr>
          </a:p>
        </p:txBody>
      </p:sp>
      <p:pic>
        <p:nvPicPr>
          <p:cNvPr id="4" name="Picture 3" descr="Heart Failure and Comorbidities—Part 2 | Current Emergency and Hospital  Medicine Reports | Springer Nature Link">
            <a:extLst>
              <a:ext uri="{FF2B5EF4-FFF2-40B4-BE49-F238E27FC236}">
                <a16:creationId xmlns:a16="http://schemas.microsoft.com/office/drawing/2014/main" id="{A1C98F7E-7320-413B-6BE4-F3E3BA73E7DE}"/>
              </a:ext>
            </a:extLst>
          </p:cNvPr>
          <p:cNvPicPr>
            <a:picLocks noChangeAspect="1"/>
          </p:cNvPicPr>
          <p:nvPr/>
        </p:nvPicPr>
        <p:blipFill>
          <a:blip r:embed="rId3"/>
          <a:stretch>
            <a:fillRect/>
          </a:stretch>
        </p:blipFill>
        <p:spPr>
          <a:xfrm>
            <a:off x="5048451" y="1906843"/>
            <a:ext cx="6495847" cy="3653913"/>
          </a:xfrm>
          <a:prstGeom prst="rect">
            <a:avLst/>
          </a:prstGeom>
          <a:effectLst/>
        </p:spPr>
      </p:pic>
      <p:sp>
        <p:nvSpPr>
          <p:cNvPr id="5" name="Rectangle 4">
            <a:extLst>
              <a:ext uri="{FF2B5EF4-FFF2-40B4-BE49-F238E27FC236}">
                <a16:creationId xmlns:a16="http://schemas.microsoft.com/office/drawing/2014/main" id="{CD33DBAD-8638-8FCA-FC5C-6ACF904F473B}"/>
              </a:ext>
            </a:extLst>
          </p:cNvPr>
          <p:cNvSpPr/>
          <p:nvPr/>
        </p:nvSpPr>
        <p:spPr>
          <a:xfrm>
            <a:off x="5056909" y="5936673"/>
            <a:ext cx="6858000" cy="381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latin typeface="Arial" panose="020B0604020202020204" pitchFamily="34" charset="0"/>
                <a:cs typeface="Arial" panose="020B0604020202020204" pitchFamily="34" charset="0"/>
              </a:rPr>
              <a:t>Source: Xiang and Li, 2025 </a:t>
            </a:r>
          </a:p>
        </p:txBody>
      </p:sp>
    </p:spTree>
    <p:extLst>
      <p:ext uri="{BB962C8B-B14F-4D97-AF65-F5344CB8AC3E}">
        <p14:creationId xmlns:p14="http://schemas.microsoft.com/office/powerpoint/2010/main" val="451917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120FF-C27D-B1BE-6BD1-DD3B8CEF49E0}"/>
              </a:ext>
            </a:extLst>
          </p:cNvPr>
          <p:cNvSpPr>
            <a:spLocks noGrp="1"/>
          </p:cNvSpPr>
          <p:nvPr>
            <p:ph type="title"/>
          </p:nvPr>
        </p:nvSpPr>
        <p:spPr>
          <a:xfrm>
            <a:off x="646111" y="452718"/>
            <a:ext cx="9404723" cy="1400530"/>
          </a:xfrm>
        </p:spPr>
        <p:txBody>
          <a:bodyPr>
            <a:normAutofit/>
          </a:bodyPr>
          <a:lstStyle/>
          <a:p>
            <a:pPr algn="ctr"/>
            <a:r>
              <a:rPr lang="en-IN" sz="3300" b="1" dirty="0">
                <a:latin typeface="Arial" panose="020B0604020202020204" pitchFamily="34" charset="0"/>
                <a:cs typeface="Arial" panose="020B0604020202020204" pitchFamily="34" charset="0"/>
              </a:rPr>
              <a:t>Prevention of Hypertension</a:t>
            </a:r>
            <a:endParaRPr lang="en-IN" sz="33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2322B8A-E996-75ED-BC36-C206D80E3416}"/>
              </a:ext>
            </a:extLst>
          </p:cNvPr>
          <p:cNvGraphicFramePr>
            <a:graphicFrameLocks noGrp="1"/>
          </p:cNvGraphicFramePr>
          <p:nvPr>
            <p:ph idx="1"/>
            <p:extLst>
              <p:ext uri="{D42A27DB-BD31-4B8C-83A1-F6EECF244321}">
                <p14:modId xmlns:p14="http://schemas.microsoft.com/office/powerpoint/2010/main" val="3296554884"/>
              </p:ext>
            </p:extLst>
          </p:nvPr>
        </p:nvGraphicFramePr>
        <p:xfrm>
          <a:off x="429294" y="2035283"/>
          <a:ext cx="8535596" cy="37078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What is Hypertension? | Symptoms, Measures &amp; Causes | Accurex">
            <a:extLst>
              <a:ext uri="{FF2B5EF4-FFF2-40B4-BE49-F238E27FC236}">
                <a16:creationId xmlns:a16="http://schemas.microsoft.com/office/drawing/2014/main" id="{8D35408D-4E63-7924-2FD4-FD009A16971E}"/>
              </a:ext>
            </a:extLst>
          </p:cNvPr>
          <p:cNvPicPr>
            <a:picLocks noChangeAspect="1"/>
          </p:cNvPicPr>
          <p:nvPr/>
        </p:nvPicPr>
        <p:blipFill>
          <a:blip r:embed="rId8"/>
          <a:stretch>
            <a:fillRect/>
          </a:stretch>
        </p:blipFill>
        <p:spPr>
          <a:xfrm>
            <a:off x="9115719" y="2337847"/>
            <a:ext cx="2935271" cy="2762054"/>
          </a:xfrm>
          <a:prstGeom prst="rect">
            <a:avLst/>
          </a:prstGeom>
        </p:spPr>
      </p:pic>
    </p:spTree>
    <p:extLst>
      <p:ext uri="{BB962C8B-B14F-4D97-AF65-F5344CB8AC3E}">
        <p14:creationId xmlns:p14="http://schemas.microsoft.com/office/powerpoint/2010/main" val="2851739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22DB-D672-EC32-7FD8-7FF0B20E719E}"/>
              </a:ext>
            </a:extLst>
          </p:cNvPr>
          <p:cNvSpPr>
            <a:spLocks noGrp="1"/>
          </p:cNvSpPr>
          <p:nvPr>
            <p:ph type="title"/>
          </p:nvPr>
        </p:nvSpPr>
        <p:spPr>
          <a:xfrm>
            <a:off x="646111" y="452718"/>
            <a:ext cx="9404723" cy="1400530"/>
          </a:xfrm>
        </p:spPr>
        <p:txBody>
          <a:bodyPr>
            <a:normAutofit/>
          </a:bodyPr>
          <a:lstStyle/>
          <a:p>
            <a:pPr algn="ctr"/>
            <a:r>
              <a:rPr lang="en-IN" b="1" dirty="0">
                <a:latin typeface="Arial" panose="020B0604020202020204" pitchFamily="34" charset="0"/>
                <a:cs typeface="Arial" panose="020B0604020202020204" pitchFamily="34" charset="0"/>
              </a:rPr>
              <a:t>Skills, Values and Behaviours Required for Co-Productive Care</a:t>
            </a:r>
            <a:endParaRPr lang="en-IN"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319778B6-E13B-F6A0-B77E-482051860033}"/>
              </a:ext>
            </a:extLst>
          </p:cNvPr>
          <p:cNvGraphicFramePr>
            <a:graphicFrameLocks noGrp="1"/>
          </p:cNvGraphicFramePr>
          <p:nvPr>
            <p:ph idx="1"/>
            <p:extLst>
              <p:ext uri="{D42A27DB-BD31-4B8C-83A1-F6EECF244321}">
                <p14:modId xmlns:p14="http://schemas.microsoft.com/office/powerpoint/2010/main" val="512885328"/>
              </p:ext>
            </p:extLst>
          </p:nvPr>
        </p:nvGraphicFramePr>
        <p:xfrm>
          <a:off x="542416" y="2404035"/>
          <a:ext cx="7300685" cy="3336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A54FF732-1D76-046A-F7BC-2419B74A3AF5}"/>
              </a:ext>
            </a:extLst>
          </p:cNvPr>
          <p:cNvPicPr>
            <a:picLocks noChangeAspect="1"/>
          </p:cNvPicPr>
          <p:nvPr/>
        </p:nvPicPr>
        <p:blipFill>
          <a:blip r:embed="rId8"/>
          <a:stretch>
            <a:fillRect/>
          </a:stretch>
        </p:blipFill>
        <p:spPr>
          <a:xfrm>
            <a:off x="8003357" y="2404035"/>
            <a:ext cx="3927344" cy="3057623"/>
          </a:xfrm>
          <a:prstGeom prst="rect">
            <a:avLst/>
          </a:prstGeom>
        </p:spPr>
      </p:pic>
    </p:spTree>
    <p:extLst>
      <p:ext uri="{BB962C8B-B14F-4D97-AF65-F5344CB8AC3E}">
        <p14:creationId xmlns:p14="http://schemas.microsoft.com/office/powerpoint/2010/main" val="695545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AECB6-30A3-A993-549B-785F060105FF}"/>
              </a:ext>
            </a:extLst>
          </p:cNvPr>
          <p:cNvSpPr>
            <a:spLocks noGrp="1"/>
          </p:cNvSpPr>
          <p:nvPr>
            <p:ph type="title"/>
          </p:nvPr>
        </p:nvSpPr>
        <p:spPr>
          <a:xfrm>
            <a:off x="646111" y="452718"/>
            <a:ext cx="9404723" cy="1400530"/>
          </a:xfrm>
        </p:spPr>
        <p:txBody>
          <a:bodyPr>
            <a:normAutofit/>
          </a:bodyPr>
          <a:lstStyle/>
          <a:p>
            <a:pPr algn="ctr"/>
            <a:r>
              <a:rPr lang="en-IN" sz="3300" b="1" dirty="0">
                <a:latin typeface="Arial" panose="020B0604020202020204" pitchFamily="34" charset="0"/>
                <a:cs typeface="Arial" panose="020B0604020202020204" pitchFamily="34" charset="0"/>
              </a:rPr>
              <a:t>Recommendations: Comprehensive Model of Personalised Care</a:t>
            </a:r>
            <a:endParaRPr lang="en-IN" sz="33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30AD1182-4AB9-2974-1AC3-DCD795EAA8A0}"/>
              </a:ext>
            </a:extLst>
          </p:cNvPr>
          <p:cNvGraphicFramePr>
            <a:graphicFrameLocks noGrp="1"/>
          </p:cNvGraphicFramePr>
          <p:nvPr>
            <p:ph idx="1"/>
            <p:extLst>
              <p:ext uri="{D42A27DB-BD31-4B8C-83A1-F6EECF244321}">
                <p14:modId xmlns:p14="http://schemas.microsoft.com/office/powerpoint/2010/main" val="2633039476"/>
              </p:ext>
            </p:extLst>
          </p:nvPr>
        </p:nvGraphicFramePr>
        <p:xfrm>
          <a:off x="646110" y="2237362"/>
          <a:ext cx="11193955"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9058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379EB-8D9E-B926-6BD0-12C1AA62EFB4}"/>
              </a:ext>
            </a:extLst>
          </p:cNvPr>
          <p:cNvSpPr>
            <a:spLocks noGrp="1"/>
          </p:cNvSpPr>
          <p:nvPr>
            <p:ph type="title"/>
          </p:nvPr>
        </p:nvSpPr>
        <p:spPr>
          <a:xfrm>
            <a:off x="0" y="193411"/>
            <a:ext cx="10925033" cy="639102"/>
          </a:xfrm>
        </p:spPr>
        <p:txBody>
          <a:bodyPr/>
          <a:lstStyle/>
          <a:p>
            <a:pPr algn="ctr"/>
            <a:r>
              <a:rPr lang="en-IN" sz="33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A7ABE9EE-E647-03A0-B849-C20BDE59F6BA}"/>
              </a:ext>
            </a:extLst>
          </p:cNvPr>
          <p:cNvSpPr>
            <a:spLocks noGrp="1"/>
          </p:cNvSpPr>
          <p:nvPr>
            <p:ph idx="1"/>
          </p:nvPr>
        </p:nvSpPr>
        <p:spPr>
          <a:xfrm>
            <a:off x="68240" y="955344"/>
            <a:ext cx="12007496" cy="5293056"/>
          </a:xfrm>
        </p:spPr>
        <p:txBody>
          <a:bodyPr>
            <a:normAutofit fontScale="40000" lnSpcReduction="20000"/>
          </a:bodyPr>
          <a:lstStyle/>
          <a:p>
            <a:pPr algn="just"/>
            <a:r>
              <a:rPr lang="en-GB" dirty="0">
                <a:latin typeface="Arial" panose="020B0604020202020204" pitchFamily="34" charset="0"/>
                <a:cs typeface="Arial" panose="020B0604020202020204" pitchFamily="34" charset="0"/>
              </a:rPr>
              <a:t>Akangbe, B.O., </a:t>
            </a:r>
            <a:r>
              <a:rPr lang="en-GB" dirty="0" err="1">
                <a:latin typeface="Arial" panose="020B0604020202020204" pitchFamily="34" charset="0"/>
                <a:cs typeface="Arial" panose="020B0604020202020204" pitchFamily="34" charset="0"/>
              </a:rPr>
              <a:t>Akinwumi</a:t>
            </a:r>
            <a:r>
              <a:rPr lang="en-GB" dirty="0">
                <a:latin typeface="Arial" panose="020B0604020202020204" pitchFamily="34" charset="0"/>
                <a:cs typeface="Arial" panose="020B0604020202020204" pitchFamily="34" charset="0"/>
              </a:rPr>
              <a:t>, F.E., Adekunle, D.O., Tijani, A.A., Aneke, O.B. and </a:t>
            </a:r>
            <a:r>
              <a:rPr lang="en-GB" dirty="0" err="1">
                <a:latin typeface="Arial" panose="020B0604020202020204" pitchFamily="34" charset="0"/>
                <a:cs typeface="Arial" panose="020B0604020202020204" pitchFamily="34" charset="0"/>
              </a:rPr>
              <a:t>Anukam</a:t>
            </a:r>
            <a:r>
              <a:rPr lang="en-GB" dirty="0">
                <a:latin typeface="Arial" panose="020B0604020202020204" pitchFamily="34" charset="0"/>
                <a:cs typeface="Arial" panose="020B0604020202020204" pitchFamily="34" charset="0"/>
              </a:rPr>
              <a:t>, S. (2025). Comorbidity of anxiety and depression with hypertension among young adults in the United States: A systematic review of bidirectional associations and implications for blood pressure control. </a:t>
            </a:r>
            <a:r>
              <a:rPr lang="en-GB" i="1" dirty="0" err="1">
                <a:latin typeface="Arial" panose="020B0604020202020204" pitchFamily="34" charset="0"/>
                <a:cs typeface="Arial" panose="020B0604020202020204" pitchFamily="34" charset="0"/>
              </a:rPr>
              <a:t>Cureus</a:t>
            </a:r>
            <a:r>
              <a:rPr lang="en-GB" dirty="0">
                <a:latin typeface="Arial" panose="020B0604020202020204" pitchFamily="34" charset="0"/>
                <a:cs typeface="Arial" panose="020B0604020202020204" pitchFamily="34" charset="0"/>
              </a:rPr>
              <a:t>, [online] 15(18). Available at: https://www.cureus.com/articles/359755-comorbidity-of-anxiety-and-depression-with-hypertension-among-young-adults-in-the-united-states-a-systematic-review-of-bidirectional-associations-and-implications-for-blood-pressure-control# [Accessed 4 Aug. 2026].</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Batta, A., Anusha Singhania, Sharma, S., Gautam, S., Singla, A., Kalsi, H., Diksha Mahendru, Singh, S., Goyal, I., Ghosh, H., Uppal, A., Nishma Dhand, Bansal, N., Chaudhary, A., Wander, G.S., Ramakrishnan, S. and Mohan, B. (2024). Current practices and knowledge of home blood pressure monitoring among people with hypertension: Insights from a multicentric study from North India. </a:t>
            </a:r>
            <a:r>
              <a:rPr lang="en-GB" i="1" dirty="0">
                <a:latin typeface="Arial" panose="020B0604020202020204" pitchFamily="34" charset="0"/>
                <a:cs typeface="Arial" panose="020B0604020202020204" pitchFamily="34" charset="0"/>
              </a:rPr>
              <a:t>Indian Heart Journal</a:t>
            </a:r>
            <a:r>
              <a:rPr lang="en-GB" dirty="0">
                <a:latin typeface="Arial" panose="020B0604020202020204" pitchFamily="34" charset="0"/>
                <a:cs typeface="Arial" panose="020B0604020202020204" pitchFamily="34" charset="0"/>
              </a:rPr>
              <a:t>, 18(15). doi:10.1016/j.ihj.2024.11.249.</a:t>
            </a:r>
            <a:endParaRPr lang="en-IN"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Beheshtaeen</a:t>
            </a:r>
            <a:r>
              <a:rPr lang="en-GB" dirty="0">
                <a:latin typeface="Arial" panose="020B0604020202020204" pitchFamily="34" charset="0"/>
                <a:cs typeface="Arial" panose="020B0604020202020204" pitchFamily="34" charset="0"/>
              </a:rPr>
              <a:t>, F., </a:t>
            </a:r>
            <a:r>
              <a:rPr lang="en-GB" dirty="0" err="1">
                <a:latin typeface="Arial" panose="020B0604020202020204" pitchFamily="34" charset="0"/>
                <a:cs typeface="Arial" panose="020B0604020202020204" pitchFamily="34" charset="0"/>
              </a:rPr>
              <a:t>Molazem</a:t>
            </a:r>
            <a:r>
              <a:rPr lang="en-GB" dirty="0">
                <a:latin typeface="Arial" panose="020B0604020202020204" pitchFamily="34" charset="0"/>
                <a:cs typeface="Arial" panose="020B0604020202020204" pitchFamily="34" charset="0"/>
              </a:rPr>
              <a:t>, Z., Kalyani, M.N., Mohebbi, Z., </a:t>
            </a:r>
            <a:r>
              <a:rPr lang="en-GB" dirty="0" err="1">
                <a:latin typeface="Arial" panose="020B0604020202020204" pitchFamily="34" charset="0"/>
                <a:cs typeface="Arial" panose="020B0604020202020204" pitchFamily="34" charset="0"/>
              </a:rPr>
              <a:t>Moshfeghinia</a:t>
            </a:r>
            <a:r>
              <a:rPr lang="en-GB" dirty="0">
                <a:latin typeface="Arial" panose="020B0604020202020204" pitchFamily="34" charset="0"/>
                <a:cs typeface="Arial" panose="020B0604020202020204" pitchFamily="34" charset="0"/>
              </a:rPr>
              <a:t>, R. and Rad, M.G. (2026). Caregiver burden in informal caregivers of cardiac patients: A mixed-methods systematic review. </a:t>
            </a:r>
            <a:r>
              <a:rPr lang="en-GB" i="1" dirty="0">
                <a:latin typeface="Arial" panose="020B0604020202020204" pitchFamily="34" charset="0"/>
                <a:cs typeface="Arial" panose="020B0604020202020204" pitchFamily="34" charset="0"/>
              </a:rPr>
              <a:t>BMC Psychology</a:t>
            </a:r>
            <a:r>
              <a:rPr lang="en-GB" dirty="0">
                <a:latin typeface="Arial" panose="020B0604020202020204" pitchFamily="34" charset="0"/>
                <a:cs typeface="Arial" panose="020B0604020202020204" pitchFamily="34" charset="0"/>
              </a:rPr>
              <a:t>, 18(15). doi:10.1186/s40359-026-03973-0.</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Bolton, D. and Gillett, G. (2019). </a:t>
            </a:r>
            <a:r>
              <a:rPr lang="en-GB" i="1" dirty="0">
                <a:latin typeface="Arial" panose="020B0604020202020204" pitchFamily="34" charset="0"/>
                <a:cs typeface="Arial" panose="020B0604020202020204" pitchFamily="34" charset="0"/>
              </a:rPr>
              <a:t>The biopsychosocial model 40 years on</a:t>
            </a:r>
            <a:r>
              <a:rPr lang="en-GB" dirty="0">
                <a:latin typeface="Arial" panose="020B0604020202020204" pitchFamily="34" charset="0"/>
                <a:cs typeface="Arial" panose="020B0604020202020204" pitchFamily="34" charset="0"/>
              </a:rPr>
              <a:t>. [online] </a:t>
            </a:r>
            <a:r>
              <a:rPr lang="en-GB" i="1" dirty="0">
                <a:latin typeface="Arial" panose="020B0604020202020204" pitchFamily="34" charset="0"/>
                <a:cs typeface="Arial" panose="020B0604020202020204" pitchFamily="34" charset="0"/>
              </a:rPr>
              <a:t>www.ncbi.nlm.nih.gov</a:t>
            </a:r>
            <a:r>
              <a:rPr lang="en-GB" dirty="0">
                <a:latin typeface="Arial" panose="020B0604020202020204" pitchFamily="34" charset="0"/>
                <a:cs typeface="Arial" panose="020B0604020202020204" pitchFamily="34" charset="0"/>
              </a:rPr>
              <a:t>. Palgrave Pivot. Available at: https://www.ncbi.nlm.nih.gov/books/NBK552030/ [Accessed 4 Aug. 2026].</a:t>
            </a:r>
            <a:endParaRPr lang="en-IN"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Cabañero</a:t>
            </a:r>
            <a:r>
              <a:rPr lang="en-GB" dirty="0">
                <a:latin typeface="Arial" panose="020B0604020202020204" pitchFamily="34" charset="0"/>
                <a:cs typeface="Arial" panose="020B0604020202020204" pitchFamily="34" charset="0"/>
              </a:rPr>
              <a:t>-Garcia, E., Martinez-</a:t>
            </a:r>
            <a:r>
              <a:rPr lang="en-GB" dirty="0" err="1">
                <a:latin typeface="Arial" panose="020B0604020202020204" pitchFamily="34" charset="0"/>
                <a:cs typeface="Arial" panose="020B0604020202020204" pitchFamily="34" charset="0"/>
              </a:rPr>
              <a:t>Lacoba</a:t>
            </a:r>
            <a:r>
              <a:rPr lang="en-GB" dirty="0">
                <a:latin typeface="Arial" panose="020B0604020202020204" pitchFamily="34" charset="0"/>
                <a:cs typeface="Arial" panose="020B0604020202020204" pitchFamily="34" charset="0"/>
              </a:rPr>
              <a:t>, R., Pardo-Garcia, I. and Amo-Saus, E. (2025). Barriers to health, social and long-term care access among older adults: A systematic review of reviews. </a:t>
            </a:r>
            <a:r>
              <a:rPr lang="en-GB" i="1" dirty="0">
                <a:latin typeface="Arial" panose="020B0604020202020204" pitchFamily="34" charset="0"/>
                <a:cs typeface="Arial" panose="020B0604020202020204" pitchFamily="34" charset="0"/>
              </a:rPr>
              <a:t>International Journal for Equity in Health</a:t>
            </a:r>
            <a:r>
              <a:rPr lang="en-GB" dirty="0">
                <a:latin typeface="Arial" panose="020B0604020202020204" pitchFamily="34" charset="0"/>
                <a:cs typeface="Arial" panose="020B0604020202020204" pitchFamily="34" charset="0"/>
              </a:rPr>
              <a:t>, [online] 24(1). doi:10.1186/s12939-025-02429-y.</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Cleveland Clinic (2023). </a:t>
            </a:r>
            <a:r>
              <a:rPr lang="en-GB" i="1" dirty="0">
                <a:latin typeface="Arial" panose="020B0604020202020204" pitchFamily="34" charset="0"/>
                <a:cs typeface="Arial" panose="020B0604020202020204" pitchFamily="34" charset="0"/>
              </a:rPr>
              <a:t>High blood pressure (hypertension)</a:t>
            </a:r>
            <a:r>
              <a:rPr lang="en-GB" dirty="0">
                <a:latin typeface="Arial" panose="020B0604020202020204" pitchFamily="34" charset="0"/>
                <a:cs typeface="Arial" panose="020B0604020202020204" pitchFamily="34" charset="0"/>
              </a:rPr>
              <a:t>. [online] </a:t>
            </a:r>
            <a:r>
              <a:rPr lang="en-GB" i="1" dirty="0">
                <a:latin typeface="Arial" panose="020B0604020202020204" pitchFamily="34" charset="0"/>
                <a:cs typeface="Arial" panose="020B0604020202020204" pitchFamily="34" charset="0"/>
              </a:rPr>
              <a:t>Cleveland Clinic</a:t>
            </a:r>
            <a:r>
              <a:rPr lang="en-GB" dirty="0">
                <a:latin typeface="Arial" panose="020B0604020202020204" pitchFamily="34" charset="0"/>
                <a:cs typeface="Arial" panose="020B0604020202020204" pitchFamily="34" charset="0"/>
              </a:rPr>
              <a:t>. Available at: https://my.clevelandclinic.org/health/diseases/4314-hypertension-high-blood-pressure [Accessed 4 Aug. 2026].</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Coulter, A., Entwistle, V. A., Eccles, A., Ryan, S., Shepperd, S., &amp; Perera, R. (2015). Personalised care planning for adults with chronic conditions. Cochrane Database of Systematic Reviews, (3), CD010523. https://doi.org/10.1002/14651858.CD010523.pub2 Cited by: 320</a:t>
            </a:r>
            <a:endParaRPr lang="en-IN"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Damianaki</a:t>
            </a:r>
            <a:r>
              <a:rPr lang="en-GB" dirty="0">
                <a:latin typeface="Arial" panose="020B0604020202020204" pitchFamily="34" charset="0"/>
                <a:cs typeface="Arial" panose="020B0604020202020204" pitchFamily="34" charset="0"/>
              </a:rPr>
              <a:t>, A., Theiler, K., Beaney, T., Wang, W., </a:t>
            </a:r>
            <a:r>
              <a:rPr lang="en-GB" dirty="0" err="1">
                <a:latin typeface="Arial" panose="020B0604020202020204" pitchFamily="34" charset="0"/>
                <a:cs typeface="Arial" panose="020B0604020202020204" pitchFamily="34" charset="0"/>
              </a:rPr>
              <a:t>Burnier</a:t>
            </a:r>
            <a:r>
              <a:rPr lang="en-GB" dirty="0">
                <a:latin typeface="Arial" panose="020B0604020202020204" pitchFamily="34" charset="0"/>
                <a:cs typeface="Arial" panose="020B0604020202020204" pitchFamily="34" charset="0"/>
              </a:rPr>
              <a:t>, M. and </a:t>
            </a:r>
            <a:r>
              <a:rPr lang="en-GB" dirty="0" err="1">
                <a:latin typeface="Arial" panose="020B0604020202020204" pitchFamily="34" charset="0"/>
                <a:cs typeface="Arial" panose="020B0604020202020204" pitchFamily="34" charset="0"/>
              </a:rPr>
              <a:t>Wuerzner</a:t>
            </a:r>
            <a:r>
              <a:rPr lang="en-GB" dirty="0">
                <a:latin typeface="Arial" panose="020B0604020202020204" pitchFamily="34" charset="0"/>
                <a:cs typeface="Arial" panose="020B0604020202020204" pitchFamily="34" charset="0"/>
              </a:rPr>
              <a:t>, G. (2022). High blood pressure screening in pharmacies during may measurement month campaigns in Switzerland. </a:t>
            </a:r>
            <a:r>
              <a:rPr lang="en-GB" i="1" dirty="0">
                <a:latin typeface="Arial" panose="020B0604020202020204" pitchFamily="34" charset="0"/>
                <a:cs typeface="Arial" panose="020B0604020202020204" pitchFamily="34" charset="0"/>
              </a:rPr>
              <a:t>Blood Pressure</a:t>
            </a:r>
            <a:r>
              <a:rPr lang="en-GB" dirty="0">
                <a:latin typeface="Arial" panose="020B0604020202020204" pitchFamily="34" charset="0"/>
                <a:cs typeface="Arial" panose="020B0604020202020204" pitchFamily="34" charset="0"/>
              </a:rPr>
              <a:t>, 31(1), pp.129–138. doi:10.1080/08037051.2022.2086531.</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Dixon, A., &amp; Roberts, S. (2013). Delivering better services for people with long-term conditions: Building the house of care. The King's Fund. https://www.kingsfund.org.uk/insight-and-analysis/reports/better-services-people-long-term-conditions</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Engel, G. L. (1977). The need for a new medical model: A challenge for biomedicine. Science, 196(4286), 129–136. https://doi.org/10.1126/science.847460 Cited by: 11200</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Health and Social Care Alliance Scotland (2018). </a:t>
            </a:r>
            <a:r>
              <a:rPr lang="en-GB" i="1" dirty="0">
                <a:latin typeface="Arial" panose="020B0604020202020204" pitchFamily="34" charset="0"/>
                <a:cs typeface="Arial" panose="020B0604020202020204" pitchFamily="34" charset="0"/>
              </a:rPr>
              <a:t>The house of care model</a:t>
            </a:r>
            <a:r>
              <a:rPr lang="en-GB" dirty="0">
                <a:latin typeface="Arial" panose="020B0604020202020204" pitchFamily="34" charset="0"/>
                <a:cs typeface="Arial" panose="020B0604020202020204" pitchFamily="34" charset="0"/>
              </a:rPr>
              <a:t>. [online] </a:t>
            </a:r>
            <a:r>
              <a:rPr lang="en-GB" i="1" dirty="0">
                <a:latin typeface="Arial" panose="020B0604020202020204" pitchFamily="34" charset="0"/>
                <a:cs typeface="Arial" panose="020B0604020202020204" pitchFamily="34" charset="0"/>
              </a:rPr>
              <a:t>Health and Social Care Alliance Scotland</a:t>
            </a:r>
            <a:r>
              <a:rPr lang="en-GB" dirty="0">
                <a:latin typeface="Arial" panose="020B0604020202020204" pitchFamily="34" charset="0"/>
                <a:cs typeface="Arial" panose="020B0604020202020204" pitchFamily="34" charset="0"/>
              </a:rPr>
              <a:t>. Available at: https://www.alliance-scotland.org.uk/past-work-and-projects/scotlands-house-of-care/the-house-of-care-model/ [Accessed 4 Aug. 2026].</a:t>
            </a:r>
            <a:endParaRPr lang="en-IN"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Irazola</a:t>
            </a:r>
            <a:r>
              <a:rPr lang="en-GB" dirty="0">
                <a:latin typeface="Arial" panose="020B0604020202020204" pitchFamily="34" charset="0"/>
                <a:cs typeface="Arial" panose="020B0604020202020204" pitchFamily="34" charset="0"/>
              </a:rPr>
              <a:t>, V., Prado, C., Rosende, A., Flood, D., Tsuyuki, R., Ojeda, C.N., Reyes, M.V., Otero, J., Wellmann, I.A., Fajardo, I., Ridley, E., Londoño, E., Giraldo, G., </a:t>
            </a:r>
            <a:r>
              <a:rPr lang="en-GB" dirty="0" err="1">
                <a:latin typeface="Arial" panose="020B0604020202020204" pitchFamily="34" charset="0"/>
                <a:cs typeface="Arial" panose="020B0604020202020204" pitchFamily="34" charset="0"/>
              </a:rPr>
              <a:t>Bolastig</a:t>
            </a:r>
            <a:r>
              <a:rPr lang="en-GB" dirty="0">
                <a:latin typeface="Arial" panose="020B0604020202020204" pitchFamily="34" charset="0"/>
                <a:cs typeface="Arial" panose="020B0604020202020204" pitchFamily="34" charset="0"/>
              </a:rPr>
              <a:t>, E., Dias, B.M., </a:t>
            </a:r>
            <a:r>
              <a:rPr lang="en-GB" dirty="0" err="1">
                <a:latin typeface="Arial" panose="020B0604020202020204" pitchFamily="34" charset="0"/>
                <a:cs typeface="Arial" panose="020B0604020202020204" pitchFamily="34" charset="0"/>
              </a:rPr>
              <a:t>Haeberer</a:t>
            </a:r>
            <a:r>
              <a:rPr lang="en-GB" dirty="0">
                <a:latin typeface="Arial" panose="020B0604020202020204" pitchFamily="34" charset="0"/>
                <a:cs typeface="Arial" panose="020B0604020202020204" pitchFamily="34" charset="0"/>
              </a:rPr>
              <a:t>, N. and Ordunez, P. (2025). Expanding team-based care for hypertension and cardiovascular risk management with HEARTS in the Americas. </a:t>
            </a:r>
            <a:r>
              <a:rPr lang="en-GB" i="1" dirty="0">
                <a:latin typeface="Arial" panose="020B0604020202020204" pitchFamily="34" charset="0"/>
                <a:cs typeface="Arial" panose="020B0604020202020204" pitchFamily="34" charset="0"/>
              </a:rPr>
              <a:t>Revista Panamericana de Salud Pública</a:t>
            </a:r>
            <a:r>
              <a:rPr lang="en-GB" dirty="0">
                <a:latin typeface="Arial" panose="020B0604020202020204" pitchFamily="34" charset="0"/>
                <a:cs typeface="Arial" panose="020B0604020202020204" pitchFamily="34" charset="0"/>
              </a:rPr>
              <a:t>, 49(18), pp.1–1. doi:10.26633/rpsp.2025.43.</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Jeff, P., </a:t>
            </a:r>
            <a:r>
              <a:rPr lang="en-GB" dirty="0" err="1">
                <a:latin typeface="Arial" panose="020B0604020202020204" pitchFamily="34" charset="0"/>
                <a:cs typeface="Arial" panose="020B0604020202020204" pitchFamily="34" charset="0"/>
              </a:rPr>
              <a:t>Benzimra</a:t>
            </a:r>
            <a:r>
              <a:rPr lang="en-GB" dirty="0">
                <a:latin typeface="Arial" panose="020B0604020202020204" pitchFamily="34" charset="0"/>
                <a:cs typeface="Arial" panose="020B0604020202020204" pitchFamily="34" charset="0"/>
              </a:rPr>
              <a:t>, A., Murphy, J.L., Fenge, L.-A., Devis-Rozental, C. and </a:t>
            </a:r>
            <a:r>
              <a:rPr lang="en-GB" dirty="0" err="1">
                <a:latin typeface="Arial" panose="020B0604020202020204" pitchFamily="34" charset="0"/>
                <a:cs typeface="Arial" panose="020B0604020202020204" pitchFamily="34" charset="0"/>
              </a:rPr>
              <a:t>Amenyah</a:t>
            </a:r>
            <a:r>
              <a:rPr lang="en-GB" dirty="0">
                <a:latin typeface="Arial" panose="020B0604020202020204" pitchFamily="34" charset="0"/>
                <a:cs typeface="Arial" panose="020B0604020202020204" pitchFamily="34" charset="0"/>
              </a:rPr>
              <a:t>, S.D. (2025). Impact of community‐based food interventions on health, well‐being, and social connectedness of older adults: A scoping review. </a:t>
            </a:r>
            <a:r>
              <a:rPr lang="en-GB" i="1" dirty="0">
                <a:latin typeface="Arial" panose="020B0604020202020204" pitchFamily="34" charset="0"/>
                <a:cs typeface="Arial" panose="020B0604020202020204" pitchFamily="34" charset="0"/>
              </a:rPr>
              <a:t>Health &amp;amp; Social Care in the Community</a:t>
            </a:r>
            <a:r>
              <a:rPr lang="en-GB" dirty="0">
                <a:latin typeface="Arial" panose="020B0604020202020204" pitchFamily="34" charset="0"/>
                <a:cs typeface="Arial" panose="020B0604020202020204" pitchFamily="34" charset="0"/>
              </a:rPr>
              <a:t>, 2025(1). doi:10.1155/</a:t>
            </a:r>
            <a:r>
              <a:rPr lang="en-GB" dirty="0" err="1">
                <a:latin typeface="Arial" panose="020B0604020202020204" pitchFamily="34" charset="0"/>
                <a:cs typeface="Arial" panose="020B0604020202020204" pitchFamily="34" charset="0"/>
              </a:rPr>
              <a:t>hsc</a:t>
            </a:r>
            <a:r>
              <a:rPr lang="en-GB" dirty="0">
                <a:latin typeface="Arial" panose="020B0604020202020204" pitchFamily="34" charset="0"/>
                <a:cs typeface="Arial" panose="020B0604020202020204" pitchFamily="34" charset="0"/>
              </a:rPr>
              <a:t>/6677936.</a:t>
            </a:r>
            <a:endParaRPr lang="en-IN"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Kteich</a:t>
            </a:r>
            <a:r>
              <a:rPr lang="en-GB" dirty="0">
                <a:latin typeface="Arial" panose="020B0604020202020204" pitchFamily="34" charset="0"/>
                <a:cs typeface="Arial" panose="020B0604020202020204" pitchFamily="34" charset="0"/>
              </a:rPr>
              <a:t>, K., Karam, M.R., </a:t>
            </a:r>
            <a:r>
              <a:rPr lang="en-GB" dirty="0" err="1">
                <a:latin typeface="Arial" panose="020B0604020202020204" pitchFamily="34" charset="0"/>
                <a:cs typeface="Arial" panose="020B0604020202020204" pitchFamily="34" charset="0"/>
              </a:rPr>
              <a:t>Marouan</a:t>
            </a:r>
            <a:r>
              <a:rPr lang="en-GB" dirty="0">
                <a:latin typeface="Arial" panose="020B0604020202020204" pitchFamily="34" charset="0"/>
                <a:cs typeface="Arial" panose="020B0604020202020204" pitchFamily="34" charset="0"/>
              </a:rPr>
              <a:t> Zoghbi and Aoun, M. (2025). The impact of baseline laboratory tests on the management of new-onset hypertension in primary care: A pilot study.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20(5), pp.e0324743-e0324743. doi:10.1371/journal.pone.0324743.</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Liu, A.-B., Lin, Y.-X., Meng, T.-T., Tian, P., Chen, J.-L., Zhang, X.-H., Xu, W.-H., Zhang, Y., Zhang, D., Zheng, Y. and Su, G.-H. (2024). Global prevalence and disability-adjusted life years of hypertensive heart disease: A trend analysis from the global burden of disease study 2019. </a:t>
            </a:r>
            <a:r>
              <a:rPr lang="en-GB" i="1" dirty="0">
                <a:latin typeface="Arial" panose="020B0604020202020204" pitchFamily="34" charset="0"/>
                <a:cs typeface="Arial" panose="020B0604020202020204" pitchFamily="34" charset="0"/>
              </a:rPr>
              <a:t>Journal of Global Health</a:t>
            </a:r>
            <a:r>
              <a:rPr lang="en-GB" dirty="0">
                <a:latin typeface="Arial" panose="020B0604020202020204" pitchFamily="34" charset="0"/>
                <a:cs typeface="Arial" panose="020B0604020202020204" pitchFamily="34" charset="0"/>
              </a:rPr>
              <a:t>, [online] 14(18). doi:10.7189/jogh.14.04172.</a:t>
            </a:r>
            <a:endParaRPr lang="en-IN" dirty="0">
              <a:latin typeface="Arial" panose="020B0604020202020204" pitchFamily="34" charset="0"/>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4462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24D49-77A6-06C7-26E0-C599CB3355C6}"/>
              </a:ext>
            </a:extLst>
          </p:cNvPr>
          <p:cNvSpPr>
            <a:spLocks noGrp="1"/>
          </p:cNvSpPr>
          <p:nvPr>
            <p:ph type="title"/>
          </p:nvPr>
        </p:nvSpPr>
        <p:spPr>
          <a:xfrm>
            <a:off x="0" y="211575"/>
            <a:ext cx="10768083" cy="796052"/>
          </a:xfrm>
        </p:spPr>
        <p:txBody>
          <a:bodyPr/>
          <a:lstStyle/>
          <a:p>
            <a:pPr algn="ctr"/>
            <a:r>
              <a:rPr lang="en-IN" sz="3300" dirty="0"/>
              <a:t>Reference List </a:t>
            </a:r>
          </a:p>
        </p:txBody>
      </p:sp>
      <p:sp>
        <p:nvSpPr>
          <p:cNvPr id="3" name="Content Placeholder 2">
            <a:extLst>
              <a:ext uri="{FF2B5EF4-FFF2-40B4-BE49-F238E27FC236}">
                <a16:creationId xmlns:a16="http://schemas.microsoft.com/office/drawing/2014/main" id="{BEDE6E5F-26BA-898A-7ED1-10A2C2335DF9}"/>
              </a:ext>
            </a:extLst>
          </p:cNvPr>
          <p:cNvSpPr>
            <a:spLocks noGrp="1"/>
          </p:cNvSpPr>
          <p:nvPr>
            <p:ph idx="1"/>
          </p:nvPr>
        </p:nvSpPr>
        <p:spPr>
          <a:xfrm>
            <a:off x="61415" y="866634"/>
            <a:ext cx="10768083" cy="5381766"/>
          </a:xfrm>
        </p:spPr>
        <p:txBody>
          <a:bodyPr>
            <a:normAutofit fontScale="40000" lnSpcReduction="20000"/>
          </a:bodyPr>
          <a:lstStyle/>
          <a:p>
            <a:pPr algn="just"/>
            <a:r>
              <a:rPr lang="en-GB" dirty="0"/>
              <a:t>National Heart, Lung, and Blood Institute (2024). </a:t>
            </a:r>
            <a:r>
              <a:rPr lang="en-GB" i="1" dirty="0"/>
              <a:t>High blood pressure - causes and risk factors</a:t>
            </a:r>
            <a:r>
              <a:rPr lang="en-GB" dirty="0"/>
              <a:t>. [online] </a:t>
            </a:r>
            <a:r>
              <a:rPr lang="en-GB" i="1" dirty="0"/>
              <a:t>National Heart, Lung, and Blood Institute</a:t>
            </a:r>
            <a:r>
              <a:rPr lang="en-GB" dirty="0"/>
              <a:t>. Available at: https://www.nhlbi.nih.gov/health/high-blood-pressure/causes [Accessed 4 Aug. 2026].</a:t>
            </a:r>
            <a:endParaRPr lang="en-IN" dirty="0"/>
          </a:p>
          <a:p>
            <a:pPr algn="just"/>
            <a:r>
              <a:rPr lang="en-GB" dirty="0"/>
              <a:t>National Institute for Health and Care Excellence (NICE) (2023). </a:t>
            </a:r>
            <a:r>
              <a:rPr lang="en-GB" i="1" dirty="0"/>
              <a:t>Hypertension in adults: Diagnosis and management</a:t>
            </a:r>
            <a:r>
              <a:rPr lang="en-GB" dirty="0"/>
              <a:t>. [online] </a:t>
            </a:r>
            <a:r>
              <a:rPr lang="en-GB" i="1" dirty="0"/>
              <a:t>Nice.org.uk</a:t>
            </a:r>
            <a:r>
              <a:rPr lang="en-GB" dirty="0"/>
              <a:t>. NICE. Available at: https://www.nice.org.uk/guidance/ng136 [Accessed 4 Aug. 2026].</a:t>
            </a:r>
            <a:endParaRPr lang="en-IN" dirty="0"/>
          </a:p>
          <a:p>
            <a:pPr algn="just"/>
            <a:r>
              <a:rPr lang="en-GB" dirty="0"/>
              <a:t>NHS (2022). </a:t>
            </a:r>
            <a:r>
              <a:rPr lang="en-GB" i="1" dirty="0"/>
              <a:t>Cardiovascular disease - medicines optimisation :: NHS Hampshire and isle of Wight</a:t>
            </a:r>
            <a:r>
              <a:rPr lang="en-GB" dirty="0"/>
              <a:t>. [online] </a:t>
            </a:r>
            <a:r>
              <a:rPr lang="en-GB" i="1" dirty="0"/>
              <a:t>NHS Hampshire and Isle of Wight</a:t>
            </a:r>
            <a:r>
              <a:rPr lang="en-GB" dirty="0"/>
              <a:t>. Available at: https://www.hantsiow.icb.nhs.uk/your-health/medicines-optimisation/information-health-care-professionals/specialities/cardiovascular-disease [Accessed 4 Aug. 2026].</a:t>
            </a:r>
            <a:endParaRPr lang="en-IN" dirty="0"/>
          </a:p>
          <a:p>
            <a:pPr algn="just"/>
            <a:r>
              <a:rPr lang="en-GB" dirty="0"/>
              <a:t>NICE (2019). National Institute for Health and Care Excellence consultation hypertension in adults: Diagnosis and Management E. evidence review for step 1 treatment NICE guideline. [online] Available at: https://www.nice.org.uk/guidance/ng136/update/NG136/documents/evidence-review-5 [Accessed 4 Aug. 2026].</a:t>
            </a:r>
            <a:endParaRPr lang="en-IN" dirty="0"/>
          </a:p>
          <a:p>
            <a:pPr algn="just"/>
            <a:r>
              <a:rPr lang="en-GB" dirty="0"/>
              <a:t>NICE (2023). </a:t>
            </a:r>
            <a:r>
              <a:rPr lang="en-GB" i="1" dirty="0"/>
              <a:t>Recommendations | hypertension in adults: Diagnosis and management | guidance | NICE</a:t>
            </a:r>
            <a:r>
              <a:rPr lang="en-GB" dirty="0"/>
              <a:t>. [online] </a:t>
            </a:r>
            <a:r>
              <a:rPr lang="en-GB" i="1" dirty="0"/>
              <a:t>Nice.org.uk</a:t>
            </a:r>
            <a:r>
              <a:rPr lang="en-GB" dirty="0"/>
              <a:t>. NICE. Available at: https://www.nice.org.uk/guidance/ng136/chapter/recommendations [Accessed 4 Aug. 2026].</a:t>
            </a:r>
            <a:endParaRPr lang="en-IN" dirty="0"/>
          </a:p>
          <a:p>
            <a:pPr algn="just"/>
            <a:r>
              <a:rPr lang="en-GB" dirty="0"/>
              <a:t>Ravi, P., Pfaff, K., Ralph, J., Cruz, E., Bellaire, M. and </a:t>
            </a:r>
            <a:r>
              <a:rPr lang="en-GB" dirty="0" err="1"/>
              <a:t>Fontanin</a:t>
            </a:r>
            <a:r>
              <a:rPr lang="en-GB" dirty="0"/>
              <a:t>, G. (2022). Nurse-pharmacist collaborations for promoting medication safety among community-dwelling adults: A scoping review. </a:t>
            </a:r>
            <a:r>
              <a:rPr lang="en-GB" i="1" dirty="0"/>
              <a:t>International Journal of Nursing Studies Advances</a:t>
            </a:r>
            <a:r>
              <a:rPr lang="en-GB" dirty="0"/>
              <a:t>, [online] 4(4), p.100079. doi:10.1016/j.ijnsa.2022.100079.</a:t>
            </a:r>
            <a:endParaRPr lang="en-IN" dirty="0"/>
          </a:p>
          <a:p>
            <a:pPr algn="just"/>
            <a:r>
              <a:rPr lang="en-GB" dirty="0"/>
              <a:t>Solvang, Ø.S., Cassidy, S., Granja, C. and Terje Solvoll (2024). Healthcare professionals’ cross-organizational access to electronic health records: A scoping review. </a:t>
            </a:r>
            <a:r>
              <a:rPr lang="en-GB" i="1" dirty="0"/>
              <a:t>International Journal of Medical Informatics</a:t>
            </a:r>
            <a:r>
              <a:rPr lang="en-GB" dirty="0"/>
              <a:t>, 193(18), pp.105688–105688. doi:10.1016/j.ijmedinf.2024.105688.</a:t>
            </a:r>
            <a:endParaRPr lang="en-IN" dirty="0"/>
          </a:p>
          <a:p>
            <a:pPr algn="just"/>
            <a:r>
              <a:rPr lang="en-GB" dirty="0"/>
              <a:t>Sun, X., Dong Keon Yon, Tuan Thanh Nguyen, </a:t>
            </a:r>
            <a:r>
              <a:rPr lang="en-GB" dirty="0" err="1"/>
              <a:t>Kumpei</a:t>
            </a:r>
            <a:r>
              <a:rPr lang="en-GB" dirty="0"/>
              <a:t> </a:t>
            </a:r>
            <a:r>
              <a:rPr lang="en-GB" dirty="0" err="1"/>
              <a:t>Tanisawa</a:t>
            </a:r>
            <a:r>
              <a:rPr lang="en-GB" dirty="0"/>
              <a:t>, Son, K., Zhang, L., Shu, J., Peng, W., Yang, Y., Branca, F., </a:t>
            </a:r>
            <a:r>
              <a:rPr lang="en-GB" dirty="0" err="1"/>
              <a:t>Wahlqvist</a:t>
            </a:r>
            <a:r>
              <a:rPr lang="en-GB" dirty="0"/>
              <a:t>, M.L., Lim, H. and Wang, Y. (2023). Dietary and other lifestyle factors and their influence on non-communicable diseases in the Western Pacific region. </a:t>
            </a:r>
            <a:r>
              <a:rPr lang="en-GB" i="1" dirty="0"/>
              <a:t>The Lancet Regional Health - Western Pacific</a:t>
            </a:r>
            <a:r>
              <a:rPr lang="en-GB" dirty="0"/>
              <a:t>, 43(18), pp.100842–100842. doi:10.1016/j.lanwpc.2023.100842.</a:t>
            </a:r>
            <a:endParaRPr lang="en-IN" dirty="0"/>
          </a:p>
          <a:p>
            <a:pPr algn="just"/>
            <a:r>
              <a:rPr lang="en-GB" dirty="0"/>
              <a:t>Turkson‐Ocran, R.A.N., </a:t>
            </a:r>
            <a:r>
              <a:rPr lang="en-GB" dirty="0" err="1"/>
              <a:t>Ogunwole</a:t>
            </a:r>
            <a:r>
              <a:rPr lang="en-GB" dirty="0"/>
              <a:t>, S.M., Hines, A.L. and Peterson, P.N. (2021). Shared decision making in cardiovascular patient care to address cardiovascular disease disparities. </a:t>
            </a:r>
            <a:r>
              <a:rPr lang="en-GB" i="1" dirty="0"/>
              <a:t>Journal of the American Heart Association</a:t>
            </a:r>
            <a:r>
              <a:rPr lang="en-GB" dirty="0"/>
              <a:t>, 10(20). doi:10.1161/jaha.120.018183.</a:t>
            </a:r>
            <a:endParaRPr lang="en-IN" dirty="0"/>
          </a:p>
          <a:p>
            <a:pPr algn="just"/>
            <a:r>
              <a:rPr lang="en-GB" dirty="0"/>
              <a:t>Verma, N., Rastogi, S., Chia, Y.C., Siddique, S., </a:t>
            </a:r>
            <a:r>
              <a:rPr lang="en-GB" dirty="0" err="1"/>
              <a:t>Turana</a:t>
            </a:r>
            <a:r>
              <a:rPr lang="en-GB" dirty="0"/>
              <a:t>, Y., Cheng, H., </a:t>
            </a:r>
            <a:r>
              <a:rPr lang="en-GB" dirty="0" err="1"/>
              <a:t>Sogunuru</a:t>
            </a:r>
            <a:r>
              <a:rPr lang="en-GB" dirty="0"/>
              <a:t>, G.P., Tay, J.C., Teo, B.W., Wang, T.D., TSOI, K.K.F. and Kario, K. (2021). Non‐pharmacological management of hypertension. </a:t>
            </a:r>
            <a:r>
              <a:rPr lang="en-GB" i="1" dirty="0"/>
              <a:t>The Journal of Clinical Hypertension</a:t>
            </a:r>
            <a:r>
              <a:rPr lang="en-GB" dirty="0"/>
              <a:t>, [online] 23(7), pp.1275–1283. doi:10.1111/jch.14236.</a:t>
            </a:r>
            <a:endParaRPr lang="en-IN" dirty="0"/>
          </a:p>
          <a:p>
            <a:pPr algn="just"/>
            <a:r>
              <a:rPr lang="en-GB" dirty="0"/>
              <a:t>Wagner, E. H. (1998). Chronic disease management: What will it take to improve care for chronic illness? Effective Clinical Practice, 1(1), 2–4.</a:t>
            </a:r>
            <a:endParaRPr lang="en-IN" dirty="0"/>
          </a:p>
          <a:p>
            <a:pPr algn="just"/>
            <a:r>
              <a:rPr lang="en-GB" dirty="0"/>
              <a:t>World (2025). </a:t>
            </a:r>
            <a:r>
              <a:rPr lang="en-GB" i="1" dirty="0"/>
              <a:t>Uncontrolled high blood pressure puts over a billion people at risk</a:t>
            </a:r>
            <a:r>
              <a:rPr lang="en-GB" dirty="0"/>
              <a:t>. [online] </a:t>
            </a:r>
            <a:r>
              <a:rPr lang="en-GB" i="1" dirty="0"/>
              <a:t>Who.int</a:t>
            </a:r>
            <a:r>
              <a:rPr lang="en-GB" dirty="0"/>
              <a:t>. World Health Organization: WHO. Available at: https://www.who.int/news/item/23-09-2025-uncontrolled-high-blood-pressure-puts-over-a-billion-people-at-risk [Accessed 4 Aug. 2026].</a:t>
            </a:r>
            <a:endParaRPr lang="en-IN" dirty="0"/>
          </a:p>
          <a:p>
            <a:pPr algn="just"/>
            <a:r>
              <a:rPr lang="en-GB" dirty="0"/>
              <a:t>World Health Organization (2021). </a:t>
            </a:r>
            <a:r>
              <a:rPr lang="en-GB" i="1" dirty="0"/>
              <a:t>More than 700 million people with untreated hypertension</a:t>
            </a:r>
            <a:r>
              <a:rPr lang="en-GB" dirty="0"/>
              <a:t>. [online] </a:t>
            </a:r>
            <a:r>
              <a:rPr lang="en-GB" i="1" dirty="0"/>
              <a:t>www.who.int</a:t>
            </a:r>
            <a:r>
              <a:rPr lang="en-GB" dirty="0"/>
              <a:t>. Available at: https://www.who.int/news/item/25-08-2021-more-than-700-million-people-with-untreated-hypertension [Accessed 4 Aug. 2026].</a:t>
            </a:r>
            <a:endParaRPr lang="en-IN" dirty="0"/>
          </a:p>
          <a:p>
            <a:pPr algn="just"/>
            <a:r>
              <a:rPr lang="en-GB" dirty="0"/>
              <a:t>World Health Organization (2023). </a:t>
            </a:r>
            <a:r>
              <a:rPr lang="en-GB" i="1" dirty="0"/>
              <a:t>Hypertension</a:t>
            </a:r>
            <a:r>
              <a:rPr lang="en-GB" dirty="0"/>
              <a:t>. [online] </a:t>
            </a:r>
            <a:r>
              <a:rPr lang="en-GB" i="1" dirty="0"/>
              <a:t>World Health Organization</a:t>
            </a:r>
            <a:r>
              <a:rPr lang="en-GB" dirty="0"/>
              <a:t>. Available at: https://www.who.int/news-room/fact-sheets/detail/hypertension [Accessed 4 Aug. 2026].</a:t>
            </a:r>
            <a:endParaRPr lang="en-IN" dirty="0"/>
          </a:p>
          <a:p>
            <a:pPr algn="just"/>
            <a:r>
              <a:rPr lang="en-GB" dirty="0"/>
              <a:t>Xiang, Z. and Li, H. (2025). Study on the risk of comorbid hypertension in multiple chronic diseases. </a:t>
            </a:r>
            <a:r>
              <a:rPr lang="en-GB" i="1" dirty="0"/>
              <a:t>Archives of Gerontology and Geriatrics Plus</a:t>
            </a:r>
            <a:r>
              <a:rPr lang="en-GB" dirty="0"/>
              <a:t>, 2(2), pp.100135–100135. doi:10.1016/j.aggp.2025.100135.</a:t>
            </a:r>
            <a:endParaRPr lang="en-IN" dirty="0"/>
          </a:p>
          <a:p>
            <a:pPr marL="0" indent="0" algn="just">
              <a:buNone/>
            </a:pPr>
            <a:endParaRPr lang="en-IN" dirty="0"/>
          </a:p>
        </p:txBody>
      </p:sp>
    </p:spTree>
    <p:extLst>
      <p:ext uri="{BB962C8B-B14F-4D97-AF65-F5344CB8AC3E}">
        <p14:creationId xmlns:p14="http://schemas.microsoft.com/office/powerpoint/2010/main" val="2006192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ED40652-2041-40A8-BD19-2174322668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3F9E3962-D4A6-4AE1-88E9-74BCE5EB88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C6C9A81-EBD8-4A7D-BE1B-7520E2A46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5" name="Picture 14">
            <a:extLst>
              <a:ext uri="{FF2B5EF4-FFF2-40B4-BE49-F238E27FC236}">
                <a16:creationId xmlns:a16="http://schemas.microsoft.com/office/drawing/2014/main" id="{79C71F41-5AA1-428C-A1E3-0BD5A76911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7" name="Picture 16">
            <a:extLst>
              <a:ext uri="{FF2B5EF4-FFF2-40B4-BE49-F238E27FC236}">
                <a16:creationId xmlns:a16="http://schemas.microsoft.com/office/drawing/2014/main" id="{8AA17048-7FB7-46CB-B99B-8D9D66ECA5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9" name="Rectangle 18">
            <a:extLst>
              <a:ext uri="{FF2B5EF4-FFF2-40B4-BE49-F238E27FC236}">
                <a16:creationId xmlns:a16="http://schemas.microsoft.com/office/drawing/2014/main" id="{1CFBC036-F1E2-42B1-B205-11560583B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4657E64D-57EB-81CA-D7E4-3B49014C919F}"/>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dirty="0"/>
              <a:t>Thank you</a:t>
            </a:r>
          </a:p>
        </p:txBody>
      </p:sp>
      <p:sp>
        <p:nvSpPr>
          <p:cNvPr id="21" name="Rectangle 20">
            <a:extLst>
              <a:ext uri="{FF2B5EF4-FFF2-40B4-BE49-F238E27FC236}">
                <a16:creationId xmlns:a16="http://schemas.microsoft.com/office/drawing/2014/main" id="{9200DA9A-C650-4C85-93DE-F8BFB9788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D8A2D167-807B-4285-BF5A-BE1660FA27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5">
            <a:extLst>
              <a:ext uri="{FF2B5EF4-FFF2-40B4-BE49-F238E27FC236}">
                <a16:creationId xmlns:a16="http://schemas.microsoft.com/office/drawing/2014/main" id="{83B96611-4BCB-4210-9437-6F78615AB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IN"/>
          </a:p>
        </p:txBody>
      </p:sp>
      <p:pic>
        <p:nvPicPr>
          <p:cNvPr id="37" name="Graphic 36" descr="Handshake">
            <a:extLst>
              <a:ext uri="{FF2B5EF4-FFF2-40B4-BE49-F238E27FC236}">
                <a16:creationId xmlns:a16="http://schemas.microsoft.com/office/drawing/2014/main" id="{17E5685B-4DF2-D9D1-0E1A-AB4DF270F5B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8115" y="647698"/>
            <a:ext cx="5562139" cy="5562139"/>
          </a:xfrm>
          <a:prstGeom prst="rect">
            <a:avLst/>
          </a:prstGeom>
          <a:effectLst/>
        </p:spPr>
      </p:pic>
    </p:spTree>
    <p:extLst>
      <p:ext uri="{BB962C8B-B14F-4D97-AF65-F5344CB8AC3E}">
        <p14:creationId xmlns:p14="http://schemas.microsoft.com/office/powerpoint/2010/main" val="995897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37"/>
                                        </p:tgtEl>
                                        <p:attrNameLst>
                                          <p:attrName>style.visibility</p:attrName>
                                        </p:attrNameLst>
                                      </p:cBhvr>
                                      <p:to>
                                        <p:strVal val="visible"/>
                                      </p:to>
                                    </p:set>
                                    <p:animEffect transition="in" filter="fade">
                                      <p:cBhvr>
                                        <p:cTn id="10" dur="7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Custom 1">
      <a:majorFont>
        <a:latin typeface="Times New Roman"/>
        <a:ea typeface=""/>
        <a:cs typeface=""/>
      </a:majorFont>
      <a:minorFont>
        <a:latin typeface="Times New Roman"/>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
  <TotalTime>3</TotalTime>
  <Words>3435</Words>
  <Application>Microsoft Office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Times New Roman</vt:lpstr>
      <vt:lpstr>Wingdings 3</vt:lpstr>
      <vt:lpstr>Ion</vt:lpstr>
      <vt:lpstr>Programme: MSc Public Health and Social Care in Practice  Module: Community Care and Management of Longer-term Conditions    Module code: LCHS7003  Lecturer: Muhammad Khan Internal Verifier: Dr Hamdi Hussain  Assignment Title: Component 2  Individual Presentation Topic: Hypertension Target Audience Statement: Audience: Primary Care Multidisciplinary Teams in the United Kingdom, specifically General Practitioners (GPs), Practice Nurses, Clinical Pharmacists, and Community Healthcare Workers. The presentation aims to enhance professional awareness of evidence-based diagnosis, assessment, treatment, management, prevention, and co-productive care for adults living with hypertension.   </vt:lpstr>
      <vt:lpstr>Overview of Hypertension: Definition, Symptoms and Aetiology</vt:lpstr>
      <vt:lpstr>Prevalence of Hypertension in the UK and Worldwide</vt:lpstr>
      <vt:lpstr>Economic and Social Burden of Hypertension</vt:lpstr>
      <vt:lpstr>Diagnosis and Initial Assessment of Hypertension  </vt:lpstr>
      <vt:lpstr>Management of Hypertension Following UK Guidance</vt:lpstr>
      <vt:lpstr>Treatment Options for Hypertension in the United Kingdom</vt:lpstr>
      <vt:lpstr>Comorbidities Associated with Hypertension</vt:lpstr>
      <vt:lpstr>Prevention of Hypertension</vt:lpstr>
      <vt:lpstr>Skills, Values and Behaviours Required for Co-Productive Care</vt:lpstr>
      <vt:lpstr>Recommendations: Comprehensive Model of Personalised Care</vt:lpstr>
      <vt:lpstr>Reference List </vt:lpstr>
      <vt:lpstr>Reference List </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THREE</dc:creator>
  <cp:lastModifiedBy>Kishan Vijaybhai Sangani (2527211)</cp:lastModifiedBy>
  <cp:revision>1</cp:revision>
  <dcterms:modified xsi:type="dcterms:W3CDTF">2026-08-11T07:52:25Z</dcterms:modified>
</cp:coreProperties>
</file>