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94660"/>
  </p:normalViewPr>
  <p:slideViewPr>
    <p:cSldViewPr snapToGrid="0">
      <p:cViewPr varScale="1">
        <p:scale>
          <a:sx n="63" d="100"/>
          <a:sy n="63" d="100"/>
        </p:scale>
        <p:origin x="74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EFAADD-9962-4F39-BACC-7408BF2265D2}" type="datetimeFigureOut">
              <a:rPr lang="en-GB" smtClean="0"/>
              <a:t>29/12/2017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A81C24-55F2-4620-A828-BC43FE5BDD19}" type="slidenum">
              <a:rPr lang="en-GB" smtClean="0"/>
              <a:t>‹#›</a:t>
            </a:fld>
            <a:endParaRPr lang="en-GB"/>
          </a:p>
        </p:txBody>
      </p:sp>
    </p:spTree>
    <p:extLst>
      <p:ext uri="{BB962C8B-B14F-4D97-AF65-F5344CB8AC3E}">
        <p14:creationId xmlns:p14="http://schemas.microsoft.com/office/powerpoint/2010/main" val="961899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Shaun Smith come up with his business idea as he spotted a gap in the market for high quality services of Timber erecting in UK. Shaun Smith use a fifth one business opportunity as mentioned above in five main types of business opportunities. Shaun smiths before started his business first research who is the main competitors? How he will be different? Why customers should choose his services? Swot analysis which provided below helps look Shaun smith to his business opportunities and threats in order to look closely in his business idea and how its fits with in this particular market place. Shaun Smith identified a  timber frame construction business opportunity in wales by recognizing the gap in a market for this type of service. </a:t>
            </a:r>
            <a:endParaRPr lang="en-GB" dirty="0"/>
          </a:p>
        </p:txBody>
      </p:sp>
      <p:sp>
        <p:nvSpPr>
          <p:cNvPr id="4" name="Slide Number Placeholder 3"/>
          <p:cNvSpPr>
            <a:spLocks noGrp="1"/>
          </p:cNvSpPr>
          <p:nvPr>
            <p:ph type="sldNum" sz="quarter" idx="10"/>
          </p:nvPr>
        </p:nvSpPr>
        <p:spPr/>
        <p:txBody>
          <a:bodyPr/>
          <a:lstStyle/>
          <a:p>
            <a:fld id="{D0A81C24-55F2-4620-A828-BC43FE5BDD19}" type="slidenum">
              <a:rPr lang="en-GB" smtClean="0"/>
              <a:t>2</a:t>
            </a:fld>
            <a:endParaRPr lang="en-GB"/>
          </a:p>
        </p:txBody>
      </p:sp>
    </p:spTree>
    <p:extLst>
      <p:ext uri="{BB962C8B-B14F-4D97-AF65-F5344CB8AC3E}">
        <p14:creationId xmlns:p14="http://schemas.microsoft.com/office/powerpoint/2010/main" val="2997662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clearly see above Smiths Carpentry ltd Company have a lot of strength which can lead to very successful enterprise however at the moment there are some companies weakness points which should be seriously addressed and analysed by company’s director. Shaun Smith should look in to how to improve cash flow for an all rear round and address issues (working away) with the employees and make more suitable for this matter. Also because of current situation in United Kingdom leaving Europe Union were are many treats lost a most of biggest contracts from Europe.</a:t>
            </a:r>
          </a:p>
          <a:p>
            <a:r>
              <a:rPr lang="en-GB" sz="1200" kern="1200" dirty="0">
                <a:solidFill>
                  <a:schemeClr val="tx1"/>
                </a:solidFill>
                <a:effectLst/>
                <a:latin typeface="+mn-lt"/>
                <a:ea typeface="+mn-ea"/>
                <a:cs typeface="+mn-cs"/>
              </a:rPr>
              <a:t>Future Opportunities for Smiths Carpentry ltd to make sure follow the new trends in timber frame sector which at the moment is getting more and more interesting and popular in sustainable projects such an eco-houses, also improve companies marketing strategy in order make company more visible for new clients. </a:t>
            </a:r>
          </a:p>
          <a:p>
            <a:endParaRPr lang="en-GB" dirty="0"/>
          </a:p>
        </p:txBody>
      </p:sp>
      <p:sp>
        <p:nvSpPr>
          <p:cNvPr id="4" name="Slide Number Placeholder 3"/>
          <p:cNvSpPr>
            <a:spLocks noGrp="1"/>
          </p:cNvSpPr>
          <p:nvPr>
            <p:ph type="sldNum" sz="quarter" idx="10"/>
          </p:nvPr>
        </p:nvSpPr>
        <p:spPr/>
        <p:txBody>
          <a:bodyPr/>
          <a:lstStyle/>
          <a:p>
            <a:fld id="{D0A81C24-55F2-4620-A828-BC43FE5BDD19}" type="slidenum">
              <a:rPr lang="en-GB" smtClean="0"/>
              <a:t>5</a:t>
            </a:fld>
            <a:endParaRPr lang="en-GB"/>
          </a:p>
        </p:txBody>
      </p:sp>
    </p:spTree>
    <p:extLst>
      <p:ext uri="{BB962C8B-B14F-4D97-AF65-F5344CB8AC3E}">
        <p14:creationId xmlns:p14="http://schemas.microsoft.com/office/powerpoint/2010/main" val="215488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Because of such a large of number of unemployment at this area Smith Carpentry ltd make a big contribution such a permanent employment with many available training and qualifications schemes in this sector. Also company works very close with the ‘</a:t>
            </a:r>
            <a:r>
              <a:rPr lang="en-GB" sz="1200" kern="1200" dirty="0" err="1">
                <a:solidFill>
                  <a:schemeClr val="tx1"/>
                </a:solidFill>
                <a:effectLst/>
                <a:latin typeface="+mn-lt"/>
                <a:ea typeface="+mn-ea"/>
                <a:cs typeface="+mn-cs"/>
              </a:rPr>
              <a:t>colegsirgar</a:t>
            </a:r>
            <a:r>
              <a:rPr lang="en-GB" sz="1200" kern="1200" dirty="0">
                <a:solidFill>
                  <a:schemeClr val="tx1"/>
                </a:solidFill>
                <a:effectLst/>
                <a:latin typeface="+mn-lt"/>
                <a:ea typeface="+mn-ea"/>
                <a:cs typeface="+mn-cs"/>
              </a:rPr>
              <a:t>’ local collage  in order to participate apprentice programme which helps new generation carpenters learn and have practise to become a timber frame erectors for future local businesses and new developments.</a:t>
            </a:r>
          </a:p>
          <a:p>
            <a:r>
              <a:rPr lang="en-GB" sz="1200" kern="1200" dirty="0">
                <a:solidFill>
                  <a:schemeClr val="tx1"/>
                </a:solidFill>
                <a:effectLst/>
                <a:latin typeface="+mn-lt"/>
                <a:ea typeface="+mn-ea"/>
                <a:cs typeface="+mn-cs"/>
              </a:rPr>
              <a:t>Other Smiths Carpentry contribution to become a more sustainable to improve company’s image, increase profit and reduce cost which can help have competitive advantage in Timber framing sector. All this Smiths Carpentry contributions can massively increase an employee motivation at work place.</a:t>
            </a:r>
          </a:p>
          <a:p>
            <a:r>
              <a:rPr lang="en-GB" sz="1200" kern="1200" dirty="0">
                <a:solidFill>
                  <a:schemeClr val="tx1"/>
                </a:solidFill>
                <a:effectLst/>
                <a:latin typeface="+mn-lt"/>
                <a:ea typeface="+mn-ea"/>
                <a:cs typeface="+mn-cs"/>
              </a:rPr>
              <a:t>Smith’s Carpentry ltd contributions regional is a recognized good quality service company name which specialize in Timber frame erecting known not just in United Kingdom but all over Europe.</a:t>
            </a:r>
          </a:p>
          <a:p>
            <a:endParaRPr lang="en-GB" dirty="0"/>
          </a:p>
        </p:txBody>
      </p:sp>
      <p:sp>
        <p:nvSpPr>
          <p:cNvPr id="4" name="Slide Number Placeholder 3"/>
          <p:cNvSpPr>
            <a:spLocks noGrp="1"/>
          </p:cNvSpPr>
          <p:nvPr>
            <p:ph type="sldNum" sz="quarter" idx="10"/>
          </p:nvPr>
        </p:nvSpPr>
        <p:spPr/>
        <p:txBody>
          <a:bodyPr/>
          <a:lstStyle/>
          <a:p>
            <a:fld id="{D0A81C24-55F2-4620-A828-BC43FE5BDD19}" type="slidenum">
              <a:rPr lang="en-GB" smtClean="0"/>
              <a:t>6</a:t>
            </a:fld>
            <a:endParaRPr lang="en-GB"/>
          </a:p>
        </p:txBody>
      </p:sp>
    </p:spTree>
    <p:extLst>
      <p:ext uri="{BB962C8B-B14F-4D97-AF65-F5344CB8AC3E}">
        <p14:creationId xmlns:p14="http://schemas.microsoft.com/office/powerpoint/2010/main" val="1375771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Smiths Carpentry Enterprise slowly leading beneficial economic and social change for a region as a small family well known trustworthy company.</a:t>
            </a:r>
          </a:p>
          <a:p>
            <a:endParaRPr lang="en-GB" dirty="0"/>
          </a:p>
        </p:txBody>
      </p:sp>
      <p:sp>
        <p:nvSpPr>
          <p:cNvPr id="4" name="Slide Number Placeholder 3"/>
          <p:cNvSpPr>
            <a:spLocks noGrp="1"/>
          </p:cNvSpPr>
          <p:nvPr>
            <p:ph type="sldNum" sz="quarter" idx="10"/>
          </p:nvPr>
        </p:nvSpPr>
        <p:spPr/>
        <p:txBody>
          <a:bodyPr/>
          <a:lstStyle/>
          <a:p>
            <a:fld id="{D0A81C24-55F2-4620-A828-BC43FE5BDD19}" type="slidenum">
              <a:rPr lang="en-GB" smtClean="0"/>
              <a:t>7</a:t>
            </a:fld>
            <a:endParaRPr lang="en-GB"/>
          </a:p>
        </p:txBody>
      </p:sp>
    </p:spTree>
    <p:extLst>
      <p:ext uri="{BB962C8B-B14F-4D97-AF65-F5344CB8AC3E}">
        <p14:creationId xmlns:p14="http://schemas.microsoft.com/office/powerpoint/2010/main" val="1682319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12/29/2017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12/29/2017</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EE80B-B506-4460-AD73-122326C34B8E}"/>
              </a:ext>
            </a:extLst>
          </p:cNvPr>
          <p:cNvSpPr>
            <a:spLocks noGrp="1"/>
          </p:cNvSpPr>
          <p:nvPr>
            <p:ph type="ctrTitle"/>
          </p:nvPr>
        </p:nvSpPr>
        <p:spPr>
          <a:xfrm>
            <a:off x="884237" y="-714376"/>
            <a:ext cx="8001000" cy="3495676"/>
          </a:xfrm>
        </p:spPr>
        <p:txBody>
          <a:bodyPr/>
          <a:lstStyle/>
          <a:p>
            <a:r>
              <a:rPr lang="en-GB" dirty="0"/>
              <a:t>SMITHS Carpentry ltd</a:t>
            </a:r>
          </a:p>
        </p:txBody>
      </p:sp>
      <p:sp>
        <p:nvSpPr>
          <p:cNvPr id="3" name="Subtitle 2">
            <a:extLst>
              <a:ext uri="{FF2B5EF4-FFF2-40B4-BE49-F238E27FC236}">
                <a16:creationId xmlns:a16="http://schemas.microsoft.com/office/drawing/2014/main" id="{FC5C8AFC-4DCA-47BF-A016-9401D7E4D1E3}"/>
              </a:ext>
            </a:extLst>
          </p:cNvPr>
          <p:cNvSpPr>
            <a:spLocks noGrp="1"/>
          </p:cNvSpPr>
          <p:nvPr>
            <p:ph type="subTitle" idx="1"/>
          </p:nvPr>
        </p:nvSpPr>
        <p:spPr>
          <a:xfrm>
            <a:off x="531811" y="3058160"/>
            <a:ext cx="11121709" cy="2885440"/>
          </a:xfrm>
        </p:spPr>
        <p:txBody>
          <a:bodyPr>
            <a:normAutofit lnSpcReduction="10000"/>
          </a:bodyPr>
          <a:lstStyle/>
          <a:p>
            <a:pPr algn="ctr"/>
            <a:r>
              <a:rPr lang="en-GB" b="1" dirty="0"/>
              <a:t>Presentation</a:t>
            </a:r>
          </a:p>
          <a:p>
            <a:pPr algn="ctr"/>
            <a:r>
              <a:rPr lang="en-GB" b="1" dirty="0"/>
              <a:t>How chosen entrepreneur Shaun Smith identified Smiths Carpentry LTD enterprise opportunities (which have led to economic and social change for a region) and how business contributes to regional/local development?</a:t>
            </a:r>
            <a:endParaRPr lang="en-GB" dirty="0"/>
          </a:p>
          <a:p>
            <a:pPr algn="ctr"/>
            <a:endParaRPr lang="en-GB" b="1" dirty="0"/>
          </a:p>
          <a:p>
            <a:pPr algn="ctr"/>
            <a:r>
              <a:rPr lang="en-GB" b="1" dirty="0"/>
              <a:t>By Vita Morgan</a:t>
            </a:r>
          </a:p>
          <a:p>
            <a:pPr algn="ctr"/>
            <a:r>
              <a:rPr lang="en-GB" b="1" dirty="0"/>
              <a:t>1201912</a:t>
            </a:r>
          </a:p>
        </p:txBody>
      </p:sp>
      <p:pic>
        <p:nvPicPr>
          <p:cNvPr id="5" name="Picture 4">
            <a:extLst>
              <a:ext uri="{FF2B5EF4-FFF2-40B4-BE49-F238E27FC236}">
                <a16:creationId xmlns:a16="http://schemas.microsoft.com/office/drawing/2014/main" id="{66D55B3A-84EC-41BF-B1E6-CA2C14534F3D}"/>
              </a:ext>
            </a:extLst>
          </p:cNvPr>
          <p:cNvPicPr>
            <a:picLocks noChangeAspect="1"/>
          </p:cNvPicPr>
          <p:nvPr/>
        </p:nvPicPr>
        <p:blipFill>
          <a:blip r:embed="rId2"/>
          <a:stretch>
            <a:fillRect/>
          </a:stretch>
        </p:blipFill>
        <p:spPr>
          <a:xfrm>
            <a:off x="8227821" y="778510"/>
            <a:ext cx="2781491" cy="1771650"/>
          </a:xfrm>
          <a:prstGeom prst="rect">
            <a:avLst/>
          </a:prstGeom>
        </p:spPr>
      </p:pic>
    </p:spTree>
    <p:extLst>
      <p:ext uri="{BB962C8B-B14F-4D97-AF65-F5344CB8AC3E}">
        <p14:creationId xmlns:p14="http://schemas.microsoft.com/office/powerpoint/2010/main" val="1520502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529E-2020-4C96-9E45-DB70982E1357}"/>
              </a:ext>
            </a:extLst>
          </p:cNvPr>
          <p:cNvSpPr>
            <a:spLocks noGrp="1"/>
          </p:cNvSpPr>
          <p:nvPr>
            <p:ph type="title"/>
          </p:nvPr>
        </p:nvSpPr>
        <p:spPr>
          <a:xfrm>
            <a:off x="684211" y="447676"/>
            <a:ext cx="8534401" cy="1085850"/>
          </a:xfrm>
        </p:spPr>
        <p:txBody>
          <a:bodyPr>
            <a:normAutofit/>
          </a:bodyPr>
          <a:lstStyle/>
          <a:p>
            <a:r>
              <a:rPr lang="en-GB" dirty="0"/>
              <a:t>Definition of Opportunity:</a:t>
            </a:r>
          </a:p>
        </p:txBody>
      </p:sp>
      <p:sp>
        <p:nvSpPr>
          <p:cNvPr id="3" name="Text Placeholder 2">
            <a:extLst>
              <a:ext uri="{FF2B5EF4-FFF2-40B4-BE49-F238E27FC236}">
                <a16:creationId xmlns:a16="http://schemas.microsoft.com/office/drawing/2014/main" id="{591E4C74-68C0-42E8-98EF-657245D93FDA}"/>
              </a:ext>
            </a:extLst>
          </p:cNvPr>
          <p:cNvSpPr>
            <a:spLocks noGrp="1"/>
          </p:cNvSpPr>
          <p:nvPr>
            <p:ph type="body" idx="1"/>
          </p:nvPr>
        </p:nvSpPr>
        <p:spPr>
          <a:xfrm>
            <a:off x="569913" y="2314575"/>
            <a:ext cx="10088562" cy="3552825"/>
          </a:xfrm>
        </p:spPr>
        <p:txBody>
          <a:bodyPr>
            <a:normAutofit/>
          </a:bodyPr>
          <a:lstStyle/>
          <a:p>
            <a:r>
              <a:rPr lang="en-GB" sz="3200" dirty="0"/>
              <a:t> According to </a:t>
            </a:r>
            <a:r>
              <a:rPr lang="en-GB" sz="3200" dirty="0" err="1"/>
              <a:t>Staff,E</a:t>
            </a:r>
            <a:r>
              <a:rPr lang="en-GB" sz="3200" dirty="0"/>
              <a:t>.(2017) business opportunity is:</a:t>
            </a:r>
          </a:p>
          <a:p>
            <a:r>
              <a:rPr lang="en-GB" b="1" i="1" dirty="0"/>
              <a:t>“</a:t>
            </a:r>
            <a:r>
              <a:rPr lang="en-GB" sz="2400" b="1" i="1" dirty="0"/>
              <a:t>A business opportunity, in the simplest terms, is a packaged business investment that allows the buyer to begin a business. (Technically, all franchises are business opportunities, but not all business opportunities are franchises.) Unlike a franchise, however, the business opportunity seller typically exercises no control over the buyer's business operations.</a:t>
            </a:r>
            <a:r>
              <a:rPr lang="en-GB" sz="2400" b="1" dirty="0"/>
              <a:t>” (Staff, 2017)</a:t>
            </a:r>
          </a:p>
          <a:p>
            <a:endParaRPr lang="en-GB" dirty="0"/>
          </a:p>
          <a:p>
            <a:endParaRPr lang="en-GB" dirty="0"/>
          </a:p>
        </p:txBody>
      </p:sp>
    </p:spTree>
    <p:extLst>
      <p:ext uri="{BB962C8B-B14F-4D97-AF65-F5344CB8AC3E}">
        <p14:creationId xmlns:p14="http://schemas.microsoft.com/office/powerpoint/2010/main" val="3811997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7FB2A-42D6-489B-BA7C-3EC10366356A}"/>
              </a:ext>
            </a:extLst>
          </p:cNvPr>
          <p:cNvSpPr>
            <a:spLocks noGrp="1"/>
          </p:cNvSpPr>
          <p:nvPr>
            <p:ph type="ctrTitle"/>
          </p:nvPr>
        </p:nvSpPr>
        <p:spPr>
          <a:xfrm>
            <a:off x="684212" y="685799"/>
            <a:ext cx="8001000" cy="1295401"/>
          </a:xfrm>
        </p:spPr>
        <p:txBody>
          <a:bodyPr>
            <a:normAutofit fontScale="90000"/>
          </a:bodyPr>
          <a:lstStyle/>
          <a:p>
            <a:r>
              <a:rPr lang="en-GB" dirty="0"/>
              <a:t>There is five subscribed business opportunities:</a:t>
            </a:r>
          </a:p>
        </p:txBody>
      </p:sp>
      <p:sp>
        <p:nvSpPr>
          <p:cNvPr id="3" name="Subtitle 2">
            <a:extLst>
              <a:ext uri="{FF2B5EF4-FFF2-40B4-BE49-F238E27FC236}">
                <a16:creationId xmlns:a16="http://schemas.microsoft.com/office/drawing/2014/main" id="{E5410DC0-8532-495B-8BFE-CC780207360D}"/>
              </a:ext>
            </a:extLst>
          </p:cNvPr>
          <p:cNvSpPr>
            <a:spLocks noGrp="1"/>
          </p:cNvSpPr>
          <p:nvPr>
            <p:ph type="subTitle" idx="1"/>
          </p:nvPr>
        </p:nvSpPr>
        <p:spPr>
          <a:xfrm>
            <a:off x="684212" y="2266951"/>
            <a:ext cx="11202988" cy="4086224"/>
          </a:xfrm>
        </p:spPr>
        <p:txBody>
          <a:bodyPr>
            <a:normAutofit fontScale="92500" lnSpcReduction="20000"/>
          </a:bodyPr>
          <a:lstStyle/>
          <a:p>
            <a:pPr lvl="0"/>
            <a:r>
              <a:rPr lang="en-GB" b="1" dirty="0"/>
              <a:t>First one </a:t>
            </a:r>
            <a:r>
              <a:rPr lang="en-GB" dirty="0"/>
              <a:t>is opportunity is to buy franchise. There an entrepreneur buy already established business and operate under recognize business name such a ‘slim world’ or ‘subway’ and also get a support with the promotional materials, marketing and more from franchise headquarters.</a:t>
            </a:r>
          </a:p>
          <a:p>
            <a:pPr lvl="0"/>
            <a:r>
              <a:rPr lang="en-GB" b="1" dirty="0"/>
              <a:t>Second one </a:t>
            </a:r>
            <a:r>
              <a:rPr lang="en-GB" dirty="0"/>
              <a:t>opportunity to become a distributor which can be as an individual or a as a business that has an agreement to sell products (cosmetics Avon ) or services (life insurance) but produced by another company.</a:t>
            </a:r>
          </a:p>
          <a:p>
            <a:pPr lvl="0"/>
            <a:r>
              <a:rPr lang="en-GB" b="1" dirty="0"/>
              <a:t>Third one </a:t>
            </a:r>
            <a:r>
              <a:rPr lang="en-GB" dirty="0"/>
              <a:t>opportunity is network marketing also known as multilevel marketing which involves creating a network of distributors in order to earn some income through residual commissions. </a:t>
            </a:r>
          </a:p>
          <a:p>
            <a:pPr lvl="0"/>
            <a:r>
              <a:rPr lang="en-GB" b="1" dirty="0"/>
              <a:t>Forth one </a:t>
            </a:r>
            <a:r>
              <a:rPr lang="en-GB" dirty="0"/>
              <a:t>opportunity is licencing</a:t>
            </a:r>
            <a:r>
              <a:rPr lang="en-GB" b="1" dirty="0"/>
              <a:t> </a:t>
            </a:r>
            <a:r>
              <a:rPr lang="en-GB" dirty="0"/>
              <a:t>were can be created new product but the product name, brand or trade will be used of existed very known business worldwide and all profit would be shared between both parties.</a:t>
            </a:r>
          </a:p>
          <a:p>
            <a:pPr lvl="0"/>
            <a:r>
              <a:rPr lang="en-GB" b="1" dirty="0"/>
              <a:t>Fifth one </a:t>
            </a:r>
            <a:r>
              <a:rPr lang="en-GB" dirty="0"/>
              <a:t>opportunity is  to find a product or service in a market which have potential and fill niche in a market.(morebusiness.com,2017)</a:t>
            </a:r>
          </a:p>
          <a:p>
            <a:endParaRPr lang="en-GB" dirty="0"/>
          </a:p>
        </p:txBody>
      </p:sp>
    </p:spTree>
    <p:extLst>
      <p:ext uri="{BB962C8B-B14F-4D97-AF65-F5344CB8AC3E}">
        <p14:creationId xmlns:p14="http://schemas.microsoft.com/office/powerpoint/2010/main" val="566545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41EC-3E58-4AAE-A891-98926F8E4FDC}"/>
              </a:ext>
            </a:extLst>
          </p:cNvPr>
          <p:cNvSpPr>
            <a:spLocks noGrp="1"/>
          </p:cNvSpPr>
          <p:nvPr>
            <p:ph type="ctrTitle"/>
          </p:nvPr>
        </p:nvSpPr>
        <p:spPr>
          <a:xfrm>
            <a:off x="684212" y="685800"/>
            <a:ext cx="8001000" cy="1514475"/>
          </a:xfrm>
        </p:spPr>
        <p:txBody>
          <a:bodyPr>
            <a:normAutofit fontScale="90000"/>
          </a:bodyPr>
          <a:lstStyle/>
          <a:p>
            <a:r>
              <a:rPr lang="en-GB"/>
              <a:t>Background of Smiths Carpentry Enterprise</a:t>
            </a:r>
            <a:endParaRPr lang="en-GB" dirty="0"/>
          </a:p>
        </p:txBody>
      </p:sp>
      <p:sp>
        <p:nvSpPr>
          <p:cNvPr id="3" name="Subtitle 2">
            <a:extLst>
              <a:ext uri="{FF2B5EF4-FFF2-40B4-BE49-F238E27FC236}">
                <a16:creationId xmlns:a16="http://schemas.microsoft.com/office/drawing/2014/main" id="{EBB42755-392F-4225-8C7B-BD3B96050D27}"/>
              </a:ext>
            </a:extLst>
          </p:cNvPr>
          <p:cNvSpPr>
            <a:spLocks noGrp="1"/>
          </p:cNvSpPr>
          <p:nvPr>
            <p:ph type="subTitle" idx="1"/>
          </p:nvPr>
        </p:nvSpPr>
        <p:spPr>
          <a:xfrm>
            <a:off x="361950" y="2733675"/>
            <a:ext cx="10267950" cy="3801567"/>
          </a:xfrm>
        </p:spPr>
        <p:txBody>
          <a:bodyPr>
            <a:normAutofit/>
          </a:bodyPr>
          <a:lstStyle/>
          <a:p>
            <a:r>
              <a:rPr lang="en-GB" dirty="0"/>
              <a:t>Smith’s Carpentry LTD was started in 2006. Companies Director and sole-founder is Shaun Smiths. Smith’s Carpentry ltd specialise in timber frame construction, complex roof structures, CLT, </a:t>
            </a:r>
            <a:r>
              <a:rPr lang="en-GB" dirty="0" err="1"/>
              <a:t>gluelam</a:t>
            </a:r>
            <a:r>
              <a:rPr lang="en-GB" dirty="0"/>
              <a:t> beams and </a:t>
            </a:r>
            <a:r>
              <a:rPr lang="en-GB" dirty="0" err="1"/>
              <a:t>passivhaus</a:t>
            </a:r>
            <a:r>
              <a:rPr lang="en-GB" dirty="0"/>
              <a:t> units. Company introduce they selves as erect structures for all market sectors (commercial, residential, health and educational) which also works in partnership with many of the leading timber frame, SIPS, CLT, &amp; Glulam manufacturers. Company offices Based in Carmarthenshire in South Wales but working all over the UK most commonly Wales, Bristol, Gloucester, Birmingham, Cornwall, Devon and more. Smith’s company ltd well known and respected by the timber frame contractors and in 2017 was awarded for highly commended installer of the year.(Smiths Carpentry LTD,2017)</a:t>
            </a:r>
          </a:p>
          <a:p>
            <a:endParaRPr lang="en-GB" dirty="0"/>
          </a:p>
        </p:txBody>
      </p:sp>
      <p:pic>
        <p:nvPicPr>
          <p:cNvPr id="8" name="Picture 7" descr="A close up of a sign&#10;&#10;Description generated with very high confidence">
            <a:extLst>
              <a:ext uri="{FF2B5EF4-FFF2-40B4-BE49-F238E27FC236}">
                <a16:creationId xmlns:a16="http://schemas.microsoft.com/office/drawing/2014/main" id="{6EB52CCC-DB6D-4534-8845-60108D04D896}"/>
              </a:ext>
            </a:extLst>
          </p:cNvPr>
          <p:cNvPicPr>
            <a:picLocks noChangeAspect="1"/>
          </p:cNvPicPr>
          <p:nvPr/>
        </p:nvPicPr>
        <p:blipFill>
          <a:blip r:embed="rId2"/>
          <a:stretch>
            <a:fillRect/>
          </a:stretch>
        </p:blipFill>
        <p:spPr>
          <a:xfrm>
            <a:off x="7441882" y="322758"/>
            <a:ext cx="3530918" cy="2248992"/>
          </a:xfrm>
          <a:prstGeom prst="rect">
            <a:avLst/>
          </a:prstGeom>
        </p:spPr>
      </p:pic>
    </p:spTree>
    <p:extLst>
      <p:ext uri="{BB962C8B-B14F-4D97-AF65-F5344CB8AC3E}">
        <p14:creationId xmlns:p14="http://schemas.microsoft.com/office/powerpoint/2010/main" val="1147644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BF9A0-0CB2-4450-9133-9F7982434B87}"/>
              </a:ext>
            </a:extLst>
          </p:cNvPr>
          <p:cNvSpPr>
            <a:spLocks noGrp="1"/>
          </p:cNvSpPr>
          <p:nvPr>
            <p:ph type="ctrTitle"/>
          </p:nvPr>
        </p:nvSpPr>
        <p:spPr>
          <a:xfrm>
            <a:off x="4103686" y="314326"/>
            <a:ext cx="4392613" cy="457200"/>
          </a:xfrm>
        </p:spPr>
        <p:txBody>
          <a:bodyPr>
            <a:normAutofit fontScale="90000"/>
          </a:bodyPr>
          <a:lstStyle/>
          <a:p>
            <a:r>
              <a:rPr lang="en-GB" sz="2000" b="1" u="sng" dirty="0"/>
              <a:t>identified enterprise opportunities </a:t>
            </a:r>
            <a:br>
              <a:rPr lang="en-GB" sz="2000" b="1" u="sng" dirty="0"/>
            </a:br>
            <a:r>
              <a:rPr lang="en-GB" sz="2000" b="1" u="sng" dirty="0"/>
              <a:t>Swot Analysis</a:t>
            </a:r>
            <a:endParaRPr lang="en-GB" sz="2000" dirty="0"/>
          </a:p>
        </p:txBody>
      </p:sp>
      <p:sp>
        <p:nvSpPr>
          <p:cNvPr id="3" name="Subtitle 2">
            <a:extLst>
              <a:ext uri="{FF2B5EF4-FFF2-40B4-BE49-F238E27FC236}">
                <a16:creationId xmlns:a16="http://schemas.microsoft.com/office/drawing/2014/main" id="{16AB6108-A7B7-4316-8714-92170728B7C0}"/>
              </a:ext>
            </a:extLst>
          </p:cNvPr>
          <p:cNvSpPr>
            <a:spLocks noGrp="1"/>
          </p:cNvSpPr>
          <p:nvPr>
            <p:ph type="subTitle" idx="1"/>
          </p:nvPr>
        </p:nvSpPr>
        <p:spPr>
          <a:xfrm>
            <a:off x="144145" y="1188718"/>
            <a:ext cx="3556000" cy="5036185"/>
          </a:xfrm>
        </p:spPr>
        <p:txBody>
          <a:bodyPr>
            <a:normAutofit fontScale="62500" lnSpcReduction="20000"/>
          </a:bodyPr>
          <a:lstStyle/>
          <a:p>
            <a:r>
              <a:rPr lang="en-GB" b="1" u="sng" dirty="0">
                <a:solidFill>
                  <a:schemeClr val="tx1"/>
                </a:solidFill>
                <a:latin typeface="Calibri" panose="020F0502020204030204" pitchFamily="34" charset="0"/>
                <a:cs typeface="Calibri" panose="020F0502020204030204" pitchFamily="34" charset="0"/>
              </a:rPr>
              <a:t>Smith’s Carpentry ltd Strength:</a:t>
            </a:r>
            <a:endParaRPr lang="en-GB" dirty="0">
              <a:solidFill>
                <a:schemeClr val="tx1"/>
              </a:solidFill>
              <a:latin typeface="Calibri" panose="020F0502020204030204" pitchFamily="34" charset="0"/>
              <a:cs typeface="Calibri" panose="020F0502020204030204" pitchFamily="34" charset="0"/>
            </a:endParaRP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Professional service</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Competitive price</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Expert construction managers</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Can manage numerous sites at any time</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Erect structures from all market sectors(commercial, residential, education and health)</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Working in partnership with leading timber frame manufactures</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Cover all UK and Ireland</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Employed right staff to ensure quality service</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Provide quality gangs with vast experience within the structural timber industry</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Can supply crane or other plant erect packages</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Fully qualified staff can provide RAMS for the crane element right through to slingers/signallers</a:t>
            </a:r>
          </a:p>
          <a:p>
            <a:pPr marL="342900" lvl="0" indent="-342900">
              <a:buFont typeface="Arial" panose="020B0604020202020204" pitchFamily="34" charset="0"/>
              <a:buChar char="•"/>
            </a:pPr>
            <a:r>
              <a:rPr lang="en-GB" dirty="0">
                <a:solidFill>
                  <a:schemeClr val="tx1"/>
                </a:solidFill>
                <a:latin typeface="Calibri" panose="020F0502020204030204" pitchFamily="34" charset="0"/>
                <a:cs typeface="Calibri" panose="020F0502020204030204" pitchFamily="34" charset="0"/>
              </a:rPr>
              <a:t>SMAS accredited</a:t>
            </a:r>
          </a:p>
          <a:p>
            <a:pPr marL="342900" indent="-342900">
              <a:buFont typeface="Arial" panose="020B0604020202020204" pitchFamily="34" charset="0"/>
              <a:buChar char="•"/>
            </a:pPr>
            <a:endParaRPr lang="en-GB" dirty="0">
              <a:solidFill>
                <a:schemeClr val="tx1"/>
              </a:solidFill>
            </a:endParaRPr>
          </a:p>
        </p:txBody>
      </p:sp>
      <p:sp>
        <p:nvSpPr>
          <p:cNvPr id="5" name="Rectangle 4">
            <a:extLst>
              <a:ext uri="{FF2B5EF4-FFF2-40B4-BE49-F238E27FC236}">
                <a16:creationId xmlns:a16="http://schemas.microsoft.com/office/drawing/2014/main" id="{97AF4040-680E-4252-98F7-930F553198CA}"/>
              </a:ext>
            </a:extLst>
          </p:cNvPr>
          <p:cNvSpPr/>
          <p:nvPr/>
        </p:nvSpPr>
        <p:spPr>
          <a:xfrm>
            <a:off x="3962400" y="1066798"/>
            <a:ext cx="2306320" cy="4072910"/>
          </a:xfrm>
          <a:prstGeom prst="rect">
            <a:avLst/>
          </a:prstGeom>
        </p:spPr>
        <p:txBody>
          <a:bodyPr wrap="square">
            <a:spAutoFit/>
          </a:bodyPr>
          <a:lstStyle/>
          <a:p>
            <a:pPr>
              <a:lnSpc>
                <a:spcPct val="150000"/>
              </a:lnSpc>
              <a:spcAft>
                <a:spcPts val="800"/>
              </a:spcAft>
            </a:pPr>
            <a:r>
              <a:rPr lang="en-GB" sz="1200" b="1" u="sng" dirty="0">
                <a:latin typeface="Calibri" panose="020F0502020204030204" pitchFamily="34" charset="0"/>
                <a:ea typeface="Calibri" panose="020F0502020204030204" pitchFamily="34" charset="0"/>
                <a:cs typeface="Times New Roman" panose="02020603050405020304" pitchFamily="18" charset="0"/>
              </a:rPr>
              <a:t>Smith’s Carpentry ltd Weaknesses: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latin typeface="Arial" panose="020B0604020202020204" pitchFamily="34" charset="0"/>
                <a:ea typeface="Calibri" panose="020F0502020204030204" pitchFamily="34" charset="0"/>
                <a:cs typeface="Arial" panose="020B0604020202020204" pitchFamily="34" charset="0"/>
              </a:rPr>
              <a:t>Seasonally</a:t>
            </a:r>
            <a:r>
              <a:rPr lang="en-GB" sz="1200" dirty="0">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mj-lt"/>
                <a:ea typeface="Calibri" panose="020F0502020204030204" pitchFamily="34" charset="0"/>
                <a:cs typeface="Times New Roman" panose="02020603050405020304" pitchFamily="18" charset="0"/>
              </a:rPr>
              <a:t>earnings</a:t>
            </a:r>
            <a:r>
              <a:rPr lang="en-GB" sz="1200" dirty="0">
                <a:latin typeface="Calibri" panose="020F0502020204030204" pitchFamily="34" charset="0"/>
                <a:ea typeface="Calibri" panose="020F0502020204030204" pitchFamily="34" charset="0"/>
                <a:cs typeface="Times New Roman" panose="02020603050405020304" pitchFamily="18" charset="0"/>
              </a:rPr>
              <a:t>(most contracts is in warm season)</a:t>
            </a: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Travel arrangement working away for employees(employees don’t want work far away from home )</a:t>
            </a: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Business current area (in wales not many contracts and is  less profitable then in UK)</a:t>
            </a:r>
          </a:p>
          <a:p>
            <a:pPr marL="342900" lvl="0" indent="-342900">
              <a:lnSpc>
                <a:spcPct val="150000"/>
              </a:lnSpc>
              <a:spcAft>
                <a:spcPts val="80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Marketing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158BEBE1-2EB1-47F0-AEAD-D900FA53878F}"/>
              </a:ext>
            </a:extLst>
          </p:cNvPr>
          <p:cNvSpPr/>
          <p:nvPr/>
        </p:nvSpPr>
        <p:spPr>
          <a:xfrm>
            <a:off x="6793230" y="1066798"/>
            <a:ext cx="2407920" cy="3241913"/>
          </a:xfrm>
          <a:prstGeom prst="rect">
            <a:avLst/>
          </a:prstGeom>
        </p:spPr>
        <p:txBody>
          <a:bodyPr wrap="square">
            <a:spAutoFit/>
          </a:bodyPr>
          <a:lstStyle/>
          <a:p>
            <a:pPr>
              <a:lnSpc>
                <a:spcPct val="150000"/>
              </a:lnSpc>
              <a:spcAft>
                <a:spcPts val="800"/>
              </a:spcAft>
            </a:pPr>
            <a:r>
              <a:rPr lang="en-GB" sz="1200" b="1" u="sng" dirty="0">
                <a:latin typeface="Calibri" panose="020F0502020204030204" pitchFamily="34" charset="0"/>
                <a:ea typeface="Calibri" panose="020F0502020204030204" pitchFamily="34" charset="0"/>
                <a:cs typeface="Times New Roman" panose="02020603050405020304" pitchFamily="18" charset="0"/>
              </a:rPr>
              <a:t>Smith’s Carpentry ltd Opportunities: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Expand business</a:t>
            </a: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Improve more service (training staff new technologies)</a:t>
            </a: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Follow new trends in timber frame sector</a:t>
            </a: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Improve business marketing</a:t>
            </a:r>
          </a:p>
          <a:p>
            <a:pPr marL="342900" lvl="0" indent="-342900">
              <a:lnSpc>
                <a:spcPct val="150000"/>
              </a:lnSpc>
              <a:spcAft>
                <a:spcPts val="80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Get more profitable local contracts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3D371CCF-4753-47F4-9149-4DAD078BBA3D}"/>
              </a:ext>
            </a:extLst>
          </p:cNvPr>
          <p:cNvSpPr/>
          <p:nvPr/>
        </p:nvSpPr>
        <p:spPr>
          <a:xfrm flipH="1">
            <a:off x="9505950" y="969335"/>
            <a:ext cx="2011680" cy="2133918"/>
          </a:xfrm>
          <a:prstGeom prst="rect">
            <a:avLst/>
          </a:prstGeom>
        </p:spPr>
        <p:txBody>
          <a:bodyPr wrap="square">
            <a:spAutoFit/>
          </a:bodyPr>
          <a:lstStyle/>
          <a:p>
            <a:pPr>
              <a:lnSpc>
                <a:spcPct val="150000"/>
              </a:lnSpc>
              <a:spcAft>
                <a:spcPts val="800"/>
              </a:spcAft>
            </a:pPr>
            <a:r>
              <a:rPr lang="en-GB" sz="1200" b="1" u="sng" dirty="0">
                <a:latin typeface="Calibri" panose="020F0502020204030204" pitchFamily="34" charset="0"/>
                <a:ea typeface="Calibri" panose="020F0502020204030204" pitchFamily="34" charset="0"/>
                <a:cs typeface="Times New Roman" panose="02020603050405020304" pitchFamily="18" charset="0"/>
              </a:rPr>
              <a:t>Smith’s Carpentry ltd Threats: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New technologies</a:t>
            </a:r>
          </a:p>
          <a:p>
            <a:pPr marL="342900" lvl="0" indent="-342900">
              <a:lnSpc>
                <a:spcPct val="150000"/>
              </a:lnSpc>
              <a:spcAft>
                <a:spcPts val="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Competitive market</a:t>
            </a:r>
          </a:p>
          <a:p>
            <a:pPr marL="342900" lvl="0" indent="-342900">
              <a:lnSpc>
                <a:spcPct val="150000"/>
              </a:lnSpc>
              <a:spcAft>
                <a:spcPts val="800"/>
              </a:spcAft>
              <a:buFont typeface="Symbol" panose="05050102010706020507" pitchFamily="18" charset="2"/>
              <a:buChar char=""/>
            </a:pPr>
            <a:r>
              <a:rPr lang="en-GB" sz="1200" dirty="0">
                <a:latin typeface="Calibri" panose="020F0502020204030204" pitchFamily="34" charset="0"/>
                <a:ea typeface="Calibri" panose="020F0502020204030204" pitchFamily="34" charset="0"/>
                <a:cs typeface="Times New Roman" panose="02020603050405020304" pitchFamily="18" charset="0"/>
              </a:rPr>
              <a:t>Brexit (</a:t>
            </a:r>
            <a:r>
              <a:rPr lang="en-GB" sz="1200" dirty="0">
                <a:latin typeface="Calibri" panose="020F0502020204030204" pitchFamily="34" charset="0"/>
                <a:ea typeface="Calibri" panose="020F0502020204030204" pitchFamily="34" charset="0"/>
                <a:cs typeface="Calibri" panose="020F0502020204030204" pitchFamily="34" charset="0"/>
              </a:rPr>
              <a:t>possibility</a:t>
            </a:r>
            <a:r>
              <a:rPr lang="en-GB" sz="1200" dirty="0">
                <a:latin typeface="Calibri" panose="020F0502020204030204" pitchFamily="34" charset="0"/>
                <a:ea typeface="Calibri" panose="020F0502020204030204" pitchFamily="34" charset="0"/>
                <a:cs typeface="Times New Roman" panose="02020603050405020304" pitchFamily="18" charset="0"/>
              </a:rPr>
              <a:t> to loose contracts from Europe)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0775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8721-6D74-4C5C-81A0-18D51753ADF8}"/>
              </a:ext>
            </a:extLst>
          </p:cNvPr>
          <p:cNvSpPr>
            <a:spLocks noGrp="1"/>
          </p:cNvSpPr>
          <p:nvPr>
            <p:ph type="title"/>
          </p:nvPr>
        </p:nvSpPr>
        <p:spPr>
          <a:xfrm>
            <a:off x="684211" y="2114550"/>
            <a:ext cx="8696325" cy="4867275"/>
          </a:xfrm>
        </p:spPr>
        <p:txBody>
          <a:bodyPr>
            <a:normAutofit/>
          </a:bodyPr>
          <a:lstStyle/>
          <a:p>
            <a:r>
              <a:rPr lang="en-GB" sz="2000" dirty="0">
                <a:latin typeface="Calibri" panose="020F0502020204030204" pitchFamily="34" charset="0"/>
                <a:cs typeface="Calibri" panose="020F0502020204030204" pitchFamily="34" charset="0"/>
              </a:rPr>
              <a:t>Create new work places locally</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qualifications/ training for employees</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Apprentices placements</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Sustainable environment in the region</a:t>
            </a:r>
            <a:br>
              <a:rPr lang="en-GB" sz="2000" dirty="0">
                <a:latin typeface="Calibri" panose="020F0502020204030204" pitchFamily="34" charset="0"/>
                <a:cs typeface="Calibri" panose="020F0502020204030204" pitchFamily="34" charset="0"/>
              </a:rPr>
            </a:br>
            <a:br>
              <a:rPr lang="en-GB" sz="20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 Well known and respected name in region ,witch attract new contracts in the area</a:t>
            </a:r>
            <a:br>
              <a:rPr lang="en-GB" sz="2000" dirty="0">
                <a:latin typeface="Calibri" panose="020F0502020204030204" pitchFamily="34" charset="0"/>
                <a:cs typeface="Calibri" panose="020F0502020204030204" pitchFamily="34" charset="0"/>
              </a:rPr>
            </a:br>
            <a:r>
              <a:rPr lang="en-GB" sz="2000" dirty="0"/>
              <a:t> </a:t>
            </a:r>
            <a:br>
              <a:rPr lang="en-GB" sz="2000" dirty="0"/>
            </a:br>
            <a:br>
              <a:rPr lang="en-GB" sz="1100" dirty="0"/>
            </a:br>
            <a:endParaRPr lang="en-GB" sz="1100" dirty="0"/>
          </a:p>
        </p:txBody>
      </p:sp>
      <p:sp>
        <p:nvSpPr>
          <p:cNvPr id="3" name="Content Placeholder 2">
            <a:extLst>
              <a:ext uri="{FF2B5EF4-FFF2-40B4-BE49-F238E27FC236}">
                <a16:creationId xmlns:a16="http://schemas.microsoft.com/office/drawing/2014/main" id="{3AAC7596-30CD-4353-B561-BD3BDA5F170F}"/>
              </a:ext>
            </a:extLst>
          </p:cNvPr>
          <p:cNvSpPr>
            <a:spLocks noGrp="1"/>
          </p:cNvSpPr>
          <p:nvPr>
            <p:ph idx="1"/>
          </p:nvPr>
        </p:nvSpPr>
        <p:spPr>
          <a:xfrm>
            <a:off x="398462" y="1104900"/>
            <a:ext cx="8534400" cy="1152525"/>
          </a:xfrm>
        </p:spPr>
        <p:txBody>
          <a:bodyPr>
            <a:normAutofit/>
          </a:bodyPr>
          <a:lstStyle/>
          <a:p>
            <a:r>
              <a:rPr lang="en-GB" b="1" u="sng" dirty="0"/>
              <a:t>How business contributes to regional/local development?</a:t>
            </a:r>
            <a:endParaRPr lang="en-GB" dirty="0"/>
          </a:p>
          <a:p>
            <a:endParaRPr lang="en-GB" dirty="0"/>
          </a:p>
        </p:txBody>
      </p:sp>
    </p:spTree>
    <p:extLst>
      <p:ext uri="{BB962C8B-B14F-4D97-AF65-F5344CB8AC3E}">
        <p14:creationId xmlns:p14="http://schemas.microsoft.com/office/powerpoint/2010/main" val="2021455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439B9-41B7-4008-8688-BE8E1FA50CA2}"/>
              </a:ext>
            </a:extLst>
          </p:cNvPr>
          <p:cNvSpPr>
            <a:spLocks noGrp="1"/>
          </p:cNvSpPr>
          <p:nvPr>
            <p:ph type="ctrTitle"/>
          </p:nvPr>
        </p:nvSpPr>
        <p:spPr>
          <a:xfrm>
            <a:off x="684212" y="660401"/>
            <a:ext cx="8001000" cy="782319"/>
          </a:xfrm>
        </p:spPr>
        <p:txBody>
          <a:bodyPr>
            <a:normAutofit fontScale="90000"/>
          </a:bodyPr>
          <a:lstStyle/>
          <a:p>
            <a:r>
              <a:rPr lang="en-GB" dirty="0"/>
              <a:t>conclusion</a:t>
            </a:r>
          </a:p>
        </p:txBody>
      </p:sp>
      <p:sp>
        <p:nvSpPr>
          <p:cNvPr id="3" name="Subtitle 2">
            <a:extLst>
              <a:ext uri="{FF2B5EF4-FFF2-40B4-BE49-F238E27FC236}">
                <a16:creationId xmlns:a16="http://schemas.microsoft.com/office/drawing/2014/main" id="{04B6D390-8923-4641-91C5-FDC3D07F91D6}"/>
              </a:ext>
            </a:extLst>
          </p:cNvPr>
          <p:cNvSpPr>
            <a:spLocks noGrp="1"/>
          </p:cNvSpPr>
          <p:nvPr>
            <p:ph type="subTitle" idx="1"/>
          </p:nvPr>
        </p:nvSpPr>
        <p:spPr>
          <a:xfrm>
            <a:off x="684212" y="1828801"/>
            <a:ext cx="10715308" cy="3962400"/>
          </a:xfrm>
        </p:spPr>
        <p:txBody>
          <a:bodyPr>
            <a:noAutofit/>
          </a:bodyPr>
          <a:lstStyle/>
          <a:p>
            <a:r>
              <a:rPr lang="en-GB" sz="3200" dirty="0"/>
              <a:t>Shaun Smiths started his own business in 2006 as a sole-founder risking his own finances and reputation he managed successfully  build well known company in United Kingdom which a made a change for a have led to economic creating more work places in his area for employees/apprentices and social change for a region such a trying involve with more sustainable projects. </a:t>
            </a:r>
          </a:p>
        </p:txBody>
      </p:sp>
    </p:spTree>
    <p:extLst>
      <p:ext uri="{BB962C8B-B14F-4D97-AF65-F5344CB8AC3E}">
        <p14:creationId xmlns:p14="http://schemas.microsoft.com/office/powerpoint/2010/main" val="3332057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D06FF-1908-4541-AF72-4778C4DD6DE1}"/>
              </a:ext>
            </a:extLst>
          </p:cNvPr>
          <p:cNvSpPr>
            <a:spLocks noGrp="1"/>
          </p:cNvSpPr>
          <p:nvPr>
            <p:ph type="ctrTitle"/>
          </p:nvPr>
        </p:nvSpPr>
        <p:spPr>
          <a:xfrm>
            <a:off x="684212" y="685799"/>
            <a:ext cx="8001000" cy="756921"/>
          </a:xfrm>
        </p:spPr>
        <p:txBody>
          <a:bodyPr>
            <a:normAutofit fontScale="90000"/>
          </a:bodyPr>
          <a:lstStyle/>
          <a:p>
            <a:r>
              <a:rPr lang="en-GB" b="1" u="sng" dirty="0"/>
              <a:t>Bibliography</a:t>
            </a:r>
          </a:p>
        </p:txBody>
      </p:sp>
      <p:sp>
        <p:nvSpPr>
          <p:cNvPr id="3" name="Subtitle 2">
            <a:extLst>
              <a:ext uri="{FF2B5EF4-FFF2-40B4-BE49-F238E27FC236}">
                <a16:creationId xmlns:a16="http://schemas.microsoft.com/office/drawing/2014/main" id="{7E20EFBA-B466-41E1-B241-BD7F1FD678D4}"/>
              </a:ext>
            </a:extLst>
          </p:cNvPr>
          <p:cNvSpPr>
            <a:spLocks noGrp="1"/>
          </p:cNvSpPr>
          <p:nvPr>
            <p:ph type="subTitle" idx="1"/>
          </p:nvPr>
        </p:nvSpPr>
        <p:spPr>
          <a:xfrm>
            <a:off x="684212" y="1727201"/>
            <a:ext cx="10684828" cy="4064000"/>
          </a:xfrm>
        </p:spPr>
        <p:txBody>
          <a:bodyPr>
            <a:normAutofit fontScale="47500" lnSpcReduction="20000"/>
          </a:bodyPr>
          <a:lstStyle/>
          <a:p>
            <a:r>
              <a:rPr lang="en-GB" dirty="0"/>
              <a:t>Bridge, S. and O'Neill, K. (2013). </a:t>
            </a:r>
            <a:r>
              <a:rPr lang="en-GB" i="1" dirty="0"/>
              <a:t>Understanding enterprise</a:t>
            </a:r>
            <a:r>
              <a:rPr lang="en-GB" dirty="0"/>
              <a:t>. Basingstoke: Palgrave Macmillan.</a:t>
            </a:r>
          </a:p>
          <a:p>
            <a:r>
              <a:rPr lang="en-GB" dirty="0"/>
              <a:t> </a:t>
            </a:r>
          </a:p>
          <a:p>
            <a:r>
              <a:rPr lang="en-GB" dirty="0"/>
              <a:t>Burns, P. (2001). </a:t>
            </a:r>
            <a:r>
              <a:rPr lang="en-GB" i="1" dirty="0"/>
              <a:t>Entrepreneurship and small business</a:t>
            </a:r>
            <a:r>
              <a:rPr lang="en-GB" dirty="0"/>
              <a:t>. Basingstoke [etc.]: Palgrave.</a:t>
            </a:r>
          </a:p>
          <a:p>
            <a:r>
              <a:rPr lang="en-GB" b="1" dirty="0"/>
              <a:t> </a:t>
            </a:r>
            <a:endParaRPr lang="en-GB" dirty="0"/>
          </a:p>
          <a:p>
            <a:r>
              <a:rPr lang="en-GB" dirty="0"/>
              <a:t>Colbert, F. (2017). </a:t>
            </a:r>
            <a:r>
              <a:rPr lang="en-GB" i="1" dirty="0"/>
              <a:t>Definition of a SWOT Analysis</a:t>
            </a:r>
            <a:r>
              <a:rPr lang="en-GB" dirty="0"/>
              <a:t>. [online] Smallbusiness.chron.com. Available at: http://smallbusiness.chron.com/definition-swot-analysis-43274.html [Accessed 29 Dec. 2017].</a:t>
            </a:r>
          </a:p>
          <a:p>
            <a:r>
              <a:rPr lang="en-GB" dirty="0"/>
              <a:t> </a:t>
            </a:r>
          </a:p>
          <a:p>
            <a:r>
              <a:rPr lang="en-GB" dirty="0"/>
              <a:t>Environment.nsw.gov.au. (2017). </a:t>
            </a:r>
            <a:r>
              <a:rPr lang="en-GB" i="1" dirty="0"/>
              <a:t>Sustainability in business | NSW Environment &amp; Heritage</a:t>
            </a:r>
            <a:r>
              <a:rPr lang="en-GB" dirty="0"/>
              <a:t>. [online] Available at: http://www.environment.nsw.gov.au/business/sustainability.htm [Accessed 29 Dec. 2017].</a:t>
            </a:r>
          </a:p>
          <a:p>
            <a:r>
              <a:rPr lang="en-GB" dirty="0"/>
              <a:t> </a:t>
            </a:r>
          </a:p>
          <a:p>
            <a:r>
              <a:rPr lang="en-GB" dirty="0"/>
              <a:t>MoreBusiness.com. (2017). </a:t>
            </a:r>
            <a:r>
              <a:rPr lang="en-GB" i="1" dirty="0"/>
              <a:t>5 Types of Business Opportunities for Entrepreneurs | MoreBusiness.com</a:t>
            </a:r>
            <a:r>
              <a:rPr lang="en-GB" dirty="0"/>
              <a:t>. [online] Available at: https://www.morebusiness.com/business-opportunity-leads/ [Accessed 29 Dec. 2017].</a:t>
            </a:r>
          </a:p>
          <a:p>
            <a:r>
              <a:rPr lang="en-GB" dirty="0"/>
              <a:t> </a:t>
            </a:r>
          </a:p>
          <a:p>
            <a:r>
              <a:rPr lang="en-GB" dirty="0"/>
              <a:t>Smiths Carpentry Ltd. (2017). </a:t>
            </a:r>
            <a:r>
              <a:rPr lang="en-GB" i="1" dirty="0"/>
              <a:t>About Smiths Carpentry of Ammanford, Carmarthenshire in Wales</a:t>
            </a:r>
            <a:r>
              <a:rPr lang="en-GB" dirty="0"/>
              <a:t>. [online] Available at: https://www.smithscarpentryltd.co.uk/about/ [Accessed 29 Dec. 2017].</a:t>
            </a:r>
          </a:p>
          <a:p>
            <a:r>
              <a:rPr lang="en-GB" dirty="0"/>
              <a:t> </a:t>
            </a:r>
          </a:p>
          <a:p>
            <a:r>
              <a:rPr lang="en-GB" dirty="0"/>
              <a:t>Staff, E. (2017). </a:t>
            </a:r>
            <a:r>
              <a:rPr lang="en-GB" i="1" dirty="0"/>
              <a:t>Business Opportunity</a:t>
            </a:r>
            <a:r>
              <a:rPr lang="en-GB" dirty="0"/>
              <a:t>. [online] Entrepreneur. Available at: https://www.entrepreneur.com/encyclopedia/business-opportunity [Accessed 29 Dec. 2017].</a:t>
            </a:r>
          </a:p>
          <a:p>
            <a:endParaRPr lang="en-GB" dirty="0"/>
          </a:p>
        </p:txBody>
      </p:sp>
    </p:spTree>
    <p:extLst>
      <p:ext uri="{BB962C8B-B14F-4D97-AF65-F5344CB8AC3E}">
        <p14:creationId xmlns:p14="http://schemas.microsoft.com/office/powerpoint/2010/main" val="160717705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1210</Words>
  <Application>Microsoft Office PowerPoint</Application>
  <PresentationFormat>Widescreen</PresentationFormat>
  <Paragraphs>75</Paragraphs>
  <Slides>8</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Gothic</vt:lpstr>
      <vt:lpstr>Symbol</vt:lpstr>
      <vt:lpstr>Times New Roman</vt:lpstr>
      <vt:lpstr>Wingdings 3</vt:lpstr>
      <vt:lpstr>Slice</vt:lpstr>
      <vt:lpstr>SMITHS Carpentry ltd</vt:lpstr>
      <vt:lpstr>Definition of Opportunity:</vt:lpstr>
      <vt:lpstr>There is five subscribed business opportunities:</vt:lpstr>
      <vt:lpstr>Background of Smiths Carpentry Enterprise</vt:lpstr>
      <vt:lpstr>identified enterprise opportunities  Swot Analysis</vt:lpstr>
      <vt:lpstr>Create new work places locally  qualifications/ training for employees  Apprentices placements  Sustainable environment in the region   Well known and respected name in region ,witch attract new contracts in the area    </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SMITHS Carpentry ltd</dc:title>
  <dc:creator>Vita Elertiene</dc:creator>
  <cp:lastModifiedBy>Vita Elertiene</cp:lastModifiedBy>
  <cp:revision>14</cp:revision>
  <dcterms:created xsi:type="dcterms:W3CDTF">2017-12-29T13:55:34Z</dcterms:created>
  <dcterms:modified xsi:type="dcterms:W3CDTF">2017-12-29T15:30:45Z</dcterms:modified>
</cp:coreProperties>
</file>