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1.xml" ContentType="application/vnd.openxmlformats-officedocument.presentationml.tags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7" r:id="rId6"/>
    <p:sldId id="538" r:id="rId7"/>
    <p:sldId id="540" r:id="rId8"/>
    <p:sldId id="558" r:id="rId9"/>
    <p:sldId id="559" r:id="rId10"/>
    <p:sldId id="562" r:id="rId11"/>
    <p:sldId id="259" r:id="rId12"/>
    <p:sldId id="260" r:id="rId13"/>
    <p:sldId id="261" r:id="rId14"/>
    <p:sldId id="262" r:id="rId15"/>
    <p:sldId id="263" r:id="rId16"/>
    <p:sldId id="283" r:id="rId17"/>
    <p:sldId id="508" r:id="rId18"/>
    <p:sldId id="544" r:id="rId19"/>
    <p:sldId id="509" r:id="rId20"/>
    <p:sldId id="517" r:id="rId21"/>
    <p:sldId id="518" r:id="rId22"/>
    <p:sldId id="565" r:id="rId23"/>
    <p:sldId id="285" r:id="rId24"/>
    <p:sldId id="264" r:id="rId25"/>
    <p:sldId id="265" r:id="rId26"/>
    <p:sldId id="266" r:id="rId27"/>
    <p:sldId id="267" r:id="rId28"/>
    <p:sldId id="268" r:id="rId29"/>
    <p:sldId id="269" r:id="rId30"/>
    <p:sldId id="28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1947" autoAdjust="0"/>
  </p:normalViewPr>
  <p:slideViewPr>
    <p:cSldViewPr>
      <p:cViewPr varScale="1">
        <p:scale>
          <a:sx n="62" d="100"/>
          <a:sy n="62" d="100"/>
        </p:scale>
        <p:origin x="140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08778338-6F22-47B9-B872-7E204CEA7FAD}"/>
    <pc:docChg chg="delSld modSld">
      <pc:chgData name="Piyumika Kithulgoda Gamage" userId="8130ac14-9727-4963-a006-512f362f8357" providerId="ADAL" clId="{08778338-6F22-47B9-B872-7E204CEA7FAD}" dt="2023-10-29T16:20:54.839" v="7" actId="20577"/>
      <pc:docMkLst>
        <pc:docMk/>
      </pc:docMkLst>
      <pc:sldChg chg="modSp mod">
        <pc:chgData name="Piyumika Kithulgoda Gamage" userId="8130ac14-9727-4963-a006-512f362f8357" providerId="ADAL" clId="{08778338-6F22-47B9-B872-7E204CEA7FAD}" dt="2023-10-29T16:20:54.839" v="7" actId="20577"/>
        <pc:sldMkLst>
          <pc:docMk/>
          <pc:sldMk cId="3408955283" sldId="256"/>
        </pc:sldMkLst>
        <pc:spChg chg="mod">
          <ac:chgData name="Piyumika Kithulgoda Gamage" userId="8130ac14-9727-4963-a006-512f362f8357" providerId="ADAL" clId="{08778338-6F22-47B9-B872-7E204CEA7FAD}" dt="2023-10-29T16:20:54.839" v="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Piyumika Kithulgoda Gamage" userId="8130ac14-9727-4963-a006-512f362f8357" providerId="ADAL" clId="{08778338-6F22-47B9-B872-7E204CEA7FAD}" dt="2023-10-29T16:16:24.211" v="0" actId="47"/>
        <pc:sldMkLst>
          <pc:docMk/>
          <pc:sldMk cId="2231598803" sldId="279"/>
        </pc:sldMkLst>
      </pc:sldChg>
      <pc:sldChg chg="del">
        <pc:chgData name="Piyumika Kithulgoda Gamage" userId="8130ac14-9727-4963-a006-512f362f8357" providerId="ADAL" clId="{08778338-6F22-47B9-B872-7E204CEA7FAD}" dt="2023-10-29T16:16:25.838" v="1" actId="47"/>
        <pc:sldMkLst>
          <pc:docMk/>
          <pc:sldMk cId="775025993" sldId="280"/>
        </pc:sldMkLst>
      </pc:sldChg>
      <pc:sldChg chg="del">
        <pc:chgData name="Piyumika Kithulgoda Gamage" userId="8130ac14-9727-4963-a006-512f362f8357" providerId="ADAL" clId="{08778338-6F22-47B9-B872-7E204CEA7FAD}" dt="2023-10-29T16:16:26.918" v="2" actId="47"/>
        <pc:sldMkLst>
          <pc:docMk/>
          <pc:sldMk cId="1739249799" sldId="281"/>
        </pc:sldMkLst>
      </pc:sldChg>
      <pc:sldChg chg="del">
        <pc:chgData name="Piyumika Kithulgoda Gamage" userId="8130ac14-9727-4963-a006-512f362f8357" providerId="ADAL" clId="{08778338-6F22-47B9-B872-7E204CEA7FAD}" dt="2023-10-29T16:16:28.391" v="3" actId="47"/>
        <pc:sldMkLst>
          <pc:docMk/>
          <pc:sldMk cId="1367954413" sldId="28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A1486C-664B-4553-A455-7765F2838986}" type="doc">
      <dgm:prSet loTypeId="urn:microsoft.com/office/officeart/2005/8/layout/pyramid1" loCatId="pyramid" qsTypeId="urn:microsoft.com/office/officeart/2005/8/quickstyle/simple2" qsCatId="simple" csTypeId="urn:microsoft.com/office/officeart/2005/8/colors/colorful5" csCatId="colorful" phldr="1"/>
      <dgm:spPr/>
    </dgm:pt>
    <dgm:pt modelId="{40CAC179-71A8-4823-8F2F-7626C0C7C970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en-GB" sz="1200" b="1" dirty="0">
            <a:solidFill>
              <a:schemeClr val="bg1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sz="1200" b="1" dirty="0">
              <a:solidFill>
                <a:schemeClr val="bg1"/>
              </a:solidFill>
            </a:rPr>
            <a:t>Promised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sz="1200" b="1" dirty="0">
              <a:solidFill>
                <a:schemeClr val="bg1"/>
              </a:solidFill>
            </a:rPr>
            <a:t>brand</a:t>
          </a:r>
        </a:p>
      </dgm:t>
    </dgm:pt>
    <dgm:pt modelId="{320E701A-404E-4DC6-AE2B-5EF6655BECAA}" type="parTrans" cxnId="{8847EBC7-5B31-4313-8DD6-F747C3FBDFC0}">
      <dgm:prSet/>
      <dgm:spPr/>
      <dgm:t>
        <a:bodyPr/>
        <a:lstStyle/>
        <a:p>
          <a:endParaRPr lang="en-GB"/>
        </a:p>
      </dgm:t>
    </dgm:pt>
    <dgm:pt modelId="{39AAD33A-222D-460B-836F-0EC39A58E9EC}" type="sibTrans" cxnId="{8847EBC7-5B31-4313-8DD6-F747C3FBDFC0}">
      <dgm:prSet/>
      <dgm:spPr/>
      <dgm:t>
        <a:bodyPr/>
        <a:lstStyle/>
        <a:p>
          <a:endParaRPr lang="en-GB"/>
        </a:p>
      </dgm:t>
    </dgm:pt>
    <dgm:pt modelId="{E686CC7D-57A2-4852-B1AA-7375F17516EA}">
      <dgm:prSet phldrT="[Text]" custT="1"/>
      <dgm:spPr/>
      <dgm:t>
        <a:bodyPr/>
        <a:lstStyle/>
        <a:p>
          <a:r>
            <a:rPr lang="en-GB" sz="1200" b="1" dirty="0">
              <a:solidFill>
                <a:schemeClr val="bg1"/>
              </a:solidFill>
            </a:rPr>
            <a:t>Emotional Values</a:t>
          </a:r>
        </a:p>
      </dgm:t>
    </dgm:pt>
    <dgm:pt modelId="{545D96A5-2E4A-49A9-9EA5-6D0737F517A9}" type="parTrans" cxnId="{A3F48769-4CCF-4B48-BED0-14998005B48B}">
      <dgm:prSet/>
      <dgm:spPr/>
      <dgm:t>
        <a:bodyPr/>
        <a:lstStyle/>
        <a:p>
          <a:endParaRPr lang="en-GB"/>
        </a:p>
      </dgm:t>
    </dgm:pt>
    <dgm:pt modelId="{8F98E757-A2E8-402E-B55C-2B5C81A1E5C0}" type="sibTrans" cxnId="{A3F48769-4CCF-4B48-BED0-14998005B48B}">
      <dgm:prSet/>
      <dgm:spPr/>
      <dgm:t>
        <a:bodyPr/>
        <a:lstStyle/>
        <a:p>
          <a:endParaRPr lang="en-GB"/>
        </a:p>
      </dgm:t>
    </dgm:pt>
    <dgm:pt modelId="{8D569A5D-7F99-4591-9584-BA5391D19A2E}">
      <dgm:prSet phldrT="[Text]" custT="1"/>
      <dgm:spPr/>
      <dgm:t>
        <a:bodyPr/>
        <a:lstStyle/>
        <a:p>
          <a:r>
            <a:rPr lang="en-GB" sz="1200" b="1" dirty="0">
              <a:solidFill>
                <a:schemeClr val="bg1"/>
              </a:solidFill>
            </a:rPr>
            <a:t>Functional Values</a:t>
          </a:r>
        </a:p>
      </dgm:t>
    </dgm:pt>
    <dgm:pt modelId="{9F04274D-D4C9-4B51-97EF-1FC5A82054B2}" type="parTrans" cxnId="{762DA3C2-89E5-4D4C-9AA9-A02B5E5D3D7C}">
      <dgm:prSet/>
      <dgm:spPr/>
      <dgm:t>
        <a:bodyPr/>
        <a:lstStyle/>
        <a:p>
          <a:endParaRPr lang="en-GB"/>
        </a:p>
      </dgm:t>
    </dgm:pt>
    <dgm:pt modelId="{A7BE546F-A927-4802-82DF-C5F97F2DCFF0}" type="sibTrans" cxnId="{762DA3C2-89E5-4D4C-9AA9-A02B5E5D3D7C}">
      <dgm:prSet/>
      <dgm:spPr/>
      <dgm:t>
        <a:bodyPr/>
        <a:lstStyle/>
        <a:p>
          <a:endParaRPr lang="en-GB"/>
        </a:p>
      </dgm:t>
    </dgm:pt>
    <dgm:pt modelId="{D122D699-11A7-47E6-A001-42423EB5E4FF}" type="pres">
      <dgm:prSet presAssocID="{24A1486C-664B-4553-A455-7765F2838986}" presName="Name0" presStyleCnt="0">
        <dgm:presLayoutVars>
          <dgm:dir/>
          <dgm:animLvl val="lvl"/>
          <dgm:resizeHandles val="exact"/>
        </dgm:presLayoutVars>
      </dgm:prSet>
      <dgm:spPr/>
    </dgm:pt>
    <dgm:pt modelId="{C1DD1D9C-AE71-446B-BF55-62FBA9BDD844}" type="pres">
      <dgm:prSet presAssocID="{40CAC179-71A8-4823-8F2F-7626C0C7C970}" presName="Name8" presStyleCnt="0"/>
      <dgm:spPr/>
    </dgm:pt>
    <dgm:pt modelId="{A60E6E43-89A1-407B-92AA-B97FB147E717}" type="pres">
      <dgm:prSet presAssocID="{40CAC179-71A8-4823-8F2F-7626C0C7C970}" presName="level" presStyleLbl="node1" presStyleIdx="0" presStyleCnt="3" custLinFactNeighborY="-859">
        <dgm:presLayoutVars>
          <dgm:chMax val="1"/>
          <dgm:bulletEnabled val="1"/>
        </dgm:presLayoutVars>
      </dgm:prSet>
      <dgm:spPr/>
    </dgm:pt>
    <dgm:pt modelId="{79318CB7-8956-4F56-8C68-423555D1D2D2}" type="pres">
      <dgm:prSet presAssocID="{40CAC179-71A8-4823-8F2F-7626C0C7C97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4B3C9CF-CFC5-40A7-9084-C5DF92FD1D01}" type="pres">
      <dgm:prSet presAssocID="{E686CC7D-57A2-4852-B1AA-7375F17516EA}" presName="Name8" presStyleCnt="0"/>
      <dgm:spPr/>
    </dgm:pt>
    <dgm:pt modelId="{74C50337-F7E0-4F94-A1EC-BD7927749F56}" type="pres">
      <dgm:prSet presAssocID="{E686CC7D-57A2-4852-B1AA-7375F17516EA}" presName="level" presStyleLbl="node1" presStyleIdx="1" presStyleCnt="3">
        <dgm:presLayoutVars>
          <dgm:chMax val="1"/>
          <dgm:bulletEnabled val="1"/>
        </dgm:presLayoutVars>
      </dgm:prSet>
      <dgm:spPr/>
    </dgm:pt>
    <dgm:pt modelId="{7B850224-D0B7-4445-862B-DD87B76B49F3}" type="pres">
      <dgm:prSet presAssocID="{E686CC7D-57A2-4852-B1AA-7375F17516E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C8BE375-0D54-4096-A855-34733A1ACB96}" type="pres">
      <dgm:prSet presAssocID="{8D569A5D-7F99-4591-9584-BA5391D19A2E}" presName="Name8" presStyleCnt="0"/>
      <dgm:spPr/>
    </dgm:pt>
    <dgm:pt modelId="{9FF4AF7E-3365-46F5-978D-576461042CF7}" type="pres">
      <dgm:prSet presAssocID="{8D569A5D-7F99-4591-9584-BA5391D19A2E}" presName="level" presStyleLbl="node1" presStyleIdx="2" presStyleCnt="3" custLinFactNeighborY="-859">
        <dgm:presLayoutVars>
          <dgm:chMax val="1"/>
          <dgm:bulletEnabled val="1"/>
        </dgm:presLayoutVars>
      </dgm:prSet>
      <dgm:spPr/>
    </dgm:pt>
    <dgm:pt modelId="{C03252E2-23A0-41BD-9D4A-A60E471B2317}" type="pres">
      <dgm:prSet presAssocID="{8D569A5D-7F99-4591-9584-BA5391D19A2E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5B06DB03-20B6-418A-9060-EBF11492E9DF}" type="presOf" srcId="{8D569A5D-7F99-4591-9584-BA5391D19A2E}" destId="{C03252E2-23A0-41BD-9D4A-A60E471B2317}" srcOrd="1" destOrd="0" presId="urn:microsoft.com/office/officeart/2005/8/layout/pyramid1"/>
    <dgm:cxn modelId="{9E847B29-6F73-4A57-82E8-B916C3B23693}" type="presOf" srcId="{8D569A5D-7F99-4591-9584-BA5391D19A2E}" destId="{9FF4AF7E-3365-46F5-978D-576461042CF7}" srcOrd="0" destOrd="0" presId="urn:microsoft.com/office/officeart/2005/8/layout/pyramid1"/>
    <dgm:cxn modelId="{8DF12E65-F5B8-403A-AD24-F8F764F101FB}" type="presOf" srcId="{E686CC7D-57A2-4852-B1AA-7375F17516EA}" destId="{74C50337-F7E0-4F94-A1EC-BD7927749F56}" srcOrd="0" destOrd="0" presId="urn:microsoft.com/office/officeart/2005/8/layout/pyramid1"/>
    <dgm:cxn modelId="{A3F48769-4CCF-4B48-BED0-14998005B48B}" srcId="{24A1486C-664B-4553-A455-7765F2838986}" destId="{E686CC7D-57A2-4852-B1AA-7375F17516EA}" srcOrd="1" destOrd="0" parTransId="{545D96A5-2E4A-49A9-9EA5-6D0737F517A9}" sibTransId="{8F98E757-A2E8-402E-B55C-2B5C81A1E5C0}"/>
    <dgm:cxn modelId="{E7E6E677-B9F5-4B9D-BCFD-F0CF38A45C95}" type="presOf" srcId="{24A1486C-664B-4553-A455-7765F2838986}" destId="{D122D699-11A7-47E6-A001-42423EB5E4FF}" srcOrd="0" destOrd="0" presId="urn:microsoft.com/office/officeart/2005/8/layout/pyramid1"/>
    <dgm:cxn modelId="{0B3E63B1-E0E1-437B-874B-854B72A35588}" type="presOf" srcId="{40CAC179-71A8-4823-8F2F-7626C0C7C970}" destId="{A60E6E43-89A1-407B-92AA-B97FB147E717}" srcOrd="0" destOrd="0" presId="urn:microsoft.com/office/officeart/2005/8/layout/pyramid1"/>
    <dgm:cxn modelId="{DD99E4B7-06B9-4D16-B272-ECC6C7638280}" type="presOf" srcId="{E686CC7D-57A2-4852-B1AA-7375F17516EA}" destId="{7B850224-D0B7-4445-862B-DD87B76B49F3}" srcOrd="1" destOrd="0" presId="urn:microsoft.com/office/officeart/2005/8/layout/pyramid1"/>
    <dgm:cxn modelId="{762DA3C2-89E5-4D4C-9AA9-A02B5E5D3D7C}" srcId="{24A1486C-664B-4553-A455-7765F2838986}" destId="{8D569A5D-7F99-4591-9584-BA5391D19A2E}" srcOrd="2" destOrd="0" parTransId="{9F04274D-D4C9-4B51-97EF-1FC5A82054B2}" sibTransId="{A7BE546F-A927-4802-82DF-C5F97F2DCFF0}"/>
    <dgm:cxn modelId="{8847EBC7-5B31-4313-8DD6-F747C3FBDFC0}" srcId="{24A1486C-664B-4553-A455-7765F2838986}" destId="{40CAC179-71A8-4823-8F2F-7626C0C7C970}" srcOrd="0" destOrd="0" parTransId="{320E701A-404E-4DC6-AE2B-5EF6655BECAA}" sibTransId="{39AAD33A-222D-460B-836F-0EC39A58E9EC}"/>
    <dgm:cxn modelId="{054562E5-C0D5-4850-9CEF-C47BCC3DF789}" type="presOf" srcId="{40CAC179-71A8-4823-8F2F-7626C0C7C970}" destId="{79318CB7-8956-4F56-8C68-423555D1D2D2}" srcOrd="1" destOrd="0" presId="urn:microsoft.com/office/officeart/2005/8/layout/pyramid1"/>
    <dgm:cxn modelId="{073672C1-B88D-4484-9450-0A3A5536498C}" type="presParOf" srcId="{D122D699-11A7-47E6-A001-42423EB5E4FF}" destId="{C1DD1D9C-AE71-446B-BF55-62FBA9BDD844}" srcOrd="0" destOrd="0" presId="urn:microsoft.com/office/officeart/2005/8/layout/pyramid1"/>
    <dgm:cxn modelId="{234C359F-386A-4716-AB11-E4A32B6962EA}" type="presParOf" srcId="{C1DD1D9C-AE71-446B-BF55-62FBA9BDD844}" destId="{A60E6E43-89A1-407B-92AA-B97FB147E717}" srcOrd="0" destOrd="0" presId="urn:microsoft.com/office/officeart/2005/8/layout/pyramid1"/>
    <dgm:cxn modelId="{C5E5030D-E8E2-4FE9-B918-EA458459AA23}" type="presParOf" srcId="{C1DD1D9C-AE71-446B-BF55-62FBA9BDD844}" destId="{79318CB7-8956-4F56-8C68-423555D1D2D2}" srcOrd="1" destOrd="0" presId="urn:microsoft.com/office/officeart/2005/8/layout/pyramid1"/>
    <dgm:cxn modelId="{B9FCE77C-A432-4D92-B8EA-E74918810027}" type="presParOf" srcId="{D122D699-11A7-47E6-A001-42423EB5E4FF}" destId="{34B3C9CF-CFC5-40A7-9084-C5DF92FD1D01}" srcOrd="1" destOrd="0" presId="urn:microsoft.com/office/officeart/2005/8/layout/pyramid1"/>
    <dgm:cxn modelId="{E533D72C-F7B3-4F55-8135-AE1C0A27FA75}" type="presParOf" srcId="{34B3C9CF-CFC5-40A7-9084-C5DF92FD1D01}" destId="{74C50337-F7E0-4F94-A1EC-BD7927749F56}" srcOrd="0" destOrd="0" presId="urn:microsoft.com/office/officeart/2005/8/layout/pyramid1"/>
    <dgm:cxn modelId="{C27FF384-D8C8-4FF4-89CE-AEA999CCDA8D}" type="presParOf" srcId="{34B3C9CF-CFC5-40A7-9084-C5DF92FD1D01}" destId="{7B850224-D0B7-4445-862B-DD87B76B49F3}" srcOrd="1" destOrd="0" presId="urn:microsoft.com/office/officeart/2005/8/layout/pyramid1"/>
    <dgm:cxn modelId="{BBC51E25-463B-442E-9547-FFF14DE20794}" type="presParOf" srcId="{D122D699-11A7-47E6-A001-42423EB5E4FF}" destId="{2C8BE375-0D54-4096-A855-34733A1ACB96}" srcOrd="2" destOrd="0" presId="urn:microsoft.com/office/officeart/2005/8/layout/pyramid1"/>
    <dgm:cxn modelId="{02C86A14-FA2A-4B69-BB25-E0905DDF4D05}" type="presParOf" srcId="{2C8BE375-0D54-4096-A855-34733A1ACB96}" destId="{9FF4AF7E-3365-46F5-978D-576461042CF7}" srcOrd="0" destOrd="0" presId="urn:microsoft.com/office/officeart/2005/8/layout/pyramid1"/>
    <dgm:cxn modelId="{A9D28277-BAD9-4D72-A4AC-0B56F65B2F71}" type="presParOf" srcId="{2C8BE375-0D54-4096-A855-34733A1ACB96}" destId="{C03252E2-23A0-41BD-9D4A-A60E471B231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E6E43-89A1-407B-92AA-B97FB147E717}">
      <dsp:nvSpPr>
        <dsp:cNvPr id="0" name=""/>
        <dsp:cNvSpPr/>
      </dsp:nvSpPr>
      <dsp:spPr>
        <a:xfrm>
          <a:off x="1374152" y="0"/>
          <a:ext cx="1374152" cy="1215544"/>
        </a:xfrm>
        <a:prstGeom prst="trapezoid">
          <a:avLst>
            <a:gd name="adj" fmla="val 5652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endParaRPr lang="en-GB" sz="1200" b="1" kern="1200" dirty="0">
            <a:solidFill>
              <a:schemeClr val="bg1"/>
            </a:solidFill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200" b="1" kern="1200" dirty="0">
              <a:solidFill>
                <a:schemeClr val="bg1"/>
              </a:solidFill>
            </a:rPr>
            <a:t>Promised 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200" b="1" kern="1200" dirty="0">
              <a:solidFill>
                <a:schemeClr val="bg1"/>
              </a:solidFill>
            </a:rPr>
            <a:t>brand</a:t>
          </a:r>
        </a:p>
      </dsp:txBody>
      <dsp:txXfrm>
        <a:off x="1374152" y="0"/>
        <a:ext cx="1374152" cy="1215544"/>
      </dsp:txXfrm>
    </dsp:sp>
    <dsp:sp modelId="{74C50337-F7E0-4F94-A1EC-BD7927749F56}">
      <dsp:nvSpPr>
        <dsp:cNvPr id="0" name=""/>
        <dsp:cNvSpPr/>
      </dsp:nvSpPr>
      <dsp:spPr>
        <a:xfrm>
          <a:off x="687076" y="1215544"/>
          <a:ext cx="2748305" cy="1215544"/>
        </a:xfrm>
        <a:prstGeom prst="trapezoid">
          <a:avLst>
            <a:gd name="adj" fmla="val 56524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</a:rPr>
            <a:t>Emotional Values</a:t>
          </a:r>
        </a:p>
      </dsp:txBody>
      <dsp:txXfrm>
        <a:off x="1168029" y="1215544"/>
        <a:ext cx="1786398" cy="1215544"/>
      </dsp:txXfrm>
    </dsp:sp>
    <dsp:sp modelId="{9FF4AF7E-3365-46F5-978D-576461042CF7}">
      <dsp:nvSpPr>
        <dsp:cNvPr id="0" name=""/>
        <dsp:cNvSpPr/>
      </dsp:nvSpPr>
      <dsp:spPr>
        <a:xfrm>
          <a:off x="0" y="2420648"/>
          <a:ext cx="4122458" cy="1215544"/>
        </a:xfrm>
        <a:prstGeom prst="trapezoid">
          <a:avLst>
            <a:gd name="adj" fmla="val 56524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</a:rPr>
            <a:t>Functional Values</a:t>
          </a:r>
        </a:p>
      </dsp:txBody>
      <dsp:txXfrm>
        <a:off x="721430" y="2420648"/>
        <a:ext cx="2679597" cy="1215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F86D7-6EC5-42EE-9994-157958CAF7A1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9F8D0F-6B08-4351-88F8-DA9B019E7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388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830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ts val="700"/>
              </a:spcBef>
            </a:pPr>
            <a:endParaRPr lang="en-US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634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830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A </a:t>
            </a: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product</a:t>
            </a: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is anything that can be offered to a market for attention, acquisition, use, or consumption that might satisfy a want or need. </a:t>
            </a:r>
          </a:p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Broadly defined, “products” also include services, events, persons, places, organizations, ideas, or mixes of these. </a:t>
            </a:r>
          </a:p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To differentiate their offers, marketers create and manage customer experiences with their brands or company. </a:t>
            </a:r>
          </a:p>
          <a:p>
            <a:pPr eaLnBrk="1" hangingPunct="1">
              <a:spcBef>
                <a:spcPts val="700"/>
              </a:spcBef>
            </a:pPr>
            <a:endParaRPr lang="en-US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749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ts val="700"/>
              </a:spcBef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Services</a:t>
            </a: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are a form of product that consist of activities, benefits, or satisfactions offered for sale that are essentially intangible and do not result in the ownership of anything. </a:t>
            </a:r>
          </a:p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A company’s market offering often includes both tangible goods and intangible services. </a:t>
            </a:r>
          </a:p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At one extreme, the offer may consist of a pure tangible good, such as soap or toothpaste. </a:t>
            </a:r>
          </a:p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At the other extreme, the offer may consist of a pure services. </a:t>
            </a:r>
          </a:p>
        </p:txBody>
      </p:sp>
    </p:spTree>
    <p:extLst>
      <p:ext uri="{BB962C8B-B14F-4D97-AF65-F5344CB8AC3E}">
        <p14:creationId xmlns:p14="http://schemas.microsoft.com/office/powerpoint/2010/main" val="17034359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90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 eaLnBrk="1" hangingPunct="1"/>
            <a:fld id="{3A2D24C5-E475-49B3-8E3C-1A650D5A5D8D}" type="slidenum">
              <a:rPr lang="en-GB" altLang="en-US"/>
              <a:pPr algn="ctr"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1570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120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830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ts val="700"/>
              </a:spcBef>
            </a:pPr>
            <a:r>
              <a:rPr lang="en-US" alt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To differentiate their offers, marketers create and manage customer experiences with their brands or company. </a:t>
            </a:r>
          </a:p>
          <a:p>
            <a:pPr eaLnBrk="1" hangingPunct="1">
              <a:spcBef>
                <a:spcPts val="700"/>
              </a:spcBef>
            </a:pPr>
            <a:endParaRPr lang="en-US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9976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7A44D-20A0-44E4-B300-E9B886A10B6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462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>
              <a:buFont typeface="+mj-lt"/>
              <a:buAutoNum type="arabicPeriod"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Functional values 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Quality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A brand can be associated with consistent, high-quality products or services.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Rolex 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Performance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Some brands are valued for their superior performance or functionality.</a:t>
            </a:r>
            <a:r>
              <a:rPr lang="en-GB" sz="1000" dirty="0">
                <a:solidFill>
                  <a:srgbClr val="374151"/>
                </a:solidFill>
                <a:latin typeface="Söhne"/>
              </a:rPr>
              <a:t>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Apple's iPhone 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Reliability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Brands can be trusted to deliver products or services that perform consistently and dependably.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Toyota</a:t>
            </a:r>
          </a:p>
          <a:p>
            <a:pPr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Emotional Values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Brand Personality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Brands can have distinct personalities that resonate with consumers.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Coca-Cola is often associated with happiness and optimism.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Emotional Connection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Some brands create emotional connections with customers based on shared values and beliefs.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Patagonia connects with environmentally conscious consumers through its sustainability efforts.</a:t>
            </a:r>
          </a:p>
          <a:p>
            <a:pPr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Promised Brand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Brand Promise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Brands often make explicit or implicit promises to customers about what they can expect from their products or services.</a:t>
            </a:r>
            <a:r>
              <a:rPr lang="en-GB" sz="1000" dirty="0">
                <a:solidFill>
                  <a:srgbClr val="374151"/>
                </a:solidFill>
                <a:latin typeface="Söhne"/>
              </a:rPr>
              <a:t>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Toyota's promised brand is built on reliability. 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Consistency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Brands maintain consistency in their messaging, quality, and values to uphold their promises.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McDonald's consistency in fast food service and quality across locations.</a:t>
            </a:r>
          </a:p>
          <a:p>
            <a:pPr lvl="1" algn="l"/>
            <a:r>
              <a:rPr lang="en-GB" sz="1000" b="1" i="0" dirty="0">
                <a:solidFill>
                  <a:srgbClr val="374151"/>
                </a:solidFill>
                <a:effectLst/>
                <a:latin typeface="Söhne"/>
              </a:rPr>
              <a:t>Customer Experience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Brands aim to deliver a consistent and positive customer experience to fulfil their brand promise. </a:t>
            </a:r>
            <a:r>
              <a:rPr lang="en-GB" sz="1000" b="0" i="1" dirty="0">
                <a:solidFill>
                  <a:srgbClr val="374151"/>
                </a:solidFill>
                <a:effectLst/>
                <a:latin typeface="Söhne"/>
              </a:rPr>
              <a:t>Example</a:t>
            </a:r>
            <a:r>
              <a:rPr lang="en-GB" sz="1000" b="0" i="0" dirty="0">
                <a:solidFill>
                  <a:srgbClr val="374151"/>
                </a:solidFill>
                <a:effectLst/>
                <a:latin typeface="Söhne"/>
              </a:rPr>
              <a:t>: Amazon promises convenience and fast delivery, which they deliver through their Prime service.</a:t>
            </a:r>
          </a:p>
          <a:p>
            <a:endParaRPr lang="en-GB" altLang="en-US" dirty="0"/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1pPr>
            <a:lvl2pPr marL="742950" indent="-28575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2pPr>
            <a:lvl3pPr marL="11430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3pPr>
            <a:lvl4pPr marL="16002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4pPr>
            <a:lvl5pPr marL="20574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9pPr>
          </a:lstStyle>
          <a:p>
            <a:pPr algn="ctr" eaLnBrk="1" hangingPunct="1"/>
            <a:fld id="{C82A1BF4-DFDB-46C5-88FB-262AE527E1BF}" type="slidenum">
              <a:rPr lang="en-GB" altLang="en-US" sz="2800">
                <a:solidFill>
                  <a:srgbClr val="000000"/>
                </a:solidFill>
                <a:ea typeface="ヒラギノ角ゴ ProN W3" charset="-128"/>
              </a:rPr>
              <a:pPr algn="ctr" eaLnBrk="1" hangingPunct="1"/>
              <a:t>16</a:t>
            </a:fld>
            <a:endParaRPr lang="en-GB" altLang="en-US" sz="2800">
              <a:solidFill>
                <a:srgbClr val="000000"/>
              </a:solidFill>
              <a:ea typeface="ヒラギノ角ゴ ProN W3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850532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54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547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1pPr>
            <a:lvl2pPr marL="742950" indent="-28575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2pPr>
            <a:lvl3pPr marL="11430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3pPr>
            <a:lvl4pPr marL="16002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4pPr>
            <a:lvl5pPr marL="20574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9pPr>
          </a:lstStyle>
          <a:p>
            <a:pPr algn="ctr" eaLnBrk="1" hangingPunct="1"/>
            <a:fld id="{7F39913F-285C-48F0-BB04-21029DADA27F}" type="slidenum">
              <a:rPr lang="en-GB" altLang="en-US" sz="2800">
                <a:solidFill>
                  <a:srgbClr val="000000"/>
                </a:solidFill>
                <a:ea typeface="ヒラギノ角ゴ ProN W3" charset="-128"/>
              </a:rPr>
              <a:pPr algn="ctr" eaLnBrk="1" hangingPunct="1"/>
              <a:t>17</a:t>
            </a:fld>
            <a:endParaRPr lang="en-GB" altLang="en-US" sz="2800">
              <a:solidFill>
                <a:srgbClr val="000000"/>
              </a:solidFill>
              <a:ea typeface="ヒラギノ角ゴ ProN W3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24186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64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650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1pPr>
            <a:lvl2pPr marL="742950" indent="-28575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2pPr>
            <a:lvl3pPr marL="11430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3pPr>
            <a:lvl4pPr marL="16002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4pPr>
            <a:lvl5pPr marL="2057400" indent="-228600" algn="l" eaLnBrk="0" hangingPunct="0"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  <a:ea typeface="Geneva" charset="-128"/>
              </a:defRPr>
            </a:lvl9pPr>
          </a:lstStyle>
          <a:p>
            <a:pPr algn="ctr" eaLnBrk="1" hangingPunct="1"/>
            <a:fld id="{83249C34-371D-4067-BBF2-4913CDDBEEBE}" type="slidenum">
              <a:rPr lang="en-GB" altLang="en-US" sz="2800">
                <a:solidFill>
                  <a:srgbClr val="000000"/>
                </a:solidFill>
                <a:ea typeface="ヒラギノ角ゴ ProN W3" charset="-128"/>
              </a:rPr>
              <a:pPr algn="ctr" eaLnBrk="1" hangingPunct="1"/>
              <a:t>18</a:t>
            </a:fld>
            <a:endParaRPr lang="en-GB" altLang="en-US" sz="2800">
              <a:solidFill>
                <a:srgbClr val="000000"/>
              </a:solidFill>
              <a:ea typeface="ヒラギノ角ゴ ProN W3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880977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fld id="{F1332F8D-307A-4B34-A27D-D4594187FFA4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2254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brand.com/en/best-global-brands/2012/Coca-Col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terbrand.com/en/best-global-brands/2012/Coca-Cola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484784"/>
            <a:ext cx="7992888" cy="352839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  <a:br>
              <a:rPr lang="en-GB" dirty="0">
                <a:solidFill>
                  <a:schemeClr val="bg2"/>
                </a:solidFill>
              </a:rPr>
            </a:br>
            <a:r>
              <a:rPr lang="en-GB" altLang="en-US" sz="4400" b="1" dirty="0">
                <a:solidFill>
                  <a:schemeClr val="accent2"/>
                </a:solidFill>
              </a:rPr>
              <a:t>Marketing Fundamentals</a:t>
            </a:r>
            <a:br>
              <a:rPr lang="en-GB" altLang="en-US" sz="4400" b="1" dirty="0">
                <a:solidFill>
                  <a:schemeClr val="accent2"/>
                </a:solidFill>
              </a:rPr>
            </a:br>
            <a:r>
              <a:rPr lang="en-GB" altLang="en-US">
                <a:solidFill>
                  <a:schemeClr val="accent2"/>
                </a:solidFill>
              </a:rPr>
              <a:t>Week 3 Session 2</a:t>
            </a:r>
            <a:br>
              <a:rPr lang="en-GB" altLang="en-US" dirty="0">
                <a:solidFill>
                  <a:schemeClr val="accent2"/>
                </a:solidFill>
              </a:rPr>
            </a:br>
            <a:r>
              <a:rPr lang="en-GB" altLang="en-US" dirty="0">
                <a:solidFill>
                  <a:schemeClr val="accent2"/>
                </a:solidFill>
              </a:rPr>
              <a:t>Product Decisions</a:t>
            </a:r>
            <a:br>
              <a:rPr lang="en-GB" dirty="0"/>
            </a:b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556792"/>
            <a:ext cx="7550496" cy="3384376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To </a:t>
            </a:r>
            <a:r>
              <a:rPr lang="en-GB" dirty="0"/>
              <a:t>understand the "product" component </a:t>
            </a:r>
            <a:r>
              <a:rPr lang="en-GB"/>
              <a:t>of the marketing </a:t>
            </a:r>
            <a:r>
              <a:rPr lang="en-GB" dirty="0"/>
              <a:t>mix.</a:t>
            </a:r>
            <a:endParaRPr lang="en-GB" sz="3200" dirty="0"/>
          </a:p>
          <a:p>
            <a:r>
              <a:rPr lang="en-GB" sz="3200" dirty="0"/>
              <a:t>To discuss different stages of the Product Life Cycle model.</a:t>
            </a:r>
          </a:p>
          <a:p>
            <a:r>
              <a:rPr lang="en-GB" sz="3200" dirty="0"/>
              <a:t>To apply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critically analyse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 understand the concept of branding and branding strategies.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/>
          </p:cNvSpPr>
          <p:nvPr/>
        </p:nvSpPr>
        <p:spPr bwMode="auto">
          <a:xfrm>
            <a:off x="2690813" y="2456892"/>
            <a:ext cx="3857625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 anchor="ctr"/>
          <a:lstStyle>
            <a:lvl1pPr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4275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What is a product?</a:t>
            </a:r>
            <a:endParaRPr lang="en-US" altLang="en-US" sz="4275" dirty="0">
              <a:solidFill>
                <a:srgbClr val="001F67"/>
              </a:solidFill>
              <a:latin typeface="Arial Black" panose="020B0A04020102020204" pitchFamily="34" charset="0"/>
              <a:cs typeface="Arial" panose="020B0604020202020204" pitchFamily="34" charset="0"/>
              <a:sym typeface="Arial Black" panose="020B0A04020102020204" pitchFamily="34" charset="0"/>
            </a:endParaRPr>
          </a:p>
        </p:txBody>
      </p:sp>
      <p:sp>
        <p:nvSpPr>
          <p:cNvPr id="36867" name="Rectangle 3"/>
          <p:cNvSpPr>
            <a:spLocks/>
          </p:cNvSpPr>
          <p:nvPr/>
        </p:nvSpPr>
        <p:spPr bwMode="auto">
          <a:xfrm>
            <a:off x="5276850" y="5614988"/>
            <a:ext cx="254317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bIns="38100" anchor="ctr"/>
          <a:lstStyle>
            <a:lvl1pPr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600">
              <a:solidFill>
                <a:srgbClr val="001F67"/>
              </a:solidFill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7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/>
          </p:cNvSpPr>
          <p:nvPr/>
        </p:nvSpPr>
        <p:spPr bwMode="auto">
          <a:xfrm>
            <a:off x="521550" y="2456892"/>
            <a:ext cx="8046894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 anchor="ctr"/>
          <a:lstStyle>
            <a:lvl1pPr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“A product is physical good, service, idea, person or place that is capable of offering tangible and intangible attributes that individuals or </a:t>
            </a:r>
            <a:r>
              <a:rPr lang="en-US" altLang="en-US" dirty="0" err="1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regard as so necessary, worthwhile or satisfying that they are prepared to exchange money, patronage or some other unit of value in order to acquire it.” </a:t>
            </a:r>
            <a:endParaRPr lang="en-US" altLang="en-US" dirty="0">
              <a:solidFill>
                <a:srgbClr val="001F67"/>
              </a:solidFill>
              <a:latin typeface="Arial Black" panose="020B0A04020102020204" pitchFamily="34" charset="0"/>
              <a:cs typeface="Arial" panose="020B0604020202020204" pitchFamily="34" charset="0"/>
              <a:sym typeface="Arial Black" panose="020B0A040201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9512" y="5301208"/>
            <a:ext cx="252184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350" dirty="0" err="1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Brassington</a:t>
            </a:r>
            <a:r>
              <a:rPr lang="en-US" altLang="en-US" sz="1350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and </a:t>
            </a:r>
            <a:r>
              <a:rPr lang="en-US" altLang="en-US" sz="1350" dirty="0" err="1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Pettitt</a:t>
            </a:r>
            <a:r>
              <a:rPr lang="en-US" altLang="en-US" sz="1350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 (2013) 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73361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1"/>
          <p:cNvSpPr>
            <a:spLocks/>
          </p:cNvSpPr>
          <p:nvPr/>
        </p:nvSpPr>
        <p:spPr bwMode="auto">
          <a:xfrm>
            <a:off x="1571625" y="1866900"/>
            <a:ext cx="5981700" cy="2066925"/>
          </a:xfrm>
          <a:prstGeom prst="roundRect">
            <a:avLst>
              <a:gd name="adj" fmla="val 6912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lIns="0" tIns="0" rIns="0" bIns="0"/>
          <a:lstStyle>
            <a:lvl1pPr eaLnBrk="0" hangingPunct="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 eaLnBrk="0" hangingPunct="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 eaLnBrk="0" hangingPunct="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 eaLnBrk="0" hangingPunct="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 eaLnBrk="0" hangingPunct="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 eaLnBrk="1" hangingPunct="1">
              <a:defRPr/>
            </a:pPr>
            <a:endParaRPr lang="en-US" altLang="en-US" sz="2100"/>
          </a:p>
        </p:txBody>
      </p:sp>
      <p:sp>
        <p:nvSpPr>
          <p:cNvPr id="10242" name="Rectangle 2"/>
          <p:cNvSpPr>
            <a:spLocks/>
          </p:cNvSpPr>
          <p:nvPr/>
        </p:nvSpPr>
        <p:spPr bwMode="auto">
          <a:xfrm>
            <a:off x="1771650" y="2628900"/>
            <a:ext cx="2638425" cy="159067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0" tIns="0" rIns="0" bIns="0"/>
          <a:lstStyle/>
          <a:p>
            <a:pPr algn="ctr" eaLnBrk="1" hangingPunct="1">
              <a:defRPr/>
            </a:pPr>
            <a:endParaRPr lang="en-US" sz="1350"/>
          </a:p>
        </p:txBody>
      </p:sp>
      <p:sp>
        <p:nvSpPr>
          <p:cNvPr id="10243" name="Rectangle 3"/>
          <p:cNvSpPr>
            <a:spLocks/>
          </p:cNvSpPr>
          <p:nvPr/>
        </p:nvSpPr>
        <p:spPr bwMode="auto">
          <a:xfrm>
            <a:off x="4695825" y="2600325"/>
            <a:ext cx="2638425" cy="159067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lIns="0" tIns="0" rIns="0" bIns="0"/>
          <a:lstStyle/>
          <a:p>
            <a:pPr algn="ctr" eaLnBrk="1" hangingPunct="1">
              <a:defRPr/>
            </a:pPr>
            <a:endParaRPr lang="en-US" sz="1350"/>
          </a:p>
        </p:txBody>
      </p:sp>
      <p:sp>
        <p:nvSpPr>
          <p:cNvPr id="22533" name="Rectangle 4"/>
          <p:cNvSpPr>
            <a:spLocks/>
          </p:cNvSpPr>
          <p:nvPr/>
        </p:nvSpPr>
        <p:spPr bwMode="auto">
          <a:xfrm>
            <a:off x="1657350" y="1029891"/>
            <a:ext cx="6076950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 eaLnBrk="1" hangingPunct="1"/>
            <a:r>
              <a:rPr lang="en-US" altLang="en-US" sz="4500" dirty="0">
                <a:solidFill>
                  <a:schemeClr val="tx1"/>
                </a:solidFill>
                <a:latin typeface="Arial Black" panose="020B0A04020102020204" pitchFamily="34" charset="0"/>
                <a:sym typeface="Arial Black" panose="020B0A04020102020204" pitchFamily="34" charset="0"/>
              </a:rPr>
              <a:t>Products</a:t>
            </a:r>
          </a:p>
        </p:txBody>
      </p:sp>
      <p:sp>
        <p:nvSpPr>
          <p:cNvPr id="22534" name="Rectangle 5"/>
          <p:cNvSpPr>
            <a:spLocks/>
          </p:cNvSpPr>
          <p:nvPr/>
        </p:nvSpPr>
        <p:spPr bwMode="auto">
          <a:xfrm>
            <a:off x="1760935" y="2044304"/>
            <a:ext cx="2838450" cy="55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704"/>
              </a:spcBef>
            </a:pPr>
            <a:r>
              <a:rPr lang="en-US" altLang="en-US" sz="3300" b="1">
                <a:solidFill>
                  <a:schemeClr val="tx1"/>
                </a:solidFill>
                <a:latin typeface="Arial Narrow" panose="020B0606020202030204" pitchFamily="34" charset="0"/>
                <a:sym typeface="Arial Narrow" panose="020B0606020202030204" pitchFamily="34" charset="0"/>
              </a:rPr>
              <a:t>Tangible</a:t>
            </a:r>
          </a:p>
        </p:txBody>
      </p:sp>
      <p:sp>
        <p:nvSpPr>
          <p:cNvPr id="22535" name="Rectangle 7"/>
          <p:cNvSpPr>
            <a:spLocks/>
          </p:cNvSpPr>
          <p:nvPr/>
        </p:nvSpPr>
        <p:spPr bwMode="auto">
          <a:xfrm>
            <a:off x="4599385" y="2015729"/>
            <a:ext cx="2838450" cy="55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704"/>
              </a:spcBef>
            </a:pPr>
            <a:r>
              <a:rPr lang="en-US" altLang="en-US" sz="3300" b="1">
                <a:solidFill>
                  <a:schemeClr val="tx1"/>
                </a:solidFill>
                <a:latin typeface="Arial Narrow" panose="020B0606020202030204" pitchFamily="34" charset="0"/>
                <a:sym typeface="Arial Narrow" panose="020B0606020202030204" pitchFamily="34" charset="0"/>
              </a:rPr>
              <a:t>Intangible</a:t>
            </a:r>
          </a:p>
        </p:txBody>
      </p:sp>
      <p:sp>
        <p:nvSpPr>
          <p:cNvPr id="22536" name="Rectangle 5"/>
          <p:cNvSpPr>
            <a:spLocks/>
          </p:cNvSpPr>
          <p:nvPr/>
        </p:nvSpPr>
        <p:spPr bwMode="auto">
          <a:xfrm>
            <a:off x="2141935" y="3034905"/>
            <a:ext cx="1727597" cy="77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704"/>
              </a:spcBef>
            </a:pPr>
            <a:r>
              <a:rPr lang="en-US" altLang="en-US" sz="3300" b="1" dirty="0">
                <a:solidFill>
                  <a:schemeClr val="tx1"/>
                </a:solidFill>
                <a:latin typeface="Arial Narrow" panose="020B0606020202030204" pitchFamily="34" charset="0"/>
                <a:sym typeface="Arial Narrow" panose="020B0606020202030204" pitchFamily="34" charset="0"/>
              </a:rPr>
              <a:t>Goods</a:t>
            </a:r>
          </a:p>
        </p:txBody>
      </p:sp>
      <p:sp>
        <p:nvSpPr>
          <p:cNvPr id="22537" name="Rectangle 5"/>
          <p:cNvSpPr>
            <a:spLocks/>
          </p:cNvSpPr>
          <p:nvPr/>
        </p:nvSpPr>
        <p:spPr bwMode="auto">
          <a:xfrm>
            <a:off x="5150644" y="3009900"/>
            <a:ext cx="1728788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704"/>
              </a:spcBef>
            </a:pPr>
            <a:r>
              <a:rPr lang="en-US" altLang="en-US" sz="3300" b="1" dirty="0">
                <a:solidFill>
                  <a:schemeClr val="tx1"/>
                </a:solidFill>
                <a:latin typeface="Arial Narrow" panose="020B0606020202030204" pitchFamily="34" charset="0"/>
                <a:sym typeface="Arial Narrow" panose="020B0606020202030204" pitchFamily="34" charset="0"/>
              </a:rPr>
              <a:t>Services</a:t>
            </a:r>
          </a:p>
        </p:txBody>
      </p:sp>
      <p:pic>
        <p:nvPicPr>
          <p:cNvPr id="22538" name="Picture 4" descr="C:\Users\Greg's PC\Desktop\25438_D60_front_right_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086" y="4286250"/>
            <a:ext cx="1145381" cy="972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9" name="Picture 3" descr="C:\Users\Greg's PC\Desktop\959897-product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428" y="4362450"/>
            <a:ext cx="1473995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0" name="Picture 2" descr="C:\Users\gdoole01\Desktop\ur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366" y="4252913"/>
            <a:ext cx="1319213" cy="1144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Picture 3" descr="C:\Users\gdoole01\Desktop\imag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578" y="4252913"/>
            <a:ext cx="1309688" cy="867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2" name="Picture 5" descr="C:\Users\gdoole01\Desktop\Barclays_jpg_1018284c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881" y="4252913"/>
            <a:ext cx="1387079" cy="867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9603103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2"/>
          <p:cNvSpPr>
            <a:spLocks noGrp="1"/>
          </p:cNvSpPr>
          <p:nvPr>
            <p:ph idx="1"/>
          </p:nvPr>
        </p:nvSpPr>
        <p:spPr>
          <a:xfrm>
            <a:off x="359532" y="1754814"/>
            <a:ext cx="8327268" cy="3696891"/>
          </a:xfrm>
        </p:spPr>
        <p:txBody>
          <a:bodyPr/>
          <a:lstStyle/>
          <a:p>
            <a:pPr marL="300038" lvl="1" indent="0">
              <a:buNone/>
            </a:pPr>
            <a:r>
              <a:rPr lang="en-GB" altLang="en-US" sz="2400" b="1" dirty="0"/>
              <a:t>Products have three primary layers…</a:t>
            </a:r>
          </a:p>
          <a:p>
            <a:pPr marL="190500" indent="0">
              <a:buNone/>
            </a:pPr>
            <a:endParaRPr lang="en-GB" altLang="en-US" dirty="0"/>
          </a:p>
          <a:p>
            <a:pPr marL="600075" lvl="2" indent="0">
              <a:buNone/>
            </a:pPr>
            <a:r>
              <a:rPr lang="en-GB" altLang="en-US" b="1" dirty="0">
                <a:solidFill>
                  <a:schemeClr val="accent2"/>
                </a:solidFill>
              </a:rPr>
              <a:t>Core</a:t>
            </a:r>
            <a:r>
              <a:rPr lang="en-GB" altLang="en-US" dirty="0"/>
              <a:t> - </a:t>
            </a:r>
            <a:r>
              <a:rPr lang="en-GB" altLang="en-US" i="1" dirty="0"/>
              <a:t>“What is the buyer really buying?”</a:t>
            </a:r>
          </a:p>
          <a:p>
            <a:pPr marL="600075" lvl="2" indent="0">
              <a:buNone/>
            </a:pPr>
            <a:r>
              <a:rPr lang="en-GB" altLang="en-US" b="1" dirty="0">
                <a:solidFill>
                  <a:schemeClr val="accent2"/>
                </a:solidFill>
              </a:rPr>
              <a:t>Actual -</a:t>
            </a:r>
            <a:r>
              <a:rPr lang="en-GB" altLang="en-US" dirty="0"/>
              <a:t> turning the core benefit into an actual product-</a:t>
            </a:r>
            <a:r>
              <a:rPr lang="en-GB" altLang="en-US" b="1" dirty="0">
                <a:solidFill>
                  <a:schemeClr val="accent2"/>
                </a:solidFill>
              </a:rPr>
              <a:t> </a:t>
            </a:r>
            <a:r>
              <a:rPr lang="en-GB" altLang="en-US" i="1" dirty="0"/>
              <a:t>quality, features, styling, brand name, packaging</a:t>
            </a:r>
            <a:r>
              <a:rPr lang="en-GB" altLang="en-US" dirty="0"/>
              <a:t>…</a:t>
            </a:r>
            <a:endParaRPr lang="en-GB" altLang="en-US" b="1" dirty="0">
              <a:solidFill>
                <a:schemeClr val="accent2"/>
              </a:solidFill>
            </a:endParaRPr>
          </a:p>
          <a:p>
            <a:pPr marL="600075" lvl="2" indent="0">
              <a:buNone/>
            </a:pPr>
            <a:r>
              <a:rPr lang="en-GB" altLang="en-US" b="1" dirty="0">
                <a:solidFill>
                  <a:schemeClr val="accent2"/>
                </a:solidFill>
              </a:rPr>
              <a:t>Augmented</a:t>
            </a:r>
            <a:r>
              <a:rPr lang="en-GB" altLang="en-US" dirty="0">
                <a:solidFill>
                  <a:schemeClr val="accent2"/>
                </a:solidFill>
              </a:rPr>
              <a:t> - </a:t>
            </a:r>
            <a:r>
              <a:rPr lang="en-GB" altLang="en-US" i="1" dirty="0"/>
              <a:t>which offers </a:t>
            </a:r>
            <a:r>
              <a:rPr lang="en-GB" altLang="en-US" sz="2700" i="1" dirty="0"/>
              <a:t>additional customer services and benefits</a:t>
            </a:r>
            <a:r>
              <a:rPr lang="en-GB" altLang="en-US" sz="2700" dirty="0"/>
              <a:t>. </a:t>
            </a:r>
          </a:p>
        </p:txBody>
      </p:sp>
      <p:sp>
        <p:nvSpPr>
          <p:cNvPr id="23555" name="Rectangle 19"/>
          <p:cNvSpPr>
            <a:spLocks/>
          </p:cNvSpPr>
          <p:nvPr/>
        </p:nvSpPr>
        <p:spPr bwMode="auto">
          <a:xfrm>
            <a:off x="1709682" y="992981"/>
            <a:ext cx="4786313" cy="87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30476" bIns="0" anchor="ctr"/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r" eaLnBrk="1" hangingPunct="1">
              <a:lnSpc>
                <a:spcPct val="80000"/>
              </a:lnSpc>
            </a:pPr>
            <a:r>
              <a:rPr lang="en-US" altLang="en-US" sz="3075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Layers of a </a:t>
            </a:r>
            <a:r>
              <a:rPr lang="en-US" altLang="en-US" sz="3075" b="1" dirty="0">
                <a:solidFill>
                  <a:schemeClr val="accent3"/>
                </a:solidFill>
                <a:latin typeface="Arial Black" panose="020B0A04020102020204" pitchFamily="34" charset="0"/>
                <a:cs typeface="Arial" panose="020B0604020202020204" pitchFamily="34" charset="0"/>
                <a:sym typeface="Arial Black" panose="020B0A04020102020204" pitchFamily="34" charset="0"/>
              </a:rPr>
              <a:t>Product</a:t>
            </a:r>
          </a:p>
        </p:txBody>
      </p:sp>
      <p:sp>
        <p:nvSpPr>
          <p:cNvPr id="23556" name="Rectangle 1"/>
          <p:cNvSpPr>
            <a:spLocks noChangeArrowheads="1"/>
          </p:cNvSpPr>
          <p:nvPr/>
        </p:nvSpPr>
        <p:spPr bwMode="auto">
          <a:xfrm>
            <a:off x="3257550" y="5609035"/>
            <a:ext cx="5429250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 algn="ctr" eaLnBrk="1" hangingPunct="1"/>
            <a:r>
              <a:rPr lang="en-GB" altLang="en-US" sz="1500" b="1"/>
              <a:t>Levitt’s (1980) “Total Product Concept”</a:t>
            </a:r>
            <a:endParaRPr lang="en-GB" altLang="en-US" sz="1500"/>
          </a:p>
        </p:txBody>
      </p:sp>
    </p:spTree>
    <p:extLst>
      <p:ext uri="{BB962C8B-B14F-4D97-AF65-F5344CB8AC3E}">
        <p14:creationId xmlns:p14="http://schemas.microsoft.com/office/powerpoint/2010/main" val="296675609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9"/>
          <p:cNvSpPr>
            <a:spLocks/>
          </p:cNvSpPr>
          <p:nvPr/>
        </p:nvSpPr>
        <p:spPr bwMode="auto">
          <a:xfrm>
            <a:off x="457200" y="273050"/>
            <a:ext cx="3008313" cy="11620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1pPr>
            <a:lvl2pPr marL="742950" indent="-28575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2pPr>
            <a:lvl3pPr marL="11430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3pPr>
            <a:lvl4pPr marL="16002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4pPr>
            <a:lvl5pPr marL="2057400" indent="-228600"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Gill Sans" charset="0"/>
                <a:ea typeface="ヒラギノ角ゴ ProN W3" charset="-128"/>
                <a:sym typeface="Gill Sans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layers of a Product</a:t>
            </a:r>
          </a:p>
        </p:txBody>
      </p:sp>
      <p:pic>
        <p:nvPicPr>
          <p:cNvPr id="1028" name="Picture 4" descr="Three Levels of Product - Core Value, Actual and Augmented Product">
            <a:extLst>
              <a:ext uri="{FF2B5EF4-FFF2-40B4-BE49-F238E27FC236}">
                <a16:creationId xmlns:a16="http://schemas.microsoft.com/office/drawing/2014/main" id="{691A1147-C9F5-089B-17E6-28F02DAC0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5050" y="303261"/>
            <a:ext cx="5111750" cy="51117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158526-4415-1D6E-5C6E-85A127FAF82F}"/>
              </a:ext>
            </a:extLst>
          </p:cNvPr>
          <p:cNvSpPr txBox="1"/>
          <p:nvPr/>
        </p:nvSpPr>
        <p:spPr>
          <a:xfrm>
            <a:off x="3707904" y="5415011"/>
            <a:ext cx="4572000" cy="3139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Levitt’s (1980)</a:t>
            </a:r>
            <a:endParaRPr lang="en-US" altLang="en-US" sz="1800" dirty="0">
              <a:solidFill>
                <a:schemeClr val="tx1"/>
              </a:solidFill>
              <a:latin typeface="+mj-lt"/>
              <a:ea typeface="+mj-ea"/>
              <a:cs typeface="ＭＳ Ｐゴシック"/>
              <a:sym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711048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908720"/>
            <a:ext cx="4752528" cy="407766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3E8917-D900-5252-7B70-D8607D757100}"/>
              </a:ext>
            </a:extLst>
          </p:cNvPr>
          <p:cNvSpPr txBox="1"/>
          <p:nvPr/>
        </p:nvSpPr>
        <p:spPr>
          <a:xfrm>
            <a:off x="1619672" y="5157192"/>
            <a:ext cx="6673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https://www.youtube.com/watch?v=Vp_Ndyq_p2g</a:t>
            </a:r>
          </a:p>
        </p:txBody>
      </p:sp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/>
          </p:cNvSpPr>
          <p:nvPr/>
        </p:nvSpPr>
        <p:spPr bwMode="auto">
          <a:xfrm>
            <a:off x="1007604" y="2564904"/>
            <a:ext cx="7398822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rIns="68576" bIns="38100" anchor="ctr"/>
          <a:lstStyle>
            <a:lvl1pPr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4275" dirty="0">
                <a:solidFill>
                  <a:srgbClr val="001F67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rPr>
              <a:t>What is a </a:t>
            </a:r>
            <a:r>
              <a:rPr lang="en-US" altLang="en-US" sz="4275" dirty="0">
                <a:solidFill>
                  <a:srgbClr val="001F67"/>
                </a:solidFill>
                <a:latin typeface="Arial Black" panose="020B0A04020102020204" pitchFamily="34" charset="0"/>
                <a:cs typeface="Arial" panose="020B0604020202020204" pitchFamily="34" charset="0"/>
                <a:sym typeface="Arial Black" panose="020B0A04020102020204" pitchFamily="34" charset="0"/>
              </a:rPr>
              <a:t>Brand?</a:t>
            </a:r>
          </a:p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4275" dirty="0">
              <a:solidFill>
                <a:srgbClr val="001F67"/>
              </a:solidFill>
              <a:latin typeface="Arial Black" panose="020B0A04020102020204" pitchFamily="34" charset="0"/>
              <a:cs typeface="Arial" panose="020B0604020202020204" pitchFamily="34" charset="0"/>
              <a:sym typeface="Arial Black" panose="020B0A04020102020204" pitchFamily="34" charset="0"/>
            </a:endParaRPr>
          </a:p>
        </p:txBody>
      </p:sp>
      <p:sp>
        <p:nvSpPr>
          <p:cNvPr id="36867" name="Rectangle 3"/>
          <p:cNvSpPr>
            <a:spLocks/>
          </p:cNvSpPr>
          <p:nvPr/>
        </p:nvSpPr>
        <p:spPr bwMode="auto">
          <a:xfrm>
            <a:off x="5276850" y="5614988"/>
            <a:ext cx="254317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8100" tIns="38100" bIns="38100" anchor="ctr"/>
          <a:lstStyle>
            <a:lvl1pPr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600">
              <a:solidFill>
                <a:srgbClr val="001F67"/>
              </a:solidFill>
              <a:latin typeface="Arial" panose="020B0604020202020204" pitchFamily="34" charset="0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92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2641" y="1196752"/>
            <a:ext cx="8731359" cy="3254733"/>
          </a:xfrm>
          <a:prstGeom prst="rect">
            <a:avLst/>
          </a:prstGeom>
          <a:noFill/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24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4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“a brand is a distinguishing name and/or symbol intended to identify goods or services of one seller from those of competitors” </a:t>
            </a:r>
          </a:p>
          <a:p>
            <a:endParaRPr lang="en-GB" sz="24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4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004048" y="4077072"/>
            <a:ext cx="3078342" cy="530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750" dirty="0">
              <a:solidFill>
                <a:schemeClr val="tx1">
                  <a:lumMod val="95000"/>
                  <a:lumOff val="5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  <a:hlinkClick r:id="rId3"/>
            </a:endParaRPr>
          </a:p>
          <a:p>
            <a:pPr algn="r"/>
            <a:r>
              <a:rPr lang="en-GB" sz="2100" b="1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Aaker</a:t>
            </a:r>
            <a:r>
              <a:rPr lang="en-GB" sz="2100" b="1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 (1991) – page 110</a:t>
            </a:r>
          </a:p>
        </p:txBody>
      </p:sp>
    </p:spTree>
    <p:extLst>
      <p:ext uri="{BB962C8B-B14F-4D97-AF65-F5344CB8AC3E}">
        <p14:creationId xmlns:p14="http://schemas.microsoft.com/office/powerpoint/2010/main" val="215519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84" y="476672"/>
            <a:ext cx="9144000" cy="529829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sz="3000" dirty="0"/>
              <a:t>Characteristics of a Brand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2062498"/>
              </p:ext>
            </p:extLst>
          </p:nvPr>
        </p:nvGraphicFramePr>
        <p:xfrm>
          <a:off x="519119" y="1268760"/>
          <a:ext cx="4122458" cy="36466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301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C:\Users\Greg's PC\Desktop\Coca-Cola-personalised-bottles-ma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114" y="2663471"/>
            <a:ext cx="2928549" cy="2853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dirty="0"/>
              <a:t>Brand as “Logo” (Design)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1841814"/>
            <a:ext cx="5058054" cy="34773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b="1" dirty="0">
                <a:solidFill>
                  <a:srgbClr val="FF0000"/>
                </a:solidFill>
              </a:rPr>
              <a:t>speed brand recognition </a:t>
            </a:r>
            <a:r>
              <a:rPr lang="en-GB" dirty="0"/>
              <a:t>through provoking memory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give rise to a </a:t>
            </a:r>
            <a:r>
              <a:rPr lang="en-GB" b="1" dirty="0">
                <a:solidFill>
                  <a:srgbClr val="FF0000"/>
                </a:solidFill>
              </a:rPr>
              <a:t>familiar set of associations </a:t>
            </a:r>
            <a:r>
              <a:rPr lang="en-GB" dirty="0"/>
              <a:t>linked to the correct brand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favourably inﬂuences the </a:t>
            </a:r>
            <a:r>
              <a:rPr lang="en-GB" b="1" dirty="0">
                <a:solidFill>
                  <a:srgbClr val="FF0000"/>
                </a:solidFill>
              </a:rPr>
              <a:t>brand selection decision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1693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9137675" cy="6000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Brand as “Legal Instrument”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395536" y="1688336"/>
            <a:ext cx="4590510" cy="3284039"/>
          </a:xfrm>
        </p:spPr>
        <p:txBody>
          <a:bodyPr/>
          <a:lstStyle/>
          <a:p>
            <a:r>
              <a:rPr lang="en-GB" altLang="en-US" b="1" dirty="0">
                <a:solidFill>
                  <a:srgbClr val="C00000"/>
                </a:solidFill>
              </a:rPr>
              <a:t>Legal ownership </a:t>
            </a:r>
            <a:r>
              <a:rPr lang="en-GB" altLang="en-US" dirty="0"/>
              <a:t>of the brand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b="1" dirty="0">
                <a:solidFill>
                  <a:srgbClr val="C00000"/>
                </a:solidFill>
              </a:rPr>
              <a:t>Protection</a:t>
            </a:r>
            <a:r>
              <a:rPr lang="en-GB" altLang="en-US" dirty="0"/>
              <a:t> against </a:t>
            </a:r>
            <a:r>
              <a:rPr lang="en-GB" altLang="en-US" b="1" dirty="0">
                <a:solidFill>
                  <a:srgbClr val="C00000"/>
                </a:solidFill>
              </a:rPr>
              <a:t>imitators and counterfeit</a:t>
            </a:r>
          </a:p>
        </p:txBody>
      </p:sp>
      <p:pic>
        <p:nvPicPr>
          <p:cNvPr id="49156" name="Picture 2" descr="C:\Users\Greg's PC\Desktop\SamsungAppleLawsuit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803" y="1299605"/>
            <a:ext cx="3827835" cy="3284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5757862" y="4579960"/>
            <a:ext cx="3386138" cy="39241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en-GB" sz="750" dirty="0">
              <a:solidFill>
                <a:schemeClr val="tx1">
                  <a:lumMod val="95000"/>
                  <a:lumOff val="5000"/>
                </a:schemeClr>
              </a:solidFill>
              <a:hlinkClick r:id="rId4"/>
            </a:endParaRPr>
          </a:p>
          <a:p>
            <a:pPr algn="r">
              <a:defRPr/>
            </a:pPr>
            <a:r>
              <a:rPr lang="en-GB" sz="1200" b="1" i="1" dirty="0"/>
              <a:t>Source: De </a:t>
            </a:r>
            <a:r>
              <a:rPr lang="en-GB" sz="1200" b="1" i="1" dirty="0" err="1"/>
              <a:t>Chernatony</a:t>
            </a:r>
            <a:r>
              <a:rPr lang="en-GB" sz="1200" b="1" i="1" dirty="0"/>
              <a:t> (2010) – page 33</a:t>
            </a:r>
          </a:p>
        </p:txBody>
      </p:sp>
    </p:spTree>
    <p:extLst>
      <p:ext uri="{BB962C8B-B14F-4D97-AF65-F5344CB8AC3E}">
        <p14:creationId xmlns:p14="http://schemas.microsoft.com/office/powerpoint/2010/main" val="325119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764704"/>
            <a:ext cx="7144792" cy="8572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Desirable qualities in a brand name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9562" y="2025253"/>
            <a:ext cx="6913048" cy="3594013"/>
          </a:xfrm>
        </p:spPr>
        <p:txBody>
          <a:bodyPr>
            <a:normAutofit fontScale="62500" lnSpcReduction="20000"/>
          </a:bodyPr>
          <a:lstStyle/>
          <a:p>
            <a:pPr eaLnBrk="1" hangingPunct="1"/>
            <a:r>
              <a:rPr lang="en-US" altLang="en-US" dirty="0"/>
              <a:t>Suggests something about the product’s benefits and qualities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Should be easy to pronounce, </a:t>
            </a:r>
            <a:r>
              <a:rPr lang="en-US" altLang="en-US" dirty="0" err="1"/>
              <a:t>recognise</a:t>
            </a:r>
            <a:r>
              <a:rPr lang="en-US" altLang="en-US" dirty="0"/>
              <a:t>, and remember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Should be distinctive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Should be extendable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Should be capable of registration and legal protection</a:t>
            </a:r>
          </a:p>
        </p:txBody>
      </p:sp>
      <p:pic>
        <p:nvPicPr>
          <p:cNvPr id="45060" name="Picture 2" descr="http://t0.gstatic.com/images?q=tbn:ANd9GcQUaBMId-qJQQRmP_1GL20sQ2J_8R8m8M4fX-YoaJGkRl_VKl3FP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10" y="3969061"/>
            <a:ext cx="1363266" cy="1650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0858539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4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4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374151"/>
                </a:solidFill>
                <a:effectLst/>
                <a:latin typeface="Söhne"/>
              </a:rPr>
              <a:t>e.g. Virgin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67A41B-F73B-2800-379B-7E10359A8890}"/>
              </a:ext>
            </a:extLst>
          </p:cNvPr>
          <p:cNvSpPr txBox="1"/>
          <p:nvPr/>
        </p:nvSpPr>
        <p:spPr>
          <a:xfrm>
            <a:off x="971600" y="2780928"/>
            <a:ext cx="78488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rgbClr val="374151"/>
                </a:solidFill>
                <a:effectLst/>
                <a:latin typeface="Söhne"/>
              </a:rPr>
              <a:t>P&amp;G umbrella brand - Tide laundry detergent, Pampers diapers, Crest toothpaste, Gillette razors, and Olay skincare products.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  <a:p>
            <a:pPr marL="0" indent="0">
              <a:buNone/>
            </a:pPr>
            <a:r>
              <a:rPr lang="en-GB" sz="1800"/>
              <a:t>e.g. Coca-Cola </a:t>
            </a:r>
            <a:r>
              <a:rPr lang="en-GB" sz="1800" dirty="0"/>
              <a:t>Company: Sprite, Fanta, Dasani, and Powerade, each of which has its own branding and marketing initiatives.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374151"/>
                </a:solidFill>
                <a:effectLst/>
                <a:latin typeface="Söhne"/>
              </a:rPr>
              <a:t>BMW, a luxury car manufacturer, offers various models within its product line to cater to different customer preferences and price points.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  <a:p>
            <a:pPr marL="0" indent="0">
              <a:buNone/>
            </a:pPr>
            <a:r>
              <a:rPr lang="en-GB" sz="1600" dirty="0"/>
              <a:t>For example, A high-end designer brand like Gucci may introduce a lower-priced diffusion line (such as Gucci's "Gucci Garden Collection") to make their brand more accessible to a broader consumer base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The company produces products in the same industry but focuses on a different target market.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374151"/>
                </a:solidFill>
                <a:effectLst/>
                <a:latin typeface="Söhne"/>
              </a:rPr>
              <a:t>Coca-Cola introducing different </a:t>
            </a:r>
            <a:r>
              <a:rPr lang="en-GB" sz="1800" b="0" i="0" dirty="0" err="1">
                <a:solidFill>
                  <a:srgbClr val="374151"/>
                </a:solidFill>
                <a:effectLst/>
                <a:latin typeface="Söhne"/>
              </a:rPr>
              <a:t>flavors</a:t>
            </a:r>
            <a:r>
              <a:rPr lang="en-GB" sz="1800" b="0" i="0" dirty="0">
                <a:solidFill>
                  <a:srgbClr val="374151"/>
                </a:solidFill>
                <a:effectLst/>
                <a:latin typeface="Söhne"/>
              </a:rPr>
              <a:t> under their brand. They have extended their original Coca-Cola product line to include Diet Coke, Coca-Cola Zero, Cherry Coke, and other </a:t>
            </a:r>
            <a:r>
              <a:rPr lang="en-GB" sz="1800" b="0" i="0" dirty="0" err="1">
                <a:solidFill>
                  <a:srgbClr val="374151"/>
                </a:solidFill>
                <a:effectLst/>
                <a:latin typeface="Söhne"/>
              </a:rPr>
              <a:t>flavor</a:t>
            </a:r>
            <a:r>
              <a:rPr lang="en-GB" sz="1800" b="0" i="0" dirty="0">
                <a:solidFill>
                  <a:srgbClr val="374151"/>
                </a:solidFill>
                <a:effectLst/>
                <a:latin typeface="Söhne"/>
              </a:rPr>
              <a:t> variations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</a:t>
            </a:r>
            <a:r>
              <a:rPr lang="en-GB"/>
              <a:t>new industry.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55000" lnSpcReduction="20000"/>
          </a:bodyPr>
          <a:lstStyle/>
          <a:p>
            <a:r>
              <a:rPr lang="en-GB" sz="3200" dirty="0"/>
              <a:t>In this lecture we </a:t>
            </a:r>
            <a:r>
              <a:rPr lang="en-GB" dirty="0"/>
              <a:t>discussed the "product" component of the marketing mix</a:t>
            </a:r>
            <a:endParaRPr lang="en-GB" sz="3200" dirty="0"/>
          </a:p>
          <a:p>
            <a:r>
              <a:rPr lang="en-GB" sz="3200" dirty="0"/>
              <a:t>We have determined the different stages of the Product Life Cycle model.</a:t>
            </a:r>
          </a:p>
          <a:p>
            <a:r>
              <a:rPr lang="en-GB" sz="3200" dirty="0"/>
              <a:t>We have applied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critically analysed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We have determined the concept of branding and branding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9764850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YPE" val="0"/>
  <p:tag name="POINTS" val="1"/>
  <p:tag name="TIME" val="15"/>
  <p:tag name="QUESTION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</TotalTime>
  <Words>1268</Words>
  <Application>Microsoft Office PowerPoint</Application>
  <PresentationFormat>On-screen Show (4:3)</PresentationFormat>
  <Paragraphs>132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Gill Sans</vt:lpstr>
      <vt:lpstr>Myriad Pro</vt:lpstr>
      <vt:lpstr>Söhne</vt:lpstr>
      <vt:lpstr>Arial</vt:lpstr>
      <vt:lpstr>Arial Black</vt:lpstr>
      <vt:lpstr>Arial Narrow</vt:lpstr>
      <vt:lpstr>Calibri</vt:lpstr>
      <vt:lpstr>Calibri Light</vt:lpstr>
      <vt:lpstr>20140311PresentationUWTSDTemplate</vt:lpstr>
      <vt:lpstr>LCBB4004 Marketing Fundamentals Week 3 Session 2 Product Decisions </vt:lpstr>
      <vt:lpstr>Learning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The Product Life Cycle Model</vt:lpstr>
      <vt:lpstr>  Introduction </vt:lpstr>
      <vt:lpstr> Growth</vt:lpstr>
      <vt:lpstr> Maturity</vt:lpstr>
      <vt:lpstr> Decline</vt:lpstr>
      <vt:lpstr>The strategic implications of the product life cycle </vt:lpstr>
      <vt:lpstr>PowerPoint Presentation</vt:lpstr>
      <vt:lpstr>PowerPoint Presentation</vt:lpstr>
      <vt:lpstr>Characteristics of a Brand</vt:lpstr>
      <vt:lpstr>Brand as “Logo” (Design)</vt:lpstr>
      <vt:lpstr>Brand as “Legal Instrument”</vt:lpstr>
      <vt:lpstr>Desirable qualities in a brand name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Piyumika Kithulgoda Gamage</cp:lastModifiedBy>
  <cp:revision>13</cp:revision>
  <dcterms:created xsi:type="dcterms:W3CDTF">2015-04-14T15:21:28Z</dcterms:created>
  <dcterms:modified xsi:type="dcterms:W3CDTF">2023-10-29T16:20:57Z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