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09"/>
    <p:restoredTop sz="94657"/>
  </p:normalViewPr>
  <p:slideViewPr>
    <p:cSldViewPr snapToGrid="0" snapToObjects="1">
      <p:cViewPr varScale="1">
        <p:scale>
          <a:sx n="25" d="100"/>
          <a:sy n="25" d="100"/>
        </p:scale>
        <p:origin x="11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21DE8B-BCCD-724F-A34F-FF46A56754E3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4600" y="1143000"/>
            <a:ext cx="4368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3CA47-16D9-034C-B2FE-CF0672158C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34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1pPr>
    <a:lvl2pPr marL="1239789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2pPr>
    <a:lvl3pPr marL="2479578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3pPr>
    <a:lvl4pPr marL="3719368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4pPr>
    <a:lvl5pPr marL="4959157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5pPr>
    <a:lvl6pPr marL="6198946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6pPr>
    <a:lvl7pPr marL="7438735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7pPr>
    <a:lvl8pPr marL="8678525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8pPr>
    <a:lvl9pPr marL="9918314" algn="l" defTabSz="2479578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93CA47-16D9-034C-B2FE-CF0672158C9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57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933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960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61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045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200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090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232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28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6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017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D5ED9-A639-1142-82B6-19AEF19B1866}" type="datetimeFigureOut">
              <a:rPr lang="en-US" smtClean="0"/>
              <a:t>3/11/2020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56A9B-8DFB-D341-8D88-9EE49172C6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721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tiff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ty-relations.org.uk/sites/crc/files/media-files/NIPMR3.pdf" TargetMode="External"/><Relationship Id="rId7" Type="http://schemas.openxmlformats.org/officeDocument/2006/relationships/hyperlink" Target="http://www.peacewall-archive.net/timeline" TargetMode="External"/><Relationship Id="rId2" Type="http://schemas.openxmlformats.org/officeDocument/2006/relationships/hyperlink" Target="https://cain.ulster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metravelturtle.com/belfast-peace-wall-murals-n-ireland/" TargetMode="External"/><Relationship Id="rId5" Type="http://schemas.openxmlformats.org/officeDocument/2006/relationships/hyperlink" Target="http://www.peacewall-archive.net/peacewalls-50" TargetMode="External"/><Relationship Id="rId4" Type="http://schemas.openxmlformats.org/officeDocument/2006/relationships/hyperlink" Target="https://www.justice-ni.gov.uk/publications/interfaces-programme-framework-docu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1FE2D3-1211-B04D-AAB8-D464078321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216" y="-511126"/>
            <a:ext cx="15809628" cy="1638375"/>
          </a:xfrm>
        </p:spPr>
        <p:txBody>
          <a:bodyPr>
            <a:normAutofit/>
          </a:bodyPr>
          <a:lstStyle/>
          <a:p>
            <a:pPr algn="l"/>
            <a:r>
              <a:rPr lang="en-US" sz="5300" b="1" spc="90" dirty="0">
                <a:ln w="0"/>
                <a:effectLst>
                  <a:outerShdw blurRad="50800" dist="38100" dir="5400000" algn="t" rotWithShape="0">
                    <a:prstClr val="black"/>
                  </a:outerShdw>
                </a:effectLst>
                <a:latin typeface="Biome" panose="020B0604020202020204" pitchFamily="34" charset="0"/>
                <a:ea typeface="Gungsuh" panose="02030600000101010101" pitchFamily="18" charset="-127"/>
                <a:cs typeface="Biome" panose="020B0604020202020204" pitchFamily="34" charset="0"/>
              </a:rPr>
              <a:t>Peace without Reconciliation?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01F30811-C553-E042-A345-D36E310FB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0391" y="78971"/>
            <a:ext cx="19075966" cy="953798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3FBC4D33-090A-D943-AFF9-E16419CB40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95" y="12669607"/>
            <a:ext cx="30275213" cy="86903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F247A86-5431-154F-A7E6-F725B47B3E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99662" y="9714313"/>
            <a:ext cx="3812194" cy="15229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00FA0030-32FA-7A40-8606-3303CA177199}"/>
              </a:ext>
            </a:extLst>
          </p:cNvPr>
          <p:cNvSpPr txBox="1"/>
          <p:nvPr/>
        </p:nvSpPr>
        <p:spPr>
          <a:xfrm>
            <a:off x="26299662" y="11493914"/>
            <a:ext cx="3812194" cy="856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83" dirty="0">
                <a:latin typeface="Arial" panose="020B0604020202020204" pitchFamily="34" charset="0"/>
                <a:cs typeface="Arial" panose="020B0604020202020204" pitchFamily="34" charset="0"/>
              </a:rPr>
              <a:t>Karen Davies</a:t>
            </a:r>
          </a:p>
          <a:p>
            <a:pPr algn="r"/>
            <a:r>
              <a:rPr lang="en-US" sz="2483" dirty="0">
                <a:latin typeface="Arial" panose="020B0604020202020204" pitchFamily="34" charset="0"/>
                <a:cs typeface="Arial" panose="020B0604020202020204" pitchFamily="34" charset="0"/>
              </a:rPr>
              <a:t>HPHE6003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515536E2-181B-7645-8936-9B17426E64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5255" y="5425557"/>
            <a:ext cx="5037118" cy="708446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EB121321-8C67-D548-8FE2-C34E864159D7}"/>
              </a:ext>
            </a:extLst>
          </p:cNvPr>
          <p:cNvSpPr/>
          <p:nvPr/>
        </p:nvSpPr>
        <p:spPr>
          <a:xfrm>
            <a:off x="22682201" y="20781152"/>
            <a:ext cx="7429656" cy="400110"/>
          </a:xfrm>
          <a:prstGeom prst="rect">
            <a:avLst/>
          </a:prstGeom>
          <a:solidFill>
            <a:schemeClr val="bg2">
              <a:alpha val="67000"/>
            </a:schemeClr>
          </a:solidFill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Falls / Shankill Peace Line in 2019. Map © James O’Leary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E12EA3C4-D09B-9042-8461-ADA38ABB80E7}"/>
              </a:ext>
            </a:extLst>
          </p:cNvPr>
          <p:cNvSpPr txBox="1"/>
          <p:nvPr/>
        </p:nvSpPr>
        <p:spPr>
          <a:xfrm>
            <a:off x="5726419" y="4618638"/>
            <a:ext cx="5327774" cy="741741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THEN</a:t>
            </a:r>
          </a:p>
          <a:p>
            <a:endParaRPr lang="en-US" sz="2000" b="1" dirty="0"/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When: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 4.30pm on 10 September 1969, British Army Engineers, aided by the 2</a:t>
            </a:r>
            <a:r>
              <a:rPr 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Grenadier Guards, started to erect the first  peace line.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Why: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separate the communities of the Shankill (unionist) and the Falls (nationalist) areas in Belfast.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What: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Temporary razor-wire fence, 1.6km long.</a:t>
            </a:r>
          </a:p>
          <a:p>
            <a:endParaRPr lang="en-US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</a:p>
          <a:p>
            <a:endParaRPr lang="en-US" sz="2000" b="1" dirty="0"/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2019:  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97 peace lines in Belfast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 11 peace lines in Derry-Londonderry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  1 peace line in Lurgan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	  7 peace lines in Portadown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Target: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remove all peace lines by 2023.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3D6F1894-60D8-5D46-9A79-2ACD465260C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619202" y="9647087"/>
            <a:ext cx="5634553" cy="309703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722F6C2E-6C8C-A642-8C3A-0491D60B6060}"/>
              </a:ext>
            </a:extLst>
          </p:cNvPr>
          <p:cNvSpPr txBox="1"/>
          <p:nvPr/>
        </p:nvSpPr>
        <p:spPr>
          <a:xfrm>
            <a:off x="264167" y="1457506"/>
            <a:ext cx="5093197" cy="409342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tour to see the colourful murals on and beside Belfast’s peace walls is on most tourists’ tick-lists nowadays – evidence of the uneasy alliance between a vicarious heritage trail and the semblance of  normal life in Belfast.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fact the peace lines are still extant, over 20 years after the 1998 Good Friday Agreement raises the question – if communities cannot co-exist without the peace lines, is there real peace in Northern Ireland?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EF674CDA-5833-EF4C-A231-0B6669ACB6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221983" y="9639623"/>
            <a:ext cx="6189946" cy="30446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93B9D3F0-E5E9-454F-A749-E762824522F9}"/>
              </a:ext>
            </a:extLst>
          </p:cNvPr>
          <p:cNvSpPr txBox="1"/>
          <p:nvPr/>
        </p:nvSpPr>
        <p:spPr>
          <a:xfrm>
            <a:off x="5694752" y="1397095"/>
            <a:ext cx="521898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2014, the Community Relations Council alluded to the fact that Dr Richard Haass believed Northern Ireland could no longer be used as a model of conflict resolution because of its divided communities.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Do the peace lines encourage this discord?</a:t>
            </a:r>
          </a:p>
        </p:txBody>
      </p:sp>
      <p:sp>
        <p:nvSpPr>
          <p:cNvPr id="34" name="Freeform 33">
            <a:extLst>
              <a:ext uri="{FF2B5EF4-FFF2-40B4-BE49-F238E27FC236}">
                <a16:creationId xmlns:a16="http://schemas.microsoft.com/office/drawing/2014/main" xmlns="" id="{304B2416-6A8F-E14B-BF1A-C7F6992EC07A}"/>
              </a:ext>
            </a:extLst>
          </p:cNvPr>
          <p:cNvSpPr/>
          <p:nvPr/>
        </p:nvSpPr>
        <p:spPr>
          <a:xfrm>
            <a:off x="297148" y="10624077"/>
            <a:ext cx="4671466" cy="2015399"/>
          </a:xfrm>
          <a:custGeom>
            <a:avLst/>
            <a:gdLst>
              <a:gd name="connsiteX0" fmla="*/ 3538753 w 5234956"/>
              <a:gd name="connsiteY0" fmla="*/ 8817 h 1928257"/>
              <a:gd name="connsiteX1" fmla="*/ 287553 w 5234956"/>
              <a:gd name="connsiteY1" fmla="*/ 643817 h 1928257"/>
              <a:gd name="connsiteX2" fmla="*/ 414553 w 5234956"/>
              <a:gd name="connsiteY2" fmla="*/ 1685217 h 1928257"/>
              <a:gd name="connsiteX3" fmla="*/ 2522753 w 5234956"/>
              <a:gd name="connsiteY3" fmla="*/ 1913817 h 1928257"/>
              <a:gd name="connsiteX4" fmla="*/ 4834153 w 5234956"/>
              <a:gd name="connsiteY4" fmla="*/ 1736017 h 1928257"/>
              <a:gd name="connsiteX5" fmla="*/ 4910353 w 5234956"/>
              <a:gd name="connsiteY5" fmla="*/ 389817 h 1928257"/>
              <a:gd name="connsiteX6" fmla="*/ 1557553 w 5234956"/>
              <a:gd name="connsiteY6" fmla="*/ 34217 h 1928257"/>
              <a:gd name="connsiteX7" fmla="*/ 1430553 w 5234956"/>
              <a:gd name="connsiteY7" fmla="*/ 34217 h 1928257"/>
              <a:gd name="connsiteX0" fmla="*/ 3390432 w 5086635"/>
              <a:gd name="connsiteY0" fmla="*/ 8817 h 1928257"/>
              <a:gd name="connsiteX1" fmla="*/ 374475 w 5086635"/>
              <a:gd name="connsiteY1" fmla="*/ 593017 h 1928257"/>
              <a:gd name="connsiteX2" fmla="*/ 266232 w 5086635"/>
              <a:gd name="connsiteY2" fmla="*/ 1685217 h 1928257"/>
              <a:gd name="connsiteX3" fmla="*/ 2374432 w 5086635"/>
              <a:gd name="connsiteY3" fmla="*/ 1913817 h 1928257"/>
              <a:gd name="connsiteX4" fmla="*/ 4685832 w 5086635"/>
              <a:gd name="connsiteY4" fmla="*/ 1736017 h 1928257"/>
              <a:gd name="connsiteX5" fmla="*/ 4762032 w 5086635"/>
              <a:gd name="connsiteY5" fmla="*/ 389817 h 1928257"/>
              <a:gd name="connsiteX6" fmla="*/ 1409232 w 5086635"/>
              <a:gd name="connsiteY6" fmla="*/ 34217 h 1928257"/>
              <a:gd name="connsiteX7" fmla="*/ 1282232 w 5086635"/>
              <a:gd name="connsiteY7" fmla="*/ 34217 h 1928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86635" h="1928257">
                <a:moveTo>
                  <a:pt x="3390432" y="8817"/>
                </a:moveTo>
                <a:cubicBezTo>
                  <a:pt x="2025182" y="186617"/>
                  <a:pt x="895175" y="313617"/>
                  <a:pt x="374475" y="593017"/>
                </a:cubicBezTo>
                <a:cubicBezTo>
                  <a:pt x="-146225" y="872417"/>
                  <a:pt x="-67094" y="1465084"/>
                  <a:pt x="266232" y="1685217"/>
                </a:cubicBezTo>
                <a:cubicBezTo>
                  <a:pt x="599558" y="1905350"/>
                  <a:pt x="1637832" y="1905350"/>
                  <a:pt x="2374432" y="1913817"/>
                </a:cubicBezTo>
                <a:cubicBezTo>
                  <a:pt x="3111032" y="1922284"/>
                  <a:pt x="4287899" y="1990017"/>
                  <a:pt x="4685832" y="1736017"/>
                </a:cubicBezTo>
                <a:cubicBezTo>
                  <a:pt x="5083765" y="1482017"/>
                  <a:pt x="5308132" y="673450"/>
                  <a:pt x="4762032" y="389817"/>
                </a:cubicBezTo>
                <a:cubicBezTo>
                  <a:pt x="4215932" y="106184"/>
                  <a:pt x="1989199" y="93484"/>
                  <a:pt x="1409232" y="34217"/>
                </a:cubicBezTo>
                <a:cubicBezTo>
                  <a:pt x="829265" y="-25050"/>
                  <a:pt x="1055748" y="4583"/>
                  <a:pt x="1282232" y="34217"/>
                </a:cubicBezTo>
              </a:path>
            </a:pathLst>
          </a:custGeom>
          <a:noFill/>
          <a:ln w="50800" cap="rnd"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xmlns="" id="{E2C7FE65-52A3-5741-8D40-3F31AB7CA180}"/>
              </a:ext>
            </a:extLst>
          </p:cNvPr>
          <p:cNvSpPr/>
          <p:nvPr/>
        </p:nvSpPr>
        <p:spPr>
          <a:xfrm>
            <a:off x="20411929" y="9665023"/>
            <a:ext cx="414546" cy="3004584"/>
          </a:xfrm>
          <a:prstGeom prst="rect">
            <a:avLst/>
          </a:prstGeom>
          <a:solidFill>
            <a:srgbClr val="FF0000"/>
          </a:solidFill>
          <a:effectLst>
            <a:reflection endPos="0" dist="50800" dir="5400000" sy="-100000" algn="bl" rotWithShape="0"/>
          </a:effectLst>
          <a:scene3d>
            <a:camera prst="orthographicFront"/>
            <a:lightRig rig="threePt" dir="t"/>
          </a:scene3d>
          <a:sp3d extrusionH="19050">
            <a:bevelT prst="angle"/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xmlns="" id="{E9B83CCA-07D0-3847-B7DA-50CABE10B04D}"/>
              </a:ext>
            </a:extLst>
          </p:cNvPr>
          <p:cNvCxnSpPr>
            <a:cxnSpLocks/>
          </p:cNvCxnSpPr>
          <p:nvPr/>
        </p:nvCxnSpPr>
        <p:spPr>
          <a:xfrm>
            <a:off x="5433562" y="1525240"/>
            <a:ext cx="0" cy="11144367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4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F5336B-65F2-3247-B517-786D706AA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021" y="1160156"/>
            <a:ext cx="26112371" cy="13567714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CAIN (Conflict Archive on the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).   2019.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Conflict and Politics in Northern Ireland.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https://cain.ulster.ac.uk/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i="1">
                <a:latin typeface="Arial" panose="020B0604020202020204" pitchFamily="34" charset="0"/>
                <a:cs typeface="Arial" panose="020B0604020202020204" pitchFamily="34" charset="0"/>
              </a:rPr>
              <a:t>[accessed 20 February 2020].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Community Relations Council.   2014.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Northern Ireland Peace Monitoring Report.   Number Three.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https://www.community-relations.org.uk/sites/crc/files/media-files/NIPMR3.pdf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Department of Justice.   2019. 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Interfaces programme:  A framework document.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https://www.justice-ni.gov.uk/publications/interfaces-programme-framework-document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Peacewalls 50.   2019.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http://www.peacewall-archive.net/peacewalls-50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Illustrations:</a:t>
            </a:r>
          </a:p>
          <a:p>
            <a:pPr marL="0" indent="0">
              <a:buNone/>
            </a:pP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Images of loyalist and nationalist murals.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2019.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https://www.timetravelturtle.com/belfast-peace-wall-murals-n-ireland/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O’Leary, J.   2019. 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Map of Falls Shankill Peace Line.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http://www.peacewall-archive.net/peacewalls-50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2020.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Peacewalls 50.   2019.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Conference poster.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http://www.peacewall-archive.net/peacewalls-50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 [accessed 20 February 2020].</a:t>
            </a:r>
          </a:p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Public Records Office N. Ireland.   2019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.   9.9.1969 – </a:t>
            </a:r>
            <a:r>
              <a:rPr lang="en-US" sz="2800" i="1" dirty="0" err="1">
                <a:latin typeface="Arial" panose="020B0604020202020204" pitchFamily="34" charset="0"/>
                <a:cs typeface="Arial" panose="020B0604020202020204" pitchFamily="34" charset="0"/>
              </a:rPr>
              <a:t>Mr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Chichester Clark minutes - PRONI HA-32-3-2.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http://www.peacewall-archive.net/timeline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[accessed 20 February 2020].</a:t>
            </a:r>
            <a:endParaRPr lang="en-US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3681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368</TotalTime>
  <Words>389</Words>
  <Application>Microsoft Office PowerPoint</Application>
  <PresentationFormat>Custom</PresentationFormat>
  <Paragraphs>39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Gungsuh</vt:lpstr>
      <vt:lpstr>Arial</vt:lpstr>
      <vt:lpstr>Biome</vt:lpstr>
      <vt:lpstr>Calibri</vt:lpstr>
      <vt:lpstr>Calibri Light</vt:lpstr>
      <vt:lpstr>Office Theme</vt:lpstr>
      <vt:lpstr>Peace without Reconciliation?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Davies (1703046)</dc:creator>
  <cp:lastModifiedBy>Ros Coard</cp:lastModifiedBy>
  <cp:revision>48</cp:revision>
  <dcterms:created xsi:type="dcterms:W3CDTF">2020-02-20T17:38:05Z</dcterms:created>
  <dcterms:modified xsi:type="dcterms:W3CDTF">2020-03-11T09:57:24Z</dcterms:modified>
</cp:coreProperties>
</file>