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53638" autoAdjust="0"/>
  </p:normalViewPr>
  <p:slideViewPr>
    <p:cSldViewPr snapToGrid="0">
      <p:cViewPr varScale="1">
        <p:scale>
          <a:sx n="62" d="100"/>
          <a:sy n="62" d="100"/>
        </p:scale>
        <p:origin x="21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60862-8275-4C8A-A486-9D9FBAAA8910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9B5165-F66F-428F-BCC6-CBBDFFCE9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59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119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876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44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5616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556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059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0113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085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6390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1226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B5165-F66F-428F-BCC6-CBBDFFCE9FD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41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725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037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725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384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52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103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376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99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166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01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41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75EF2-B038-4426-9E60-A7F3F6E98D2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7F9FB-E0C6-4B0E-93DB-A7F413A01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169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solidFill>
                  <a:schemeClr val="bg1"/>
                </a:solidFill>
              </a:rPr>
              <a:t>CBT in Practice</a:t>
            </a: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56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Aims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To identify how CBT works in practice.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An exploration of the model and some of the basic principles of CBT will be undertaken.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465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CBT – in Practice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3127483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Working in groups of 3-4 consider what you think CBT in  therapeutic practice might look like.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692" y="2477986"/>
            <a:ext cx="3046615" cy="3046615"/>
          </a:xfrm>
        </p:spPr>
      </p:pic>
    </p:spTree>
    <p:extLst>
      <p:ext uri="{BB962C8B-B14F-4D97-AF65-F5344CB8AC3E}">
        <p14:creationId xmlns:p14="http://schemas.microsoft.com/office/powerpoint/2010/main" val="114360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CBT in practice?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Curwen et al. (2000) suggests that it is as follows: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Therapeutic style 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Psychological formulation of the problem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Collaborative relationship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Sessional structure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Goal-oriented sessions</a:t>
            </a: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Curwen, B., Palmer, S. and Ruddell, P. (2000) Brief Cognitive Therapy. London: Sage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798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CBT?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Exploration of unhelpful thoughts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Use of a range of techniques and exercises to support development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Teaching clients to be aware of triggers and knowing how to use their learnt techniques to support themselves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073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CBT?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Use of homework and exercises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Time-limitedness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Sometimes audio-recording of sessions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488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 benefits from CBT?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3096486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In small groups discuss who might benefit from CBT.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3889" y="2477986"/>
            <a:ext cx="2398222" cy="3046615"/>
          </a:xfrm>
        </p:spPr>
      </p:pic>
    </p:spTree>
    <p:extLst>
      <p:ext uri="{BB962C8B-B14F-4D97-AF65-F5344CB8AC3E}">
        <p14:creationId xmlns:p14="http://schemas.microsoft.com/office/powerpoint/2010/main" val="505051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Assessment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How easy can the client access their automatic thoughts?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Do they have an awareness of their own different emotions?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Do they accept their personal responsibility for change?</a:t>
            </a:r>
          </a:p>
        </p:txBody>
      </p:sp>
    </p:spTree>
    <p:extLst>
      <p:ext uri="{BB962C8B-B14F-4D97-AF65-F5344CB8AC3E}">
        <p14:creationId xmlns:p14="http://schemas.microsoft.com/office/powerpoint/2010/main" val="3679975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Assessment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Can they work in collaboration with the therapist?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Chronicity of the problems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Security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General optimism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797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Thoughts so far?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7719" y="2724527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Consider your current knowledge of person-centred counselling and what you have heard so far regarding CBT…what do you notice is different/similar between the two approaches?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967111"/>
            <a:ext cx="5181600" cy="4068365"/>
          </a:xfrm>
        </p:spPr>
      </p:pic>
    </p:spTree>
    <p:extLst>
      <p:ext uri="{BB962C8B-B14F-4D97-AF65-F5344CB8AC3E}">
        <p14:creationId xmlns:p14="http://schemas.microsoft.com/office/powerpoint/2010/main" val="2671872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CBT Model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CBT model suggests that situations themselves do not cause psychological distress, but rather it is the way that people interpret the event, how they react to the situation.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84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CBT Model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If people believe a situation to be negative, they can react to it in a negative manner.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CBT interventions aims to disrupt these thoughts processes and enable clients to reframe their thoughts to a more positive outlook.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685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Core Beliefs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Core beliefs and assumptions are developed from our experiences from childhood/adolescence.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4547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Cognitive-Behavioural Model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324" y="1825625"/>
            <a:ext cx="4795351" cy="4351338"/>
          </a:xfrm>
        </p:spPr>
      </p:pic>
    </p:spTree>
    <p:extLst>
      <p:ext uri="{BB962C8B-B14F-4D97-AF65-F5344CB8AC3E}">
        <p14:creationId xmlns:p14="http://schemas.microsoft.com/office/powerpoint/2010/main" val="1481260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CBT Model – Thoughts and Beliefs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696558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Negative Automatic Thoughts – NAT </a:t>
            </a:r>
          </a:p>
          <a:p>
            <a:pPr marL="457200" lvl="1" indent="0">
              <a:buNone/>
            </a:pPr>
            <a:r>
              <a:rPr lang="en-GB" u="sng" dirty="0" smtClean="0">
                <a:solidFill>
                  <a:schemeClr val="bg1"/>
                </a:solidFill>
              </a:rPr>
              <a:t>also known as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Automatic Negative Thoughts  - ANT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What might this mean?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696558"/>
            <a:ext cx="5181600" cy="2609472"/>
          </a:xfrm>
        </p:spPr>
      </p:pic>
    </p:spTree>
    <p:extLst>
      <p:ext uri="{BB962C8B-B14F-4D97-AF65-F5344CB8AC3E}">
        <p14:creationId xmlns:p14="http://schemas.microsoft.com/office/powerpoint/2010/main" val="1464442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CBT Model - Feelings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3189476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Feelings – emotions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Feelings – Physical sensations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5663" y="2278481"/>
            <a:ext cx="5174673" cy="3445625"/>
          </a:xfrm>
        </p:spPr>
      </p:pic>
    </p:spTree>
    <p:extLst>
      <p:ext uri="{BB962C8B-B14F-4D97-AF65-F5344CB8AC3E}">
        <p14:creationId xmlns:p14="http://schemas.microsoft.com/office/powerpoint/2010/main" val="22965206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Behaviours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498630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Linked to psychological distress is the behaviours that an individual activates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This can include coping strategies such as self harm, drug and alcohol misuse, risk-taking behaviours.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498630"/>
            <a:ext cx="5181600" cy="3005328"/>
          </a:xfrm>
        </p:spPr>
      </p:pic>
    </p:spTree>
    <p:extLst>
      <p:ext uri="{BB962C8B-B14F-4D97-AF65-F5344CB8AC3E}">
        <p14:creationId xmlns:p14="http://schemas.microsoft.com/office/powerpoint/2010/main" val="10350544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Cognitive behaviour model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506662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All three elements of thoughts, feelings and behaviours are related.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 change in one of these areas can bring about a change in the others.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5324" y="1825625"/>
            <a:ext cx="4795351" cy="4351338"/>
          </a:xfrm>
        </p:spPr>
      </p:pic>
    </p:spTree>
    <p:extLst>
      <p:ext uri="{BB962C8B-B14F-4D97-AF65-F5344CB8AC3E}">
        <p14:creationId xmlns:p14="http://schemas.microsoft.com/office/powerpoint/2010/main" val="1300657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Vicious cycle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786520"/>
            <a:ext cx="5181600" cy="43513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 negative experience can start a vicious cycle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02"/>
          <a:stretch/>
        </p:blipFill>
        <p:spPr>
          <a:xfrm>
            <a:off x="6311685" y="2200759"/>
            <a:ext cx="5181600" cy="2588516"/>
          </a:xfrm>
        </p:spPr>
      </p:pic>
    </p:spTree>
    <p:extLst>
      <p:ext uri="{BB962C8B-B14F-4D97-AF65-F5344CB8AC3E}">
        <p14:creationId xmlns:p14="http://schemas.microsoft.com/office/powerpoint/2010/main" val="25854651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1723" y="1476394"/>
            <a:ext cx="6726263" cy="5354104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6024" y="0"/>
            <a:ext cx="10515600" cy="1325563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Vicious Cycle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1879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Recognising the different elements of the model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In order for CBT to be successful clients need to be able to distinguish between different elements of the model.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The thoughts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The behaviours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The physical sensations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The emotions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344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Exercise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191" y="1503564"/>
            <a:ext cx="7268704" cy="4528744"/>
          </a:xfrm>
        </p:spPr>
      </p:pic>
    </p:spTree>
    <p:extLst>
      <p:ext uri="{BB962C8B-B14F-4D97-AF65-F5344CB8AC3E}">
        <p14:creationId xmlns:p14="http://schemas.microsoft.com/office/powerpoint/2010/main" val="22372696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Summary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CBT model suggests that psychological distress is caused by interpretations of events by individuals.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The model suggests that thoughts, behaviours, physical sensations and emotions are all interlinked.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 change in one of these areas, can impact the other areas.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505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1513</TotalTime>
  <Words>551</Words>
  <Application>Microsoft Office PowerPoint</Application>
  <PresentationFormat>Widescreen</PresentationFormat>
  <Paragraphs>85</Paragraphs>
  <Slides>23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CBT in Practice</vt:lpstr>
      <vt:lpstr>Aims</vt:lpstr>
      <vt:lpstr>What is CBT – in Practice</vt:lpstr>
      <vt:lpstr>What is CBT in practice?</vt:lpstr>
      <vt:lpstr>What is CBT?</vt:lpstr>
      <vt:lpstr>What is CBT?</vt:lpstr>
      <vt:lpstr>Who  benefits from CBT?</vt:lpstr>
      <vt:lpstr>Assessment</vt:lpstr>
      <vt:lpstr>Assessment</vt:lpstr>
      <vt:lpstr>Thoughts so far?</vt:lpstr>
      <vt:lpstr>The CBT Model</vt:lpstr>
      <vt:lpstr>CBT Model</vt:lpstr>
      <vt:lpstr>Core Beliefs</vt:lpstr>
      <vt:lpstr>The Cognitive-Behavioural Model</vt:lpstr>
      <vt:lpstr>CBT Model – Thoughts and Beliefs</vt:lpstr>
      <vt:lpstr>CBT Model - Feelings</vt:lpstr>
      <vt:lpstr>Behaviours</vt:lpstr>
      <vt:lpstr>Cognitive behaviour model</vt:lpstr>
      <vt:lpstr>Vicious cycle</vt:lpstr>
      <vt:lpstr>Vicious Cycle</vt:lpstr>
      <vt:lpstr>Recognising the different elements of the model</vt:lpstr>
      <vt:lpstr>Exercise</vt:lpstr>
      <vt:lpstr>Summary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CBT in Practice</dc:title>
  <dc:creator>Catherine Slade</dc:creator>
  <cp:lastModifiedBy>Catherine Slade</cp:lastModifiedBy>
  <cp:revision>4</cp:revision>
  <dcterms:created xsi:type="dcterms:W3CDTF">2017-11-20T12:23:34Z</dcterms:created>
  <dcterms:modified xsi:type="dcterms:W3CDTF">2017-11-21T13:37:24Z</dcterms:modified>
</cp:coreProperties>
</file>