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Oswald" panose="020B0604020202020204"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B6B9C5D-E0D9-4F76-B2F2-259311C1D97B}">
  <a:tblStyle styleId="{2B6B9C5D-E0D9-4F76-B2F2-259311C1D97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3" d="100"/>
          <a:sy n="13" d="100"/>
        </p:scale>
        <p:origin x="1452"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You can add your presentation notes here. This presentation template for research posters is fully editable so text, graphics and content can be updated to fit your own research needs.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Download more </a:t>
            </a:r>
            <a:r>
              <a:rPr lang="en" u="sng" dirty="0">
                <a:solidFill>
                  <a:schemeClr val="accent5"/>
                </a:solidFill>
                <a:hlinkClick r:id="rId3"/>
              </a:rPr>
              <a:t>poster presentation templates</a:t>
            </a:r>
            <a:r>
              <a:rPr lang="en" dirty="0">
                <a:solidFill>
                  <a:schemeClr val="dk1"/>
                </a:solidFill>
              </a:rPr>
              <a:t> from FPPT.com</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en.wikipedia.org/wiki/University_of_Wales_Trinity_Saint_David" TargetMode="External"/><Relationship Id="rId3" Type="http://schemas.openxmlformats.org/officeDocument/2006/relationships/hyperlink" Target="https://www.codlrc.org/APA_7" TargetMode="Externa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uwtsd.ac.uk/library/student-essentials/referencing-handboo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7083700" y="912100"/>
            <a:ext cx="359157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56;p13"/>
          <p:cNvSpPr/>
          <p:nvPr/>
        </p:nvSpPr>
        <p:spPr>
          <a:xfrm>
            <a:off x="1791425" y="911950"/>
            <a:ext cx="5025600" cy="4892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p:nvPr/>
        </p:nvSpPr>
        <p:spPr>
          <a:xfrm>
            <a:off x="15032125"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dirty="0"/>
          </a:p>
        </p:txBody>
      </p:sp>
      <p:sp>
        <p:nvSpPr>
          <p:cNvPr id="58" name="Google Shape;58;p13"/>
          <p:cNvSpPr/>
          <p:nvPr/>
        </p:nvSpPr>
        <p:spPr>
          <a:xfrm>
            <a:off x="896478"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a:off x="29077591"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p:cNvSpPr txBox="1"/>
          <p:nvPr/>
        </p:nvSpPr>
        <p:spPr>
          <a:xfrm>
            <a:off x="891800" y="1526245"/>
            <a:ext cx="30626338" cy="2034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7500" dirty="0">
                <a:solidFill>
                  <a:srgbClr val="FFFFFF"/>
                </a:solidFill>
                <a:latin typeface="Oswald"/>
                <a:ea typeface="Oswald"/>
                <a:cs typeface="Oswald"/>
                <a:sym typeface="Oswald"/>
              </a:rPr>
              <a:t>																</a:t>
            </a:r>
            <a:r>
              <a:rPr lang="en-GB" sz="7500" dirty="0">
                <a:solidFill>
                  <a:srgbClr val="FFFFFF"/>
                </a:solidFill>
                <a:latin typeface="Times New Roman" panose="02020603050405020304" pitchFamily="18" charset="0"/>
                <a:ea typeface="Oswald"/>
                <a:cs typeface="Times New Roman" panose="02020603050405020304" pitchFamily="18" charset="0"/>
                <a:sym typeface="Oswald"/>
              </a:rPr>
              <a:t>APA guide to referencing, 6</a:t>
            </a:r>
            <a:r>
              <a:rPr lang="en-GB" sz="7500" baseline="30000" dirty="0">
                <a:solidFill>
                  <a:srgbClr val="FFFFFF"/>
                </a:solidFill>
                <a:latin typeface="Times New Roman" panose="02020603050405020304" pitchFamily="18" charset="0"/>
                <a:ea typeface="Oswald"/>
                <a:cs typeface="Times New Roman" panose="02020603050405020304" pitchFamily="18" charset="0"/>
                <a:sym typeface="Oswald"/>
              </a:rPr>
              <a:t>th</a:t>
            </a:r>
            <a:r>
              <a:rPr lang="en-GB" sz="7500" dirty="0">
                <a:solidFill>
                  <a:srgbClr val="FFFFFF"/>
                </a:solidFill>
                <a:latin typeface="Times New Roman" panose="02020603050405020304" pitchFamily="18" charset="0"/>
                <a:ea typeface="Oswald"/>
                <a:cs typeface="Times New Roman" panose="02020603050405020304" pitchFamily="18" charset="0"/>
                <a:sym typeface="Oswald"/>
              </a:rPr>
              <a:t> edition</a:t>
            </a:r>
          </a:p>
          <a:p>
            <a:pPr marL="0" lvl="0" indent="0" algn="l" rtl="0">
              <a:lnSpc>
                <a:spcPct val="115000"/>
              </a:lnSpc>
              <a:spcBef>
                <a:spcPts val="0"/>
              </a:spcBef>
              <a:spcAft>
                <a:spcPts val="0"/>
              </a:spcAft>
              <a:buClr>
                <a:schemeClr val="dk1"/>
              </a:buClr>
              <a:buSzPts val="1100"/>
              <a:buFont typeface="Arial"/>
              <a:buNone/>
            </a:pPr>
            <a:r>
              <a:rPr lang="en-GB" sz="7500" dirty="0">
                <a:solidFill>
                  <a:srgbClr val="FFFFFF"/>
                </a:solidFill>
                <a:latin typeface="Times New Roman" panose="02020603050405020304" pitchFamily="18" charset="0"/>
                <a:ea typeface="Oswald"/>
                <a:cs typeface="Times New Roman" panose="02020603050405020304" pitchFamily="18" charset="0"/>
                <a:sym typeface="Oswald"/>
              </a:rPr>
              <a:t>																										</a:t>
            </a:r>
            <a:endParaRPr sz="7500" dirty="0">
              <a:solidFill>
                <a:srgbClr val="FFFFFF"/>
              </a:solidFill>
              <a:latin typeface="Times New Roman" panose="02020603050405020304" pitchFamily="18" charset="0"/>
              <a:ea typeface="Oswald"/>
              <a:cs typeface="Times New Roman" panose="02020603050405020304" pitchFamily="18" charset="0"/>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3" name="Google Shape;63;p13"/>
          <p:cNvSpPr txBox="1"/>
          <p:nvPr/>
        </p:nvSpPr>
        <p:spPr>
          <a:xfrm>
            <a:off x="1683850" y="8459504"/>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Oswald"/>
                <a:ea typeface="Oswald"/>
                <a:cs typeface="Oswald"/>
                <a:sym typeface="Oswald"/>
              </a:rPr>
              <a:t>				 Introduction</a:t>
            </a:r>
            <a:r>
              <a:rPr lang="en" sz="5400" b="1" dirty="0">
                <a:solidFill>
                  <a:srgbClr val="666666"/>
                </a:solidFill>
                <a:latin typeface="Times New Roman" panose="02020603050405020304" pitchFamily="18" charset="0"/>
                <a:ea typeface="Oswald"/>
                <a:cs typeface="Times New Roman" panose="02020603050405020304" pitchFamily="18" charset="0"/>
                <a:sym typeface="Oswald"/>
              </a:rPr>
              <a:t>.</a:t>
            </a: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4" name="Google Shape;64;p13"/>
          <p:cNvSpPr/>
          <p:nvPr/>
        </p:nvSpPr>
        <p:spPr>
          <a:xfrm>
            <a:off x="896450"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3"/>
          <p:cNvSpPr/>
          <p:nvPr/>
        </p:nvSpPr>
        <p:spPr>
          <a:xfrm>
            <a:off x="15030284"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66" name="Google Shape;66;p13"/>
          <p:cNvSpPr/>
          <p:nvPr/>
        </p:nvSpPr>
        <p:spPr>
          <a:xfrm>
            <a:off x="29077591"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3"/>
          <p:cNvSpPr txBox="1"/>
          <p:nvPr/>
        </p:nvSpPr>
        <p:spPr>
          <a:xfrm>
            <a:off x="2096147" y="16391733"/>
            <a:ext cx="9975105" cy="920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Times New Roman" panose="02020603050405020304" pitchFamily="18" charset="0"/>
                <a:ea typeface="Oswald"/>
                <a:cs typeface="Times New Roman" panose="02020603050405020304" pitchFamily="18" charset="0"/>
                <a:sym typeface="Oswald"/>
              </a:rPr>
              <a:t>			Why reference?</a:t>
            </a: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a:p>
            <a:pPr marL="0" lvl="0" indent="0" algn="l" rtl="0">
              <a:spcBef>
                <a:spcPts val="0"/>
              </a:spcBef>
              <a:spcAft>
                <a:spcPts val="0"/>
              </a:spcAft>
              <a:buNone/>
            </a:pPr>
            <a:endParaRPr dirty="0">
              <a:latin typeface="Times New Roman" panose="02020603050405020304" pitchFamily="18" charset="0"/>
              <a:ea typeface="Oswald"/>
              <a:cs typeface="Times New Roman" panose="02020603050405020304" pitchFamily="18" charset="0"/>
              <a:sym typeface="Oswald"/>
            </a:endParaRPr>
          </a:p>
        </p:txBody>
      </p:sp>
      <p:sp>
        <p:nvSpPr>
          <p:cNvPr id="68" name="Google Shape;68;p13"/>
          <p:cNvSpPr txBox="1"/>
          <p:nvPr/>
        </p:nvSpPr>
        <p:spPr>
          <a:xfrm>
            <a:off x="2252370" y="9948203"/>
            <a:ext cx="10285800" cy="6406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There are 4 recognised referencing styles at UWTSD, for different areas of study.</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Harvard</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IEEE</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MHRA</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APA</a:t>
            </a:r>
          </a:p>
          <a:p>
            <a:pPr marL="457200" lvl="0" indent="-457200" algn="l" rtl="0">
              <a:lnSpc>
                <a:spcPct val="115000"/>
              </a:lnSpc>
              <a:spcBef>
                <a:spcPts val="0"/>
              </a:spcBef>
              <a:spcAft>
                <a:spcPts val="0"/>
              </a:spcAft>
              <a:buAutoNum type="arabicParenR"/>
            </a:pPr>
            <a:endParaRPr lang="en-GB" sz="2400" dirty="0">
              <a:latin typeface="Times New Roman" panose="02020603050405020304" pitchFamily="18" charset="0"/>
              <a:ea typeface="Oswald"/>
              <a:cs typeface="Times New Roman" panose="02020603050405020304" pitchFamily="18" charset="0"/>
              <a:sym typeface="Oswald"/>
            </a:endParaRPr>
          </a:p>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Referencing was created in order to give academics the clarity when producing or researching work.  APA is used in the field of Psychology. </a:t>
            </a:r>
          </a:p>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							(UWTSD,2020)</a:t>
            </a:r>
            <a:endParaRPr sz="2400" dirty="0">
              <a:latin typeface="Times New Roman" panose="02020603050405020304" pitchFamily="18" charset="0"/>
              <a:ea typeface="Oswald"/>
              <a:cs typeface="Times New Roman" panose="02020603050405020304" pitchFamily="18" charset="0"/>
              <a:sym typeface="Oswald"/>
            </a:endParaRPr>
          </a:p>
        </p:txBody>
      </p:sp>
      <p:sp>
        <p:nvSpPr>
          <p:cNvPr id="69" name="Google Shape;69;p13"/>
          <p:cNvSpPr txBox="1"/>
          <p:nvPr/>
        </p:nvSpPr>
        <p:spPr>
          <a:xfrm>
            <a:off x="2475847" y="18014073"/>
            <a:ext cx="10285800" cy="477881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We reference so that we show where we got the idea or theory from, this gives more credibility to what we write. </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Referencing authors and researchers gives them credit for their work.</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Shows our understanding on subjects and topics and expands our knowledge, by using different subjects and sources to get information from. </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(Williams &amp; Davis, 2017)</a:t>
            </a:r>
          </a:p>
          <a:p>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0" name="Google Shape;70;p13"/>
          <p:cNvSpPr txBox="1"/>
          <p:nvPr/>
        </p:nvSpPr>
        <p:spPr>
          <a:xfrm>
            <a:off x="2595600" y="25726708"/>
            <a:ext cx="10285800" cy="245168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Basics of APA referencing:</a:t>
            </a:r>
          </a:p>
          <a:p>
            <a:pPr marL="0" lvl="0" indent="0" algn="l" rtl="0">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1) In text Citations or Parenthetical citation</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2) A reference List</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(Referencing Handbook: APA)</a:t>
            </a: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1" name="Google Shape;71;p13"/>
          <p:cNvSpPr txBox="1"/>
          <p:nvPr/>
        </p:nvSpPr>
        <p:spPr>
          <a:xfrm>
            <a:off x="32481850" y="13978407"/>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Referencing tips! </a:t>
            </a:r>
            <a:endParaRPr dirty="0">
              <a:latin typeface="Times New Roman" panose="02020603050405020304" pitchFamily="18" charset="0"/>
              <a:ea typeface="Oswald"/>
              <a:cs typeface="Times New Roman" panose="02020603050405020304" pitchFamily="18" charset="0"/>
              <a:sym typeface="Oswald"/>
            </a:endParaRPr>
          </a:p>
        </p:txBody>
      </p:sp>
      <p:sp>
        <p:nvSpPr>
          <p:cNvPr id="72" name="Google Shape;72;p13"/>
          <p:cNvSpPr txBox="1"/>
          <p:nvPr/>
        </p:nvSpPr>
        <p:spPr>
          <a:xfrm>
            <a:off x="31320495" y="15921797"/>
            <a:ext cx="10285800" cy="5503094"/>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If you are new to APA referencing, it is very easy to become overwhelmed!</a:t>
            </a: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Some tips to ease into it are as follows:</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Reference list on new page</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Alphabetical order</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Hanging indent is required</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2 spaces after sentences</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Reference list needs double spaced</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Cited in text and in reference list</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Italics need to be used on titles of all : Books, Journals, Magazines and newspapers. </a:t>
            </a:r>
          </a:p>
          <a:p>
            <a:pPr>
              <a:lnSpc>
                <a:spcPct val="115000"/>
              </a:lnSpc>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3" name="Google Shape;73;p13"/>
          <p:cNvSpPr txBox="1"/>
          <p:nvPr/>
        </p:nvSpPr>
        <p:spPr>
          <a:xfrm>
            <a:off x="16173275" y="12471617"/>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4" name="Google Shape;74;p13"/>
          <p:cNvSpPr txBox="1"/>
          <p:nvPr/>
        </p:nvSpPr>
        <p:spPr>
          <a:xfrm>
            <a:off x="15918976" y="14202005"/>
            <a:ext cx="10285800" cy="308196"/>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5" name="Google Shape;75;p13"/>
          <p:cNvSpPr txBox="1"/>
          <p:nvPr/>
        </p:nvSpPr>
        <p:spPr>
          <a:xfrm>
            <a:off x="16570987" y="15053667"/>
            <a:ext cx="10285800" cy="14511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Sources to reference from.</a:t>
            </a:r>
            <a:endParaRPr dirty="0">
              <a:latin typeface="Times New Roman" panose="02020603050405020304" pitchFamily="18" charset="0"/>
              <a:ea typeface="Oswald"/>
              <a:cs typeface="Times New Roman" panose="02020603050405020304" pitchFamily="18" charset="0"/>
              <a:sym typeface="Oswald"/>
            </a:endParaRPr>
          </a:p>
        </p:txBody>
      </p:sp>
      <p:sp>
        <p:nvSpPr>
          <p:cNvPr id="76" name="Google Shape;76;p13"/>
          <p:cNvSpPr txBox="1"/>
          <p:nvPr/>
        </p:nvSpPr>
        <p:spPr>
          <a:xfrm>
            <a:off x="16588866" y="18121021"/>
            <a:ext cx="10285800" cy="4470711"/>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7" name="Google Shape;77;p13"/>
          <p:cNvSpPr txBox="1"/>
          <p:nvPr/>
        </p:nvSpPr>
        <p:spPr>
          <a:xfrm>
            <a:off x="17482400" y="7317791"/>
            <a:ext cx="8084400" cy="2280311"/>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Quoting, Paraphrasing &amp; Summarising</a:t>
            </a: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p:txBody>
      </p:sp>
      <p:sp>
        <p:nvSpPr>
          <p:cNvPr id="78" name="Google Shape;78;p13"/>
          <p:cNvSpPr txBox="1"/>
          <p:nvPr/>
        </p:nvSpPr>
        <p:spPr>
          <a:xfrm>
            <a:off x="16827134" y="10141626"/>
            <a:ext cx="10285800" cy="5326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Long Quotes : More than 40 Words.</a:t>
            </a: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Short Quotes : Up to 40 Words.</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Paraphrasing and summarising : Reading someone else's work then you put into own words that </a:t>
            </a:r>
            <a:r>
              <a:rPr lang="en-GB" sz="2400">
                <a:solidFill>
                  <a:srgbClr val="434343"/>
                </a:solidFill>
                <a:latin typeface="Times New Roman" panose="02020603050405020304" pitchFamily="18" charset="0"/>
                <a:ea typeface="Droid Serif"/>
                <a:cs typeface="Times New Roman" panose="02020603050405020304" pitchFamily="18" charset="0"/>
                <a:sym typeface="Droid Serif"/>
              </a:rPr>
              <a:t>you interpreted. </a:t>
            </a: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a:lnSpc>
                <a:spcPct val="115000"/>
              </a:lnSpc>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9" name="Google Shape;79;p13"/>
          <p:cNvSpPr txBox="1"/>
          <p:nvPr/>
        </p:nvSpPr>
        <p:spPr>
          <a:xfrm>
            <a:off x="31100603" y="22325177"/>
            <a:ext cx="8084400" cy="1451100"/>
          </a:xfrm>
          <a:prstGeom prst="rect">
            <a:avLst/>
          </a:prstGeom>
          <a:noFill/>
          <a:ln>
            <a:noFill/>
          </a:ln>
        </p:spPr>
        <p:txBody>
          <a:bodyPr spcFirstLastPara="1" wrap="square" lIns="91425" tIns="91425" rIns="91425" bIns="91425" anchor="t" anchorCtr="0">
            <a:noAutofit/>
          </a:bodyPr>
          <a:lstStyle/>
          <a:p>
            <a:pPr lvl="0">
              <a:lnSpc>
                <a:spcPct val="115000"/>
              </a:lnSpc>
              <a:buClr>
                <a:schemeClr val="dk1"/>
              </a:buClr>
              <a:buSzPts val="1100"/>
            </a:pPr>
            <a:r>
              <a:rPr lang="en-GB" sz="5400" b="1" dirty="0">
                <a:solidFill>
                  <a:srgbClr val="666666"/>
                </a:solidFill>
                <a:latin typeface="Oswald"/>
                <a:ea typeface="Oswald"/>
                <a:cs typeface="Oswald"/>
                <a:sym typeface="Oswald"/>
              </a:rPr>
              <a:t>				</a:t>
            </a: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Plagiarism</a:t>
            </a:r>
            <a:r>
              <a:rPr lang="en-GB" sz="5400" b="1" dirty="0">
                <a:solidFill>
                  <a:srgbClr val="666666"/>
                </a:solidFill>
                <a:latin typeface="Oswald"/>
                <a:ea typeface="Oswald"/>
                <a:cs typeface="Oswald"/>
                <a:sym typeface="Oswald"/>
              </a:rPr>
              <a:t>.</a:t>
            </a:r>
          </a:p>
        </p:txBody>
      </p:sp>
      <p:sp>
        <p:nvSpPr>
          <p:cNvPr id="80" name="Google Shape;80;p13"/>
          <p:cNvSpPr txBox="1"/>
          <p:nvPr/>
        </p:nvSpPr>
        <p:spPr>
          <a:xfrm>
            <a:off x="31014753" y="23557124"/>
            <a:ext cx="10285800" cy="1885028"/>
          </a:xfrm>
          <a:prstGeom prst="rect">
            <a:avLst/>
          </a:prstGeom>
          <a:noFill/>
          <a:ln>
            <a:noFill/>
          </a:ln>
        </p:spPr>
        <p:txBody>
          <a:bodyPr spcFirstLastPara="1" wrap="square" lIns="91425" tIns="91425" rIns="91425" bIns="91425" anchor="t" anchorCtr="0">
            <a:noAutofit/>
          </a:bodyPr>
          <a:lstStyle/>
          <a:p>
            <a:pPr>
              <a:lnSpc>
                <a:spcPct val="115000"/>
              </a:lnSpc>
            </a:pP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When people use APA referencing they are using other peoples work and if this is incorrectly referenced they open themselves up to plagiarism. This is a serious problem when writing essays as you cannot show how much you understand if you just take someone else’s work. Without crediting the author of the work you are stating that it is your own when it is not. 				</a:t>
            </a:r>
          </a:p>
          <a:p>
            <a:pPr>
              <a:lnSpc>
                <a:spcPct val="115000"/>
              </a:lnSpc>
            </a:pPr>
            <a:r>
              <a:rPr lang="en-US" sz="2400" dirty="0">
                <a:solidFill>
                  <a:srgbClr val="434343"/>
                </a:solidFill>
                <a:latin typeface="Times New Roman" panose="02020603050405020304" pitchFamily="18" charset="0"/>
                <a:ea typeface="Oswald"/>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lvl="0">
              <a:lnSpc>
                <a:spcPct val="115000"/>
              </a:lnSpc>
            </a:pPr>
            <a:endParaRPr lang="en-US"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81" name="Google Shape;81;p13"/>
          <p:cNvSpPr txBox="1"/>
          <p:nvPr/>
        </p:nvSpPr>
        <p:spPr>
          <a:xfrm>
            <a:off x="31320495" y="7174140"/>
            <a:ext cx="8084400" cy="14511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7</a:t>
            </a:r>
            <a:r>
              <a:rPr lang="en-GB" sz="5400" b="1" baseline="30000" dirty="0">
                <a:solidFill>
                  <a:srgbClr val="666666"/>
                </a:solidFill>
                <a:latin typeface="Times New Roman" panose="02020603050405020304" pitchFamily="18" charset="0"/>
                <a:ea typeface="Oswald"/>
                <a:cs typeface="Times New Roman" panose="02020603050405020304" pitchFamily="18" charset="0"/>
                <a:sym typeface="Oswald"/>
              </a:rPr>
              <a:t>th</a:t>
            </a: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edition changes.</a:t>
            </a: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p:txBody>
      </p:sp>
      <p:sp>
        <p:nvSpPr>
          <p:cNvPr id="82" name="Google Shape;82;p13"/>
          <p:cNvSpPr txBox="1"/>
          <p:nvPr/>
        </p:nvSpPr>
        <p:spPr>
          <a:xfrm>
            <a:off x="30563507" y="27369369"/>
            <a:ext cx="11649204" cy="3972429"/>
          </a:xfrm>
          <a:prstGeom prst="rect">
            <a:avLst/>
          </a:prstGeom>
          <a:noFill/>
          <a:ln>
            <a:noFill/>
          </a:ln>
        </p:spPr>
        <p:txBody>
          <a:bodyPr spcFirstLastPara="1" wrap="square" lIns="91425" tIns="91425" rIns="91425" bIns="91425" anchor="t" anchorCtr="0">
            <a:noAutofit/>
          </a:bodyPr>
          <a:lstStyle/>
          <a:p>
            <a:pPr marL="0" lvl="0" indent="-457200" rtl="0">
              <a:spcBef>
                <a:spcPts val="0"/>
              </a:spcBef>
              <a:spcAft>
                <a:spcPts val="0"/>
              </a:spcAft>
              <a:buNone/>
            </a:pPr>
            <a:r>
              <a:rPr lang="en-GB" sz="2000" b="1" dirty="0">
                <a:solidFill>
                  <a:srgbClr val="434343"/>
                </a:solidFill>
                <a:latin typeface="Times New Roman" panose="02020603050405020304" pitchFamily="18" charset="0"/>
                <a:ea typeface="Droid Serif"/>
                <a:cs typeface="Times New Roman" panose="02020603050405020304" pitchFamily="18" charset="0"/>
                <a:sym typeface="Droid Serif"/>
              </a:rPr>
              <a:t>					Reference List</a:t>
            </a:r>
          </a:p>
          <a:p>
            <a:pPr indent="-457200"/>
            <a:r>
              <a:rPr lang="en-US" sz="2000" dirty="0">
                <a:latin typeface="Times New Roman" panose="02020603050405020304" pitchFamily="18" charset="0"/>
                <a:cs typeface="Times New Roman" panose="02020603050405020304" pitchFamily="18" charset="0"/>
              </a:rPr>
              <a:t>	Kelley, J., 2019. </a:t>
            </a:r>
            <a:r>
              <a:rPr lang="en-US" sz="2000" i="1" dirty="0">
                <a:latin typeface="Times New Roman" panose="02020603050405020304" pitchFamily="18" charset="0"/>
                <a:cs typeface="Times New Roman" panose="02020603050405020304" pitchFamily="18" charset="0"/>
              </a:rPr>
              <a:t>PA References: What's Changed in the Publication Manual of the American Psychological Association, 7th Edition, </a:t>
            </a:r>
            <a:r>
              <a:rPr lang="en-US" sz="2000" dirty="0">
                <a:latin typeface="Times New Roman" panose="02020603050405020304" pitchFamily="18" charset="0"/>
                <a:cs typeface="Times New Roman" panose="02020603050405020304" pitchFamily="18" charset="0"/>
                <a:hlinkClick r:id="rId3"/>
              </a:rPr>
              <a:t>https://www.codlrc.org/APA_7</a:t>
            </a:r>
            <a:r>
              <a:rPr lang="en-US" sz="2000" dirty="0">
                <a:latin typeface="Times New Roman" panose="02020603050405020304" pitchFamily="18" charset="0"/>
                <a:cs typeface="Times New Roman" panose="02020603050405020304" pitchFamily="18" charset="0"/>
              </a:rPr>
              <a:t>.</a:t>
            </a:r>
          </a:p>
          <a:p>
            <a:pPr indent="-457200"/>
            <a:endParaRPr lang="en-US" sz="2000" dirty="0">
              <a:latin typeface="Times New Roman" panose="02020603050405020304" pitchFamily="18" charset="0"/>
              <a:cs typeface="Times New Roman" panose="02020603050405020304" pitchFamily="18" charset="0"/>
            </a:endParaRPr>
          </a:p>
          <a:p>
            <a:pPr lvl="0" indent="-457200"/>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rPr>
              <a:t> 	UWTSD, 2020</a:t>
            </a:r>
            <a:r>
              <a:rPr lang="en-GB" sz="2000" i="1" dirty="0">
                <a:solidFill>
                  <a:srgbClr val="434343"/>
                </a:solidFill>
                <a:latin typeface="Times New Roman" panose="02020603050405020304" pitchFamily="18" charset="0"/>
                <a:ea typeface="Droid Serif"/>
                <a:cs typeface="Times New Roman" panose="02020603050405020304" pitchFamily="18" charset="0"/>
                <a:sym typeface="Droid Serif"/>
              </a:rPr>
              <a:t>, Handbook: APA, Library resources. </a:t>
            </a:r>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hlinkClick r:id="rId4"/>
              </a:rPr>
              <a:t>https://uwtsd.ac.uk/library/student-essentials/referencing-handbooks/</a:t>
            </a:r>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rPr>
              <a:t>.</a:t>
            </a:r>
          </a:p>
          <a:p>
            <a:pPr lvl="0" indent="-457200"/>
            <a:endParaRPr lang="en-GB" sz="20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indent="-457200"/>
            <a:r>
              <a:rPr lang="en-US" sz="2000" dirty="0">
                <a:latin typeface="Times New Roman" panose="02020603050405020304" pitchFamily="18" charset="0"/>
                <a:cs typeface="Times New Roman" panose="02020603050405020304" pitchFamily="18" charset="0"/>
              </a:rPr>
              <a:t>	Williams, K., Davis, M., 2017</a:t>
            </a:r>
            <a:r>
              <a:rPr lang="en-US" sz="2000" i="1" dirty="0">
                <a:latin typeface="Times New Roman" panose="02020603050405020304" pitchFamily="18" charset="0"/>
                <a:cs typeface="Times New Roman" panose="02020603050405020304" pitchFamily="18" charset="0"/>
              </a:rPr>
              <a:t>. Referencing and Understanding Plagiarism.(2</a:t>
            </a:r>
            <a:r>
              <a:rPr lang="en-US" sz="2000" i="1" baseline="30000" dirty="0">
                <a:latin typeface="Times New Roman" panose="02020603050405020304" pitchFamily="18" charset="0"/>
                <a:cs typeface="Times New Roman" panose="02020603050405020304" pitchFamily="18" charset="0"/>
              </a:rPr>
              <a:t>nd</a:t>
            </a:r>
            <a:r>
              <a:rPr lang="en-US" sz="2000" i="1" dirty="0">
                <a:latin typeface="Times New Roman" panose="02020603050405020304" pitchFamily="18" charset="0"/>
                <a:cs typeface="Times New Roman" panose="02020603050405020304" pitchFamily="18" charset="0"/>
              </a:rPr>
              <a:t> ed )UK, Palgrave.  </a:t>
            </a:r>
          </a:p>
          <a:p>
            <a:pPr marL="0" lvl="0" indent="0" algn="l" rtl="0">
              <a:spcBef>
                <a:spcPts val="0"/>
              </a:spcBef>
              <a:spcAft>
                <a:spcPts val="0"/>
              </a:spcAft>
              <a:buNone/>
            </a:pPr>
            <a:endParaRPr sz="20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83" name="Google Shape;83;p13"/>
          <p:cNvSpPr/>
          <p:nvPr/>
        </p:nvSpPr>
        <p:spPr>
          <a:xfrm>
            <a:off x="896475" y="912100"/>
            <a:ext cx="6594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4" name="Google Shape;84;p13" descr="bg.png"/>
          <p:cNvPicPr preferRelativeResize="0"/>
          <p:nvPr/>
        </p:nvPicPr>
        <p:blipFill rotWithShape="1">
          <a:blip r:embed="rId5">
            <a:alphaModFix/>
          </a:blip>
          <a:srcRect l="7813" r="7813"/>
          <a:stretch/>
        </p:blipFill>
        <p:spPr>
          <a:xfrm>
            <a:off x="16618709" y="14006305"/>
            <a:ext cx="10285800" cy="391200"/>
          </a:xfrm>
          <a:prstGeom prst="rect">
            <a:avLst/>
          </a:prstGeom>
          <a:noFill/>
          <a:ln>
            <a:noFill/>
          </a:ln>
        </p:spPr>
      </p:pic>
      <p:sp>
        <p:nvSpPr>
          <p:cNvPr id="89" name="Google Shape;89;p13"/>
          <p:cNvSpPr txBox="1"/>
          <p:nvPr/>
        </p:nvSpPr>
        <p:spPr>
          <a:xfrm>
            <a:off x="2500125" y="1438150"/>
            <a:ext cx="3635100" cy="3288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7200" dirty="0"/>
          </a:p>
        </p:txBody>
      </p:sp>
      <p:pic>
        <p:nvPicPr>
          <p:cNvPr id="3" name="Picture 2">
            <a:extLst>
              <a:ext uri="{FF2B5EF4-FFF2-40B4-BE49-F238E27FC236}">
                <a16:creationId xmlns:a16="http://schemas.microsoft.com/office/drawing/2014/main" id="{0C231F94-D398-4BFC-A490-5D9F66D15DF3}"/>
              </a:ext>
            </a:extLst>
          </p:cNvPr>
          <p:cNvPicPr>
            <a:picLocks noChangeAspect="1"/>
          </p:cNvPicPr>
          <p:nvPr/>
        </p:nvPicPr>
        <p:blipFill>
          <a:blip r:embed="rId6"/>
          <a:stretch>
            <a:fillRect/>
          </a:stretch>
        </p:blipFill>
        <p:spPr>
          <a:xfrm>
            <a:off x="2134151" y="1309649"/>
            <a:ext cx="12131400" cy="3733301"/>
          </a:xfrm>
          <a:prstGeom prst="rect">
            <a:avLst/>
          </a:prstGeom>
        </p:spPr>
      </p:pic>
      <p:pic>
        <p:nvPicPr>
          <p:cNvPr id="43" name="Google Shape;84;p13" descr="bg.png">
            <a:extLst>
              <a:ext uri="{FF2B5EF4-FFF2-40B4-BE49-F238E27FC236}">
                <a16:creationId xmlns:a16="http://schemas.microsoft.com/office/drawing/2014/main" id="{1A09ABE6-EAE0-4D55-9AB2-D7974F4BE030}"/>
              </a:ext>
            </a:extLst>
          </p:cNvPr>
          <p:cNvPicPr preferRelativeResize="0"/>
          <p:nvPr/>
        </p:nvPicPr>
        <p:blipFill rotWithShape="1">
          <a:blip r:embed="rId5">
            <a:alphaModFix/>
          </a:blip>
          <a:srcRect l="7813" r="7813"/>
          <a:stretch/>
        </p:blipFill>
        <p:spPr>
          <a:xfrm>
            <a:off x="2272352" y="15287748"/>
            <a:ext cx="10285800" cy="391200"/>
          </a:xfrm>
          <a:prstGeom prst="rect">
            <a:avLst/>
          </a:prstGeom>
          <a:noFill/>
          <a:ln>
            <a:noFill/>
          </a:ln>
        </p:spPr>
      </p:pic>
      <p:pic>
        <p:nvPicPr>
          <p:cNvPr id="44" name="Google Shape;84;p13" descr="bg.png">
            <a:extLst>
              <a:ext uri="{FF2B5EF4-FFF2-40B4-BE49-F238E27FC236}">
                <a16:creationId xmlns:a16="http://schemas.microsoft.com/office/drawing/2014/main" id="{BBDE8FE2-7114-4DB3-BCD3-756EEE251142}"/>
              </a:ext>
            </a:extLst>
          </p:cNvPr>
          <p:cNvPicPr preferRelativeResize="0"/>
          <p:nvPr/>
        </p:nvPicPr>
        <p:blipFill rotWithShape="1">
          <a:blip r:embed="rId5">
            <a:alphaModFix/>
          </a:blip>
          <a:srcRect l="7813" r="7813"/>
          <a:stretch/>
        </p:blipFill>
        <p:spPr>
          <a:xfrm>
            <a:off x="2287869" y="23385077"/>
            <a:ext cx="10285800" cy="391200"/>
          </a:xfrm>
          <a:prstGeom prst="rect">
            <a:avLst/>
          </a:prstGeom>
          <a:noFill/>
          <a:ln>
            <a:noFill/>
          </a:ln>
        </p:spPr>
      </p:pic>
      <p:pic>
        <p:nvPicPr>
          <p:cNvPr id="45" name="Google Shape;84;p13" descr="bg.png">
            <a:extLst>
              <a:ext uri="{FF2B5EF4-FFF2-40B4-BE49-F238E27FC236}">
                <a16:creationId xmlns:a16="http://schemas.microsoft.com/office/drawing/2014/main" id="{A83AF87B-475B-46E6-A2C7-4A83529664C9}"/>
              </a:ext>
            </a:extLst>
          </p:cNvPr>
          <p:cNvPicPr preferRelativeResize="0"/>
          <p:nvPr/>
        </p:nvPicPr>
        <p:blipFill rotWithShape="1">
          <a:blip r:embed="rId5">
            <a:alphaModFix/>
          </a:blip>
          <a:srcRect l="7813" r="7813"/>
          <a:stretch/>
        </p:blipFill>
        <p:spPr>
          <a:xfrm>
            <a:off x="16381700" y="29863168"/>
            <a:ext cx="10285800" cy="391200"/>
          </a:xfrm>
          <a:prstGeom prst="rect">
            <a:avLst/>
          </a:prstGeom>
          <a:noFill/>
          <a:ln>
            <a:noFill/>
          </a:ln>
        </p:spPr>
      </p:pic>
      <p:pic>
        <p:nvPicPr>
          <p:cNvPr id="47" name="Google Shape;84;p13" descr="bg.png">
            <a:extLst>
              <a:ext uri="{FF2B5EF4-FFF2-40B4-BE49-F238E27FC236}">
                <a16:creationId xmlns:a16="http://schemas.microsoft.com/office/drawing/2014/main" id="{C883836F-724D-46DE-B337-BE90D9FBE9A4}"/>
              </a:ext>
            </a:extLst>
          </p:cNvPr>
          <p:cNvPicPr preferRelativeResize="0"/>
          <p:nvPr/>
        </p:nvPicPr>
        <p:blipFill rotWithShape="1">
          <a:blip r:embed="rId5">
            <a:alphaModFix/>
          </a:blip>
          <a:srcRect l="7813" r="7813"/>
          <a:stretch/>
        </p:blipFill>
        <p:spPr>
          <a:xfrm>
            <a:off x="30791733" y="26810452"/>
            <a:ext cx="10285800" cy="391200"/>
          </a:xfrm>
          <a:prstGeom prst="rect">
            <a:avLst/>
          </a:prstGeom>
          <a:noFill/>
          <a:ln>
            <a:noFill/>
          </a:ln>
        </p:spPr>
      </p:pic>
      <p:pic>
        <p:nvPicPr>
          <p:cNvPr id="48" name="Google Shape;84;p13" descr="bg.png">
            <a:extLst>
              <a:ext uri="{FF2B5EF4-FFF2-40B4-BE49-F238E27FC236}">
                <a16:creationId xmlns:a16="http://schemas.microsoft.com/office/drawing/2014/main" id="{B442C6B9-A48A-4100-9807-277C11A57091}"/>
              </a:ext>
            </a:extLst>
          </p:cNvPr>
          <p:cNvPicPr preferRelativeResize="0"/>
          <p:nvPr/>
        </p:nvPicPr>
        <p:blipFill rotWithShape="1">
          <a:blip r:embed="rId5">
            <a:alphaModFix/>
          </a:blip>
          <a:srcRect l="7813" r="7813"/>
          <a:stretch/>
        </p:blipFill>
        <p:spPr>
          <a:xfrm>
            <a:off x="31129553" y="21797624"/>
            <a:ext cx="10285800" cy="391200"/>
          </a:xfrm>
          <a:prstGeom prst="rect">
            <a:avLst/>
          </a:prstGeom>
          <a:noFill/>
          <a:ln>
            <a:noFill/>
          </a:ln>
        </p:spPr>
      </p:pic>
      <p:sp>
        <p:nvSpPr>
          <p:cNvPr id="50" name="Google Shape;76;p13">
            <a:extLst>
              <a:ext uri="{FF2B5EF4-FFF2-40B4-BE49-F238E27FC236}">
                <a16:creationId xmlns:a16="http://schemas.microsoft.com/office/drawing/2014/main" id="{911DFD3C-5920-423B-B5FA-F0E81AC75919}"/>
              </a:ext>
            </a:extLst>
          </p:cNvPr>
          <p:cNvSpPr txBox="1"/>
          <p:nvPr/>
        </p:nvSpPr>
        <p:spPr>
          <a:xfrm>
            <a:off x="30969633" y="8476981"/>
            <a:ext cx="10285800" cy="2643055"/>
          </a:xfrm>
          <a:prstGeom prst="rect">
            <a:avLst/>
          </a:prstGeom>
          <a:noFill/>
          <a:ln>
            <a:noFill/>
          </a:ln>
        </p:spPr>
        <p:txBody>
          <a:bodyPr spcFirstLastPara="1" wrap="square" lIns="91425" tIns="91425" rIns="91425" bIns="91425" anchor="t" anchorCtr="0">
            <a:noAutofit/>
          </a:bodyPr>
          <a:lstStyle/>
          <a:p>
            <a:pPr>
              <a:lnSpc>
                <a:spcPct val="115000"/>
              </a:lnSpc>
            </a:pP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The APA is always looking at ways it can improve and some changes that the 7</a:t>
            </a:r>
            <a:r>
              <a:rPr lang="en-US" sz="2400" baseline="30000" dirty="0">
                <a:solidFill>
                  <a:srgbClr val="434343"/>
                </a:solidFill>
                <a:latin typeface="Times New Roman" panose="02020603050405020304" pitchFamily="18" charset="0"/>
                <a:ea typeface="Droid Serif"/>
                <a:cs typeface="Times New Roman" panose="02020603050405020304" pitchFamily="18" charset="0"/>
                <a:sym typeface="Droid Serif"/>
              </a:rPr>
              <a:t>th</a:t>
            </a: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 edition introduces are as follows: </a:t>
            </a:r>
          </a:p>
          <a:p>
            <a:r>
              <a:rPr lang="en-US" sz="2400" dirty="0">
                <a:latin typeface="Times New Roman" panose="02020603050405020304" pitchFamily="18" charset="0"/>
                <a:cs typeface="Times New Roman" panose="02020603050405020304" pitchFamily="18" charset="0"/>
              </a:rPr>
              <a:t>Full-color illustrations with coding to highlight formatting elements</a:t>
            </a:r>
          </a:p>
          <a:p>
            <a:r>
              <a:rPr lang="en-US" sz="2400" dirty="0">
                <a:latin typeface="Times New Roman" panose="02020603050405020304" pitchFamily="18" charset="0"/>
                <a:cs typeface="Times New Roman" panose="02020603050405020304" pitchFamily="18" charset="0"/>
              </a:rPr>
              <a:t>Accessibility guidelines</a:t>
            </a:r>
          </a:p>
          <a:p>
            <a:r>
              <a:rPr lang="en-US" sz="2400" dirty="0">
                <a:latin typeface="Times New Roman" panose="02020603050405020304" pitchFamily="18" charset="0"/>
                <a:cs typeface="Times New Roman" panose="02020603050405020304" pitchFamily="18" charset="0"/>
              </a:rPr>
              <a:t>Journal article reporting standards</a:t>
            </a:r>
          </a:p>
          <a:p>
            <a:r>
              <a:rPr lang="en-US" sz="2400" dirty="0">
                <a:latin typeface="Times New Roman" panose="02020603050405020304" pitchFamily="18" charset="0"/>
                <a:cs typeface="Times New Roman" panose="02020603050405020304" pitchFamily="18" charset="0"/>
              </a:rPr>
              <a:t>Bias-free language guidelines, including the adoption of the singular "they"</a:t>
            </a:r>
          </a:p>
          <a:p>
            <a:r>
              <a:rPr lang="en-US" sz="2400" dirty="0">
                <a:latin typeface="Times New Roman" panose="02020603050405020304" pitchFamily="18" charset="0"/>
                <a:cs typeface="Times New Roman" panose="02020603050405020304" pitchFamily="18" charset="0"/>
              </a:rPr>
              <a:t>Expanded guidance on ethical writing and publishing practices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(Kelley, 2019)</a:t>
            </a:r>
          </a:p>
          <a:p>
            <a:pPr>
              <a:lnSpc>
                <a:spcPct val="115000"/>
              </a:lnSpc>
            </a:pPr>
            <a:endParaRPr lang="en-US"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pic>
        <p:nvPicPr>
          <p:cNvPr id="51" name="Google Shape;84;p13" descr="bg.png">
            <a:extLst>
              <a:ext uri="{FF2B5EF4-FFF2-40B4-BE49-F238E27FC236}">
                <a16:creationId xmlns:a16="http://schemas.microsoft.com/office/drawing/2014/main" id="{44175402-D2FB-4C7E-9317-0574CAC3F78A}"/>
              </a:ext>
            </a:extLst>
          </p:cNvPr>
          <p:cNvPicPr preferRelativeResize="0"/>
          <p:nvPr/>
        </p:nvPicPr>
        <p:blipFill rotWithShape="1">
          <a:blip r:embed="rId5">
            <a:alphaModFix/>
          </a:blip>
          <a:srcRect l="7813" r="7813"/>
          <a:stretch/>
        </p:blipFill>
        <p:spPr>
          <a:xfrm>
            <a:off x="2500125" y="7243650"/>
            <a:ext cx="10285800" cy="391200"/>
          </a:xfrm>
          <a:prstGeom prst="rect">
            <a:avLst/>
          </a:prstGeom>
          <a:noFill/>
          <a:ln>
            <a:noFill/>
          </a:ln>
        </p:spPr>
      </p:pic>
      <p:pic>
        <p:nvPicPr>
          <p:cNvPr id="52" name="Google Shape;84;p13" descr="bg.png">
            <a:extLst>
              <a:ext uri="{FF2B5EF4-FFF2-40B4-BE49-F238E27FC236}">
                <a16:creationId xmlns:a16="http://schemas.microsoft.com/office/drawing/2014/main" id="{143D5D94-A1A7-4DB4-B238-2C05F0E4A3C5}"/>
              </a:ext>
            </a:extLst>
          </p:cNvPr>
          <p:cNvPicPr preferRelativeResize="0"/>
          <p:nvPr/>
        </p:nvPicPr>
        <p:blipFill rotWithShape="1">
          <a:blip r:embed="rId5">
            <a:alphaModFix/>
          </a:blip>
          <a:srcRect l="7813" r="7813"/>
          <a:stretch/>
        </p:blipFill>
        <p:spPr>
          <a:xfrm>
            <a:off x="16530204" y="6697680"/>
            <a:ext cx="10285800" cy="391200"/>
          </a:xfrm>
          <a:prstGeom prst="rect">
            <a:avLst/>
          </a:prstGeom>
          <a:noFill/>
          <a:ln>
            <a:noFill/>
          </a:ln>
        </p:spPr>
      </p:pic>
      <p:sp>
        <p:nvSpPr>
          <p:cNvPr id="90" name="Google Shape;63;p13">
            <a:extLst>
              <a:ext uri="{FF2B5EF4-FFF2-40B4-BE49-F238E27FC236}">
                <a16:creationId xmlns:a16="http://schemas.microsoft.com/office/drawing/2014/main" id="{44EEC242-85ED-4B73-802F-2B0F5821BF77}"/>
              </a:ext>
            </a:extLst>
          </p:cNvPr>
          <p:cNvSpPr txBox="1"/>
          <p:nvPr/>
        </p:nvSpPr>
        <p:spPr>
          <a:xfrm>
            <a:off x="16173275" y="21622796"/>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Oswald"/>
                <a:ea typeface="Oswald"/>
                <a:cs typeface="Oswald"/>
                <a:sym typeface="Oswald"/>
              </a:rPr>
              <a:t>				 </a:t>
            </a:r>
            <a:r>
              <a:rPr lang="en-GB" sz="5400" b="1" dirty="0">
                <a:solidFill>
                  <a:srgbClr val="666666"/>
                </a:solidFill>
                <a:latin typeface="Oswald"/>
                <a:ea typeface="Oswald"/>
                <a:cs typeface="Oswald"/>
                <a:sym typeface="Oswald"/>
              </a:rPr>
              <a:t>Examples</a:t>
            </a:r>
            <a:endParaRPr lang="en" sz="5400" b="1" dirty="0">
              <a:solidFill>
                <a:srgbClr val="666666"/>
              </a:solidFill>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94" name="Google Shape;68;p13">
            <a:extLst>
              <a:ext uri="{FF2B5EF4-FFF2-40B4-BE49-F238E27FC236}">
                <a16:creationId xmlns:a16="http://schemas.microsoft.com/office/drawing/2014/main" id="{C5EF98F8-BFC8-469A-9731-1987D72FD9C0}"/>
              </a:ext>
            </a:extLst>
          </p:cNvPr>
          <p:cNvSpPr txBox="1"/>
          <p:nvPr/>
        </p:nvSpPr>
        <p:spPr>
          <a:xfrm>
            <a:off x="16618709" y="16615218"/>
            <a:ext cx="10285800" cy="3126219"/>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Books 				E-Books		Magazines		Articles	Journals		E-mails		Notes		  Websites 	Edited Books		Editions of books</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						</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						</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								(UWTSD,2020)</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sp>
        <p:nvSpPr>
          <p:cNvPr id="95" name="Google Shape;68;p13">
            <a:extLst>
              <a:ext uri="{FF2B5EF4-FFF2-40B4-BE49-F238E27FC236}">
                <a16:creationId xmlns:a16="http://schemas.microsoft.com/office/drawing/2014/main" id="{0EAFED12-57B4-428C-80B5-6A421975223D}"/>
              </a:ext>
            </a:extLst>
          </p:cNvPr>
          <p:cNvSpPr txBox="1"/>
          <p:nvPr/>
        </p:nvSpPr>
        <p:spPr>
          <a:xfrm>
            <a:off x="16364138" y="23352717"/>
            <a:ext cx="5142900" cy="5887669"/>
          </a:xfrm>
          <a:prstGeom prst="rect">
            <a:avLst/>
          </a:prstGeom>
          <a:noFill/>
          <a:ln>
            <a:noFill/>
          </a:ln>
        </p:spPr>
        <p:txBody>
          <a:bodyPr spcFirstLastPara="1" wrap="square" lIns="91425" tIns="91425" rIns="91425" bIns="91425" numCol="1" anchor="t" anchorCtr="0">
            <a:noAutofit/>
          </a:bodyPr>
          <a:lstStyle/>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Books</a:t>
            </a:r>
          </a:p>
          <a:p>
            <a:pPr marL="0" lvl="0" indent="0"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IN-TEXT citation		</a:t>
            </a:r>
          </a:p>
          <a:p>
            <a:pPr marL="0" lvl="0" indent="0"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(Collier, 2008).									</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Journal</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In-text</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(Gilbert,1977). </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sp>
        <p:nvSpPr>
          <p:cNvPr id="46" name="Google Shape;67;p13">
            <a:extLst>
              <a:ext uri="{FF2B5EF4-FFF2-40B4-BE49-F238E27FC236}">
                <a16:creationId xmlns:a16="http://schemas.microsoft.com/office/drawing/2014/main" id="{F10083F2-7AE5-4155-A242-C7769FEF89FB}"/>
              </a:ext>
            </a:extLst>
          </p:cNvPr>
          <p:cNvSpPr txBox="1"/>
          <p:nvPr/>
        </p:nvSpPr>
        <p:spPr>
          <a:xfrm>
            <a:off x="2693300" y="24187828"/>
            <a:ext cx="10285800" cy="920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Quick Basics.</a:t>
            </a:r>
            <a:endParaRPr dirty="0">
              <a:latin typeface="Times New Roman" panose="02020603050405020304" pitchFamily="18" charset="0"/>
              <a:ea typeface="Oswald"/>
              <a:cs typeface="Times New Roman" panose="02020603050405020304" pitchFamily="18" charset="0"/>
              <a:sym typeface="Oswald"/>
            </a:endParaRPr>
          </a:p>
        </p:txBody>
      </p:sp>
      <p:sp>
        <p:nvSpPr>
          <p:cNvPr id="49" name="Google Shape;68;p13">
            <a:extLst>
              <a:ext uri="{FF2B5EF4-FFF2-40B4-BE49-F238E27FC236}">
                <a16:creationId xmlns:a16="http://schemas.microsoft.com/office/drawing/2014/main" id="{5E80FD57-1F3E-48FE-B984-6B79C2839E02}"/>
              </a:ext>
            </a:extLst>
          </p:cNvPr>
          <p:cNvSpPr txBox="1"/>
          <p:nvPr/>
        </p:nvSpPr>
        <p:spPr>
          <a:xfrm>
            <a:off x="20733545" y="23312814"/>
            <a:ext cx="6773358" cy="6131773"/>
          </a:xfrm>
          <a:prstGeom prst="rect">
            <a:avLst/>
          </a:prstGeom>
          <a:noFill/>
          <a:ln>
            <a:noFill/>
          </a:ln>
        </p:spPr>
        <p:txBody>
          <a:bodyPr spcFirstLastPara="1" wrap="square" lIns="91425" tIns="91425" rIns="91425" bIns="91425" numCol="1" anchor="t" anchorCtr="0">
            <a:noAutofit/>
          </a:bodyPr>
          <a:lstStyle/>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Books</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Reference List. </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Collier, A. 2008. </a:t>
            </a:r>
            <a:r>
              <a:rPr lang="en-GB" sz="2400" i="1" dirty="0">
                <a:latin typeface="Times New Roman" panose="02020603050405020304" pitchFamily="18" charset="0"/>
                <a:ea typeface="Oswald"/>
                <a:cs typeface="Times New Roman" panose="02020603050405020304" pitchFamily="18" charset="0"/>
                <a:sym typeface="Oswald"/>
              </a:rPr>
              <a:t>The world of tourism and travel</a:t>
            </a:r>
            <a:r>
              <a:rPr lang="en-GB" sz="2400" dirty="0">
                <a:latin typeface="Times New Roman" panose="02020603050405020304" pitchFamily="18" charset="0"/>
                <a:ea typeface="Oswald"/>
                <a:cs typeface="Times New Roman" panose="02020603050405020304" pitchFamily="18" charset="0"/>
                <a:sym typeface="Oswald"/>
              </a:rPr>
              <a:t>. Rosedale, New Zealand: Pearson Education New Zealand.</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Journal</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Reference List.</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Gilbert,  G.N, (1977) Referencing as persuasion</a:t>
            </a:r>
            <a:r>
              <a:rPr lang="en-GB" sz="2400" i="1" dirty="0">
                <a:latin typeface="Times New Roman" panose="02020603050405020304" pitchFamily="18" charset="0"/>
                <a:ea typeface="Oswald"/>
                <a:cs typeface="Times New Roman" panose="02020603050405020304" pitchFamily="18" charset="0"/>
                <a:sym typeface="Oswald"/>
              </a:rPr>
              <a:t>, Social studies of science. Vol 7. </a:t>
            </a:r>
            <a:r>
              <a:rPr lang="en-GB" sz="2400" dirty="0">
                <a:latin typeface="Times New Roman" panose="02020603050405020304" pitchFamily="18" charset="0"/>
                <a:ea typeface="Oswald"/>
                <a:cs typeface="Times New Roman" panose="02020603050405020304" pitchFamily="18" charset="0"/>
                <a:sym typeface="Oswald"/>
              </a:rPr>
              <a:t>pp. 113-22.</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		(UWTSD,2020)</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pic>
        <p:nvPicPr>
          <p:cNvPr id="85" name="Google Shape;84;p13" descr="bg.png">
            <a:extLst>
              <a:ext uri="{FF2B5EF4-FFF2-40B4-BE49-F238E27FC236}">
                <a16:creationId xmlns:a16="http://schemas.microsoft.com/office/drawing/2014/main" id="{A1E09807-DD70-4F58-BC76-377721BF0508}"/>
              </a:ext>
            </a:extLst>
          </p:cNvPr>
          <p:cNvPicPr preferRelativeResize="0"/>
          <p:nvPr/>
        </p:nvPicPr>
        <p:blipFill rotWithShape="1">
          <a:blip r:embed="rId5">
            <a:alphaModFix/>
          </a:blip>
          <a:srcRect l="7813" r="7813"/>
          <a:stretch/>
        </p:blipFill>
        <p:spPr>
          <a:xfrm>
            <a:off x="16570987" y="20764123"/>
            <a:ext cx="10285800" cy="391200"/>
          </a:xfrm>
          <a:prstGeom prst="rect">
            <a:avLst/>
          </a:prstGeom>
          <a:noFill/>
          <a:ln>
            <a:noFill/>
          </a:ln>
        </p:spPr>
      </p:pic>
      <p:pic>
        <p:nvPicPr>
          <p:cNvPr id="86" name="Google Shape;84;p13" descr="bg.png">
            <a:extLst>
              <a:ext uri="{FF2B5EF4-FFF2-40B4-BE49-F238E27FC236}">
                <a16:creationId xmlns:a16="http://schemas.microsoft.com/office/drawing/2014/main" id="{29BAE80C-9CA5-4D90-9834-9CECB8C9DD05}"/>
              </a:ext>
            </a:extLst>
          </p:cNvPr>
          <p:cNvPicPr preferRelativeResize="0"/>
          <p:nvPr/>
        </p:nvPicPr>
        <p:blipFill rotWithShape="1">
          <a:blip r:embed="rId5">
            <a:alphaModFix/>
          </a:blip>
          <a:srcRect l="7813" r="7813"/>
          <a:stretch/>
        </p:blipFill>
        <p:spPr>
          <a:xfrm>
            <a:off x="30791733" y="6299170"/>
            <a:ext cx="10285800" cy="391200"/>
          </a:xfrm>
          <a:prstGeom prst="rect">
            <a:avLst/>
          </a:prstGeom>
          <a:noFill/>
          <a:ln>
            <a:noFill/>
          </a:ln>
        </p:spPr>
      </p:pic>
      <p:pic>
        <p:nvPicPr>
          <p:cNvPr id="87" name="Google Shape;84;p13" descr="bg.png">
            <a:extLst>
              <a:ext uri="{FF2B5EF4-FFF2-40B4-BE49-F238E27FC236}">
                <a16:creationId xmlns:a16="http://schemas.microsoft.com/office/drawing/2014/main" id="{7FFD50A3-D794-4588-B01A-176BF24BBB83}"/>
              </a:ext>
            </a:extLst>
          </p:cNvPr>
          <p:cNvPicPr preferRelativeResize="0"/>
          <p:nvPr/>
        </p:nvPicPr>
        <p:blipFill rotWithShape="1">
          <a:blip r:embed="rId5">
            <a:alphaModFix/>
          </a:blip>
          <a:srcRect l="7813" r="7813"/>
          <a:stretch/>
        </p:blipFill>
        <p:spPr>
          <a:xfrm>
            <a:off x="31014753" y="12895838"/>
            <a:ext cx="10285800" cy="391200"/>
          </a:xfrm>
          <a:prstGeom prst="rect">
            <a:avLst/>
          </a:prstGeom>
          <a:noFill/>
          <a:ln>
            <a:noFill/>
          </a:ln>
        </p:spPr>
      </p:pic>
      <p:pic>
        <p:nvPicPr>
          <p:cNvPr id="88" name="Google Shape;84;p13" descr="bg.png">
            <a:extLst>
              <a:ext uri="{FF2B5EF4-FFF2-40B4-BE49-F238E27FC236}">
                <a16:creationId xmlns:a16="http://schemas.microsoft.com/office/drawing/2014/main" id="{619B84DD-A3E6-4A34-993E-56270785A952}"/>
              </a:ext>
            </a:extLst>
          </p:cNvPr>
          <p:cNvPicPr preferRelativeResize="0"/>
          <p:nvPr/>
        </p:nvPicPr>
        <p:blipFill rotWithShape="1">
          <a:blip r:embed="rId5">
            <a:alphaModFix/>
          </a:blip>
          <a:srcRect l="7813" r="7813"/>
          <a:stretch/>
        </p:blipFill>
        <p:spPr>
          <a:xfrm>
            <a:off x="2284905" y="29016322"/>
            <a:ext cx="10285800" cy="391200"/>
          </a:xfrm>
          <a:prstGeom prst="rect">
            <a:avLst/>
          </a:prstGeom>
          <a:noFill/>
          <a:ln>
            <a:noFill/>
          </a:ln>
        </p:spPr>
      </p:pic>
      <p:pic>
        <p:nvPicPr>
          <p:cNvPr id="4" name="Picture 3">
            <a:extLst>
              <a:ext uri="{FF2B5EF4-FFF2-40B4-BE49-F238E27FC236}">
                <a16:creationId xmlns:a16="http://schemas.microsoft.com/office/drawing/2014/main" id="{B8CFDCE5-2854-4B6C-B4C3-78FFECE4D82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1375007" y="1037849"/>
            <a:ext cx="10298085" cy="4119234"/>
          </a:xfrm>
          <a:prstGeom prst="rect">
            <a:avLst/>
          </a:prstGeom>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1054</TotalTime>
  <Words>847</Words>
  <Application>Microsoft Office PowerPoint</Application>
  <PresentationFormat>Custom</PresentationFormat>
  <Paragraphs>103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Arial</vt:lpstr>
      <vt:lpstr>Droid Serif</vt:lpstr>
      <vt:lpstr>Oswald</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shawk</dc:creator>
  <cp:lastModifiedBy>shawkins2019@outlook.com</cp:lastModifiedBy>
  <cp:revision>29</cp:revision>
  <dcterms:modified xsi:type="dcterms:W3CDTF">2020-01-11T23:26:09Z</dcterms:modified>
</cp:coreProperties>
</file>