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7"/>
  </p:notesMasterIdLst>
  <p:handoutMasterIdLst>
    <p:handoutMasterId r:id="rId48"/>
  </p:handoutMasterIdLst>
  <p:sldIdLst>
    <p:sldId id="256" r:id="rId5"/>
    <p:sldId id="340" r:id="rId6"/>
    <p:sldId id="341" r:id="rId7"/>
    <p:sldId id="344" r:id="rId8"/>
    <p:sldId id="345" r:id="rId9"/>
    <p:sldId id="285" r:id="rId10"/>
    <p:sldId id="336" r:id="rId11"/>
    <p:sldId id="337" r:id="rId12"/>
    <p:sldId id="332" r:id="rId13"/>
    <p:sldId id="291" r:id="rId14"/>
    <p:sldId id="292" r:id="rId15"/>
    <p:sldId id="342" r:id="rId16"/>
    <p:sldId id="333" r:id="rId17"/>
    <p:sldId id="297" r:id="rId18"/>
    <p:sldId id="298" r:id="rId19"/>
    <p:sldId id="299" r:id="rId20"/>
    <p:sldId id="301" r:id="rId21"/>
    <p:sldId id="334" r:id="rId22"/>
    <p:sldId id="325" r:id="rId23"/>
    <p:sldId id="326" r:id="rId24"/>
    <p:sldId id="343" r:id="rId25"/>
    <p:sldId id="323" r:id="rId26"/>
    <p:sldId id="307" r:id="rId27"/>
    <p:sldId id="308" r:id="rId28"/>
    <p:sldId id="309" r:id="rId29"/>
    <p:sldId id="310" r:id="rId30"/>
    <p:sldId id="311" r:id="rId31"/>
    <p:sldId id="312" r:id="rId32"/>
    <p:sldId id="313" r:id="rId33"/>
    <p:sldId id="314" r:id="rId34"/>
    <p:sldId id="315" r:id="rId35"/>
    <p:sldId id="335" r:id="rId36"/>
    <p:sldId id="316" r:id="rId37"/>
    <p:sldId id="317" r:id="rId38"/>
    <p:sldId id="318" r:id="rId39"/>
    <p:sldId id="319" r:id="rId40"/>
    <p:sldId id="320" r:id="rId41"/>
    <p:sldId id="330" r:id="rId42"/>
    <p:sldId id="346" r:id="rId43"/>
    <p:sldId id="303" r:id="rId44"/>
    <p:sldId id="276" r:id="rId45"/>
    <p:sldId id="328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90" autoAdjust="0"/>
    <p:restoredTop sz="94660"/>
  </p:normalViewPr>
  <p:slideViewPr>
    <p:cSldViewPr>
      <p:cViewPr varScale="1">
        <p:scale>
          <a:sx n="59" d="100"/>
          <a:sy n="59" d="100"/>
        </p:scale>
        <p:origin x="1304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4/4/2024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b="1" dirty="0"/>
              <a:t>LCBB4011 – Community Engagement</a:t>
            </a:r>
            <a:br>
              <a:rPr lang="en-GB" altLang="en-US" b="1" dirty="0"/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6: </a:t>
            </a:r>
            <a:r>
              <a:rPr lang="en-GB" sz="36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Importance of communication skills in community engagement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874" y="1700808"/>
            <a:ext cx="2617841" cy="165618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47667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So far, we have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Tools used for community engagement</a:t>
            </a:r>
          </a:p>
          <a:p>
            <a:endParaRPr lang="en-US" sz="2000" dirty="0"/>
          </a:p>
          <a:p>
            <a:r>
              <a:rPr lang="en-US" sz="2000" dirty="0"/>
              <a:t>Planning and Designing community engagement, </a:t>
            </a:r>
          </a:p>
          <a:p>
            <a:endParaRPr lang="en-US" sz="2000" dirty="0"/>
          </a:p>
          <a:p>
            <a:r>
              <a:rPr lang="en-US" sz="2000" dirty="0"/>
              <a:t>The barriers and challenges of effective community planning and design.</a:t>
            </a:r>
          </a:p>
          <a:p>
            <a:endParaRPr lang="en-US" sz="2000" dirty="0"/>
          </a:p>
          <a:p>
            <a:r>
              <a:rPr lang="en-US" sz="2000" dirty="0"/>
              <a:t>Standards to consider in community projects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74399" y="476672"/>
            <a:ext cx="5472608" cy="32171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000" dirty="0"/>
              <a:t>This week, we will discuss:</a:t>
            </a:r>
          </a:p>
          <a:p>
            <a:endParaRPr lang="en-GB" sz="2000" dirty="0"/>
          </a:p>
          <a:p>
            <a:r>
              <a:rPr lang="en-GB" sz="2000" dirty="0"/>
              <a:t>Importance of communication</a:t>
            </a:r>
          </a:p>
          <a:p>
            <a:endParaRPr lang="en-GB" sz="2000" dirty="0"/>
          </a:p>
          <a:p>
            <a:r>
              <a:rPr lang="en-GB" sz="2000" dirty="0"/>
              <a:t>What is communication process – models of communication</a:t>
            </a:r>
          </a:p>
          <a:p>
            <a:endParaRPr lang="en-GB" sz="2000" dirty="0"/>
          </a:p>
          <a:p>
            <a:r>
              <a:rPr lang="en-GB" sz="2000" dirty="0"/>
              <a:t>Barriers of communication – overcoming barriers</a:t>
            </a:r>
          </a:p>
          <a:p>
            <a:endParaRPr lang="en-GB" sz="2000" dirty="0"/>
          </a:p>
          <a:p>
            <a:r>
              <a:rPr lang="en-GB" sz="2000" dirty="0"/>
              <a:t>Importance of communication in community engagement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EC789-D10C-DB60-BCD6-7E7D3D212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Communication in community projects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2FF7166-566E-E766-A6EC-F4E05F851A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lvl="1" indent="0" algn="l">
              <a:buNone/>
            </a:pPr>
            <a:endParaRPr lang="en-GB" sz="2400" b="0" i="0" dirty="0">
              <a:solidFill>
                <a:srgbClr val="0D0D0D"/>
              </a:solidFill>
              <a:effectLst/>
              <a:latin typeface="Söhne"/>
            </a:endParaRPr>
          </a:p>
          <a:p>
            <a:pPr marL="457200" lvl="1" indent="0" algn="l">
              <a:buNone/>
            </a:pPr>
            <a:r>
              <a:rPr lang="en-GB" sz="2400" b="0" i="0" dirty="0">
                <a:solidFill>
                  <a:srgbClr val="0D0D0D"/>
                </a:solidFill>
                <a:effectLst/>
                <a:latin typeface="Söhne"/>
              </a:rPr>
              <a:t>Community projects thrive on effective communication.</a:t>
            </a:r>
          </a:p>
          <a:p>
            <a:pPr marL="457200" lvl="1" indent="0" algn="l">
              <a:buNone/>
            </a:pPr>
            <a:endParaRPr lang="en-GB" sz="2400" b="0" i="0" dirty="0">
              <a:solidFill>
                <a:srgbClr val="0D0D0D"/>
              </a:solidFill>
              <a:effectLst/>
              <a:latin typeface="Söhne"/>
            </a:endParaRPr>
          </a:p>
          <a:p>
            <a:pPr algn="l">
              <a:buFont typeface="+mj-lt"/>
              <a:buAutoNum type="arabicPeriod"/>
            </a:pPr>
            <a:r>
              <a:rPr lang="en-GB" sz="2000" b="0" i="0" dirty="0">
                <a:solidFill>
                  <a:srgbClr val="0D0D0D"/>
                </a:solidFill>
                <a:effectLst/>
                <a:latin typeface="Söhne"/>
              </a:rPr>
              <a:t>Building Trust</a:t>
            </a:r>
          </a:p>
          <a:p>
            <a:pPr lvl="1"/>
            <a:r>
              <a:rPr lang="en-GB" sz="1800" b="0" i="0" dirty="0">
                <a:solidFill>
                  <a:srgbClr val="0D0D0D"/>
                </a:solidFill>
                <a:effectLst/>
                <a:latin typeface="Söhne"/>
              </a:rPr>
              <a:t>Clear communication fosters trust among project members.</a:t>
            </a:r>
          </a:p>
          <a:p>
            <a:pPr lvl="1"/>
            <a:r>
              <a:rPr lang="en-GB" sz="1800" b="0" i="0" dirty="0">
                <a:solidFill>
                  <a:srgbClr val="0D0D0D"/>
                </a:solidFill>
                <a:effectLst/>
                <a:latin typeface="Söhne"/>
              </a:rPr>
              <a:t>Trust is essential for collaboration and commitment.</a:t>
            </a:r>
          </a:p>
          <a:p>
            <a:pPr algn="l">
              <a:buFont typeface="+mj-lt"/>
              <a:buAutoNum type="arabicPeriod"/>
            </a:pPr>
            <a:r>
              <a:rPr lang="en-GB" sz="2000" b="0" i="0" dirty="0">
                <a:solidFill>
                  <a:srgbClr val="0D0D0D"/>
                </a:solidFill>
                <a:effectLst/>
                <a:latin typeface="Söhne"/>
              </a:rPr>
              <a:t>Aligning Goals</a:t>
            </a:r>
          </a:p>
          <a:p>
            <a:pPr lvl="1"/>
            <a:r>
              <a:rPr lang="en-GB" sz="1800" b="0" i="0" dirty="0">
                <a:solidFill>
                  <a:srgbClr val="0D0D0D"/>
                </a:solidFill>
                <a:effectLst/>
                <a:latin typeface="Söhne"/>
              </a:rPr>
              <a:t>Communication ensures everyone understands project objectives.</a:t>
            </a:r>
          </a:p>
          <a:p>
            <a:pPr lvl="1"/>
            <a:r>
              <a:rPr lang="en-GB" sz="1800" b="0" i="0" dirty="0">
                <a:solidFill>
                  <a:srgbClr val="0D0D0D"/>
                </a:solidFill>
                <a:effectLst/>
                <a:latin typeface="Söhne"/>
              </a:rPr>
              <a:t>Aligning goals creates cohesion and purpose within the community.</a:t>
            </a:r>
          </a:p>
          <a:p>
            <a:pPr algn="l">
              <a:buFont typeface="+mj-lt"/>
              <a:buAutoNum type="arabicPeriod"/>
            </a:pPr>
            <a:r>
              <a:rPr lang="en-GB" sz="2000" b="0" i="0" dirty="0">
                <a:solidFill>
                  <a:srgbClr val="0D0D0D"/>
                </a:solidFill>
                <a:effectLst/>
                <a:latin typeface="Söhne"/>
              </a:rPr>
              <a:t>Problem Solving</a:t>
            </a:r>
          </a:p>
          <a:p>
            <a:pPr lvl="1"/>
            <a:r>
              <a:rPr lang="en-GB" sz="1800" b="0" i="0" dirty="0">
                <a:solidFill>
                  <a:srgbClr val="0D0D0D"/>
                </a:solidFill>
                <a:effectLst/>
                <a:latin typeface="Söhne"/>
              </a:rPr>
              <a:t>Open communication channels facilitate problem-solving.</a:t>
            </a:r>
          </a:p>
          <a:p>
            <a:pPr lvl="1"/>
            <a:r>
              <a:rPr lang="en-GB" sz="1800" b="0" i="0" dirty="0">
                <a:solidFill>
                  <a:srgbClr val="0D0D0D"/>
                </a:solidFill>
                <a:effectLst/>
                <a:latin typeface="Söhne"/>
              </a:rPr>
              <a:t>Issues can be addressed promptly, preventing escalation.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96663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AA2FB-B679-AEB1-FD71-6628317CA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/>
              <a:t>Communication in community projects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EA59A-4BD1-24BD-2C0F-2FBF0BAF73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l">
              <a:buNone/>
            </a:pPr>
            <a:r>
              <a:rPr lang="en-GB" sz="3200" b="0" i="0" dirty="0">
                <a:solidFill>
                  <a:srgbClr val="0D0D0D"/>
                </a:solidFill>
                <a:effectLst/>
                <a:latin typeface="Söhne"/>
              </a:rPr>
              <a:t>Community projects thrive on effective communication</a:t>
            </a:r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5. Empowering Participation</a:t>
            </a:r>
          </a:p>
          <a:p>
            <a:pPr lvl="1"/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Effective communication empowers community members to voice opinions and contribute ideas.</a:t>
            </a:r>
          </a:p>
          <a:p>
            <a:pPr lvl="1"/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Inclusion leads to increased engagement and ownership of the project.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6. Managing Expectations</a:t>
            </a:r>
          </a:p>
          <a:p>
            <a:pPr lvl="1"/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Communication manages expectations regarding timelines, responsibilities, and outcomes.</a:t>
            </a:r>
          </a:p>
          <a:p>
            <a:pPr lvl="1"/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Realistic expectations reduce misunderstandings and disappointment.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7. Celebrating Successes</a:t>
            </a:r>
          </a:p>
          <a:p>
            <a:pPr lvl="1"/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Communication highlights achievements and milestones.</a:t>
            </a:r>
          </a:p>
          <a:p>
            <a:pPr lvl="1"/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Celebrating success boosts morale and sustains motivation.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0294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Communication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/>
              <a:t>To be able to effectively communicate we need to understand different elements of communication.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Many Authors/Scholars have attempted to conceptualise what's necessary for communication to take place. We call these: ‘</a:t>
            </a:r>
            <a:r>
              <a:rPr lang="en-GB" sz="2400" dirty="0">
                <a:solidFill>
                  <a:srgbClr val="FF0000"/>
                </a:solidFill>
              </a:rPr>
              <a:t>Communication Models</a:t>
            </a:r>
            <a:r>
              <a:rPr lang="en-GB" sz="2400" dirty="0"/>
              <a:t>’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Today we will explore 2 such communication models.</a:t>
            </a:r>
          </a:p>
        </p:txBody>
      </p:sp>
    </p:spTree>
    <p:extLst>
      <p:ext uri="{BB962C8B-B14F-4D97-AF65-F5344CB8AC3E}">
        <p14:creationId xmlns:p14="http://schemas.microsoft.com/office/powerpoint/2010/main" val="2334577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C122E-AC33-4A6A-A06E-5B26A2A69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Let's flip the learning &amp;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8AC45-5D07-4531-9556-C0C4A22958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Your task: read about and explain one model of communication to the rest of the class and to your lecturer – you are the lecturer for this task!</a:t>
            </a:r>
          </a:p>
          <a:p>
            <a:pPr algn="ctr"/>
            <a:endParaRPr lang="en-GB" sz="2800" dirty="0"/>
          </a:p>
          <a:p>
            <a:pPr marL="0" indent="0" algn="ctr">
              <a:buNone/>
            </a:pPr>
            <a:r>
              <a:rPr lang="en-GB" sz="2800" dirty="0"/>
              <a:t>Everyone from your team must speak and contribute to discussion</a:t>
            </a:r>
          </a:p>
        </p:txBody>
      </p:sp>
    </p:spTree>
    <p:extLst>
      <p:ext uri="{BB962C8B-B14F-4D97-AF65-F5344CB8AC3E}">
        <p14:creationId xmlns:p14="http://schemas.microsoft.com/office/powerpoint/2010/main" val="33394032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D33F8-98A2-4E45-8A7E-D8B7E3AC5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outline – 40 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223ED-41D1-46EF-B9B2-1595BA4AA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160747"/>
            <a:ext cx="8435280" cy="4536505"/>
          </a:xfrm>
        </p:spPr>
        <p:txBody>
          <a:bodyPr>
            <a:normAutofit fontScale="85000" lnSpcReduction="20000"/>
          </a:bodyPr>
          <a:lstStyle/>
          <a:p>
            <a:r>
              <a:rPr lang="en-GB" sz="2200" dirty="0"/>
              <a:t>What do you have to do? Your group task</a:t>
            </a:r>
          </a:p>
          <a:p>
            <a:pPr lvl="1"/>
            <a:r>
              <a:rPr lang="en-GB" sz="1800" dirty="0"/>
              <a:t>Learn about the model and speak about it in the class at the end of activity – a mini presentation. Each group gets 5 min – every group member must speak/answer questions</a:t>
            </a:r>
          </a:p>
          <a:p>
            <a:endParaRPr lang="en-GB" sz="2200" dirty="0"/>
          </a:p>
          <a:p>
            <a:r>
              <a:rPr lang="en-GB" sz="2200" dirty="0"/>
              <a:t>Where will you find information? </a:t>
            </a:r>
          </a:p>
          <a:p>
            <a:pPr lvl="1"/>
            <a:r>
              <a:rPr lang="en-GB" sz="1900" dirty="0"/>
              <a:t>Slides for this week (available on Moodle)</a:t>
            </a:r>
          </a:p>
          <a:p>
            <a:pPr lvl="1"/>
            <a:r>
              <a:rPr lang="en-GB" sz="1900" dirty="0"/>
              <a:t>Chapter 1 of Rayudu (2009) available on Moodle </a:t>
            </a:r>
          </a:p>
          <a:p>
            <a:pPr lvl="1"/>
            <a:r>
              <a:rPr lang="en-GB" sz="1900" dirty="0"/>
              <a:t>Additional reading on Models of communication – available on Moodle </a:t>
            </a:r>
          </a:p>
          <a:p>
            <a:pPr lvl="1"/>
            <a:r>
              <a:rPr lang="en-GB" sz="1900" dirty="0"/>
              <a:t>Google/any other source of information that you think useful/easy to understand</a:t>
            </a:r>
          </a:p>
          <a:p>
            <a:endParaRPr lang="en-GB" sz="2800" dirty="0"/>
          </a:p>
          <a:p>
            <a:r>
              <a:rPr lang="en-GB" sz="2200" dirty="0"/>
              <a:t>How long will you have to prepare</a:t>
            </a:r>
          </a:p>
          <a:p>
            <a:pPr lvl="1"/>
            <a:r>
              <a:rPr lang="en-GB" sz="1800" dirty="0"/>
              <a:t>40 min</a:t>
            </a:r>
          </a:p>
          <a:p>
            <a:endParaRPr lang="en-GB" sz="2200" dirty="0"/>
          </a:p>
          <a:p>
            <a:r>
              <a:rPr lang="en-GB" sz="2200" dirty="0"/>
              <a:t>Which model you are looking at? (we will divide you in groups now)</a:t>
            </a:r>
          </a:p>
          <a:p>
            <a:pPr lvl="1"/>
            <a:r>
              <a:rPr lang="en-GB" sz="1800" dirty="0"/>
              <a:t>Groups -         – Model 1 (slides 10-12)</a:t>
            </a:r>
          </a:p>
          <a:p>
            <a:pPr lvl="1"/>
            <a:r>
              <a:rPr lang="en-GB" sz="1800" dirty="0"/>
              <a:t>Groups -         – Model 2 (slides 14-17)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59202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7292B-CB8B-4BA3-98B4-D30C50FA3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44824"/>
            <a:ext cx="8229600" cy="1143000"/>
          </a:xfrm>
        </p:spPr>
        <p:txBody>
          <a:bodyPr/>
          <a:lstStyle/>
          <a:p>
            <a:r>
              <a:rPr lang="en-GB" dirty="0"/>
              <a:t>Model one</a:t>
            </a:r>
          </a:p>
        </p:txBody>
      </p:sp>
    </p:spTree>
    <p:extLst>
      <p:ext uri="{BB962C8B-B14F-4D97-AF65-F5344CB8AC3E}">
        <p14:creationId xmlns:p14="http://schemas.microsoft.com/office/powerpoint/2010/main" val="2085727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444" y="274638"/>
            <a:ext cx="8614356" cy="1143000"/>
          </a:xfrm>
        </p:spPr>
        <p:txBody>
          <a:bodyPr>
            <a:noAutofit/>
          </a:bodyPr>
          <a:lstStyle/>
          <a:p>
            <a:r>
              <a:rPr lang="en-GB" sz="5400" cap="all" dirty="0" err="1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Berlo’s</a:t>
            </a:r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 Model of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444" y="1196752"/>
            <a:ext cx="8964052" cy="4137918"/>
          </a:xfrm>
        </p:spPr>
        <p:txBody>
          <a:bodyPr>
            <a:noAutofit/>
          </a:bodyPr>
          <a:lstStyle/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1960, David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Berlo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postulated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Berlo’s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Sender-Message-Channel-Receiver (SMCR) model of communication from Shannon Weaver’s Model of Communication (1949)</a:t>
            </a:r>
          </a:p>
          <a:p>
            <a:pPr marL="0" indent="0">
              <a:buNone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 described factors affecting the individual components in the communication making the communication more efficient.</a:t>
            </a:r>
          </a:p>
          <a:p>
            <a:pPr marL="0" indent="0">
              <a:buNone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model also focuses on encoding and decoding which happens before the sender sends the message and before receiver receives the message respectively.</a:t>
            </a:r>
          </a:p>
          <a:p>
            <a:pPr marL="0" indent="0">
              <a:buNone/>
            </a:pPr>
            <a:endParaRPr lang="en-GB" sz="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Berlo’s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Model has mainly, four components to describe the communication process. They are sender, message, channel and receiver. Each of the component is affected by many factors</a:t>
            </a:r>
            <a:r>
              <a:rPr lang="en-GB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2243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620688"/>
            <a:ext cx="7272808" cy="4605912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289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92E84-5C63-7974-652D-D6259033A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41EAF-5D21-B82A-2EA5-71ED0F445C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A co-worker sends you an abrupt email with a request to change your shifts with them due to a religious holiday. The email is full of typos and some of the writing does not make sense.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</a:t>
            </a:r>
            <a:r>
              <a:rPr lang="en-GB" dirty="0" err="1"/>
              <a:t>Berlo’s</a:t>
            </a:r>
            <a:r>
              <a:rPr lang="en-GB" dirty="0"/>
              <a:t> model to discuss how this communication could be improved. Identify S-M-C-R in this message and show specifically which sub-sections in model can be improved.</a:t>
            </a:r>
          </a:p>
        </p:txBody>
      </p:sp>
    </p:spTree>
    <p:extLst>
      <p:ext uri="{BB962C8B-B14F-4D97-AF65-F5344CB8AC3E}">
        <p14:creationId xmlns:p14="http://schemas.microsoft.com/office/powerpoint/2010/main" val="1307293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31EF9-E3BC-480E-AE58-9F0E362F3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/>
          <a:lstStyle/>
          <a:p>
            <a:r>
              <a:rPr lang="en-GB" dirty="0"/>
              <a:t>Model two</a:t>
            </a:r>
          </a:p>
        </p:txBody>
      </p:sp>
    </p:spTree>
    <p:extLst>
      <p:ext uri="{BB962C8B-B14F-4D97-AF65-F5344CB8AC3E}">
        <p14:creationId xmlns:p14="http://schemas.microsoft.com/office/powerpoint/2010/main" val="22154022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Schramm’s Interactive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Wilbur Schramm's 1954 model expands on this thinking by emphasizing the process of encoding and decoding the message. 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2400" dirty="0"/>
              <a:t>Schramm envisioned this process as a two-way circular communication between the sender and receiver.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His model is an extension from Shannon-Weaver transmission model of communication</a:t>
            </a:r>
          </a:p>
        </p:txBody>
      </p:sp>
    </p:spTree>
    <p:extLst>
      <p:ext uri="{BB962C8B-B14F-4D97-AF65-F5344CB8AC3E}">
        <p14:creationId xmlns:p14="http://schemas.microsoft.com/office/powerpoint/2010/main" val="258922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Schramm’s Interactive Model</a:t>
            </a:r>
          </a:p>
        </p:txBody>
      </p:sp>
      <p:pic>
        <p:nvPicPr>
          <p:cNvPr id="4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435" y="1556791"/>
            <a:ext cx="8767053" cy="403244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9143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Key points to note:</a:t>
            </a:r>
          </a:p>
          <a:p>
            <a:r>
              <a:rPr lang="en-GB" sz="3000" dirty="0"/>
              <a:t>Encoding plays a very important role because it initiates the process of communication by converting the thought into content.</a:t>
            </a:r>
          </a:p>
          <a:p>
            <a:pPr marL="0" indent="0">
              <a:buNone/>
            </a:pPr>
            <a:r>
              <a:rPr lang="en-GB" sz="3000" dirty="0"/>
              <a:t> </a:t>
            </a:r>
          </a:p>
          <a:p>
            <a:r>
              <a:rPr lang="en-GB" sz="3000" dirty="0"/>
              <a:t>Decoding is important because it helps the receiver to understand the message.</a:t>
            </a:r>
          </a:p>
          <a:p>
            <a:pPr marL="0" indent="0">
              <a:buNone/>
            </a:pPr>
            <a:endParaRPr lang="en-GB" sz="900" dirty="0"/>
          </a:p>
          <a:p>
            <a:r>
              <a:rPr lang="en-GB" sz="3000" dirty="0"/>
              <a:t>Communication is incomplete unless and until the sender receives a feedback from the recipient.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Schramm’s Interactive Model</a:t>
            </a:r>
          </a:p>
        </p:txBody>
      </p:sp>
    </p:spTree>
    <p:extLst>
      <p:ext uri="{BB962C8B-B14F-4D97-AF65-F5344CB8AC3E}">
        <p14:creationId xmlns:p14="http://schemas.microsoft.com/office/powerpoint/2010/main" val="2716178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05FC9CC-F7B7-409E-8591-4472AF501ADD}"/>
              </a:ext>
            </a:extLst>
          </p:cNvPr>
          <p:cNvSpPr/>
          <p:nvPr/>
        </p:nvSpPr>
        <p:spPr>
          <a:xfrm>
            <a:off x="459864" y="1322168"/>
            <a:ext cx="8100900" cy="2000548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pPr algn="just"/>
            <a:r>
              <a:rPr lang="en-US" dirty="0"/>
              <a:t>Charlie is 2 years of age. He enjoys helping his mum in the kitchen when she is making a meal.</a:t>
            </a:r>
          </a:p>
          <a:p>
            <a:pPr algn="just"/>
            <a:endParaRPr lang="en-US" sz="800" dirty="0"/>
          </a:p>
          <a:p>
            <a:pPr algn="just"/>
            <a:r>
              <a:rPr lang="en-US" dirty="0"/>
              <a:t>When she says, “Can I get some fruit for you Charlie?”, he puts his arms in the air, says ‘me, me’ and smiles at her. </a:t>
            </a:r>
          </a:p>
          <a:p>
            <a:pPr algn="just"/>
            <a:endParaRPr lang="en-US" sz="800" dirty="0"/>
          </a:p>
          <a:p>
            <a:pPr algn="just"/>
            <a:r>
              <a:rPr lang="en-US" dirty="0"/>
              <a:t>His mum responds by picking him up and saying, “Okay, you take something yourself this time, Charlie”.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D9A8AE-924C-402B-BE39-C633ABAA5B04}"/>
              </a:ext>
            </a:extLst>
          </p:cNvPr>
          <p:cNvSpPr txBox="1"/>
          <p:nvPr/>
        </p:nvSpPr>
        <p:spPr>
          <a:xfrm>
            <a:off x="2771800" y="249840"/>
            <a:ext cx="3168352" cy="707886"/>
          </a:xfrm>
          <a:prstGeom prst="rect">
            <a:avLst/>
          </a:prstGeom>
          <a:noFill/>
          <a:ln w="38100"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EXAMPLE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937927F-A80A-4D94-874A-6273938AD3D1}"/>
              </a:ext>
            </a:extLst>
          </p:cNvPr>
          <p:cNvSpPr txBox="1"/>
          <p:nvPr/>
        </p:nvSpPr>
        <p:spPr>
          <a:xfrm>
            <a:off x="639884" y="4005064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How does Charlie’s mum communicate with him in this example?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How does Charlie communicate non-verbally with his mum in response to her question? 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20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Describe how a cycle of communication occurs in this example.</a:t>
            </a:r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A99E76A-CA1D-40B9-B043-30E4F573EBCC}"/>
              </a:ext>
            </a:extLst>
          </p:cNvPr>
          <p:cNvSpPr/>
          <p:nvPr/>
        </p:nvSpPr>
        <p:spPr>
          <a:xfrm>
            <a:off x="459864" y="3933056"/>
            <a:ext cx="8280920" cy="14695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2009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9B5F5-4EB4-49FC-8D0F-3D7C5327F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/>
          <a:lstStyle/>
          <a:p>
            <a:r>
              <a:rPr lang="en-GB" dirty="0"/>
              <a:t>Generic process</a:t>
            </a:r>
          </a:p>
        </p:txBody>
      </p:sp>
    </p:spTree>
    <p:extLst>
      <p:ext uri="{BB962C8B-B14F-4D97-AF65-F5344CB8AC3E}">
        <p14:creationId xmlns:p14="http://schemas.microsoft.com/office/powerpoint/2010/main" val="25456929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6C3754-7F92-4FDB-A44B-9B85BFE15D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The Communication Context/Situation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72CDD-BF62-4E69-8DF6-27C628109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US" dirty="0"/>
              <a:t>The communication situation is said to exist when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US" dirty="0"/>
              <a:t>There is a person </a:t>
            </a:r>
            <a:r>
              <a:rPr lang="en-US" u="sng" dirty="0"/>
              <a:t>(</a:t>
            </a:r>
            <a:r>
              <a:rPr lang="en-US" b="1" u="sng" dirty="0"/>
              <a:t>sender/transmitter</a:t>
            </a:r>
            <a:r>
              <a:rPr lang="en-US" u="sng" dirty="0"/>
              <a:t>) </a:t>
            </a:r>
            <a:r>
              <a:rPr lang="en-US" dirty="0"/>
              <a:t>who wants to pass some information;</a:t>
            </a:r>
          </a:p>
          <a:p>
            <a:pPr algn="just"/>
            <a:r>
              <a:rPr lang="en-US" dirty="0"/>
              <a:t>There is another person </a:t>
            </a:r>
            <a:r>
              <a:rPr lang="en-US" u="sng" dirty="0"/>
              <a:t>(</a:t>
            </a:r>
            <a:r>
              <a:rPr lang="en-US" b="1" u="sng" dirty="0"/>
              <a:t>receiver</a:t>
            </a:r>
            <a:r>
              <a:rPr lang="en-US" u="sng" dirty="0"/>
              <a:t>) </a:t>
            </a:r>
            <a:r>
              <a:rPr lang="en-US" dirty="0"/>
              <a:t>to whom the information is to be passed on;</a:t>
            </a:r>
          </a:p>
          <a:p>
            <a:pPr algn="just"/>
            <a:r>
              <a:rPr lang="en-US" dirty="0"/>
              <a:t>The receiver partly or wholly </a:t>
            </a:r>
            <a:r>
              <a:rPr lang="en-US" b="1" u="sng" dirty="0"/>
              <a:t>understands the message</a:t>
            </a:r>
            <a:r>
              <a:rPr lang="en-US" dirty="0"/>
              <a:t> or information passed on to him;</a:t>
            </a:r>
          </a:p>
          <a:p>
            <a:pPr algn="just"/>
            <a:r>
              <a:rPr lang="en-US" dirty="0"/>
              <a:t>The receiver responds to the message or </a:t>
            </a:r>
            <a:r>
              <a:rPr lang="en-US" b="1" u="sng" dirty="0"/>
              <a:t>gives feedback</a:t>
            </a:r>
            <a:r>
              <a:rPr lang="en-US" dirty="0"/>
              <a:t>.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These four components are essential for communication.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7952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02BB083D-07FC-46A5-BF48-367DF8908C98}"/>
              </a:ext>
            </a:extLst>
          </p:cNvPr>
          <p:cNvGrpSpPr/>
          <p:nvPr/>
        </p:nvGrpSpPr>
        <p:grpSpPr>
          <a:xfrm>
            <a:off x="457200" y="1916832"/>
            <a:ext cx="8244916" cy="2659837"/>
            <a:chOff x="287524" y="1758069"/>
            <a:chExt cx="8244916" cy="2659837"/>
          </a:xfrm>
        </p:grpSpPr>
        <p:cxnSp>
          <p:nvCxnSpPr>
            <p:cNvPr id="44" name="Straight Arrow Connector 43">
              <a:extLst>
                <a:ext uri="{FF2B5EF4-FFF2-40B4-BE49-F238E27FC236}">
                  <a16:creationId xmlns:a16="http://schemas.microsoft.com/office/drawing/2014/main" id="{1CC8E0BE-5E5E-40B3-AAF8-E0CE42F4A1D2}"/>
                </a:ext>
              </a:extLst>
            </p:cNvPr>
            <p:cNvCxnSpPr>
              <a:cxnSpLocks/>
            </p:cNvCxnSpPr>
            <p:nvPr/>
          </p:nvCxnSpPr>
          <p:spPr>
            <a:xfrm>
              <a:off x="6784513" y="2010097"/>
              <a:ext cx="0" cy="2038479"/>
            </a:xfrm>
            <a:prstGeom prst="straightConnector1">
              <a:avLst/>
            </a:prstGeom>
            <a:ln>
              <a:solidFill>
                <a:schemeClr val="tx1"/>
              </a:solidFill>
              <a:prstDash val="lg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Arrow Connector 42">
              <a:extLst>
                <a:ext uri="{FF2B5EF4-FFF2-40B4-BE49-F238E27FC236}">
                  <a16:creationId xmlns:a16="http://schemas.microsoft.com/office/drawing/2014/main" id="{29F3C800-76C5-4462-B317-084EDB06523E}"/>
                </a:ext>
              </a:extLst>
            </p:cNvPr>
            <p:cNvCxnSpPr>
              <a:cxnSpLocks/>
            </p:cNvCxnSpPr>
            <p:nvPr/>
          </p:nvCxnSpPr>
          <p:spPr>
            <a:xfrm>
              <a:off x="5092326" y="2024844"/>
              <a:ext cx="0" cy="2023732"/>
            </a:xfrm>
            <a:prstGeom prst="straightConnector1">
              <a:avLst/>
            </a:prstGeom>
            <a:ln>
              <a:solidFill>
                <a:schemeClr val="tx1"/>
              </a:solidFill>
              <a:prstDash val="lg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>
              <a:extLst>
                <a:ext uri="{FF2B5EF4-FFF2-40B4-BE49-F238E27FC236}">
                  <a16:creationId xmlns:a16="http://schemas.microsoft.com/office/drawing/2014/main" id="{D446A5D3-4367-423D-A0DC-835BF6002279}"/>
                </a:ext>
              </a:extLst>
            </p:cNvPr>
            <p:cNvCxnSpPr>
              <a:cxnSpLocks/>
            </p:cNvCxnSpPr>
            <p:nvPr/>
          </p:nvCxnSpPr>
          <p:spPr>
            <a:xfrm>
              <a:off x="2627784" y="2247378"/>
              <a:ext cx="0" cy="1801198"/>
            </a:xfrm>
            <a:prstGeom prst="straightConnector1">
              <a:avLst/>
            </a:prstGeom>
            <a:ln>
              <a:solidFill>
                <a:schemeClr val="tx1"/>
              </a:solidFill>
              <a:prstDash val="lg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Arrow Connector 38">
              <a:extLst>
                <a:ext uri="{FF2B5EF4-FFF2-40B4-BE49-F238E27FC236}">
                  <a16:creationId xmlns:a16="http://schemas.microsoft.com/office/drawing/2014/main" id="{F4F42175-E9C1-4303-9608-1BA4FB0E118B}"/>
                </a:ext>
              </a:extLst>
            </p:cNvPr>
            <p:cNvCxnSpPr>
              <a:cxnSpLocks/>
              <a:stCxn id="4" idx="2"/>
            </p:cNvCxnSpPr>
            <p:nvPr/>
          </p:nvCxnSpPr>
          <p:spPr>
            <a:xfrm>
              <a:off x="935596" y="2276872"/>
              <a:ext cx="0" cy="1801198"/>
            </a:xfrm>
            <a:prstGeom prst="straightConnector1">
              <a:avLst/>
            </a:prstGeom>
            <a:ln>
              <a:solidFill>
                <a:schemeClr val="tx1"/>
              </a:solidFill>
              <a:prstDash val="lgDash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7213B2B-4D39-4587-94CF-3100E3C85B12}"/>
                </a:ext>
              </a:extLst>
            </p:cNvPr>
            <p:cNvGrpSpPr/>
            <p:nvPr/>
          </p:nvGrpSpPr>
          <p:grpSpPr>
            <a:xfrm>
              <a:off x="287524" y="1772816"/>
              <a:ext cx="1296144" cy="504056"/>
              <a:chOff x="683568" y="1772816"/>
              <a:chExt cx="1296144" cy="504056"/>
            </a:xfrm>
          </p:grpSpPr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8EBFA14B-E61F-4656-AA5A-1BB11AE674FE}"/>
                  </a:ext>
                </a:extLst>
              </p:cNvPr>
              <p:cNvSpPr/>
              <p:nvPr/>
            </p:nvSpPr>
            <p:spPr>
              <a:xfrm>
                <a:off x="683568" y="1772816"/>
                <a:ext cx="1296144" cy="504056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777FBA15-1E5A-4732-96DF-040172420D41}"/>
                  </a:ext>
                </a:extLst>
              </p:cNvPr>
              <p:cNvSpPr txBox="1"/>
              <p:nvPr/>
            </p:nvSpPr>
            <p:spPr>
              <a:xfrm>
                <a:off x="683568" y="1831808"/>
                <a:ext cx="129614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Sender</a:t>
                </a:r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EA45392-A4BA-4E55-A2C8-9C19DEC6D917}"/>
                </a:ext>
              </a:extLst>
            </p:cNvPr>
            <p:cNvGrpSpPr/>
            <p:nvPr/>
          </p:nvGrpSpPr>
          <p:grpSpPr>
            <a:xfrm>
              <a:off x="1979712" y="1772816"/>
              <a:ext cx="1296144" cy="504056"/>
              <a:chOff x="683568" y="1772816"/>
              <a:chExt cx="1296144" cy="504056"/>
            </a:xfrm>
          </p:grpSpPr>
          <p:sp>
            <p:nvSpPr>
              <p:cNvPr id="8" name="Rectangle 7">
                <a:extLst>
                  <a:ext uri="{FF2B5EF4-FFF2-40B4-BE49-F238E27FC236}">
                    <a16:creationId xmlns:a16="http://schemas.microsoft.com/office/drawing/2014/main" id="{7A5E215F-4D76-4B2D-9D69-DB7D4153BFDF}"/>
                  </a:ext>
                </a:extLst>
              </p:cNvPr>
              <p:cNvSpPr/>
              <p:nvPr/>
            </p:nvSpPr>
            <p:spPr>
              <a:xfrm>
                <a:off x="683568" y="1772816"/>
                <a:ext cx="1296144" cy="504056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DA82FB8-9E7E-46BB-85B8-4A3405B379D1}"/>
                  </a:ext>
                </a:extLst>
              </p:cNvPr>
              <p:cNvSpPr txBox="1"/>
              <p:nvPr/>
            </p:nvSpPr>
            <p:spPr>
              <a:xfrm>
                <a:off x="683568" y="1831808"/>
                <a:ext cx="129614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Message</a:t>
                </a:r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DAEA709-803D-4B80-8BBF-3C0494923EE3}"/>
                </a:ext>
              </a:extLst>
            </p:cNvPr>
            <p:cNvGrpSpPr/>
            <p:nvPr/>
          </p:nvGrpSpPr>
          <p:grpSpPr>
            <a:xfrm>
              <a:off x="3671900" y="1775824"/>
              <a:ext cx="1296144" cy="504056"/>
              <a:chOff x="683568" y="1772816"/>
              <a:chExt cx="1296144" cy="504056"/>
            </a:xfrm>
          </p:grpSpPr>
          <p:sp>
            <p:nvSpPr>
              <p:cNvPr id="11" name="Rectangle 10">
                <a:extLst>
                  <a:ext uri="{FF2B5EF4-FFF2-40B4-BE49-F238E27FC236}">
                    <a16:creationId xmlns:a16="http://schemas.microsoft.com/office/drawing/2014/main" id="{8F33D7CC-98A2-4B08-A2F5-C13D3493D3D1}"/>
                  </a:ext>
                </a:extLst>
              </p:cNvPr>
              <p:cNvSpPr/>
              <p:nvPr/>
            </p:nvSpPr>
            <p:spPr>
              <a:xfrm>
                <a:off x="683568" y="1772816"/>
                <a:ext cx="1296144" cy="504056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1ABAE2B2-8E19-4C9A-9D4B-625BF08124E8}"/>
                  </a:ext>
                </a:extLst>
              </p:cNvPr>
              <p:cNvSpPr txBox="1"/>
              <p:nvPr/>
            </p:nvSpPr>
            <p:spPr>
              <a:xfrm>
                <a:off x="683568" y="1831808"/>
                <a:ext cx="129614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Encoding</a:t>
                </a:r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F847B5B4-E012-4D4F-9DE8-2C111C30B623}"/>
                </a:ext>
              </a:extLst>
            </p:cNvPr>
            <p:cNvGrpSpPr/>
            <p:nvPr/>
          </p:nvGrpSpPr>
          <p:grpSpPr>
            <a:xfrm>
              <a:off x="5364087" y="1758069"/>
              <a:ext cx="1296144" cy="504056"/>
              <a:chOff x="683568" y="1772816"/>
              <a:chExt cx="1296144" cy="504056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F0395AB8-5EFF-45DD-AE0C-FC3F3FD87AD2}"/>
                  </a:ext>
                </a:extLst>
              </p:cNvPr>
              <p:cNvSpPr/>
              <p:nvPr/>
            </p:nvSpPr>
            <p:spPr>
              <a:xfrm>
                <a:off x="683568" y="1772816"/>
                <a:ext cx="1296144" cy="504056"/>
              </a:xfrm>
              <a:prstGeom prst="rect">
                <a:avLst/>
              </a:prstGeom>
              <a:solidFill>
                <a:schemeClr val="bg1"/>
              </a:solidFill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B25F0FCE-5739-402E-A3E8-07D5F7133AC3}"/>
                  </a:ext>
                </a:extLst>
              </p:cNvPr>
              <p:cNvSpPr txBox="1"/>
              <p:nvPr/>
            </p:nvSpPr>
            <p:spPr>
              <a:xfrm>
                <a:off x="683568" y="1831808"/>
                <a:ext cx="129614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Channel</a:t>
                </a:r>
                <a:endParaRPr lang="en-GB" dirty="0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86E532D0-18ED-438D-9E7B-17CE1C6910F9}"/>
                </a:ext>
              </a:extLst>
            </p:cNvPr>
            <p:cNvGrpSpPr/>
            <p:nvPr/>
          </p:nvGrpSpPr>
          <p:grpSpPr>
            <a:xfrm>
              <a:off x="7071023" y="1758069"/>
              <a:ext cx="1296144" cy="504056"/>
              <a:chOff x="683568" y="1772816"/>
              <a:chExt cx="1296144" cy="504056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59102684-5B23-4B66-9A5E-DA00E49958EF}"/>
                  </a:ext>
                </a:extLst>
              </p:cNvPr>
              <p:cNvSpPr/>
              <p:nvPr/>
            </p:nvSpPr>
            <p:spPr>
              <a:xfrm>
                <a:off x="683568" y="1772816"/>
                <a:ext cx="1296144" cy="50405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FA58873A-0FD0-4F46-AB05-7AE453F4019E}"/>
                  </a:ext>
                </a:extLst>
              </p:cNvPr>
              <p:cNvSpPr txBox="1"/>
              <p:nvPr/>
            </p:nvSpPr>
            <p:spPr>
              <a:xfrm>
                <a:off x="683568" y="1831808"/>
                <a:ext cx="129614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Receiver</a:t>
                </a:r>
                <a:endParaRPr lang="en-GB" dirty="0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11E356BF-3776-4546-B825-88C15A57B93E}"/>
                </a:ext>
              </a:extLst>
            </p:cNvPr>
            <p:cNvGrpSpPr/>
            <p:nvPr/>
          </p:nvGrpSpPr>
          <p:grpSpPr>
            <a:xfrm>
              <a:off x="7056275" y="2780928"/>
              <a:ext cx="1296144" cy="504056"/>
              <a:chOff x="683568" y="1772816"/>
              <a:chExt cx="1296144" cy="504056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19929345-98D2-4049-AC26-FA415E9E52E2}"/>
                  </a:ext>
                </a:extLst>
              </p:cNvPr>
              <p:cNvSpPr/>
              <p:nvPr/>
            </p:nvSpPr>
            <p:spPr>
              <a:xfrm>
                <a:off x="683568" y="1772816"/>
                <a:ext cx="1296144" cy="504056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AA6BE291-176F-4418-A688-A58520E170DF}"/>
                  </a:ext>
                </a:extLst>
              </p:cNvPr>
              <p:cNvSpPr txBox="1"/>
              <p:nvPr/>
            </p:nvSpPr>
            <p:spPr>
              <a:xfrm>
                <a:off x="683568" y="1831808"/>
                <a:ext cx="129614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Decoding</a:t>
                </a:r>
                <a:endParaRPr lang="en-GB" dirty="0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C5E9AAA7-9847-4259-9135-E08D2EDAFA72}"/>
                </a:ext>
              </a:extLst>
            </p:cNvPr>
            <p:cNvGrpSpPr/>
            <p:nvPr/>
          </p:nvGrpSpPr>
          <p:grpSpPr>
            <a:xfrm>
              <a:off x="360818" y="4048576"/>
              <a:ext cx="7164797" cy="369330"/>
              <a:chOff x="756862" y="2104360"/>
              <a:chExt cx="7164797" cy="369330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6AD8124B-B290-48CD-A746-41E4C8FE269D}"/>
                  </a:ext>
                </a:extLst>
              </p:cNvPr>
              <p:cNvSpPr/>
              <p:nvPr/>
            </p:nvSpPr>
            <p:spPr>
              <a:xfrm>
                <a:off x="756862" y="2104360"/>
                <a:ext cx="7164797" cy="369330"/>
              </a:xfrm>
              <a:prstGeom prst="rect">
                <a:avLst/>
              </a:prstGeom>
              <a:noFill/>
              <a:ln w="1270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2C6F7226-5489-4747-94B8-E3C74E58F970}"/>
                  </a:ext>
                </a:extLst>
              </p:cNvPr>
              <p:cNvSpPr txBox="1"/>
              <p:nvPr/>
            </p:nvSpPr>
            <p:spPr>
              <a:xfrm>
                <a:off x="3692667" y="2133854"/>
                <a:ext cx="1296144" cy="3385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Brain Drain</a:t>
                </a:r>
              </a:p>
            </p:txBody>
          </p:sp>
        </p:grp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04F721A5-41EC-4923-936D-007545F4EE9C}"/>
                </a:ext>
              </a:extLst>
            </p:cNvPr>
            <p:cNvCxnSpPr>
              <a:stCxn id="5" idx="3"/>
              <a:endCxn id="9" idx="1"/>
            </p:cNvCxnSpPr>
            <p:nvPr/>
          </p:nvCxnSpPr>
          <p:spPr>
            <a:xfrm>
              <a:off x="1583668" y="2001085"/>
              <a:ext cx="396044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>
              <a:extLst>
                <a:ext uri="{FF2B5EF4-FFF2-40B4-BE49-F238E27FC236}">
                  <a16:creationId xmlns:a16="http://schemas.microsoft.com/office/drawing/2014/main" id="{B37C7213-419C-48BD-AAE0-DF22C3BC6232}"/>
                </a:ext>
              </a:extLst>
            </p:cNvPr>
            <p:cNvCxnSpPr/>
            <p:nvPr/>
          </p:nvCxnSpPr>
          <p:spPr>
            <a:xfrm>
              <a:off x="3275856" y="2016474"/>
              <a:ext cx="396044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571D2025-C5EC-40F6-ADE8-390EDA097421}"/>
                </a:ext>
              </a:extLst>
            </p:cNvPr>
            <p:cNvCxnSpPr/>
            <p:nvPr/>
          </p:nvCxnSpPr>
          <p:spPr>
            <a:xfrm>
              <a:off x="4968044" y="2016474"/>
              <a:ext cx="396044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>
              <a:extLst>
                <a:ext uri="{FF2B5EF4-FFF2-40B4-BE49-F238E27FC236}">
                  <a16:creationId xmlns:a16="http://schemas.microsoft.com/office/drawing/2014/main" id="{AF785EDF-7F91-4C6C-AE73-6CE4E2B07BA5}"/>
                </a:ext>
              </a:extLst>
            </p:cNvPr>
            <p:cNvCxnSpPr/>
            <p:nvPr/>
          </p:nvCxnSpPr>
          <p:spPr>
            <a:xfrm>
              <a:off x="6660231" y="2017335"/>
              <a:ext cx="396044" cy="0"/>
            </a:xfrm>
            <a:prstGeom prst="straightConnector1">
              <a:avLst/>
            </a:prstGeom>
            <a:ln w="5715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95DE14B2-31AE-4F06-8A4E-46A3D082608B}"/>
                </a:ext>
              </a:extLst>
            </p:cNvPr>
            <p:cNvCxnSpPr>
              <a:cxnSpLocks/>
              <a:stCxn id="17" idx="2"/>
            </p:cNvCxnSpPr>
            <p:nvPr/>
          </p:nvCxnSpPr>
          <p:spPr>
            <a:xfrm>
              <a:off x="7719095" y="2262125"/>
              <a:ext cx="0" cy="518803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Connector: Elbow 36">
              <a:extLst>
                <a:ext uri="{FF2B5EF4-FFF2-40B4-BE49-F238E27FC236}">
                  <a16:creationId xmlns:a16="http://schemas.microsoft.com/office/drawing/2014/main" id="{0EE75E4E-600F-46E1-A6D7-3458977E14A5}"/>
                </a:ext>
              </a:extLst>
            </p:cNvPr>
            <p:cNvCxnSpPr>
              <a:stCxn id="20" idx="2"/>
            </p:cNvCxnSpPr>
            <p:nvPr/>
          </p:nvCxnSpPr>
          <p:spPr>
            <a:xfrm rot="5400000">
              <a:off x="3828746" y="-86561"/>
              <a:ext cx="504056" cy="7247147"/>
            </a:xfrm>
            <a:prstGeom prst="bentConnector2">
              <a:avLst/>
            </a:prstGeom>
            <a:ln w="63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E45B83E8-EDAB-4291-8A5E-7562E58991EE}"/>
                </a:ext>
              </a:extLst>
            </p:cNvPr>
            <p:cNvCxnSpPr/>
            <p:nvPr/>
          </p:nvCxnSpPr>
          <p:spPr>
            <a:xfrm>
              <a:off x="7719095" y="2521526"/>
              <a:ext cx="813345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3F3FDCC5-96DC-43C4-810B-646CEF62EE89}"/>
                </a:ext>
              </a:extLst>
            </p:cNvPr>
            <p:cNvCxnSpPr>
              <a:cxnSpLocks/>
            </p:cNvCxnSpPr>
            <p:nvPr/>
          </p:nvCxnSpPr>
          <p:spPr>
            <a:xfrm>
              <a:off x="8532440" y="2521526"/>
              <a:ext cx="0" cy="1711715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1C7BB9FA-196B-4E4C-A040-06CF7600F518}"/>
                </a:ext>
              </a:extLst>
            </p:cNvPr>
            <p:cNvCxnSpPr>
              <a:stCxn id="23" idx="3"/>
            </p:cNvCxnSpPr>
            <p:nvPr/>
          </p:nvCxnSpPr>
          <p:spPr>
            <a:xfrm>
              <a:off x="7525615" y="4233241"/>
              <a:ext cx="1006825" cy="0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  <a:headEnd type="triangl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2" name="Title 1">
            <a:extLst>
              <a:ext uri="{FF2B5EF4-FFF2-40B4-BE49-F238E27FC236}">
                <a16:creationId xmlns:a16="http://schemas.microsoft.com/office/drawing/2014/main" id="{F1A4DBF8-C9DB-4054-A579-40420FD4C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b="1" dirty="0"/>
              <a:t>Generic Communication Process Model</a:t>
            </a:r>
          </a:p>
        </p:txBody>
      </p:sp>
    </p:spTree>
    <p:extLst>
      <p:ext uri="{BB962C8B-B14F-4D97-AF65-F5344CB8AC3E}">
        <p14:creationId xmlns:p14="http://schemas.microsoft.com/office/powerpoint/2010/main" val="107107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2F1E7-B7D4-0C2F-FEE8-7866433BA8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12203-A582-4BA0-4783-03CEF24D3A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Once you know the elements of communication you can examine each at a time to ensure you can communicate effectively (</a:t>
            </a:r>
            <a:r>
              <a:rPr lang="en-GB" dirty="0" err="1"/>
              <a:t>Berlo’s</a:t>
            </a:r>
            <a:r>
              <a:rPr lang="en-GB" dirty="0"/>
              <a:t> model)</a:t>
            </a:r>
          </a:p>
          <a:p>
            <a:endParaRPr lang="en-GB" dirty="0"/>
          </a:p>
          <a:p>
            <a:r>
              <a:rPr lang="en-GB" dirty="0"/>
              <a:t>You can also examine what went wrong if miscommunication occurs (</a:t>
            </a:r>
            <a:r>
              <a:rPr lang="en-GB" dirty="0" err="1"/>
              <a:t>Berlo</a:t>
            </a:r>
            <a:r>
              <a:rPr lang="en-GB" dirty="0"/>
              <a:t>/Schramm)</a:t>
            </a:r>
          </a:p>
          <a:p>
            <a:endParaRPr lang="en-GB" dirty="0"/>
          </a:p>
          <a:p>
            <a:r>
              <a:rPr lang="en-GB" dirty="0"/>
              <a:t>You can ensure that there is feedback loops in the communication process to improve its effectiveness (Schramm)</a:t>
            </a:r>
          </a:p>
        </p:txBody>
      </p:sp>
    </p:spTree>
    <p:extLst>
      <p:ext uri="{BB962C8B-B14F-4D97-AF65-F5344CB8AC3E}">
        <p14:creationId xmlns:p14="http://schemas.microsoft.com/office/powerpoint/2010/main" val="31449783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3EB258-7529-4680-8747-F67732C77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664" y="2060848"/>
            <a:ext cx="6408712" cy="1368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 dirty="0"/>
              <a:t>Overcoming barriers to communication</a:t>
            </a:r>
          </a:p>
        </p:txBody>
      </p:sp>
    </p:spTree>
    <p:extLst>
      <p:ext uri="{BB962C8B-B14F-4D97-AF65-F5344CB8AC3E}">
        <p14:creationId xmlns:p14="http://schemas.microsoft.com/office/powerpoint/2010/main" val="599551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76672"/>
            <a:ext cx="8686800" cy="1944216"/>
          </a:xfrm>
        </p:spPr>
        <p:txBody>
          <a:bodyPr>
            <a:no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What are ‘barriers’ to communication?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948" y="3068960"/>
            <a:ext cx="8229600" cy="1584176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en-GB" dirty="0"/>
              <a:t>The word barrier means an obstacle, a hindrance or simply a problem that comes in the way of transmission of a message and blocks the process, either completely or partially. 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305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636912"/>
            <a:ext cx="8229600" cy="132474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/>
              <a:t>List as many barriers as possible for communication you can in 1 min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46086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2346875" y="653022"/>
            <a:ext cx="4455918" cy="4455918"/>
          </a:xfrm>
          <a:custGeom>
            <a:avLst/>
            <a:gdLst>
              <a:gd name="connsiteX0" fmla="*/ 0 w 4455918"/>
              <a:gd name="connsiteY0" fmla="*/ 2227959 h 4455918"/>
              <a:gd name="connsiteX1" fmla="*/ 2227959 w 4455918"/>
              <a:gd name="connsiteY1" fmla="*/ 0 h 4455918"/>
              <a:gd name="connsiteX2" fmla="*/ 4455918 w 4455918"/>
              <a:gd name="connsiteY2" fmla="*/ 2227959 h 4455918"/>
              <a:gd name="connsiteX3" fmla="*/ 2227959 w 4455918"/>
              <a:gd name="connsiteY3" fmla="*/ 4455918 h 4455918"/>
              <a:gd name="connsiteX4" fmla="*/ 0 w 4455918"/>
              <a:gd name="connsiteY4" fmla="*/ 2227959 h 4455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55918" h="4455918">
                <a:moveTo>
                  <a:pt x="0" y="2227959"/>
                </a:moveTo>
                <a:cubicBezTo>
                  <a:pt x="0" y="997491"/>
                  <a:pt x="997491" y="0"/>
                  <a:pt x="2227959" y="0"/>
                </a:cubicBezTo>
                <a:cubicBezTo>
                  <a:pt x="3458427" y="0"/>
                  <a:pt x="4455918" y="997491"/>
                  <a:pt x="4455918" y="2227959"/>
                </a:cubicBezTo>
                <a:cubicBezTo>
                  <a:pt x="4455918" y="3458427"/>
                  <a:pt x="3458427" y="4455918"/>
                  <a:pt x="2227959" y="4455918"/>
                </a:cubicBezTo>
                <a:cubicBezTo>
                  <a:pt x="997491" y="4455918"/>
                  <a:pt x="0" y="3458427"/>
                  <a:pt x="0" y="2227959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93194" tIns="693194" rIns="693194" bIns="693194" numCol="1" spcCol="1270" anchor="ctr" anchorCtr="0">
            <a:noAutofit/>
          </a:bodyPr>
          <a:lstStyle/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b="1" kern="120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Barriers</a:t>
            </a:r>
          </a:p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b="1" kern="120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</a:t>
            </a:r>
          </a:p>
          <a:p>
            <a:pPr lvl="0" algn="ctr" defTabSz="1422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b="1" kern="120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Communication</a:t>
            </a:r>
          </a:p>
        </p:txBody>
      </p:sp>
      <p:sp>
        <p:nvSpPr>
          <p:cNvPr id="6" name="Freeform 5"/>
          <p:cNvSpPr/>
          <p:nvPr/>
        </p:nvSpPr>
        <p:spPr>
          <a:xfrm rot="19918908">
            <a:off x="6695465" y="1364767"/>
            <a:ext cx="499577" cy="509747"/>
          </a:xfrm>
          <a:custGeom>
            <a:avLst/>
            <a:gdLst>
              <a:gd name="connsiteX0" fmla="*/ 0 w 499577"/>
              <a:gd name="connsiteY0" fmla="*/ 101949 h 509747"/>
              <a:gd name="connsiteX1" fmla="*/ 249789 w 499577"/>
              <a:gd name="connsiteY1" fmla="*/ 101949 h 509747"/>
              <a:gd name="connsiteX2" fmla="*/ 249789 w 499577"/>
              <a:gd name="connsiteY2" fmla="*/ 0 h 509747"/>
              <a:gd name="connsiteX3" fmla="*/ 499577 w 499577"/>
              <a:gd name="connsiteY3" fmla="*/ 254874 h 509747"/>
              <a:gd name="connsiteX4" fmla="*/ 249789 w 499577"/>
              <a:gd name="connsiteY4" fmla="*/ 509747 h 509747"/>
              <a:gd name="connsiteX5" fmla="*/ 249789 w 499577"/>
              <a:gd name="connsiteY5" fmla="*/ 407798 h 509747"/>
              <a:gd name="connsiteX6" fmla="*/ 0 w 499577"/>
              <a:gd name="connsiteY6" fmla="*/ 407798 h 509747"/>
              <a:gd name="connsiteX7" fmla="*/ 0 w 499577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9577" h="509747">
                <a:moveTo>
                  <a:pt x="0" y="101949"/>
                </a:moveTo>
                <a:lnTo>
                  <a:pt x="249789" y="101949"/>
                </a:lnTo>
                <a:lnTo>
                  <a:pt x="249789" y="0"/>
                </a:lnTo>
                <a:lnTo>
                  <a:pt x="499577" y="254874"/>
                </a:lnTo>
                <a:lnTo>
                  <a:pt x="249789" y="509747"/>
                </a:lnTo>
                <a:lnTo>
                  <a:pt x="249789" y="407798"/>
                </a:lnTo>
                <a:lnTo>
                  <a:pt x="0" y="407798"/>
                </a:lnTo>
                <a:lnTo>
                  <a:pt x="0" y="1019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101949" rIns="149873" bIns="101948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200" kern="1200"/>
          </a:p>
        </p:txBody>
      </p:sp>
      <p:sp>
        <p:nvSpPr>
          <p:cNvPr id="7" name="Freeform 6"/>
          <p:cNvSpPr/>
          <p:nvPr/>
        </p:nvSpPr>
        <p:spPr>
          <a:xfrm>
            <a:off x="7267491" y="58466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069" tIns="291069" rIns="291069" bIns="291069" numCol="1" spcCol="1270" anchor="ctr" anchorCtr="0">
            <a:noAutofit/>
          </a:bodyPr>
          <a:lstStyle/>
          <a:p>
            <a:pPr lvl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000" kern="1200" dirty="0"/>
              <a:t>Filtering</a:t>
            </a:r>
          </a:p>
        </p:txBody>
      </p:sp>
      <p:sp>
        <p:nvSpPr>
          <p:cNvPr id="8" name="Freeform 7"/>
          <p:cNvSpPr/>
          <p:nvPr/>
        </p:nvSpPr>
        <p:spPr>
          <a:xfrm rot="33480">
            <a:off x="6903331" y="2649966"/>
            <a:ext cx="242483" cy="509747"/>
          </a:xfrm>
          <a:custGeom>
            <a:avLst/>
            <a:gdLst>
              <a:gd name="connsiteX0" fmla="*/ 0 w 242483"/>
              <a:gd name="connsiteY0" fmla="*/ 101949 h 509747"/>
              <a:gd name="connsiteX1" fmla="*/ 121242 w 242483"/>
              <a:gd name="connsiteY1" fmla="*/ 101949 h 509747"/>
              <a:gd name="connsiteX2" fmla="*/ 121242 w 242483"/>
              <a:gd name="connsiteY2" fmla="*/ 0 h 509747"/>
              <a:gd name="connsiteX3" fmla="*/ 242483 w 242483"/>
              <a:gd name="connsiteY3" fmla="*/ 254874 h 509747"/>
              <a:gd name="connsiteX4" fmla="*/ 121242 w 242483"/>
              <a:gd name="connsiteY4" fmla="*/ 509747 h 509747"/>
              <a:gd name="connsiteX5" fmla="*/ 121242 w 242483"/>
              <a:gd name="connsiteY5" fmla="*/ 407798 h 509747"/>
              <a:gd name="connsiteX6" fmla="*/ 0 w 242483"/>
              <a:gd name="connsiteY6" fmla="*/ 407798 h 509747"/>
              <a:gd name="connsiteX7" fmla="*/ 0 w 242483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2483" h="509747">
                <a:moveTo>
                  <a:pt x="0" y="101949"/>
                </a:moveTo>
                <a:lnTo>
                  <a:pt x="121242" y="101949"/>
                </a:lnTo>
                <a:lnTo>
                  <a:pt x="121242" y="0"/>
                </a:lnTo>
                <a:lnTo>
                  <a:pt x="242483" y="254874"/>
                </a:lnTo>
                <a:lnTo>
                  <a:pt x="121242" y="509747"/>
                </a:lnTo>
                <a:lnTo>
                  <a:pt x="121242" y="407798"/>
                </a:lnTo>
                <a:lnTo>
                  <a:pt x="0" y="407798"/>
                </a:lnTo>
                <a:lnTo>
                  <a:pt x="0" y="1019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101949" rIns="149873" bIns="101948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200"/>
          </a:p>
        </p:txBody>
      </p:sp>
      <p:sp>
        <p:nvSpPr>
          <p:cNvPr id="9" name="Freeform 8"/>
          <p:cNvSpPr/>
          <p:nvPr/>
        </p:nvSpPr>
        <p:spPr>
          <a:xfrm>
            <a:off x="7260139" y="2008918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892954"/>
              <a:satOff val="5380"/>
              <a:lumOff val="431"/>
              <a:alphaOff val="0"/>
            </a:schemeClr>
          </a:fillRef>
          <a:effectRef idx="0">
            <a:schemeClr val="accent4">
              <a:hueOff val="-892954"/>
              <a:satOff val="5380"/>
              <a:lumOff val="43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8529" tIns="288529" rIns="288529" bIns="288529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800" kern="1200" dirty="0"/>
              <a:t>Emotions</a:t>
            </a:r>
            <a:endParaRPr lang="en-US" sz="1200" kern="1200" dirty="0"/>
          </a:p>
        </p:txBody>
      </p:sp>
      <p:sp>
        <p:nvSpPr>
          <p:cNvPr id="10" name="Freeform 9"/>
          <p:cNvSpPr/>
          <p:nvPr/>
        </p:nvSpPr>
        <p:spPr>
          <a:xfrm rot="1705644">
            <a:off x="6687576" y="3906031"/>
            <a:ext cx="503448" cy="509747"/>
          </a:xfrm>
          <a:custGeom>
            <a:avLst/>
            <a:gdLst>
              <a:gd name="connsiteX0" fmla="*/ 0 w 503448"/>
              <a:gd name="connsiteY0" fmla="*/ 101949 h 509747"/>
              <a:gd name="connsiteX1" fmla="*/ 251724 w 503448"/>
              <a:gd name="connsiteY1" fmla="*/ 101949 h 509747"/>
              <a:gd name="connsiteX2" fmla="*/ 251724 w 503448"/>
              <a:gd name="connsiteY2" fmla="*/ 0 h 509747"/>
              <a:gd name="connsiteX3" fmla="*/ 503448 w 503448"/>
              <a:gd name="connsiteY3" fmla="*/ 254874 h 509747"/>
              <a:gd name="connsiteX4" fmla="*/ 251724 w 503448"/>
              <a:gd name="connsiteY4" fmla="*/ 509747 h 509747"/>
              <a:gd name="connsiteX5" fmla="*/ 251724 w 503448"/>
              <a:gd name="connsiteY5" fmla="*/ 407798 h 509747"/>
              <a:gd name="connsiteX6" fmla="*/ 0 w 503448"/>
              <a:gd name="connsiteY6" fmla="*/ 407798 h 509747"/>
              <a:gd name="connsiteX7" fmla="*/ 0 w 503448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448" h="509747">
                <a:moveTo>
                  <a:pt x="0" y="101949"/>
                </a:moveTo>
                <a:lnTo>
                  <a:pt x="251724" y="101949"/>
                </a:lnTo>
                <a:lnTo>
                  <a:pt x="251724" y="0"/>
                </a:lnTo>
                <a:lnTo>
                  <a:pt x="503448" y="254874"/>
                </a:lnTo>
                <a:lnTo>
                  <a:pt x="251724" y="509747"/>
                </a:lnTo>
                <a:lnTo>
                  <a:pt x="251724" y="407798"/>
                </a:lnTo>
                <a:lnTo>
                  <a:pt x="0" y="407798"/>
                </a:lnTo>
                <a:lnTo>
                  <a:pt x="0" y="1019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785908"/>
              <a:satOff val="10760"/>
              <a:lumOff val="862"/>
              <a:alphaOff val="0"/>
            </a:schemeClr>
          </a:fillRef>
          <a:effectRef idx="0">
            <a:schemeClr val="accent4">
              <a:hueOff val="-1785908"/>
              <a:satOff val="10760"/>
              <a:lumOff val="86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01949" rIns="151033" bIns="101948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200" kern="1200"/>
          </a:p>
        </p:txBody>
      </p:sp>
      <p:sp>
        <p:nvSpPr>
          <p:cNvPr id="11" name="Freeform 10"/>
          <p:cNvSpPr/>
          <p:nvPr/>
        </p:nvSpPr>
        <p:spPr>
          <a:xfrm>
            <a:off x="7260142" y="3918532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785908"/>
              <a:satOff val="10760"/>
              <a:lumOff val="862"/>
              <a:alphaOff val="0"/>
            </a:schemeClr>
          </a:fillRef>
          <a:effectRef idx="0">
            <a:schemeClr val="accent4">
              <a:hueOff val="-1785908"/>
              <a:satOff val="10760"/>
              <a:lumOff val="86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8529" tIns="288529" rIns="288529" bIns="288529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kern="1200" dirty="0"/>
              <a:t>Information Overload</a:t>
            </a:r>
          </a:p>
        </p:txBody>
      </p:sp>
      <p:sp>
        <p:nvSpPr>
          <p:cNvPr id="12" name="Freeform 11"/>
          <p:cNvSpPr/>
          <p:nvPr/>
        </p:nvSpPr>
        <p:spPr>
          <a:xfrm rot="19909008">
            <a:off x="1926048" y="3904927"/>
            <a:ext cx="524238" cy="509747"/>
          </a:xfrm>
          <a:custGeom>
            <a:avLst/>
            <a:gdLst>
              <a:gd name="connsiteX0" fmla="*/ 0 w 524237"/>
              <a:gd name="connsiteY0" fmla="*/ 101949 h 509747"/>
              <a:gd name="connsiteX1" fmla="*/ 269364 w 524237"/>
              <a:gd name="connsiteY1" fmla="*/ 101949 h 509747"/>
              <a:gd name="connsiteX2" fmla="*/ 269364 w 524237"/>
              <a:gd name="connsiteY2" fmla="*/ 0 h 509747"/>
              <a:gd name="connsiteX3" fmla="*/ 524237 w 524237"/>
              <a:gd name="connsiteY3" fmla="*/ 254874 h 509747"/>
              <a:gd name="connsiteX4" fmla="*/ 269364 w 524237"/>
              <a:gd name="connsiteY4" fmla="*/ 509747 h 509747"/>
              <a:gd name="connsiteX5" fmla="*/ 269364 w 524237"/>
              <a:gd name="connsiteY5" fmla="*/ 407798 h 509747"/>
              <a:gd name="connsiteX6" fmla="*/ 0 w 524237"/>
              <a:gd name="connsiteY6" fmla="*/ 407798 h 509747"/>
              <a:gd name="connsiteX7" fmla="*/ 0 w 524237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237" h="509747">
                <a:moveTo>
                  <a:pt x="524237" y="407798"/>
                </a:moveTo>
                <a:lnTo>
                  <a:pt x="254873" y="407798"/>
                </a:lnTo>
                <a:lnTo>
                  <a:pt x="254873" y="509747"/>
                </a:lnTo>
                <a:lnTo>
                  <a:pt x="0" y="254873"/>
                </a:lnTo>
                <a:lnTo>
                  <a:pt x="254873" y="0"/>
                </a:lnTo>
                <a:lnTo>
                  <a:pt x="254873" y="101949"/>
                </a:lnTo>
                <a:lnTo>
                  <a:pt x="524237" y="101949"/>
                </a:lnTo>
                <a:lnTo>
                  <a:pt x="524237" y="40779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678862"/>
              <a:satOff val="16139"/>
              <a:lumOff val="1294"/>
              <a:alphaOff val="0"/>
            </a:schemeClr>
          </a:fillRef>
          <a:effectRef idx="0">
            <a:schemeClr val="accent4">
              <a:hueOff val="-2678862"/>
              <a:satOff val="16139"/>
              <a:lumOff val="129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923" tIns="101949" rIns="1" bIns="101948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200" kern="1200"/>
          </a:p>
        </p:txBody>
      </p:sp>
      <p:sp>
        <p:nvSpPr>
          <p:cNvPr id="13" name="Freeform 12"/>
          <p:cNvSpPr/>
          <p:nvPr/>
        </p:nvSpPr>
        <p:spPr>
          <a:xfrm>
            <a:off x="32597" y="3921729"/>
            <a:ext cx="1937894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678862"/>
              <a:satOff val="16139"/>
              <a:lumOff val="1294"/>
              <a:alphaOff val="0"/>
            </a:schemeClr>
          </a:fillRef>
          <a:effectRef idx="0">
            <a:schemeClr val="accent4">
              <a:hueOff val="-2678862"/>
              <a:satOff val="16139"/>
              <a:lumOff val="129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5989" tIns="285989" rIns="285989" bIns="285989" numCol="1" spcCol="1270" anchor="ctr" anchorCtr="0">
            <a:noAutofit/>
          </a:bodyPr>
          <a:lstStyle/>
          <a:p>
            <a:pPr lvl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600" kern="1200" dirty="0"/>
              <a:t>Defensiveness</a:t>
            </a:r>
          </a:p>
        </p:txBody>
      </p:sp>
      <p:sp>
        <p:nvSpPr>
          <p:cNvPr id="14" name="Freeform 13"/>
          <p:cNvSpPr/>
          <p:nvPr/>
        </p:nvSpPr>
        <p:spPr>
          <a:xfrm rot="21583170">
            <a:off x="1971738" y="2638202"/>
            <a:ext cx="265119" cy="509748"/>
          </a:xfrm>
          <a:custGeom>
            <a:avLst/>
            <a:gdLst>
              <a:gd name="connsiteX0" fmla="*/ 0 w 265118"/>
              <a:gd name="connsiteY0" fmla="*/ 101949 h 509747"/>
              <a:gd name="connsiteX1" fmla="*/ 132559 w 265118"/>
              <a:gd name="connsiteY1" fmla="*/ 101949 h 509747"/>
              <a:gd name="connsiteX2" fmla="*/ 132559 w 265118"/>
              <a:gd name="connsiteY2" fmla="*/ 0 h 509747"/>
              <a:gd name="connsiteX3" fmla="*/ 265118 w 265118"/>
              <a:gd name="connsiteY3" fmla="*/ 254874 h 509747"/>
              <a:gd name="connsiteX4" fmla="*/ 132559 w 265118"/>
              <a:gd name="connsiteY4" fmla="*/ 509747 h 509747"/>
              <a:gd name="connsiteX5" fmla="*/ 132559 w 265118"/>
              <a:gd name="connsiteY5" fmla="*/ 407798 h 509747"/>
              <a:gd name="connsiteX6" fmla="*/ 0 w 265118"/>
              <a:gd name="connsiteY6" fmla="*/ 407798 h 509747"/>
              <a:gd name="connsiteX7" fmla="*/ 0 w 265118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5118" h="509747">
                <a:moveTo>
                  <a:pt x="265118" y="407798"/>
                </a:moveTo>
                <a:lnTo>
                  <a:pt x="132559" y="407798"/>
                </a:lnTo>
                <a:lnTo>
                  <a:pt x="132559" y="509747"/>
                </a:lnTo>
                <a:lnTo>
                  <a:pt x="0" y="254873"/>
                </a:lnTo>
                <a:lnTo>
                  <a:pt x="132559" y="0"/>
                </a:lnTo>
                <a:lnTo>
                  <a:pt x="132559" y="101949"/>
                </a:lnTo>
                <a:lnTo>
                  <a:pt x="265118" y="101949"/>
                </a:lnTo>
                <a:lnTo>
                  <a:pt x="265118" y="40779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571816"/>
              <a:satOff val="21519"/>
              <a:lumOff val="1725"/>
              <a:alphaOff val="0"/>
            </a:schemeClr>
          </a:fillRef>
          <a:effectRef idx="0">
            <a:schemeClr val="accent4">
              <a:hueOff val="-3571816"/>
              <a:satOff val="21519"/>
              <a:lumOff val="17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9535" tIns="101949" rIns="0" bIns="101949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200" kern="1200"/>
          </a:p>
        </p:txBody>
      </p:sp>
      <p:sp>
        <p:nvSpPr>
          <p:cNvPr id="15" name="Freeform 14"/>
          <p:cNvSpPr/>
          <p:nvPr/>
        </p:nvSpPr>
        <p:spPr>
          <a:xfrm>
            <a:off x="32595" y="1991728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571816"/>
              <a:satOff val="21519"/>
              <a:lumOff val="1725"/>
              <a:alphaOff val="0"/>
            </a:schemeClr>
          </a:fillRef>
          <a:effectRef idx="0">
            <a:schemeClr val="accent4">
              <a:hueOff val="-3571816"/>
              <a:satOff val="21519"/>
              <a:lumOff val="17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8529" tIns="288529" rIns="288529" bIns="288529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800" kern="1200" dirty="0"/>
              <a:t>Language</a:t>
            </a:r>
            <a:endParaRPr lang="en-US" sz="1200" kern="1200" dirty="0"/>
          </a:p>
        </p:txBody>
      </p:sp>
      <p:sp>
        <p:nvSpPr>
          <p:cNvPr id="16" name="Freeform 15"/>
          <p:cNvSpPr/>
          <p:nvPr/>
        </p:nvSpPr>
        <p:spPr>
          <a:xfrm rot="1688652">
            <a:off x="1926211" y="1349253"/>
            <a:ext cx="523447" cy="509748"/>
          </a:xfrm>
          <a:custGeom>
            <a:avLst/>
            <a:gdLst>
              <a:gd name="connsiteX0" fmla="*/ 0 w 523447"/>
              <a:gd name="connsiteY0" fmla="*/ 101949 h 509747"/>
              <a:gd name="connsiteX1" fmla="*/ 268574 w 523447"/>
              <a:gd name="connsiteY1" fmla="*/ 101949 h 509747"/>
              <a:gd name="connsiteX2" fmla="*/ 268574 w 523447"/>
              <a:gd name="connsiteY2" fmla="*/ 0 h 509747"/>
              <a:gd name="connsiteX3" fmla="*/ 523447 w 523447"/>
              <a:gd name="connsiteY3" fmla="*/ 254874 h 509747"/>
              <a:gd name="connsiteX4" fmla="*/ 268574 w 523447"/>
              <a:gd name="connsiteY4" fmla="*/ 509747 h 509747"/>
              <a:gd name="connsiteX5" fmla="*/ 268574 w 523447"/>
              <a:gd name="connsiteY5" fmla="*/ 407798 h 509747"/>
              <a:gd name="connsiteX6" fmla="*/ 0 w 523447"/>
              <a:gd name="connsiteY6" fmla="*/ 407798 h 509747"/>
              <a:gd name="connsiteX7" fmla="*/ 0 w 523447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3447" h="509747">
                <a:moveTo>
                  <a:pt x="523447" y="407798"/>
                </a:moveTo>
                <a:lnTo>
                  <a:pt x="254873" y="407798"/>
                </a:lnTo>
                <a:lnTo>
                  <a:pt x="254873" y="509747"/>
                </a:lnTo>
                <a:lnTo>
                  <a:pt x="0" y="254873"/>
                </a:lnTo>
                <a:lnTo>
                  <a:pt x="254873" y="0"/>
                </a:lnTo>
                <a:lnTo>
                  <a:pt x="254873" y="101949"/>
                </a:lnTo>
                <a:lnTo>
                  <a:pt x="523447" y="101949"/>
                </a:lnTo>
                <a:lnTo>
                  <a:pt x="523447" y="40779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924" tIns="101950" rIns="-1" bIns="101948" numCol="1" spcCol="1270" anchor="ctr" anchorCtr="0">
            <a:noAutofit/>
          </a:bodyPr>
          <a:lstStyle/>
          <a:p>
            <a:pPr lvl="0"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US" sz="1200" kern="1200"/>
          </a:p>
        </p:txBody>
      </p:sp>
      <p:sp>
        <p:nvSpPr>
          <p:cNvPr id="17" name="Freeform 16"/>
          <p:cNvSpPr/>
          <p:nvPr/>
        </p:nvSpPr>
        <p:spPr>
          <a:xfrm>
            <a:off x="32586" y="29311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069" tIns="291069" rIns="291069" bIns="291069" numCol="1" spcCol="1270" anchor="ctr" anchorCtr="0">
            <a:noAutofit/>
          </a:bodyPr>
          <a:lstStyle/>
          <a:p>
            <a:pPr lvl="0" algn="ctr" defTabSz="889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2000" kern="1200" dirty="0"/>
              <a:t>Culture</a:t>
            </a:r>
          </a:p>
        </p:txBody>
      </p:sp>
    </p:spTree>
    <p:extLst>
      <p:ext uri="{BB962C8B-B14F-4D97-AF65-F5344CB8AC3E}">
        <p14:creationId xmlns:p14="http://schemas.microsoft.com/office/powerpoint/2010/main" val="3339410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Filtering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363272" cy="3917032"/>
          </a:xfrm>
        </p:spPr>
        <p:txBody>
          <a:bodyPr>
            <a:noAutofit/>
          </a:bodyPr>
          <a:lstStyle/>
          <a:p>
            <a:pPr algn="just"/>
            <a:r>
              <a:rPr lang="en-GB" sz="2800" b="1" dirty="0"/>
              <a:t>Filtering </a:t>
            </a:r>
            <a:r>
              <a:rPr lang="en-GB" sz="2800" dirty="0"/>
              <a:t>is the deliberate manipulation of information to make it appear more favourable to the receiver.</a:t>
            </a:r>
          </a:p>
          <a:p>
            <a:pPr algn="just"/>
            <a:endParaRPr lang="en-GB" sz="2000" dirty="0"/>
          </a:p>
          <a:p>
            <a:pPr algn="just"/>
            <a:r>
              <a:rPr lang="en-US" sz="2000" dirty="0"/>
              <a:t>For example if someone tells you that </a:t>
            </a:r>
            <a:r>
              <a:rPr lang="en-US" sz="2000" b="1" dirty="0"/>
              <a:t>“Jack does good work.”</a:t>
            </a:r>
            <a:r>
              <a:rPr lang="en-US" sz="2000" dirty="0"/>
              <a:t> That could mean:</a:t>
            </a:r>
          </a:p>
          <a:p>
            <a:pPr lvl="1" algn="just"/>
            <a:r>
              <a:rPr lang="en-US" sz="2000" dirty="0"/>
              <a:t>Jack is one of our best. His work is always good.</a:t>
            </a:r>
          </a:p>
          <a:p>
            <a:pPr lvl="1" algn="just"/>
            <a:r>
              <a:rPr lang="en-US" sz="2000" dirty="0"/>
              <a:t>Jack is an average performer. His work is good, but not excellent.</a:t>
            </a:r>
          </a:p>
          <a:p>
            <a:pPr lvl="1" algn="just"/>
            <a:r>
              <a:rPr lang="en-US" sz="2000" dirty="0"/>
              <a:t>Jack does not meet our standards. He does good work but doesn’t produce results.</a:t>
            </a:r>
          </a:p>
        </p:txBody>
      </p:sp>
    </p:spTree>
    <p:extLst>
      <p:ext uri="{BB962C8B-B14F-4D97-AF65-F5344CB8AC3E}">
        <p14:creationId xmlns:p14="http://schemas.microsoft.com/office/powerpoint/2010/main" val="67575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Emotions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How a receiver feels when a message is received influences how he or she interprets 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Extreme emotions are most likely to hinder effective communication.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 such instances, we often disregard our rational and objective thinking processes and substitute emotional judgments.</a:t>
            </a:r>
          </a:p>
        </p:txBody>
      </p:sp>
    </p:spTree>
    <p:extLst>
      <p:ext uri="{BB962C8B-B14F-4D97-AF65-F5344CB8AC3E}">
        <p14:creationId xmlns:p14="http://schemas.microsoft.com/office/powerpoint/2010/main" val="2895605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Information overload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Information overload</a:t>
            </a:r>
            <a:r>
              <a:rPr lang="en-GB" dirty="0"/>
              <a:t>, is when information exceeds our processing capacity.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 times, anxiety, stress, medication and pain can impact a persons ability to process information.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Graphic 4" descr="Brain in head">
            <a:extLst>
              <a:ext uri="{FF2B5EF4-FFF2-40B4-BE49-F238E27FC236}">
                <a16:creationId xmlns:a16="http://schemas.microsoft.com/office/drawing/2014/main" id="{BE543CC6-3172-43E6-A503-3381E821D7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563888" y="2564904"/>
            <a:ext cx="1656184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26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Defensiveness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When people feel they’re being threatened, they tend to react in ways that hinder effective communication and reduce their ability to achieve mutual understanding.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They become defensive—verbally attacking others, making sarcastic remarks, being overly judgmental, or questioning others’ motives.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 times, anxiety, stress, medication and pain can cause people to become more defensive. </a:t>
            </a:r>
          </a:p>
        </p:txBody>
      </p:sp>
    </p:spTree>
    <p:extLst>
      <p:ext uri="{BB962C8B-B14F-4D97-AF65-F5344CB8AC3E}">
        <p14:creationId xmlns:p14="http://schemas.microsoft.com/office/powerpoint/2010/main" val="386255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Customers may have a variety of language skills.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Ensure that the language that is used in any marketing is inclusive and accessible to all. </a:t>
            </a:r>
          </a:p>
        </p:txBody>
      </p:sp>
    </p:spTree>
    <p:extLst>
      <p:ext uri="{BB962C8B-B14F-4D97-AF65-F5344CB8AC3E}">
        <p14:creationId xmlns:p14="http://schemas.microsoft.com/office/powerpoint/2010/main" val="202707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Customers will come from a variety of cultural backgrounds.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Speaking abruptly and directly maybe be the norm in one culture but considered rude in another culture.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Being cultural aware and responding in a non-judgemental and professional manner is essential when communicating with customers. </a:t>
            </a:r>
          </a:p>
        </p:txBody>
      </p:sp>
    </p:spTree>
    <p:extLst>
      <p:ext uri="{BB962C8B-B14F-4D97-AF65-F5344CB8AC3E}">
        <p14:creationId xmlns:p14="http://schemas.microsoft.com/office/powerpoint/2010/main" val="326398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34C474B-6CE1-4FCF-B39A-7FC558141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988840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Overcoming the Barriers</a:t>
            </a:r>
          </a:p>
        </p:txBody>
      </p:sp>
    </p:spTree>
    <p:extLst>
      <p:ext uri="{BB962C8B-B14F-4D97-AF65-F5344CB8AC3E}">
        <p14:creationId xmlns:p14="http://schemas.microsoft.com/office/powerpoint/2010/main" val="65751804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USE FEEDBACK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Many communication problems are directly attributed to misunderstanding and inaccuracies.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These problems are less likely to occur if the business gets feedback, both verbal and nonverbal.</a:t>
            </a:r>
          </a:p>
        </p:txBody>
      </p:sp>
    </p:spTree>
    <p:extLst>
      <p:ext uri="{BB962C8B-B14F-4D97-AF65-F5344CB8AC3E}">
        <p14:creationId xmlns:p14="http://schemas.microsoft.com/office/powerpoint/2010/main" val="462136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SIMPLIFY LANGUAGE.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Because language can be a barrier, a marketing team should consider the audience to whom the message is directed and tailor the language to them.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Remember, effective communication is achieved when a message is both received and </a:t>
            </a:r>
            <a:r>
              <a:rPr lang="en-GB" i="1" dirty="0"/>
              <a:t>understood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2701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548680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LISTEN ACTIVELY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When someone talks, we hear, but too often we don’t listen.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Listening is an active search for meaning, whereas hearing is passive.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In listening, the receiver is also putting effort into the communication.</a:t>
            </a:r>
          </a:p>
        </p:txBody>
      </p:sp>
    </p:spTree>
    <p:extLst>
      <p:ext uri="{BB962C8B-B14F-4D97-AF65-F5344CB8AC3E}">
        <p14:creationId xmlns:p14="http://schemas.microsoft.com/office/powerpoint/2010/main" val="292553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b="1" dirty="0"/>
              <a:t>CONSTRAIN EMOTIONS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It would be naïve to assume that customers users always communicate in a rational manner.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professional or customer who is upset over an issue is more likely to misconstrue incoming messages and fail to communicate his or her outgoing messages clearly and accurately.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to do? The simplest answer is to calm down and get emotions under control before communicating.</a:t>
            </a:r>
          </a:p>
        </p:txBody>
      </p:sp>
    </p:spTree>
    <p:extLst>
      <p:ext uri="{BB962C8B-B14F-4D97-AF65-F5344CB8AC3E}">
        <p14:creationId xmlns:p14="http://schemas.microsoft.com/office/powerpoint/2010/main" val="3341839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391703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WATCH NONVERBAL CUES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If actions speak louder than words, then it’s important to make sure your actions align with and reinforce the words that go along with them.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 effective communicator watches his or her nonverbal cues to ensure that they convey the desired message.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9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429AE-D99B-47E5-B370-F97B8C216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– group discussion 15 min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B72D5-8C6E-4C08-AE16-B0B18B4FB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360040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dirty="0"/>
              <a:t>Last week, you had looked at various stages/standards of a hypothetical community project. What types of barriers are likely to occur in communication at each stage?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How can you ensure that you can minimise those barriers.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You may be involving a community that is diverse in cultural, ethnic, demographic aspects – where could things go wrong? How can you avoid this?</a:t>
            </a:r>
          </a:p>
        </p:txBody>
      </p:sp>
    </p:spTree>
    <p:extLst>
      <p:ext uri="{BB962C8B-B14F-4D97-AF65-F5344CB8AC3E}">
        <p14:creationId xmlns:p14="http://schemas.microsoft.com/office/powerpoint/2010/main" val="11559453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06631FA-7766-72B0-3214-CA497879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06057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sz="4000" dirty="0"/>
              <a:t>Final activity – 20 min</a:t>
            </a:r>
            <a:br>
              <a:rPr lang="en-GB" altLang="en-US" sz="4000" dirty="0"/>
            </a:b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3600" dirty="0"/>
              <a:t>Complete the CPD Log – Moodle. 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Remember: this will be used in your reflection portfolio</a:t>
            </a:r>
            <a:endParaRPr lang="en-GB" altLang="en-US" sz="4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50F0EF-3732-7731-A89F-93BC73CEA1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67D2954-9B18-639C-8CF3-88345A3CE4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AF5663D-1B9D-48C8-BD8E-835F92F174D7}" type="slidenum">
              <a:rPr lang="en-GB" altLang="en-US" smtClean="0"/>
              <a:pPr>
                <a:defRPr/>
              </a:pPr>
              <a:t>39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Can you explain;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The key elements of the </a:t>
            </a:r>
            <a:r>
              <a:rPr lang="en-GB" sz="2000" dirty="0" err="1"/>
              <a:t>Berlo’s</a:t>
            </a:r>
            <a:r>
              <a:rPr lang="en-GB" sz="2000" dirty="0"/>
              <a:t> Model? Schramm’s Model?</a:t>
            </a:r>
          </a:p>
          <a:p>
            <a:endParaRPr lang="en-GB" sz="2000" dirty="0"/>
          </a:p>
          <a:p>
            <a:r>
              <a:rPr lang="en-GB" sz="2000" dirty="0"/>
              <a:t>What are the main barriers to communications?</a:t>
            </a:r>
          </a:p>
          <a:p>
            <a:endParaRPr lang="en-GB" sz="2000" dirty="0"/>
          </a:p>
          <a:p>
            <a:r>
              <a:rPr lang="en-GB" sz="2000" dirty="0"/>
              <a:t>How can one improve communication in community projects?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3961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41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FFEAA-0E59-4607-AFB6-E464AF6F9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E5315-FE7B-4302-ACDA-C776B285F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Jijo's</a:t>
            </a:r>
            <a:r>
              <a:rPr lang="en-GB" sz="1800" dirty="0"/>
              <a:t> Skill Factory, 10 Barriers to Effective Communication, [video], Available </a:t>
            </a:r>
            <a:r>
              <a:rPr lang="en-GB" sz="1800" dirty="0">
                <a:hlinkClick r:id="rId2"/>
              </a:rPr>
              <a:t>https://www.youtube.com/watch?v=f5Tao6KHV5w</a:t>
            </a:r>
            <a:r>
              <a:rPr lang="en-GB" sz="1800" dirty="0"/>
              <a:t>, accessed – 14/05/2020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Rayudu, C., 2009, Communication, Global Media, Mumbai. Available from: ProQuest </a:t>
            </a:r>
            <a:r>
              <a:rPr lang="en-GB" sz="1800" dirty="0" err="1"/>
              <a:t>Ebook</a:t>
            </a:r>
            <a:r>
              <a:rPr lang="en-GB" sz="1800" dirty="0"/>
              <a:t> Central. [16 May 2020].</a:t>
            </a:r>
          </a:p>
        </p:txBody>
      </p:sp>
    </p:spTree>
    <p:extLst>
      <p:ext uri="{BB962C8B-B14F-4D97-AF65-F5344CB8AC3E}">
        <p14:creationId xmlns:p14="http://schemas.microsoft.com/office/powerpoint/2010/main" val="6099062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1820</Words>
  <Application>Microsoft Office PowerPoint</Application>
  <PresentationFormat>On-screen Show (4:3)</PresentationFormat>
  <Paragraphs>256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Arial</vt:lpstr>
      <vt:lpstr>Calibri</vt:lpstr>
      <vt:lpstr>Myriad Pro</vt:lpstr>
      <vt:lpstr>Rockwell Condensed</vt:lpstr>
      <vt:lpstr>Söhne</vt:lpstr>
      <vt:lpstr>20140311PresentationUWTSDTemplate</vt:lpstr>
      <vt:lpstr>LCBB4011 – Community Engagement  Week 6: Importance of communication skills in community engagement</vt:lpstr>
      <vt:lpstr>PowerPoint Presentation</vt:lpstr>
      <vt:lpstr>PowerPoint Presentation</vt:lpstr>
      <vt:lpstr>Communication in community projects</vt:lpstr>
      <vt:lpstr>Communication in community projects (cont.)</vt:lpstr>
      <vt:lpstr>Communication Process</vt:lpstr>
      <vt:lpstr>Let's flip the learning &amp; role</vt:lpstr>
      <vt:lpstr>Activity outline – 40 min</vt:lpstr>
      <vt:lpstr>Model one</vt:lpstr>
      <vt:lpstr>Berlo’s Model of Communication</vt:lpstr>
      <vt:lpstr>PowerPoint Presentation</vt:lpstr>
      <vt:lpstr>Example</vt:lpstr>
      <vt:lpstr>Model two</vt:lpstr>
      <vt:lpstr>Schramm’s Interactive Model</vt:lpstr>
      <vt:lpstr>Schramm’s Interactive Model</vt:lpstr>
      <vt:lpstr>Schramm’s Interactive Model</vt:lpstr>
      <vt:lpstr>PowerPoint Presentation</vt:lpstr>
      <vt:lpstr>Generic process</vt:lpstr>
      <vt:lpstr>The Communication Context/Situation</vt:lpstr>
      <vt:lpstr>Generic Communication Process Model</vt:lpstr>
      <vt:lpstr>Why is this important?</vt:lpstr>
      <vt:lpstr>PowerPoint Presentation</vt:lpstr>
      <vt:lpstr>What are ‘barriers’ to communication?</vt:lpstr>
      <vt:lpstr>Activity</vt:lpstr>
      <vt:lpstr>PowerPoint Presentation</vt:lpstr>
      <vt:lpstr>Filtering</vt:lpstr>
      <vt:lpstr>Emotions</vt:lpstr>
      <vt:lpstr>Information overload</vt:lpstr>
      <vt:lpstr>Defensiveness</vt:lpstr>
      <vt:lpstr>Language</vt:lpstr>
      <vt:lpstr>Culture</vt:lpstr>
      <vt:lpstr>Overcoming the Barriers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 – group discussion 15 min</vt:lpstr>
      <vt:lpstr>Final activity – 20 min   Complete the CPD Log – Moodle.   Remember: this will be used in your reflection portfolio</vt:lpstr>
      <vt:lpstr>Summary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(BMSK 4002) Communication Process &amp; Barriers</dc:title>
  <dc:creator>Eric Osei</dc:creator>
  <cp:lastModifiedBy>Akash Puranik</cp:lastModifiedBy>
  <cp:revision>43</cp:revision>
  <dcterms:created xsi:type="dcterms:W3CDTF">2019-11-25T21:07:04Z</dcterms:created>
  <dcterms:modified xsi:type="dcterms:W3CDTF">2024-04-04T11:52:59Z</dcterms:modified>
</cp:coreProperties>
</file>