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6"/>
  </p:notesMasterIdLst>
  <p:handoutMasterIdLst>
    <p:handoutMasterId r:id="rId27"/>
  </p:handoutMasterIdLst>
  <p:sldIdLst>
    <p:sldId id="317" r:id="rId5"/>
    <p:sldId id="307" r:id="rId6"/>
    <p:sldId id="319" r:id="rId7"/>
    <p:sldId id="308" r:id="rId8"/>
    <p:sldId id="278" r:id="rId9"/>
    <p:sldId id="320" r:id="rId10"/>
    <p:sldId id="323" r:id="rId11"/>
    <p:sldId id="324" r:id="rId12"/>
    <p:sldId id="328" r:id="rId13"/>
    <p:sldId id="321" r:id="rId14"/>
    <p:sldId id="322" r:id="rId15"/>
    <p:sldId id="309" r:id="rId16"/>
    <p:sldId id="263" r:id="rId17"/>
    <p:sldId id="310" r:id="rId18"/>
    <p:sldId id="311" r:id="rId19"/>
    <p:sldId id="316" r:id="rId20"/>
    <p:sldId id="304" r:id="rId21"/>
    <p:sldId id="327" r:id="rId22"/>
    <p:sldId id="325" r:id="rId23"/>
    <p:sldId id="326" r:id="rId24"/>
    <p:sldId id="31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667" autoAdjust="0"/>
  </p:normalViewPr>
  <p:slideViewPr>
    <p:cSldViewPr snapToGrid="0">
      <p:cViewPr varScale="1">
        <p:scale>
          <a:sx n="49" d="100"/>
          <a:sy n="49" d="100"/>
        </p:scale>
        <p:origin x="1312" y="48"/>
      </p:cViewPr>
      <p:guideLst>
        <p:guide orient="horz" pos="528"/>
        <p:guide pos="3864"/>
        <p:guide orient="horz" pos="1272"/>
        <p:guide orient="horz" pos="2312"/>
        <p:guide orient="horz" pos="1944"/>
        <p:guide orient="horz" pos="232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ne Thomson (Welsh Ambulance Service NHS Trust - 020)" userId="101aa9bb-a0fc-4826-a913-c294144f69d6" providerId="ADAL" clId="{B66E4F84-DA33-415E-802C-7860AD2FAE7B}"/>
    <pc:docChg chg="modSld">
      <pc:chgData name="Nadine Thomson (Welsh Ambulance Service NHS Trust - 020)" userId="101aa9bb-a0fc-4826-a913-c294144f69d6" providerId="ADAL" clId="{B66E4F84-DA33-415E-802C-7860AD2FAE7B}" dt="2026-04-13T09:10:19.369" v="324" actId="20577"/>
      <pc:docMkLst>
        <pc:docMk/>
      </pc:docMkLst>
      <pc:sldChg chg="modSp mod modNotesTx">
        <pc:chgData name="Nadine Thomson (Welsh Ambulance Service NHS Trust - 020)" userId="101aa9bb-a0fc-4826-a913-c294144f69d6" providerId="ADAL" clId="{B66E4F84-DA33-415E-802C-7860AD2FAE7B}" dt="2026-04-13T09:10:19.369" v="324" actId="20577"/>
        <pc:sldMkLst>
          <pc:docMk/>
          <pc:sldMk cId="520000563" sldId="278"/>
        </pc:sldMkLst>
        <pc:spChg chg="mod">
          <ac:chgData name="Nadine Thomson (Welsh Ambulance Service NHS Trust - 020)" userId="101aa9bb-a0fc-4826-a913-c294144f69d6" providerId="ADAL" clId="{B66E4F84-DA33-415E-802C-7860AD2FAE7B}" dt="2026-04-13T09:10:19.369" v="324" actId="20577"/>
          <ac:spMkLst>
            <pc:docMk/>
            <pc:sldMk cId="520000563" sldId="278"/>
            <ac:spMk id="4" creationId="{CC198D74-E350-8B36-60CB-3135DE09BE90}"/>
          </ac:spMkLst>
        </pc:spChg>
      </pc:sldChg>
      <pc:sldChg chg="modSp mod modNotesTx">
        <pc:chgData name="Nadine Thomson (Welsh Ambulance Service NHS Trust - 020)" userId="101aa9bb-a0fc-4826-a913-c294144f69d6" providerId="ADAL" clId="{B66E4F84-DA33-415E-802C-7860AD2FAE7B}" dt="2026-04-13T09:09:15.454" v="314" actId="20577"/>
        <pc:sldMkLst>
          <pc:docMk/>
          <pc:sldMk cId="2222324472" sldId="308"/>
        </pc:sldMkLst>
        <pc:spChg chg="mod">
          <ac:chgData name="Nadine Thomson (Welsh Ambulance Service NHS Trust - 020)" userId="101aa9bb-a0fc-4826-a913-c294144f69d6" providerId="ADAL" clId="{B66E4F84-DA33-415E-802C-7860AD2FAE7B}" dt="2026-04-13T09:09:15.454" v="314" actId="20577"/>
          <ac:spMkLst>
            <pc:docMk/>
            <pc:sldMk cId="2222324472" sldId="308"/>
            <ac:spMk id="10" creationId="{AFA203B1-214D-A512-A367-99F7692F112E}"/>
          </ac:spMkLst>
        </pc:spChg>
      </pc:sldChg>
      <pc:sldChg chg="modNotesTx">
        <pc:chgData name="Nadine Thomson (Welsh Ambulance Service NHS Trust - 020)" userId="101aa9bb-a0fc-4826-a913-c294144f69d6" providerId="ADAL" clId="{B66E4F84-DA33-415E-802C-7860AD2FAE7B}" dt="2026-04-13T09:01:04.341" v="6" actId="20577"/>
        <pc:sldMkLst>
          <pc:docMk/>
          <pc:sldMk cId="4230106960" sldId="31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4/13/2026</a:t>
            </a:fld>
            <a:endParaRPr lang="en-US"/>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4/13/2026</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aim of this presentation is to- (READ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This is in relation to my change project which is a locality pilot test to introduce a physical, evidence-based checklist that supports decision-making during cardiac arrests. The aim is to store the checklist ambulances and rapid response vehicles within the cardiac arrest drug pouch or drugs case.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This is to strengthen team communication, improve standardisation, reduce human factors and ultimately improve patient safety and outcomes.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It is well recognized that the higher the acuity of the situation, the greater the need to recognise human factors and to reduce errors by adhering to protocol and guidelines.</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sz="2000" b="1" u="sng" dirty="0"/>
            </a:br>
            <a:endParaRPr lang="en-GB"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3</a:t>
            </a:fld>
            <a:endParaRPr lang="en-US" noProof="0" dirty="0"/>
          </a:p>
        </p:txBody>
      </p:sp>
    </p:spTree>
    <p:extLst>
      <p:ext uri="{BB962C8B-B14F-4D97-AF65-F5344CB8AC3E}">
        <p14:creationId xmlns:p14="http://schemas.microsoft.com/office/powerpoint/2010/main" val="3580031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Cognitive aids such as checklists help teams maintain leadership, communication and role clarity. This also ties into CRM principles as checklists would enhance situational awareness, establish a leadership role, prompt closed-loop communication and verbal confirmation. Also for resource management they remind individuals to anticipate medication, airway equipment and defibrillator readiness.</a:t>
            </a:r>
          </a:p>
          <a:p>
            <a:r>
              <a:rPr lang="en-GB" sz="1200" dirty="0">
                <a:latin typeface="Aptos" panose="020B0004020202020204" pitchFamily="34" charset="0"/>
              </a:rPr>
              <a:t>Checklists have been shown to be a useful tool in pre-hospital and emergency medicine. Their purpose is to reduce adverse incidents. </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1473721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WAST attended 7,524 cases of cardiac/respiratory arrest in 2025.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Our existing physical checklist is outdated, inconsistently used, and didn’t fully align with current evidence or human factors principles.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a:t>
            </a:r>
            <a:r>
              <a:rPr lang="en-GB" dirty="0"/>
              <a:t>he current alignment in WAST is to digitalise the cardiac checklist to iPads and allow them to be readily available on our documentation platform-</a:t>
            </a:r>
            <a:r>
              <a:rPr lang="en-GB" dirty="0" err="1"/>
              <a:t>ePCR</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project is still underway and not currently available.</a:t>
            </a:r>
            <a:r>
              <a:rPr lang="en-GB" sz="1200" b="0" i="0" kern="1200" dirty="0">
                <a:solidFill>
                  <a:schemeClr val="tx1"/>
                </a:solidFill>
                <a:effectLst/>
                <a:latin typeface="+mn-lt"/>
                <a:ea typeface="+mn-ea"/>
                <a:cs typeface="+mn-cs"/>
              </a:rPr>
              <a: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However, liasing with frontline staff, and from personal experience, technology accessibility can be problematic, this gave me the idea of developing the cardiac arrest checklist.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Also, </a:t>
            </a:r>
            <a:r>
              <a:rPr lang="en-GB" sz="1200" b="0" i="0" kern="1200" dirty="0">
                <a:solidFill>
                  <a:schemeClr val="tx1"/>
                </a:solidFill>
                <a:effectLst/>
                <a:latin typeface="+mn-lt"/>
                <a:ea typeface="+mn-ea"/>
                <a:cs typeface="+mn-cs"/>
              </a:rPr>
              <a:t>currently there is also new guidance due to be released regarding the termination of resuscitation and amendments to the resuscitation guidelines.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This created a clear need to update and standardise practice. It would support crews with these new changes, again, with the aim of reducing errors.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Therefore, I approached my clinical manager who agreed for me to explore implementing the physical checklist with their support.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Checklists have been shown to support clinical teams by improving consistency, communication, and reducing errors. This provides the important context for updating our cardiac arrest checklist.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(Stachel)Coordinated and specialized treatment in a certified </a:t>
            </a:r>
            <a:r>
              <a:rPr lang="en-GB" sz="1200" b="0" i="0" kern="1200" dirty="0" err="1">
                <a:solidFill>
                  <a:schemeClr val="tx1"/>
                </a:solidFill>
                <a:effectLst/>
                <a:latin typeface="+mn-lt"/>
                <a:ea typeface="+mn-ea"/>
                <a:cs typeface="+mn-cs"/>
              </a:rPr>
              <a:t>CAChecklist</a:t>
            </a:r>
            <a:r>
              <a:rPr lang="en-GB" sz="1200" b="0" i="0" kern="1200" dirty="0">
                <a:solidFill>
                  <a:schemeClr val="tx1"/>
                </a:solidFill>
                <a:effectLst/>
                <a:latin typeface="+mn-lt"/>
                <a:ea typeface="+mn-ea"/>
                <a:cs typeface="+mn-cs"/>
              </a:rPr>
              <a:t> may not impact outcomes in patients with low survival probability after nontraumatic out‐of‐hospital cardiac arrest, but appears to improve survival in patients with intermediate and high survival probability</a:t>
            </a:r>
          </a:p>
          <a:p>
            <a:r>
              <a:rPr lang="en-GB" sz="1200" dirty="0" err="1"/>
              <a:t>Honarmand</a:t>
            </a:r>
            <a:r>
              <a:rPr lang="en-GB" sz="1200" dirty="0"/>
              <a:t>- adherence to Advanced Life Support guidelines is linked to better outcomes.</a:t>
            </a:r>
          </a:p>
          <a:p>
            <a:r>
              <a:rPr lang="en-GB" sz="1200" b="0" i="0" kern="1200" dirty="0" err="1">
                <a:solidFill>
                  <a:schemeClr val="tx1"/>
                </a:solidFill>
                <a:effectLst/>
                <a:latin typeface="+mn-lt"/>
                <a:ea typeface="+mn-ea"/>
                <a:cs typeface="+mn-cs"/>
              </a:rPr>
              <a:t>Nabecker</a:t>
            </a:r>
            <a:r>
              <a:rPr lang="en-GB" sz="1200" b="0" i="0" kern="1200" dirty="0">
                <a:solidFill>
                  <a:schemeClr val="tx1"/>
                </a:solidFill>
                <a:effectLst/>
                <a:latin typeface="+mn-lt"/>
                <a:ea typeface="+mn-ea"/>
                <a:cs typeface="+mn-cs"/>
              </a:rPr>
              <a:t>- suggest that cognitive aids should be used by healthcare professionals during resuscitation.</a:t>
            </a:r>
          </a:p>
          <a:p>
            <a:r>
              <a:rPr lang="en-GB" sz="1200" b="0" i="0" kern="1200" dirty="0">
                <a:solidFill>
                  <a:schemeClr val="tx1"/>
                </a:solidFill>
                <a:effectLst/>
                <a:latin typeface="+mn-lt"/>
                <a:ea typeface="+mn-ea"/>
                <a:cs typeface="+mn-cs"/>
              </a:rPr>
              <a:t>Corazza- Although published studies are scarce and heterogeneous, the use of cognitive aids appears promising in reducing deviations from guideline recommendations in the management of simulated adult IHCA scenarios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 decided to a locality pilot study would be the way forward due to a lack of organisational alignment.</a:t>
            </a:r>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a:p>
        </p:txBody>
      </p:sp>
    </p:spTree>
    <p:extLst>
      <p:ext uri="{BB962C8B-B14F-4D97-AF65-F5344CB8AC3E}">
        <p14:creationId xmlns:p14="http://schemas.microsoft.com/office/powerpoint/2010/main" val="674091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To lead this change effectively, it was essential to understand who the key stakeholders were. These were identified as-Paramedics, CHARU paramedics, Senior Paramedics and clinical and locality managers. As you can see from the table they and all had different levels of power/influence and interest. Identifying these groups early helped tailor communication, anticipate resistance, and gain the right support. It is important to recognise that the key stakeholders identified in this analysis reflect the pilot scheme as it is done at locality level. From identifying the stakeholders, I had regular engagement from them during the process of developing the checklist.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It is important to recognise there would be other stakeholders to consider when implementing at a wider national organisational level, such as senior management, education and quality assurance teams.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a:p>
        </p:txBody>
      </p:sp>
    </p:spTree>
    <p:extLst>
      <p:ext uri="{BB962C8B-B14F-4D97-AF65-F5344CB8AC3E}">
        <p14:creationId xmlns:p14="http://schemas.microsoft.com/office/powerpoint/2010/main" val="2828153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Following stakeholder analysis, I have then explored the impact this project would have. This includes positive and negative impact and the associated mitigation of risks.</a:t>
            </a:r>
          </a:p>
        </p:txBody>
      </p:sp>
      <p:sp>
        <p:nvSpPr>
          <p:cNvPr id="4" name="Slide Number Placeholder 3"/>
          <p:cNvSpPr>
            <a:spLocks noGrp="1"/>
          </p:cNvSpPr>
          <p:nvPr>
            <p:ph type="sldNum" sz="quarter" idx="5"/>
          </p:nvPr>
        </p:nvSpPr>
        <p:spPr/>
        <p:txBody>
          <a:bodyPr/>
          <a:lstStyle/>
          <a:p>
            <a:fld id="{7C366290-4595-5745-A50F-D5EC13BAC604}" type="slidenum">
              <a:rPr lang="en-US" noProof="0" smtClean="0"/>
              <a:t>7</a:t>
            </a:fld>
            <a:endParaRPr lang="en-US" noProof="0"/>
          </a:p>
        </p:txBody>
      </p:sp>
    </p:spTree>
    <p:extLst>
      <p:ext uri="{BB962C8B-B14F-4D97-AF65-F5344CB8AC3E}">
        <p14:creationId xmlns:p14="http://schemas.microsoft.com/office/powerpoint/2010/main" val="2077970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is a table of cost-benefit analysis- estimating expected costs of implementing cardiac arrest checklists which are minimal. </a:t>
            </a:r>
          </a:p>
          <a:p>
            <a:r>
              <a:rPr lang="en-GB" dirty="0"/>
              <a:t>Benefit analysis is- Patient safety as it would reduce human factors and thus reduce medical errors. </a:t>
            </a:r>
          </a:p>
          <a:p>
            <a:r>
              <a:rPr lang="en-GB" dirty="0"/>
              <a:t>Standardised care-adherence to protocol and guidelines which leads to a consistent approach. </a:t>
            </a:r>
          </a:p>
          <a:p>
            <a:r>
              <a:rPr lang="en-GB" dirty="0"/>
              <a:t>Cognitive offload- Supports decision making during high pressure/stress environments. </a:t>
            </a:r>
          </a:p>
          <a:p>
            <a:r>
              <a:rPr lang="en-GB" dirty="0"/>
              <a:t>Quality improvement-Alignment with best practice guidance. </a:t>
            </a:r>
          </a:p>
          <a:p>
            <a:r>
              <a:rPr lang="en-GB" dirty="0"/>
              <a:t>Low financial burden- Very low-cost implementation compared with clinical risk of errors.</a:t>
            </a:r>
          </a:p>
        </p:txBody>
      </p:sp>
      <p:sp>
        <p:nvSpPr>
          <p:cNvPr id="4" name="Slide Number Placeholder 3"/>
          <p:cNvSpPr>
            <a:spLocks noGrp="1"/>
          </p:cNvSpPr>
          <p:nvPr>
            <p:ph type="sldNum" sz="quarter" idx="5"/>
          </p:nvPr>
        </p:nvSpPr>
        <p:spPr/>
        <p:txBody>
          <a:bodyPr/>
          <a:lstStyle/>
          <a:p>
            <a:fld id="{7C366290-4595-5745-A50F-D5EC13BAC604}" type="slidenum">
              <a:rPr lang="en-US" noProof="0" smtClean="0"/>
              <a:t>8</a:t>
            </a:fld>
            <a:endParaRPr lang="en-US" noProof="0"/>
          </a:p>
        </p:txBody>
      </p:sp>
    </p:spTree>
    <p:extLst>
      <p:ext uri="{BB962C8B-B14F-4D97-AF65-F5344CB8AC3E}">
        <p14:creationId xmlns:p14="http://schemas.microsoft.com/office/powerpoint/2010/main" val="1379486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RACI provides clear structure to everyone involved of their role and responsibilities in relation to the task. </a:t>
            </a:r>
          </a:p>
          <a:p>
            <a:r>
              <a:rPr lang="en-GB" dirty="0"/>
              <a:t>This follows appropriate governance and safety assurance.</a:t>
            </a:r>
          </a:p>
        </p:txBody>
      </p:sp>
      <p:sp>
        <p:nvSpPr>
          <p:cNvPr id="4" name="Slide Number Placeholder 3"/>
          <p:cNvSpPr>
            <a:spLocks noGrp="1"/>
          </p:cNvSpPr>
          <p:nvPr>
            <p:ph type="sldNum" sz="quarter" idx="5"/>
          </p:nvPr>
        </p:nvSpPr>
        <p:spPr/>
        <p:txBody>
          <a:bodyPr/>
          <a:lstStyle/>
          <a:p>
            <a:fld id="{7C366290-4595-5745-A50F-D5EC13BAC604}" type="slidenum">
              <a:rPr lang="en-US" noProof="0" smtClean="0"/>
              <a:t>9</a:t>
            </a:fld>
            <a:endParaRPr lang="en-US" noProof="0"/>
          </a:p>
        </p:txBody>
      </p:sp>
    </p:spTree>
    <p:extLst>
      <p:ext uri="{BB962C8B-B14F-4D97-AF65-F5344CB8AC3E}">
        <p14:creationId xmlns:p14="http://schemas.microsoft.com/office/powerpoint/2010/main" val="2659499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Initially, I engaged with the locality and clinical manager about this project to have their support to carry out this change project. </a:t>
            </a:r>
          </a:p>
          <a:p>
            <a:r>
              <a:rPr lang="en-GB" dirty="0"/>
              <a:t>Following on from my stakeholder analysis, I sent out a survey to frontline staff to fill out anonymously. This was to gather their opinions on their needs and the feasibility of a physical checklist and for them to participate in co-design.</a:t>
            </a:r>
          </a:p>
          <a:p>
            <a:r>
              <a:rPr lang="en-GB" dirty="0"/>
              <a:t>As you can see from the graphs, I initially wanted to know a bit about the staff carrying out the survey and this involved stating their job role. </a:t>
            </a:r>
          </a:p>
          <a:p>
            <a:r>
              <a:rPr lang="en-GB" dirty="0"/>
              <a:t>Also relevant was the years of experience to gauge the background of the staff completing the survey.</a:t>
            </a:r>
          </a:p>
          <a:p>
            <a:r>
              <a:rPr lang="en-GB" dirty="0"/>
              <a:t>35 participants completed the survey and agreed or strongly agreed that they felt a checklist improves patient care. </a:t>
            </a:r>
          </a:p>
          <a:p>
            <a:r>
              <a:rPr lang="en-GB" dirty="0"/>
              <a:t>It also shows that nobody thought a checklist does not add value, with the majority stating it helped with cognitive offloading during stress, and reducing errors. This further supports the implementation of the checklist with the possibility of reducing human factors and ensuring optimal and improved patient care.</a:t>
            </a:r>
          </a:p>
        </p:txBody>
      </p:sp>
      <p:sp>
        <p:nvSpPr>
          <p:cNvPr id="4" name="Slide Number Placeholder 3"/>
          <p:cNvSpPr>
            <a:spLocks noGrp="1"/>
          </p:cNvSpPr>
          <p:nvPr>
            <p:ph type="sldNum" sz="quarter" idx="5"/>
          </p:nvPr>
        </p:nvSpPr>
        <p:spPr/>
        <p:txBody>
          <a:bodyPr/>
          <a:lstStyle/>
          <a:p>
            <a:fld id="{7C366290-4595-5745-A50F-D5EC13BAC604}" type="slidenum">
              <a:rPr lang="en-US" noProof="0" smtClean="0"/>
              <a:t>10</a:t>
            </a:fld>
            <a:endParaRPr lang="en-US" noProof="0"/>
          </a:p>
        </p:txBody>
      </p:sp>
    </p:spTree>
    <p:extLst>
      <p:ext uri="{BB962C8B-B14F-4D97-AF65-F5344CB8AC3E}">
        <p14:creationId xmlns:p14="http://schemas.microsoft.com/office/powerpoint/2010/main" val="1403385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As the current standpoint from WAST is a digital checklist, I thought I would further explore the needs/wants of staff about which format is preferred. </a:t>
            </a:r>
          </a:p>
          <a:p>
            <a:r>
              <a:rPr lang="en-GB" dirty="0"/>
              <a:t>As you can see from the results, nobody opted solely for a digital checklist. The majority chose a physical ( 17 participants) or both formats (18 participants).</a:t>
            </a:r>
          </a:p>
          <a:p>
            <a:r>
              <a:rPr lang="en-GB" dirty="0"/>
              <a:t>The next question elaborated from the preferred format, depending on which answer was chosen. As you can see it states why a physical checklist is preferred- with the majority selecting faster access and no reliance on technology.</a:t>
            </a:r>
          </a:p>
          <a:p>
            <a:r>
              <a:rPr lang="en-GB" dirty="0"/>
              <a:t>This follows on to ALL participants stating they would very likely or somewhat likely use an updated checklist. </a:t>
            </a:r>
          </a:p>
          <a:p>
            <a:r>
              <a:rPr lang="en-GB" dirty="0"/>
              <a:t>Also, that ALL participants would support the introduction of an updated checklist.</a:t>
            </a:r>
          </a:p>
          <a:p>
            <a:r>
              <a:rPr lang="en-GB" dirty="0"/>
              <a:t>From this sample size of 35, although small and locally done, it does support the need for a physical and evidence-based updated checklist. </a:t>
            </a:r>
          </a:p>
        </p:txBody>
      </p:sp>
      <p:sp>
        <p:nvSpPr>
          <p:cNvPr id="4" name="Slide Number Placeholder 3"/>
          <p:cNvSpPr>
            <a:spLocks noGrp="1"/>
          </p:cNvSpPr>
          <p:nvPr>
            <p:ph type="sldNum" sz="quarter" idx="5"/>
          </p:nvPr>
        </p:nvSpPr>
        <p:spPr/>
        <p:txBody>
          <a:bodyPr/>
          <a:lstStyle/>
          <a:p>
            <a:fld id="{7C366290-4595-5745-A50F-D5EC13BAC604}" type="slidenum">
              <a:rPr lang="en-US" noProof="0" smtClean="0"/>
              <a:t>11</a:t>
            </a:fld>
            <a:endParaRPr lang="en-US" noProof="0"/>
          </a:p>
        </p:txBody>
      </p:sp>
    </p:spTree>
    <p:extLst>
      <p:ext uri="{BB962C8B-B14F-4D97-AF65-F5344CB8AC3E}">
        <p14:creationId xmlns:p14="http://schemas.microsoft.com/office/powerpoint/2010/main" val="6237099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Before deciding on my change approach, I reviewed several change management models. These ranged from organisational frameworks like Kotter, to individual‑focused models like ADKAR, and quality improvement approaches such as PDSA.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You can see Kotter’s 8 step model from the picture. On evaluation it does have a structured and clear approach to follow which is useful in large organisations such as the NHS, where there are a variety of stakeholder involvement. It also creates urgency which could encourage team motivation to use a checklist by linking the checklist to reducing errors and patient safety. There is also a focuses on building coalitions thus SP, clinical lead/locality manager could promote use of checklist.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However, in dynamic environments such as pre-hospital settings which involve regular clinical change, a linear approach may not be best as there would be a need for frontline behaviours to need continuous reinforcement to use the checklist and Kotter’s model lacks sustained momentum. Kotter’s model was also developed in 1995/96 which can be argued to have an outdated theoretical basis.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 have discounted this strategy for my project due to its linear-top-down approach which would not be effective at encouraging behaviour change with staff to adopt using the new updated checklist. As Kotter’s approach relies on organisational alignment, the current pilot of a physical checklist does not align with this and would lack organisational commitment. Also, as this is a pilot scheme, it requires an iterative process as feedback would be essential, and Kotter’s model does not allow for this.</a:t>
            </a:r>
          </a:p>
        </p:txBody>
      </p:sp>
      <p:sp>
        <p:nvSpPr>
          <p:cNvPr id="4" name="Slide Number Placeholder 3"/>
          <p:cNvSpPr>
            <a:spLocks noGrp="1"/>
          </p:cNvSpPr>
          <p:nvPr>
            <p:ph type="sldNum" sz="quarter" idx="5"/>
          </p:nvPr>
        </p:nvSpPr>
        <p:spPr/>
        <p:txBody>
          <a:bodyPr/>
          <a:lstStyle/>
          <a:p>
            <a:fld id="{7C366290-4595-5745-A50F-D5EC13BAC604}" type="slidenum">
              <a:rPr lang="en-US" noProof="0" smtClean="0"/>
              <a:t>12</a:t>
            </a:fld>
            <a:endParaRPr lang="en-US" noProof="0"/>
          </a:p>
        </p:txBody>
      </p:sp>
    </p:spTree>
    <p:extLst>
      <p:ext uri="{BB962C8B-B14F-4D97-AF65-F5344CB8AC3E}">
        <p14:creationId xmlns:p14="http://schemas.microsoft.com/office/powerpoint/2010/main" val="873663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 then evaluated Lewin’s theory which is simple, easy to use and versatile and requires a ‘champion’ to deliver the change which in the case of this pilot could be achieved by the Senior Paramedic Team. Although it would require more individualised coaching, this could be achievable during the pilot by senior paramedics, but may not be the ideal model adopting to the wider organisation.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 discounted Lewin’s model as similarly to Kotter’s I felt it was considered too linear and can be too simplistic, thus making it not as well suited for a high‑pressure, evolving clinical environments such as a cardiac arrest situation. Lewin model is limited in organisation which require continuous change.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Also, Lewin alone felt too rigid for a high‑pressure, dynamic environment as the rollout of a cardiac arrest checklist requires ongoing improvements, feedback loops, and behaviour change—not a single freeze/refreeze point.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13</a:t>
            </a:fld>
            <a:endParaRPr lang="en-US" noProof="0"/>
          </a:p>
        </p:txBody>
      </p:sp>
    </p:spTree>
    <p:extLst>
      <p:ext uri="{BB962C8B-B14F-4D97-AF65-F5344CB8AC3E}">
        <p14:creationId xmlns:p14="http://schemas.microsoft.com/office/powerpoint/2010/main" val="23081334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ADKAR provides a structured approach to developing awareness, motivation, knowledge, and practical ability, followed by reinforcement. This aligns directly with the needs of paramedic and CHARU staff, whose performance in time‑critical events relies on familiarity, cognitive offloading, and consistent use of cognitive aids. Furthermore, ADKAR integrates naturally with pilot testing, simulation, and iterative refinement, all of which were already present in the project.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ADKAR model was selected as the most appropriate strategy because the change required consistent adoption of an updated cardiac arrest checklist and would be most suitable for an individual behaviour change within a high‑acuity clinical environment as it offers flexibility in these environments. Unlike the previous models which are linear in their approach, and which are more suited to large‑scale organisational change and lack the specificity needed for frontline behaviour change in emergency care. This model can then be used to support wider organisational change if success of the pilot study.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To implement-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Awareness- staff already having learning modules on new guidelines and are already aware of the outdated checklist. Link evidence of reduced errors in high stress scenarios. Achieve during ride-outs and via SP team for peer credibility.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Desire- Having co-design and consultation with staff and allowing for their feedback would encourage desire. Demonstrate less cognitive load and better team coordination. Use a few staff members from each station as early adopters.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Knowledge- Emails, discussion on individual basis on ride-out for briefing on checklist and its use, demonstrate SP using on cardiac arrests to promote.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Ability- ensure accessibility by placing on ambulances and sending via email for staff to gain familiarity with its use. Use on mandatory training simulated sessions. Continue coaching on shifts. Test under real conditions. (Important to be clear it is a guide not a script).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Reinforce- Feedback loops during pilot, discuss with staff enquire if it has been used during ride outs what their experience with it is. Continue to promote that cognitive aids are beneficial for optimal patient care. Ensure regular ongoing communication.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Things to mindful of in adopting this model are that is does not address organisational barriers which this pilot does have a barrier of not aligning with the current organisational view-point. It also relies heavily on individual motivation so may require regular coaching. It also does not give any measurement feedback to determine if it is successful.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14</a:t>
            </a:fld>
            <a:endParaRPr lang="en-US" noProof="0"/>
          </a:p>
        </p:txBody>
      </p:sp>
    </p:spTree>
    <p:extLst>
      <p:ext uri="{BB962C8B-B14F-4D97-AF65-F5344CB8AC3E}">
        <p14:creationId xmlns:p14="http://schemas.microsoft.com/office/powerpoint/2010/main" val="10262817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PDSA cycle supports small-scale testing. It is simplistic and can be applied to many changing situations such as high pressure OHCA scenarios. It also allows for iterative processing which the ADKAR model does not. However, it does have limitations, such as lack of behavioural change focus, dependence on high-quality data collection, and inability to address broader organisational misalignment. Therefore, it would be insufficient as a standalone strategy.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Thus, I have thought combining PDSA with the ADKAR model is the best strategy for this project as it mitigates these weaknesses and provides a more holistic and evidence‑based approach to implementing a behaviour change alongside quality improvement measures for implementing the updated cardiac arrest checklist.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PDSA would be appropriate as this is a locality pilot and would be utilised by-PLAN- need for checklist, gather feedback and co-design with frontline staff.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DO- Introduce checklist onto ambulances/RRV. Brief staff on ride outs and via email 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STUDY- gain further feedback from staff of its use, survey, verbal feedback. Assess challenges of its use and if regularly being used.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ACT- Modify layout if required. Include new guidelines. Review regularly. Check ambulances on ride-outs if still there and if any replacements required.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 also am mindful of the cognitive aid principles and combining human factor principles. Knowing the benefits and limitations of this underpinning theory allows awareness of how staff interact with the tool in high-stress environments. This insight strengthens the process for implementing the checklist as it can recognise the potential challenges such as being too simplistic, over-reliance or poor integration. Recognising this allows to improve the likelihood of sustained use and adoption.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Overall, PDSA will allow for iterative testing of the pilot and ADKAR will allow for behavioural change to ensure individual adoption and motivation. This flexible and structured approach addresses human factors and system implementation.</a:t>
            </a:r>
          </a:p>
        </p:txBody>
      </p:sp>
      <p:sp>
        <p:nvSpPr>
          <p:cNvPr id="4" name="Slide Number Placeholder 3"/>
          <p:cNvSpPr>
            <a:spLocks noGrp="1"/>
          </p:cNvSpPr>
          <p:nvPr>
            <p:ph type="sldNum" sz="quarter" idx="5"/>
          </p:nvPr>
        </p:nvSpPr>
        <p:spPr/>
        <p:txBody>
          <a:bodyPr/>
          <a:lstStyle/>
          <a:p>
            <a:fld id="{7C366290-4595-5745-A50F-D5EC13BAC604}" type="slidenum">
              <a:rPr lang="en-US" noProof="0" smtClean="0"/>
              <a:t>15</a:t>
            </a:fld>
            <a:endParaRPr lang="en-US" noProof="0"/>
          </a:p>
        </p:txBody>
      </p:sp>
    </p:spTree>
    <p:extLst>
      <p:ext uri="{BB962C8B-B14F-4D97-AF65-F5344CB8AC3E}">
        <p14:creationId xmlns:p14="http://schemas.microsoft.com/office/powerpoint/2010/main" val="3210893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current progress of the checklist is that it has been approved by my clinical manager and was sent to the SP team across the health board for comments and shared during our quarterly SP/clinical/Operations meeting.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It is ready to be disseminated and we have arranged with our locality manager about carrying this process out with the SP team or somebody on alternative duties. However, it is not currently disseminated as we are waiting for the WAST ‘Go live’ date for the new guidance, this will be once WAST are satisfied with an amount of staff who have completed the new updated guidelines training.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Some internal challenges currently are- Some staff questioned the need for change, and others felt confident without a checklist. “We already know what we’re doing”. This is reflected by the survey feedback which 4 stated an over-reliance on prompts would prevent them using a checklist. Also 6 stated team resistance would prevent its use.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Time pressure in cardiac arrest- Time pressure can limit its use and It can be perceived as slowing down the resuscitation process.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Both of these components identify behavioural challenges which supports ADKAR model suitability and use to overcome this by focusing on the desire aspect of the model.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Due to the high urgency of time pressure in cardiac arrest and it may feel impractical or disruptive. This is something to be aware of when designing the checklist to ensure it is usable under pressure.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Training and Consistency- Lack of familiarity shows there are challenges to training and consistent use. There could be a variation in practice on its use by different stations. Also, there is the challenge of sustainability… will staff keep using it? To overcome this, ensure all staff receive the same briefing/training on its use. This would link to the ADKAR model of the reinforcement aspect.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It is important to acknowledge that 18 participants did not see any barriers to prevent them using the checklist which further demonstrates frontline support of its implementation.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Also to overcome these challenges it is important to implement PDSA cycle and ensure feedback from staff post-dissemination. This is to get feedback on the design and gain insights about the checklist use in the </a:t>
            </a:r>
            <a:r>
              <a:rPr lang="en-GB" sz="1200" b="0" i="0" kern="1200">
                <a:solidFill>
                  <a:schemeClr val="tx1"/>
                </a:solidFill>
                <a:effectLst/>
                <a:latin typeface="+mn-lt"/>
                <a:ea typeface="+mn-ea"/>
                <a:cs typeface="+mn-cs"/>
              </a:rPr>
              <a:t>real-world context.</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16</a:t>
            </a:fld>
            <a:endParaRPr lang="en-US" noProof="0"/>
          </a:p>
        </p:txBody>
      </p:sp>
    </p:spTree>
    <p:extLst>
      <p:ext uri="{BB962C8B-B14F-4D97-AF65-F5344CB8AC3E}">
        <p14:creationId xmlns:p14="http://schemas.microsoft.com/office/powerpoint/2010/main" val="2514041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REFLECTION-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Description- I planned to update the current cardiac checklist using the ADKAR model and PDSA cycle. The plan is to disseminate this onto ambulances and rapid response vehicles.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Feelings- I felt confident in the evidence supporting a checklist/cognitive aid and human factors. However, I did not factor in some of the challenges that there may be resistance from experienced clinicians. I also was not aware how to ensure sustainable use of the checklist.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Evaluation- The use of the structured change models were a guide to implementation and a strength to this change project. However, a challenge would be if the design was effective and how to ensure continued use of the checklist.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Analysis- Staff resistance need to be overcome by understanding of the ADKAR desire aspect. Also, by using human factors to understand behaviour under pressure. The ensure sustainable use PDSA cycle need to be implemented to have an iterative process to continued feedback and review.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Conclusion- This project highlights successful change is not just dependant on strong evidence but how behaviour of staff adopting the use of the checklist is paramount to its effectiveness in practice.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Action Plan- Ensure communication of benefits is strengthened. Monitor feedback and outcomes to reinforce change. I have learnt that evidence alone does not change practice and that understanding human factors, behaviours engagement and the realities of frontline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My personal learning for this project is I have recognised that evidence alone does not change practice, leadership, communication, engagement, and understanding behaviour are equally important in implementing change.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conclusion to ensure this projects success it is important to implement both physical and digital checklist to align with organisation. Standardised training with SP discussion on ride-out, general emails to build on familiarity and reduce any resistance. Have a structured review annually or when new guidance is updated to ensure it remains current. Continue with PDSA process to gain real-world insights to improve. Ensure human factors are considered in all future updates or versions of the checklist.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17</a:t>
            </a:fld>
            <a:endParaRPr lang="en-US" noProof="0"/>
          </a:p>
        </p:txBody>
      </p:sp>
    </p:spTree>
    <p:extLst>
      <p:ext uri="{BB962C8B-B14F-4D97-AF65-F5344CB8AC3E}">
        <p14:creationId xmlns:p14="http://schemas.microsoft.com/office/powerpoint/2010/main" val="41055504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is the specific feedback I received and considered co-design with frontline staff.</a:t>
            </a:r>
          </a:p>
        </p:txBody>
      </p:sp>
      <p:sp>
        <p:nvSpPr>
          <p:cNvPr id="4" name="Slide Number Placeholder 3"/>
          <p:cNvSpPr>
            <a:spLocks noGrp="1"/>
          </p:cNvSpPr>
          <p:nvPr>
            <p:ph type="sldNum" sz="quarter" idx="5"/>
          </p:nvPr>
        </p:nvSpPr>
        <p:spPr/>
        <p:txBody>
          <a:bodyPr/>
          <a:lstStyle/>
          <a:p>
            <a:fld id="{7C366290-4595-5745-A50F-D5EC13BAC604}" type="slidenum">
              <a:rPr lang="en-US" noProof="0" smtClean="0"/>
              <a:t>18</a:t>
            </a:fld>
            <a:endParaRPr lang="en-US" noProof="0"/>
          </a:p>
        </p:txBody>
      </p:sp>
    </p:spTree>
    <p:extLst>
      <p:ext uri="{BB962C8B-B14F-4D97-AF65-F5344CB8AC3E}">
        <p14:creationId xmlns:p14="http://schemas.microsoft.com/office/powerpoint/2010/main" val="1715410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66290-4595-5745-A50F-D5EC13BAC604}" type="slidenum">
              <a:rPr lang="en-US" noProof="0" smtClean="0"/>
              <a:t>19</a:t>
            </a:fld>
            <a:endParaRPr lang="en-US" noProof="0"/>
          </a:p>
        </p:txBody>
      </p:sp>
    </p:spTree>
    <p:extLst>
      <p:ext uri="{BB962C8B-B14F-4D97-AF65-F5344CB8AC3E}">
        <p14:creationId xmlns:p14="http://schemas.microsoft.com/office/powerpoint/2010/main" val="32843184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66290-4595-5745-A50F-D5EC13BAC604}" type="slidenum">
              <a:rPr lang="en-US" noProof="0" smtClean="0"/>
              <a:t>21</a:t>
            </a:fld>
            <a:endParaRPr lang="en-US" noProof="0"/>
          </a:p>
        </p:txBody>
      </p:sp>
    </p:spTree>
    <p:extLst>
      <p:ext uri="{BB962C8B-B14F-4D97-AF65-F5344CB8AC3E}">
        <p14:creationId xmlns:p14="http://schemas.microsoft.com/office/powerpoint/2010/main" val="30038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a:t>Click to add text</a:t>
            </a:r>
          </a:p>
          <a:p>
            <a:pPr lvl="1"/>
            <a:r>
              <a:rPr lang="en-US"/>
              <a:t>Second level</a:t>
            </a:r>
          </a:p>
          <a:p>
            <a:pPr lvl="2"/>
            <a:r>
              <a:rPr lang="en-US"/>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8.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bmjopen.bmj.com/content/9/2/e025247" TargetMode="External"/><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hyperlink" Target="https://doi.org/10.1016/j.resuscitation.2018.06.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US" dirty="0"/>
              <a:t>Implementing an Updated Physical Cardiac Arrest Checklists</a:t>
            </a:r>
            <a:br>
              <a:rPr lang="en-US" dirty="0"/>
            </a:br>
            <a:r>
              <a:rPr lang="en-US" sz="2400" dirty="0"/>
              <a:t>By Nadine Thomson</a:t>
            </a:r>
            <a:br>
              <a:rPr lang="en-US" sz="2400" dirty="0"/>
            </a:br>
            <a:r>
              <a:rPr lang="en-US" sz="2400" dirty="0"/>
              <a:t>Module: </a:t>
            </a:r>
            <a:r>
              <a:rPr lang="en-GB" sz="2400" dirty="0"/>
              <a:t>BMPF7309/D Leadership and Change</a:t>
            </a:r>
            <a:endParaRPr lang="en-US" sz="2400" dirty="0"/>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1001467" y="914400"/>
            <a:ext cx="5641848" cy="5029200"/>
          </a:xfrm>
        </p:spPr>
        <p:txBody>
          <a:bodyPr/>
          <a:lstStyle/>
          <a:p>
            <a:r>
              <a:rPr lang="en-US" dirty="0"/>
              <a:t>Agenda</a:t>
            </a:r>
          </a:p>
        </p:txBody>
      </p:sp>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1106239028"/>
              </p:ext>
            </p:extLst>
          </p:nvPr>
        </p:nvGraphicFramePr>
        <p:xfrm>
          <a:off x="6768965" y="339635"/>
          <a:ext cx="4177710" cy="6275588"/>
        </p:xfrm>
        <a:graphic>
          <a:graphicData uri="http://schemas.openxmlformats.org/drawingml/2006/table">
            <a:tbl>
              <a:tblPr firstRow="1" bandRow="1"/>
              <a:tblGrid>
                <a:gridCol w="4177710">
                  <a:extLst>
                    <a:ext uri="{9D8B030D-6E8A-4147-A177-3AD203B41FA5}">
                      <a16:colId xmlns:a16="http://schemas.microsoft.com/office/drawing/2014/main" val="1563570424"/>
                    </a:ext>
                  </a:extLst>
                </a:gridCol>
              </a:tblGrid>
              <a:tr h="528272">
                <a:tc>
                  <a:txBody>
                    <a:bodyPr/>
                    <a:lstStyle/>
                    <a:p>
                      <a:pPr lvl="1" algn="ctr"/>
                      <a:r>
                        <a:rPr lang="en-US" sz="2200" b="0" dirty="0">
                          <a:latin typeface="+mj-lt"/>
                        </a:rPr>
                        <a:t>Aims and Objectives</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647200">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lang="en-US" sz="2200" b="0" kern="1200" dirty="0">
                          <a:solidFill>
                            <a:schemeClr val="tx1"/>
                          </a:solidFill>
                          <a:latin typeface="+mj-lt"/>
                          <a:ea typeface="+mn-ea"/>
                          <a:cs typeface="+mn-cs"/>
                        </a:rPr>
                        <a:t>Why is change needed?</a:t>
                      </a:r>
                    </a:p>
                    <a:p>
                      <a:pPr marL="457200" marR="0" lvl="1" indent="0" algn="ctr" defTabSz="914400" rtl="0" eaLnBrk="1" fontAlgn="auto" latinLnBrk="0" hangingPunct="1">
                        <a:lnSpc>
                          <a:spcPct val="100000"/>
                        </a:lnSpc>
                        <a:spcBef>
                          <a:spcPts val="0"/>
                        </a:spcBef>
                        <a:spcAft>
                          <a:spcPts val="0"/>
                        </a:spcAft>
                        <a:buClrTx/>
                        <a:buSzTx/>
                        <a:buFontTx/>
                        <a:buNone/>
                        <a:tabLst/>
                        <a:defRPr/>
                      </a:pPr>
                      <a:endParaRPr lang="en-US" sz="2200" b="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576886">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lang="en-US" sz="2200" b="0" kern="1200" dirty="0">
                          <a:solidFill>
                            <a:schemeClr val="tx1"/>
                          </a:solidFill>
                          <a:latin typeface="+mj-lt"/>
                          <a:ea typeface="+mn-ea"/>
                          <a:cs typeface="+mn-cs"/>
                        </a:rPr>
                        <a:t>Stakeholder Analysis</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r h="576886">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lang="en-US" sz="2200" b="0" kern="1200" dirty="0">
                          <a:solidFill>
                            <a:schemeClr val="tx1"/>
                          </a:solidFill>
                          <a:latin typeface="+mj-lt"/>
                          <a:ea typeface="+mn-ea"/>
                          <a:cs typeface="+mn-cs"/>
                        </a:rPr>
                        <a:t>Impact Assessment</a:t>
                      </a:r>
                    </a:p>
                    <a:p>
                      <a:pPr marL="457200" marR="0" lvl="1" indent="0" algn="ctr" defTabSz="914400" rtl="0" eaLnBrk="1" fontAlgn="auto" latinLnBrk="0" hangingPunct="1">
                        <a:lnSpc>
                          <a:spcPct val="100000"/>
                        </a:lnSpc>
                        <a:spcBef>
                          <a:spcPts val="0"/>
                        </a:spcBef>
                        <a:spcAft>
                          <a:spcPts val="0"/>
                        </a:spcAft>
                        <a:buClrTx/>
                        <a:buSzTx/>
                        <a:buFontTx/>
                        <a:buNone/>
                        <a:tabLst/>
                        <a:defRPr/>
                      </a:pPr>
                      <a:endParaRPr lang="en-US" sz="2200" b="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474495725"/>
                  </a:ext>
                </a:extLst>
              </a:tr>
              <a:tr h="576886">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lang="en-US" sz="2200" b="0" kern="1200" dirty="0">
                          <a:solidFill>
                            <a:schemeClr val="tx1"/>
                          </a:solidFill>
                          <a:latin typeface="+mj-lt"/>
                          <a:ea typeface="+mn-ea"/>
                          <a:cs typeface="+mn-cs"/>
                        </a:rPr>
                        <a:t>Cost-Benefit Analysis</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507006377"/>
                  </a:ext>
                </a:extLst>
              </a:tr>
              <a:tr h="576886">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lang="en-US" sz="2200" b="0" kern="1200" dirty="0">
                          <a:solidFill>
                            <a:schemeClr val="tx1"/>
                          </a:solidFill>
                          <a:latin typeface="+mj-lt"/>
                          <a:ea typeface="+mn-ea"/>
                          <a:cs typeface="+mn-cs"/>
                        </a:rPr>
                        <a:t>RACI Table</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457263691"/>
                  </a:ext>
                </a:extLst>
              </a:tr>
              <a:tr h="576886">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lang="en-US" sz="2200" b="0" kern="1200" dirty="0">
                          <a:solidFill>
                            <a:schemeClr val="tx1"/>
                          </a:solidFill>
                          <a:latin typeface="+mj-lt"/>
                          <a:ea typeface="+mn-ea"/>
                          <a:cs typeface="+mn-cs"/>
                        </a:rPr>
                        <a:t>Staff Survey Results</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867669"/>
                  </a:ext>
                </a:extLst>
              </a:tr>
              <a:tr h="576886">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lang="en-US" sz="2200" b="0" kern="1200" dirty="0">
                          <a:solidFill>
                            <a:schemeClr val="tx1"/>
                          </a:solidFill>
                          <a:latin typeface="+mj-lt"/>
                          <a:ea typeface="+mn-ea"/>
                          <a:cs typeface="+mn-cs"/>
                        </a:rPr>
                        <a:t>Change Management Models</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810845786"/>
                  </a:ext>
                </a:extLst>
              </a:tr>
              <a:tr h="576886">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lang="en-US" sz="2200" b="0" kern="1200" dirty="0">
                          <a:solidFill>
                            <a:schemeClr val="tx1"/>
                          </a:solidFill>
                          <a:latin typeface="+mj-lt"/>
                          <a:ea typeface="+mn-ea"/>
                          <a:cs typeface="+mn-cs"/>
                        </a:rPr>
                        <a:t>Organisational Challenges</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06600799"/>
                  </a:ext>
                </a:extLst>
              </a:tr>
              <a:tr h="576886">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r>
                        <a:rPr lang="en-US" sz="2200" b="0" kern="1200" dirty="0">
                          <a:solidFill>
                            <a:schemeClr val="tx1"/>
                          </a:solidFill>
                          <a:latin typeface="+mj-lt"/>
                          <a:ea typeface="+mn-ea"/>
                          <a:cs typeface="+mn-cs"/>
                        </a:rPr>
                        <a:t>Reflection</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19184377"/>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D416B4D-9299-CCFD-EF48-B62099F224AE}"/>
              </a:ext>
            </a:extLst>
          </p:cNvPr>
          <p:cNvSpPr>
            <a:spLocks noGrp="1"/>
          </p:cNvSpPr>
          <p:nvPr>
            <p:ph type="title"/>
          </p:nvPr>
        </p:nvSpPr>
        <p:spPr>
          <a:xfrm>
            <a:off x="928116" y="1148080"/>
            <a:ext cx="5641848" cy="5029200"/>
          </a:xfrm>
        </p:spPr>
        <p:txBody>
          <a:bodyPr anchor="ctr">
            <a:normAutofit fontScale="90000"/>
          </a:bodyPr>
          <a:lstStyle/>
          <a:p>
            <a:r>
              <a:rPr lang="en-US" sz="3700" b="1" u="sng" dirty="0"/>
              <a:t>Aim: </a:t>
            </a:r>
            <a:br>
              <a:rPr lang="en-US" sz="3700" b="1" u="sng" dirty="0"/>
            </a:br>
            <a:br>
              <a:rPr lang="en-US" sz="3700" b="1" u="sng" dirty="0"/>
            </a:br>
            <a:r>
              <a:rPr lang="en-US" sz="3700" b="1" dirty="0"/>
              <a:t>To critically analyse and reflect on change management strategies to implement the updated cardiac arrest checklist.</a:t>
            </a:r>
            <a:br>
              <a:rPr lang="en-US" sz="2400" b="1" dirty="0"/>
            </a:br>
            <a:br>
              <a:rPr lang="en-US" sz="2400" b="1" dirty="0"/>
            </a:br>
            <a:r>
              <a:rPr lang="en-US" sz="3700" b="1" u="sng" dirty="0"/>
              <a:t>Objectives:</a:t>
            </a:r>
            <a:br>
              <a:rPr lang="en-US" sz="3700" b="1" u="sng" dirty="0"/>
            </a:br>
            <a:br>
              <a:rPr lang="en-US" sz="3700" b="1" u="sng" dirty="0"/>
            </a:br>
            <a:r>
              <a:rPr lang="en-US" sz="3700" b="1" dirty="0"/>
              <a:t>Evaluate different change management strategies to select a suitable strategy for implementing change project and identify </a:t>
            </a:r>
            <a:r>
              <a:rPr lang="en-US" sz="3700" b="1" dirty="0" err="1"/>
              <a:t>organisational</a:t>
            </a:r>
            <a:r>
              <a:rPr lang="en-US" sz="3700" b="1" dirty="0"/>
              <a:t> challenges.</a:t>
            </a:r>
            <a:br>
              <a:rPr lang="en-US" sz="3700" b="1" u="sng" dirty="0"/>
            </a:br>
            <a:br>
              <a:rPr lang="en-US" sz="3700" b="1" u="sng" dirty="0"/>
            </a:br>
            <a:br>
              <a:rPr lang="en-US" sz="2400" b="1" dirty="0"/>
            </a:br>
            <a:endParaRPr lang="en-US" sz="2400" b="1" dirty="0"/>
          </a:p>
        </p:txBody>
      </p:sp>
      <p:pic>
        <p:nvPicPr>
          <p:cNvPr id="5" name="Picture Placeholder 4" descr="Clipboard Checked with solid fill">
            <a:extLst>
              <a:ext uri="{FF2B5EF4-FFF2-40B4-BE49-F238E27FC236}">
                <a16:creationId xmlns:a16="http://schemas.microsoft.com/office/drawing/2014/main" id="{360B0812-AAF9-7B1C-F89B-9BC581841096}"/>
              </a:ext>
            </a:extLst>
          </p:cNvPr>
          <p:cNvPicPr>
            <a:picLocks noGrp="1" noChangeAspect="1"/>
          </p:cNvPicPr>
          <p:nvPr>
            <p:ph type="pic" idx="1"/>
          </p:nvPr>
        </p:nvPicPr>
        <p:blipFill>
          <a:blip r:embed="rId3">
            <a:extLst>
              <a:ext uri="{96DAC541-7B7A-43D3-8B79-37D633B846F1}">
                <asvg:svgBlip xmlns:asvg="http://schemas.microsoft.com/office/drawing/2016/SVG/main" r:embed="rId4"/>
              </a:ext>
            </a:extLst>
          </a:blip>
          <a:srcRect l="13642" r="13642"/>
          <a:stretch>
            <a:fillRect/>
          </a:stretch>
        </p:blipFill>
        <p:spPr>
          <a:xfrm>
            <a:off x="7402513" y="0"/>
            <a:ext cx="4789487" cy="6586538"/>
          </a:xfrm>
        </p:spPr>
      </p:pic>
      <p:sp>
        <p:nvSpPr>
          <p:cNvPr id="2" name="TextBox 1">
            <a:extLst>
              <a:ext uri="{FF2B5EF4-FFF2-40B4-BE49-F238E27FC236}">
                <a16:creationId xmlns:a16="http://schemas.microsoft.com/office/drawing/2014/main" id="{769F5FE7-CB30-96AC-A573-CB4D6070196C}"/>
              </a:ext>
            </a:extLst>
          </p:cNvPr>
          <p:cNvSpPr txBox="1"/>
          <p:nvPr/>
        </p:nvSpPr>
        <p:spPr>
          <a:xfrm>
            <a:off x="233680" y="6482080"/>
            <a:ext cx="3515360" cy="261610"/>
          </a:xfrm>
          <a:prstGeom prst="rect">
            <a:avLst/>
          </a:prstGeom>
          <a:noFill/>
        </p:spPr>
        <p:txBody>
          <a:bodyPr wrap="square" rtlCol="0">
            <a:spAutoFit/>
          </a:bodyPr>
          <a:lstStyle/>
          <a:p>
            <a:r>
              <a:rPr lang="en-GB" sz="1100" dirty="0"/>
              <a:t>Wilson et al, 2015;  Sherren et al, 2014 </a:t>
            </a:r>
          </a:p>
        </p:txBody>
      </p:sp>
    </p:spTree>
    <p:extLst>
      <p:ext uri="{BB962C8B-B14F-4D97-AF65-F5344CB8AC3E}">
        <p14:creationId xmlns:p14="http://schemas.microsoft.com/office/powerpoint/2010/main" val="500776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Heart organ outline">
            <a:extLst>
              <a:ext uri="{FF2B5EF4-FFF2-40B4-BE49-F238E27FC236}">
                <a16:creationId xmlns:a16="http://schemas.microsoft.com/office/drawing/2014/main" id="{73A2DB8F-8A50-F184-D21D-52275BEACB68}"/>
              </a:ext>
            </a:extLst>
          </p:cNvPr>
          <p:cNvPicPr>
            <a:picLocks noGrp="1" noChangeAspect="1"/>
          </p:cNvPicPr>
          <p:nvPr>
            <p:ph type="pic" sz="quarter" idx="10"/>
          </p:nvPr>
        </p:nvPicPr>
        <p:blipFill>
          <a:blip r:embed="rId3">
            <a:extLst>
              <a:ext uri="{96DAC541-7B7A-43D3-8B79-37D633B846F1}">
                <asvg:svgBlip xmlns:asvg="http://schemas.microsoft.com/office/drawing/2016/SVG/main" r:embed="rId4"/>
              </a:ext>
            </a:extLst>
          </a:blip>
          <a:srcRect l="14992" r="14992"/>
          <a:stretch>
            <a:fillRect/>
          </a:stretch>
        </p:blipFill>
        <p:spPr>
          <a:xfrm>
            <a:off x="7602489" y="220677"/>
            <a:ext cx="4589511" cy="6555026"/>
          </a:xfrm>
        </p:spPr>
      </p:pic>
      <p:sp>
        <p:nvSpPr>
          <p:cNvPr id="10" name="TextBox 9">
            <a:extLst>
              <a:ext uri="{FF2B5EF4-FFF2-40B4-BE49-F238E27FC236}">
                <a16:creationId xmlns:a16="http://schemas.microsoft.com/office/drawing/2014/main" id="{AFA203B1-214D-A512-A367-99F7692F112E}"/>
              </a:ext>
            </a:extLst>
          </p:cNvPr>
          <p:cNvSpPr txBox="1"/>
          <p:nvPr/>
        </p:nvSpPr>
        <p:spPr>
          <a:xfrm>
            <a:off x="176785" y="307556"/>
            <a:ext cx="7534276" cy="6329767"/>
          </a:xfrm>
          <a:prstGeom prst="rect">
            <a:avLst/>
          </a:prstGeom>
        </p:spPr>
        <p:txBody>
          <a:bodyPr vert="horz" lIns="91440" tIns="45720" rIns="91440" bIns="45720" rtlCol="0">
            <a:noAutofit/>
          </a:bodyPr>
          <a:lstStyle/>
          <a:p>
            <a:pPr>
              <a:lnSpc>
                <a:spcPct val="90000"/>
              </a:lnSpc>
              <a:spcBef>
                <a:spcPts val="1000"/>
              </a:spcBef>
            </a:pPr>
            <a:endParaRPr lang="en-US" sz="2200" b="1" dirty="0">
              <a:latin typeface="Aptos" panose="020B0004020202020204" pitchFamily="34" charset="0"/>
            </a:endParaRPr>
          </a:p>
          <a:p>
            <a:pPr>
              <a:lnSpc>
                <a:spcPct val="90000"/>
              </a:lnSpc>
              <a:spcBef>
                <a:spcPts val="1000"/>
              </a:spcBef>
            </a:pPr>
            <a:r>
              <a:rPr lang="en-GB" sz="2200" dirty="0">
                <a:latin typeface="Aptos" panose="020B0004020202020204" pitchFamily="34" charset="0"/>
              </a:rPr>
              <a:t>A OHCA is a challenging, high-pressured scenario where Paramedics manage complex tasks, team management and environmental challenges. (Myat et al, 2018)</a:t>
            </a:r>
          </a:p>
          <a:p>
            <a:pPr>
              <a:lnSpc>
                <a:spcPct val="90000"/>
              </a:lnSpc>
              <a:spcBef>
                <a:spcPts val="1000"/>
              </a:spcBef>
            </a:pPr>
            <a:r>
              <a:rPr lang="en-GB" sz="2200" dirty="0">
                <a:latin typeface="Aptos" panose="020B0004020202020204" pitchFamily="34" charset="0"/>
              </a:rPr>
              <a:t>WHO (2011) identified human factors as a significant threat to patient safety. Thus, a focus on Crew Resource Management (CRM) to address human factors would reduce medical errors (Gross et al, 2019). </a:t>
            </a:r>
          </a:p>
          <a:p>
            <a:pPr>
              <a:lnSpc>
                <a:spcPct val="90000"/>
              </a:lnSpc>
              <a:spcBef>
                <a:spcPts val="1000"/>
              </a:spcBef>
            </a:pPr>
            <a:r>
              <a:rPr lang="en-GB" sz="2200" dirty="0">
                <a:latin typeface="Aptos" panose="020B0004020202020204" pitchFamily="34" charset="0"/>
              </a:rPr>
              <a:t>Current United Kingdom resuscitation guidance promotes the use of decision-making, communication and teamwork. These are classed as non-technical skills which are important for teams managing an out-of-hospital cardiac arrest (OHCA). </a:t>
            </a:r>
          </a:p>
          <a:p>
            <a:pPr>
              <a:lnSpc>
                <a:spcPct val="90000"/>
              </a:lnSpc>
              <a:spcBef>
                <a:spcPts val="1000"/>
              </a:spcBef>
            </a:pPr>
            <a:r>
              <a:rPr lang="en-GB" sz="2200" dirty="0">
                <a:latin typeface="Aptos" panose="020B0004020202020204" pitchFamily="34" charset="0"/>
              </a:rPr>
              <a:t>Three skills are identified: leadership, teamwork and communication. An observer team leader leads to improved team performance. (Cormack et al, 2020).</a:t>
            </a:r>
            <a:endParaRPr lang="en-US" sz="2200" b="1" dirty="0">
              <a:latin typeface="Aptos" panose="020B0004020202020204" pitchFamily="34" charset="0"/>
            </a:endParaRPr>
          </a:p>
          <a:p>
            <a:pPr>
              <a:lnSpc>
                <a:spcPct val="90000"/>
              </a:lnSpc>
              <a:spcBef>
                <a:spcPts val="1000"/>
              </a:spcBef>
            </a:pPr>
            <a:endParaRPr lang="en-GB" sz="2200" dirty="0">
              <a:latin typeface="Aptos" panose="020B0004020202020204" pitchFamily="34" charset="0"/>
            </a:endParaRPr>
          </a:p>
          <a:p>
            <a:r>
              <a:rPr lang="en-GB" sz="1200" dirty="0">
                <a:latin typeface="Aptos" panose="020B0004020202020204" pitchFamily="34" charset="0"/>
              </a:rPr>
              <a:t>(Mayo et al, 2011; Thomassen, et al, 2011; Wilson et al, 2015;  Sherren et al, 2014).</a:t>
            </a:r>
          </a:p>
          <a:p>
            <a:endParaRPr lang="en-GB" sz="2200" dirty="0"/>
          </a:p>
          <a:p>
            <a:pPr>
              <a:lnSpc>
                <a:spcPct val="90000"/>
              </a:lnSpc>
              <a:spcBef>
                <a:spcPts val="1000"/>
              </a:spcBef>
            </a:pPr>
            <a:r>
              <a:rPr lang="en-US" sz="2200" b="1" u="sng" dirty="0"/>
              <a:t> </a:t>
            </a:r>
          </a:p>
          <a:p>
            <a:pPr>
              <a:lnSpc>
                <a:spcPct val="90000"/>
              </a:lnSpc>
              <a:spcBef>
                <a:spcPts val="1000"/>
              </a:spcBef>
            </a:pPr>
            <a:endParaRPr lang="en-US" sz="2200" b="1" u="sng" dirty="0"/>
          </a:p>
        </p:txBody>
      </p:sp>
      <p:sp>
        <p:nvSpPr>
          <p:cNvPr id="17" name="Slide Number Placeholder 4">
            <a:extLst>
              <a:ext uri="{FF2B5EF4-FFF2-40B4-BE49-F238E27FC236}">
                <a16:creationId xmlns:a16="http://schemas.microsoft.com/office/drawing/2014/main" id="{C6979501-E36B-EB1E-6FE9-482FC90EF7E8}"/>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4</a:t>
            </a:fld>
            <a:endParaRPr lang="en-US" dirty="0"/>
          </a:p>
        </p:txBody>
      </p:sp>
      <p:sp>
        <p:nvSpPr>
          <p:cNvPr id="3" name="Title 2">
            <a:extLst>
              <a:ext uri="{FF2B5EF4-FFF2-40B4-BE49-F238E27FC236}">
                <a16:creationId xmlns:a16="http://schemas.microsoft.com/office/drawing/2014/main" id="{EC0AD431-ED31-5374-872B-9184E5A98385}"/>
              </a:ext>
            </a:extLst>
          </p:cNvPr>
          <p:cNvSpPr txBox="1">
            <a:spLocks noGrp="1"/>
          </p:cNvSpPr>
          <p:nvPr>
            <p:ph type="title"/>
          </p:nvPr>
        </p:nvSpPr>
        <p:spPr>
          <a:xfrm>
            <a:off x="2328862" y="86946"/>
            <a:ext cx="7534275" cy="590931"/>
          </a:xfrm>
          <a:prstGeom prst="rect">
            <a:avLst/>
          </a:prstGeom>
          <a:noFill/>
        </p:spPr>
        <p:txBody>
          <a:bodyPr wrap="square" rtlCol="0">
            <a:spAutoFit/>
          </a:bodyPr>
          <a:lstStyle/>
          <a:p>
            <a:pPr algn="ctr"/>
            <a:r>
              <a:rPr lang="en-GB" sz="3600" b="1" dirty="0">
                <a:ln w="22225">
                  <a:solidFill>
                    <a:schemeClr val="accent2"/>
                  </a:solidFill>
                  <a:prstDash val="solid"/>
                </a:ln>
                <a:solidFill>
                  <a:sysClr val="windowText" lastClr="000000"/>
                </a:solidFill>
              </a:rPr>
              <a:t>Introduction</a:t>
            </a:r>
          </a:p>
        </p:txBody>
      </p:sp>
    </p:spTree>
    <p:extLst>
      <p:ext uri="{BB962C8B-B14F-4D97-AF65-F5344CB8AC3E}">
        <p14:creationId xmlns:p14="http://schemas.microsoft.com/office/powerpoint/2010/main" val="2222324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ctrTitle"/>
          </p:nvPr>
        </p:nvSpPr>
        <p:spPr>
          <a:xfrm>
            <a:off x="6827520" y="1729592"/>
            <a:ext cx="4077716" cy="2186355"/>
          </a:xfrm>
        </p:spPr>
        <p:txBody>
          <a:bodyPr anchor="ctr">
            <a:normAutofit fontScale="90000"/>
          </a:bodyPr>
          <a:lstStyle/>
          <a:p>
            <a:pPr>
              <a:spcBef>
                <a:spcPts val="1000"/>
              </a:spcBef>
            </a:pPr>
            <a:br>
              <a:rPr lang="en-GB" sz="1600" dirty="0"/>
            </a:br>
            <a:br>
              <a:rPr lang="en-GB" sz="1600" dirty="0"/>
            </a:br>
            <a:br>
              <a:rPr lang="en-GB" sz="1600" b="1" u="sng" dirty="0"/>
            </a:br>
            <a:r>
              <a:rPr lang="en-GB" sz="1600" b="1" u="sng" dirty="0"/>
              <a:t>Benefits of a checklist:</a:t>
            </a:r>
            <a:br>
              <a:rPr lang="en-GB" sz="1600" b="1" u="sng" dirty="0"/>
            </a:br>
            <a:br>
              <a:rPr lang="en-GB" sz="1600" b="1" u="sng" dirty="0"/>
            </a:br>
            <a:r>
              <a:rPr lang="en-GB" sz="1600" b="1" dirty="0"/>
              <a:t>Improve patient safety</a:t>
            </a:r>
            <a:br>
              <a:rPr lang="en-GB" sz="1600" b="1" dirty="0"/>
            </a:br>
            <a:br>
              <a:rPr lang="en-GB" sz="1600" b="1" dirty="0"/>
            </a:br>
            <a:r>
              <a:rPr lang="en-US" sz="1600" b="1" dirty="0"/>
              <a:t>Increase </a:t>
            </a:r>
            <a:r>
              <a:rPr lang="en-US" sz="1600" b="1" dirty="0" err="1"/>
              <a:t>standardised</a:t>
            </a:r>
            <a:r>
              <a:rPr lang="en-US" sz="1600" b="1" dirty="0"/>
              <a:t> care</a:t>
            </a:r>
            <a:br>
              <a:rPr lang="en-US" sz="1600" b="1" dirty="0"/>
            </a:br>
            <a:br>
              <a:rPr lang="en-US" sz="1600" b="1" dirty="0"/>
            </a:br>
            <a:r>
              <a:rPr lang="en-US" sz="1600" b="1" dirty="0"/>
              <a:t>Improve decision-making and communication</a:t>
            </a:r>
            <a:br>
              <a:rPr lang="en-US" sz="1600" b="1" dirty="0"/>
            </a:br>
            <a:br>
              <a:rPr lang="en-US" sz="1600" b="1" dirty="0"/>
            </a:br>
            <a:r>
              <a:rPr lang="en-US" sz="1600" b="1" dirty="0"/>
              <a:t>Enhance quality improvement</a:t>
            </a:r>
            <a:br>
              <a:rPr lang="en-US" sz="1600" b="1" u="sng" dirty="0"/>
            </a:br>
            <a:br>
              <a:rPr lang="en-GB" sz="1600" dirty="0"/>
            </a:br>
            <a:br>
              <a:rPr lang="en-US" sz="1600" b="1" u="sng" dirty="0"/>
            </a:br>
            <a:br>
              <a:rPr lang="en-US" sz="1600" b="1" u="sng" dirty="0"/>
            </a:br>
            <a:br>
              <a:rPr lang="en-US" sz="1600" b="1" u="sng" dirty="0"/>
            </a:br>
            <a:br>
              <a:rPr lang="en-US" sz="1600" b="1" u="sng" dirty="0"/>
            </a:br>
            <a:endParaRPr lang="en-US" sz="1600" b="1" u="sng" dirty="0"/>
          </a:p>
        </p:txBody>
      </p:sp>
      <p:sp>
        <p:nvSpPr>
          <p:cNvPr id="4" name="TextBox 3">
            <a:extLst>
              <a:ext uri="{FF2B5EF4-FFF2-40B4-BE49-F238E27FC236}">
                <a16:creationId xmlns:a16="http://schemas.microsoft.com/office/drawing/2014/main" id="{CC198D74-E350-8B36-60CB-3135DE09BE90}"/>
              </a:ext>
            </a:extLst>
          </p:cNvPr>
          <p:cNvSpPr txBox="1"/>
          <p:nvPr/>
        </p:nvSpPr>
        <p:spPr>
          <a:xfrm>
            <a:off x="1286764" y="1360710"/>
            <a:ext cx="3931920" cy="2893100"/>
          </a:xfrm>
          <a:prstGeom prst="rect">
            <a:avLst/>
          </a:prstGeom>
          <a:noFill/>
        </p:spPr>
        <p:txBody>
          <a:bodyPr wrap="square" rtlCol="0">
            <a:spAutoFit/>
          </a:bodyPr>
          <a:lstStyle/>
          <a:p>
            <a:r>
              <a:rPr lang="en-US" sz="1400" b="1" dirty="0"/>
              <a:t>System factors associated with out of hospital cardiac arrest (OHCA) survival:</a:t>
            </a:r>
          </a:p>
          <a:p>
            <a:br>
              <a:rPr lang="en-US" sz="1400" b="1" dirty="0"/>
            </a:br>
            <a:r>
              <a:rPr lang="en-GB" sz="1400" b="1" dirty="0"/>
              <a:t>•</a:t>
            </a:r>
            <a:r>
              <a:rPr lang="en-GB" sz="1400" dirty="0"/>
              <a:t>Time to CPR</a:t>
            </a:r>
            <a:br>
              <a:rPr lang="en-GB" sz="1400" dirty="0"/>
            </a:br>
            <a:r>
              <a:rPr lang="en-GB" sz="1400" b="1" dirty="0"/>
              <a:t>•</a:t>
            </a:r>
            <a:r>
              <a:rPr lang="en-GB" sz="1400" dirty="0"/>
              <a:t>Quality of CPR</a:t>
            </a:r>
            <a:br>
              <a:rPr lang="en-GB" sz="1400" dirty="0"/>
            </a:br>
            <a:r>
              <a:rPr lang="en-GB" sz="1400" b="1" dirty="0"/>
              <a:t>•</a:t>
            </a:r>
            <a:r>
              <a:rPr lang="en-GB" sz="1400" dirty="0"/>
              <a:t>Time to defibrillation</a:t>
            </a:r>
            <a:br>
              <a:rPr lang="en-GB" sz="1400" dirty="0"/>
            </a:br>
            <a:r>
              <a:rPr lang="en-GB" sz="1400" b="1" dirty="0"/>
              <a:t>•</a:t>
            </a:r>
            <a:r>
              <a:rPr lang="en-GB" sz="1400" dirty="0"/>
              <a:t>Defibrillation</a:t>
            </a:r>
            <a:br>
              <a:rPr lang="en-GB" sz="1400" dirty="0"/>
            </a:br>
            <a:r>
              <a:rPr lang="en-GB" sz="1400" b="1" dirty="0"/>
              <a:t>•</a:t>
            </a:r>
            <a:r>
              <a:rPr lang="en-GB" sz="1400" dirty="0"/>
              <a:t>Ratio of paramedics to population</a:t>
            </a:r>
            <a:br>
              <a:rPr lang="en-GB" sz="1400" dirty="0"/>
            </a:br>
            <a:r>
              <a:rPr lang="en-GB" sz="1400" b="1" dirty="0"/>
              <a:t>•</a:t>
            </a:r>
            <a:r>
              <a:rPr lang="en-GB" sz="1400" dirty="0"/>
              <a:t>Quality of EMS care</a:t>
            </a:r>
            <a:br>
              <a:rPr lang="en-GB" sz="1400" dirty="0"/>
            </a:br>
            <a:r>
              <a:rPr lang="en-GB" sz="1400" b="1" dirty="0"/>
              <a:t>•</a:t>
            </a:r>
            <a:r>
              <a:rPr lang="en-GB" sz="1400" dirty="0"/>
              <a:t>Organisational structure </a:t>
            </a:r>
            <a:r>
              <a:rPr lang="en-GB" sz="1400"/>
              <a:t>and culture</a:t>
            </a:r>
            <a:br>
              <a:rPr lang="en-GB" sz="1400" dirty="0"/>
            </a:br>
            <a:r>
              <a:rPr lang="en-GB" sz="1400" b="1" dirty="0"/>
              <a:t>•</a:t>
            </a:r>
            <a:r>
              <a:rPr lang="en-GB" sz="1400" dirty="0"/>
              <a:t>Quality of training</a:t>
            </a:r>
            <a:br>
              <a:rPr lang="en-GB" sz="1400" dirty="0"/>
            </a:br>
            <a:br>
              <a:rPr lang="en-GB" sz="1400" dirty="0"/>
            </a:br>
            <a:r>
              <a:rPr lang="en-GB" sz="1400" dirty="0"/>
              <a:t>(Myat et al, 2018).</a:t>
            </a:r>
          </a:p>
        </p:txBody>
      </p:sp>
      <p:sp>
        <p:nvSpPr>
          <p:cNvPr id="5" name="TextBox 4">
            <a:extLst>
              <a:ext uri="{FF2B5EF4-FFF2-40B4-BE49-F238E27FC236}">
                <a16:creationId xmlns:a16="http://schemas.microsoft.com/office/drawing/2014/main" id="{470F00D9-5E98-EBE3-105F-1A79D36E63B8}"/>
              </a:ext>
            </a:extLst>
          </p:cNvPr>
          <p:cNvSpPr txBox="1"/>
          <p:nvPr/>
        </p:nvSpPr>
        <p:spPr>
          <a:xfrm>
            <a:off x="40640" y="6057781"/>
            <a:ext cx="4663440" cy="800219"/>
          </a:xfrm>
          <a:prstGeom prst="rect">
            <a:avLst/>
          </a:prstGeom>
          <a:noFill/>
        </p:spPr>
        <p:txBody>
          <a:bodyPr wrap="square" rtlCol="0">
            <a:spAutoFit/>
          </a:bodyPr>
          <a:lstStyle/>
          <a:p>
            <a:br>
              <a:rPr lang="en-US" b="1" u="sng" dirty="0"/>
            </a:br>
            <a:r>
              <a:rPr lang="en-US" sz="1400" dirty="0"/>
              <a:t>Stachel et al, 2025; </a:t>
            </a:r>
            <a:r>
              <a:rPr lang="en-US" sz="1400" dirty="0" err="1"/>
              <a:t>Honarmand</a:t>
            </a:r>
            <a:r>
              <a:rPr lang="en-US" sz="1400" dirty="0"/>
              <a:t> et al, 2018; </a:t>
            </a:r>
            <a:r>
              <a:rPr lang="en-US" sz="1400" dirty="0" err="1"/>
              <a:t>Nabecker</a:t>
            </a:r>
            <a:r>
              <a:rPr lang="en-US" sz="1400" dirty="0"/>
              <a:t>, et al 2024;Corazza et al, 2022; Sellmann et al, 2022)</a:t>
            </a:r>
            <a:endParaRPr lang="en-GB" sz="1400" dirty="0"/>
          </a:p>
        </p:txBody>
      </p:sp>
      <p:pic>
        <p:nvPicPr>
          <p:cNvPr id="7" name="Picture 6">
            <a:extLst>
              <a:ext uri="{FF2B5EF4-FFF2-40B4-BE49-F238E27FC236}">
                <a16:creationId xmlns:a16="http://schemas.microsoft.com/office/drawing/2014/main" id="{60A65901-2841-B5D5-5BFB-EBDC42726B27}"/>
              </a:ext>
            </a:extLst>
          </p:cNvPr>
          <p:cNvPicPr>
            <a:picLocks noChangeAspect="1"/>
          </p:cNvPicPr>
          <p:nvPr/>
        </p:nvPicPr>
        <p:blipFill>
          <a:blip r:embed="rId3"/>
          <a:srcRect l="26296" t="64592" r="24445" b="21186"/>
          <a:stretch>
            <a:fillRect/>
          </a:stretch>
        </p:blipFill>
        <p:spPr>
          <a:xfrm>
            <a:off x="5618091" y="4553548"/>
            <a:ext cx="5761109" cy="1504233"/>
          </a:xfrm>
          <a:prstGeom prst="rect">
            <a:avLst/>
          </a:prstGeom>
        </p:spPr>
      </p:pic>
      <p:sp>
        <p:nvSpPr>
          <p:cNvPr id="8" name="TextBox 7">
            <a:extLst>
              <a:ext uri="{FF2B5EF4-FFF2-40B4-BE49-F238E27FC236}">
                <a16:creationId xmlns:a16="http://schemas.microsoft.com/office/drawing/2014/main" id="{10FB6A8A-75C3-602B-DDDB-0679E3C8D07B}"/>
              </a:ext>
            </a:extLst>
          </p:cNvPr>
          <p:cNvSpPr txBox="1"/>
          <p:nvPr/>
        </p:nvSpPr>
        <p:spPr>
          <a:xfrm>
            <a:off x="8285480" y="6165502"/>
            <a:ext cx="2377440" cy="292388"/>
          </a:xfrm>
          <a:prstGeom prst="rect">
            <a:avLst/>
          </a:prstGeom>
          <a:noFill/>
        </p:spPr>
        <p:txBody>
          <a:bodyPr wrap="square" rtlCol="0">
            <a:spAutoFit/>
          </a:bodyPr>
          <a:lstStyle/>
          <a:p>
            <a:r>
              <a:rPr lang="en-GB" sz="1300"/>
              <a:t>Welsh Ambulance Service, (2025)</a:t>
            </a:r>
          </a:p>
        </p:txBody>
      </p:sp>
      <p:sp>
        <p:nvSpPr>
          <p:cNvPr id="6" name="Title 2">
            <a:extLst>
              <a:ext uri="{FF2B5EF4-FFF2-40B4-BE49-F238E27FC236}">
                <a16:creationId xmlns:a16="http://schemas.microsoft.com/office/drawing/2014/main" id="{9F03C1EC-DE1E-0685-48E2-31E8AF844095}"/>
              </a:ext>
            </a:extLst>
          </p:cNvPr>
          <p:cNvSpPr txBox="1">
            <a:spLocks/>
          </p:cNvSpPr>
          <p:nvPr/>
        </p:nvSpPr>
        <p:spPr>
          <a:xfrm>
            <a:off x="2150745" y="90026"/>
            <a:ext cx="7534275" cy="1089529"/>
          </a:xfrm>
          <a:prstGeom prst="rect">
            <a:avLst/>
          </a:prstGeom>
          <a:noFill/>
        </p:spPr>
        <p:txBody>
          <a:bodyPr vert="horz" wrap="square" lIns="91440" tIns="45720" rIns="91440" bIns="45720" rtlCol="0" anchor="ctr">
            <a:spAutoFit/>
          </a:bodyPr>
          <a:lstStyle>
            <a:lvl1pPr algn="l" defTabSz="914400" rtl="0" eaLnBrk="1" latinLnBrk="0" hangingPunct="1">
              <a:lnSpc>
                <a:spcPct val="90000"/>
              </a:lnSpc>
              <a:spcBef>
                <a:spcPct val="0"/>
              </a:spcBef>
              <a:buNone/>
              <a:defRPr sz="4800" kern="1200">
                <a:solidFill>
                  <a:schemeClr val="tx1"/>
                </a:solidFill>
                <a:latin typeface="+mj-lt"/>
                <a:ea typeface="+mj-ea"/>
                <a:cs typeface="+mj-cs"/>
              </a:defRPr>
            </a:lvl1pPr>
          </a:lstStyle>
          <a:p>
            <a:pPr algn="ctr"/>
            <a:r>
              <a:rPr lang="en-GB" sz="3600" b="1" dirty="0">
                <a:ln w="22225">
                  <a:solidFill>
                    <a:schemeClr val="accent2"/>
                  </a:solidFill>
                  <a:prstDash val="solid"/>
                </a:ln>
                <a:solidFill>
                  <a:sysClr val="windowText" lastClr="000000"/>
                </a:solidFill>
              </a:rPr>
              <a:t>Why is Change Needed in our organisation?</a:t>
            </a:r>
          </a:p>
        </p:txBody>
      </p:sp>
      <p:sp>
        <p:nvSpPr>
          <p:cNvPr id="2" name="Cloud 1">
            <a:extLst>
              <a:ext uri="{FF2B5EF4-FFF2-40B4-BE49-F238E27FC236}">
                <a16:creationId xmlns:a16="http://schemas.microsoft.com/office/drawing/2014/main" id="{E6FB8139-314F-EE36-C83D-749A0B2AF4F2}"/>
              </a:ext>
            </a:extLst>
          </p:cNvPr>
          <p:cNvSpPr/>
          <p:nvPr/>
        </p:nvSpPr>
        <p:spPr>
          <a:xfrm>
            <a:off x="3069771" y="4900140"/>
            <a:ext cx="1789612" cy="1157641"/>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BF8C25C-7CFF-3863-7026-A3CCBFA067EA}"/>
              </a:ext>
            </a:extLst>
          </p:cNvPr>
          <p:cNvSpPr txBox="1"/>
          <p:nvPr/>
        </p:nvSpPr>
        <p:spPr>
          <a:xfrm>
            <a:off x="3409406" y="5277394"/>
            <a:ext cx="1294674" cy="369332"/>
          </a:xfrm>
          <a:prstGeom prst="rect">
            <a:avLst/>
          </a:prstGeom>
          <a:noFill/>
        </p:spPr>
        <p:txBody>
          <a:bodyPr wrap="square" rtlCol="0">
            <a:spAutoFit/>
          </a:bodyPr>
          <a:lstStyle/>
          <a:p>
            <a:r>
              <a:rPr lang="en-GB" dirty="0"/>
              <a:t>5 WHY’S</a:t>
            </a:r>
          </a:p>
        </p:txBody>
      </p:sp>
    </p:spTree>
    <p:extLst>
      <p:ext uri="{BB962C8B-B14F-4D97-AF65-F5344CB8AC3E}">
        <p14:creationId xmlns:p14="http://schemas.microsoft.com/office/powerpoint/2010/main" val="520000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69A31-7435-F249-CE46-31643C0BC5F7}"/>
              </a:ext>
            </a:extLst>
          </p:cNvPr>
          <p:cNvSpPr>
            <a:spLocks noGrp="1"/>
          </p:cNvSpPr>
          <p:nvPr>
            <p:ph type="title"/>
          </p:nvPr>
        </p:nvSpPr>
        <p:spPr>
          <a:xfrm>
            <a:off x="640080" y="0"/>
            <a:ext cx="10360152" cy="914400"/>
          </a:xfrm>
        </p:spPr>
        <p:txBody>
          <a:bodyPr anchor="b">
            <a:normAutofit/>
          </a:bodyPr>
          <a:lstStyle/>
          <a:p>
            <a:r>
              <a:rPr lang="en-GB"/>
              <a:t>Stakeholder Analysis</a:t>
            </a:r>
          </a:p>
        </p:txBody>
      </p:sp>
      <p:sp>
        <p:nvSpPr>
          <p:cNvPr id="9" name="Slide Number Placeholder 3">
            <a:extLst>
              <a:ext uri="{FF2B5EF4-FFF2-40B4-BE49-F238E27FC236}">
                <a16:creationId xmlns:a16="http://schemas.microsoft.com/office/drawing/2014/main" id="{008AB30F-AD81-7A10-3B45-205C4602A862}"/>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6</a:t>
            </a:fld>
            <a:endParaRPr lang="en-US"/>
          </a:p>
        </p:txBody>
      </p:sp>
      <p:graphicFrame>
        <p:nvGraphicFramePr>
          <p:cNvPr id="3" name="Table 2">
            <a:extLst>
              <a:ext uri="{FF2B5EF4-FFF2-40B4-BE49-F238E27FC236}">
                <a16:creationId xmlns:a16="http://schemas.microsoft.com/office/drawing/2014/main" id="{0B3425F0-83AB-2A8F-0B60-94DC837671F5}"/>
              </a:ext>
            </a:extLst>
          </p:cNvPr>
          <p:cNvGraphicFramePr>
            <a:graphicFrameLocks noGrp="1"/>
          </p:cNvGraphicFramePr>
          <p:nvPr>
            <p:extLst>
              <p:ext uri="{D42A27DB-BD31-4B8C-83A1-F6EECF244321}">
                <p14:modId xmlns:p14="http://schemas.microsoft.com/office/powerpoint/2010/main" val="165209614"/>
              </p:ext>
            </p:extLst>
          </p:nvPr>
        </p:nvGraphicFramePr>
        <p:xfrm>
          <a:off x="826516" y="1085195"/>
          <a:ext cx="8906764" cy="5480857"/>
        </p:xfrm>
        <a:graphic>
          <a:graphicData uri="http://schemas.openxmlformats.org/drawingml/2006/table">
            <a:tbl>
              <a:tblPr firstRow="1" bandRow="1">
                <a:tableStyleId>{2D5ABB26-0587-4C30-8999-92F81FD0307C}</a:tableStyleId>
              </a:tblPr>
              <a:tblGrid>
                <a:gridCol w="2659113">
                  <a:extLst>
                    <a:ext uri="{9D8B030D-6E8A-4147-A177-3AD203B41FA5}">
                      <a16:colId xmlns:a16="http://schemas.microsoft.com/office/drawing/2014/main" val="1704656118"/>
                    </a:ext>
                  </a:extLst>
                </a:gridCol>
                <a:gridCol w="2334527">
                  <a:extLst>
                    <a:ext uri="{9D8B030D-6E8A-4147-A177-3AD203B41FA5}">
                      <a16:colId xmlns:a16="http://schemas.microsoft.com/office/drawing/2014/main" val="3176586661"/>
                    </a:ext>
                  </a:extLst>
                </a:gridCol>
                <a:gridCol w="2496820">
                  <a:extLst>
                    <a:ext uri="{9D8B030D-6E8A-4147-A177-3AD203B41FA5}">
                      <a16:colId xmlns:a16="http://schemas.microsoft.com/office/drawing/2014/main" val="653660622"/>
                    </a:ext>
                  </a:extLst>
                </a:gridCol>
                <a:gridCol w="1416304">
                  <a:extLst>
                    <a:ext uri="{9D8B030D-6E8A-4147-A177-3AD203B41FA5}">
                      <a16:colId xmlns:a16="http://schemas.microsoft.com/office/drawing/2014/main" val="1139816706"/>
                    </a:ext>
                  </a:extLst>
                </a:gridCol>
              </a:tblGrid>
              <a:tr h="794327">
                <a:tc>
                  <a:txBody>
                    <a:bodyPr/>
                    <a:lstStyle/>
                    <a:p>
                      <a:pPr algn="ctr"/>
                      <a:r>
                        <a:rPr lang="en-GB" sz="1400"/>
                        <a:t>Stakeholder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GB" sz="1400"/>
                        <a:t>Interest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GB" sz="1400"/>
                        <a:t>Influence Level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GB" sz="1400"/>
                        <a:t>Key Concerns/Needs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697061051"/>
                  </a:ext>
                </a:extLst>
              </a:tr>
              <a:tr h="1032625">
                <a:tc>
                  <a:txBody>
                    <a:bodyPr/>
                    <a:lstStyle/>
                    <a:p>
                      <a:r>
                        <a:rPr lang="en-GB" sz="1400"/>
                        <a:t>EMT2/EAP/Paramedic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a:t>Primary user of checklist- high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a:t>Medium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a:t>Checklist must be simple and clear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extLst>
                  <a:ext uri="{0D108BD9-81ED-4DB2-BD59-A6C34878D82A}">
                    <a16:rowId xmlns:a16="http://schemas.microsoft.com/office/drawing/2014/main" val="3249910411"/>
                  </a:ext>
                </a:extLst>
              </a:tr>
              <a:tr h="1032625">
                <a:tc>
                  <a:txBody>
                    <a:bodyPr/>
                    <a:lstStyle/>
                    <a:p>
                      <a:r>
                        <a:rPr lang="en-GB" sz="1400"/>
                        <a:t>CHARU Paramedic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a:t>Primary user of checklist- high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a:t>Medium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a:t>Checklist must be simple and clear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extLst>
                  <a:ext uri="{0D108BD9-81ED-4DB2-BD59-A6C34878D82A}">
                    <a16:rowId xmlns:a16="http://schemas.microsoft.com/office/drawing/2014/main" val="2375395347"/>
                  </a:ext>
                </a:extLst>
              </a:tr>
              <a:tr h="794327">
                <a:tc>
                  <a:txBody>
                    <a:bodyPr/>
                    <a:lstStyle/>
                    <a:p>
                      <a:r>
                        <a:rPr lang="en-GB" sz="1400"/>
                        <a:t>Senior Paramedic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dirty="0"/>
                        <a:t>Primary user of checklist and support/leader for colleagues-high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a:t>High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a:t>High familiarity and use to provide support/advice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extLst>
                  <a:ext uri="{0D108BD9-81ED-4DB2-BD59-A6C34878D82A}">
                    <a16:rowId xmlns:a16="http://schemas.microsoft.com/office/drawing/2014/main" val="3028795618"/>
                  </a:ext>
                </a:extLst>
              </a:tr>
              <a:tr h="794327">
                <a:tc>
                  <a:txBody>
                    <a:bodyPr/>
                    <a:lstStyle/>
                    <a:p>
                      <a:r>
                        <a:rPr lang="en-GB" sz="1400"/>
                        <a:t>Health Board Clinical Lead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a:t>Clinical oversight and approval for pilot- high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a:t>High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a:t>Evidence-based, governance and safe implementation.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extLst>
                  <a:ext uri="{0D108BD9-81ED-4DB2-BD59-A6C34878D82A}">
                    <a16:rowId xmlns:a16="http://schemas.microsoft.com/office/drawing/2014/main" val="652378432"/>
                  </a:ext>
                </a:extLst>
              </a:tr>
              <a:tr h="556029">
                <a:tc>
                  <a:txBody>
                    <a:bodyPr/>
                    <a:lstStyle/>
                    <a:p>
                      <a:r>
                        <a:rPr lang="en-GB" sz="1400"/>
                        <a:t>Locality Manager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dirty="0"/>
                        <a:t>Operational oversight and approval for pilot</a:t>
                      </a:r>
                    </a:p>
                    <a:p>
                      <a:r>
                        <a:rPr lang="en-GB" sz="1400" dirty="0"/>
                        <a:t>Cost-effecting - high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a:t>High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tc>
                  <a:txBody>
                    <a:bodyPr/>
                    <a:lstStyle/>
                    <a:p>
                      <a:r>
                        <a:rPr lang="en-GB" sz="1400" dirty="0"/>
                        <a:t>Distribution engagement</a:t>
                      </a:r>
                    </a:p>
                    <a:p>
                      <a:r>
                        <a:rPr lang="en-GB" sz="1400" dirty="0"/>
                        <a:t>Cost-effecting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40000"/>
                        <a:lumOff val="60000"/>
                      </a:schemeClr>
                    </a:solidFill>
                  </a:tcPr>
                </a:tc>
                <a:extLst>
                  <a:ext uri="{0D108BD9-81ED-4DB2-BD59-A6C34878D82A}">
                    <a16:rowId xmlns:a16="http://schemas.microsoft.com/office/drawing/2014/main" val="1523257638"/>
                  </a:ext>
                </a:extLst>
              </a:tr>
            </a:tbl>
          </a:graphicData>
        </a:graphic>
      </p:graphicFrame>
    </p:spTree>
    <p:extLst>
      <p:ext uri="{BB962C8B-B14F-4D97-AF65-F5344CB8AC3E}">
        <p14:creationId xmlns:p14="http://schemas.microsoft.com/office/powerpoint/2010/main" val="2516940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A4730134-6AEE-0284-317F-E0401D6A290F}"/>
              </a:ext>
            </a:extLst>
          </p:cNvPr>
          <p:cNvGraphicFramePr>
            <a:graphicFrameLocks noGrp="1"/>
          </p:cNvGraphicFramePr>
          <p:nvPr>
            <p:extLst>
              <p:ext uri="{D42A27DB-BD31-4B8C-83A1-F6EECF244321}">
                <p14:modId xmlns:p14="http://schemas.microsoft.com/office/powerpoint/2010/main" val="3118586544"/>
              </p:ext>
            </p:extLst>
          </p:nvPr>
        </p:nvGraphicFramePr>
        <p:xfrm>
          <a:off x="1148080" y="821266"/>
          <a:ext cx="10556240" cy="5635914"/>
        </p:xfrm>
        <a:graphic>
          <a:graphicData uri="http://schemas.openxmlformats.org/drawingml/2006/table">
            <a:tbl>
              <a:tblPr firstRow="1" bandRow="1">
                <a:tableStyleId>{2D5ABB26-0587-4C30-8999-92F81FD0307C}</a:tableStyleId>
              </a:tblPr>
              <a:tblGrid>
                <a:gridCol w="2639060">
                  <a:extLst>
                    <a:ext uri="{9D8B030D-6E8A-4147-A177-3AD203B41FA5}">
                      <a16:colId xmlns:a16="http://schemas.microsoft.com/office/drawing/2014/main" val="113297823"/>
                    </a:ext>
                  </a:extLst>
                </a:gridCol>
                <a:gridCol w="2639060">
                  <a:extLst>
                    <a:ext uri="{9D8B030D-6E8A-4147-A177-3AD203B41FA5}">
                      <a16:colId xmlns:a16="http://schemas.microsoft.com/office/drawing/2014/main" val="3489933868"/>
                    </a:ext>
                  </a:extLst>
                </a:gridCol>
                <a:gridCol w="2639060">
                  <a:extLst>
                    <a:ext uri="{9D8B030D-6E8A-4147-A177-3AD203B41FA5}">
                      <a16:colId xmlns:a16="http://schemas.microsoft.com/office/drawing/2014/main" val="3341826328"/>
                    </a:ext>
                  </a:extLst>
                </a:gridCol>
                <a:gridCol w="2639060">
                  <a:extLst>
                    <a:ext uri="{9D8B030D-6E8A-4147-A177-3AD203B41FA5}">
                      <a16:colId xmlns:a16="http://schemas.microsoft.com/office/drawing/2014/main" val="4141866717"/>
                    </a:ext>
                  </a:extLst>
                </a:gridCol>
              </a:tblGrid>
              <a:tr h="830371">
                <a:tc>
                  <a:txBody>
                    <a:bodyPr/>
                    <a:lstStyle/>
                    <a:p>
                      <a:r>
                        <a:rPr lang="en-GB">
                          <a:solidFill>
                            <a:schemeClr val="tx1">
                              <a:lumMod val="50000"/>
                            </a:schemeClr>
                          </a:solidFill>
                        </a:rPr>
                        <a:t>Stake in Project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r>
                        <a:rPr lang="en-GB">
                          <a:solidFill>
                            <a:schemeClr val="tx1">
                              <a:lumMod val="50000"/>
                            </a:schemeClr>
                          </a:solidFill>
                        </a:rPr>
                        <a:t>Positive Impact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r>
                        <a:rPr lang="en-GB">
                          <a:solidFill>
                            <a:schemeClr val="tx1">
                              <a:lumMod val="50000"/>
                            </a:schemeClr>
                          </a:solidFill>
                        </a:rPr>
                        <a:t>Negative Impact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r>
                        <a:rPr lang="en-GB">
                          <a:solidFill>
                            <a:schemeClr val="tx1">
                              <a:lumMod val="50000"/>
                            </a:schemeClr>
                          </a:solidFill>
                        </a:rPr>
                        <a:t>Mitigation of Risks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668991734"/>
                  </a:ext>
                </a:extLst>
              </a:tr>
              <a:tr h="1015501">
                <a:tc>
                  <a:txBody>
                    <a:bodyPr/>
                    <a:lstStyle/>
                    <a:p>
                      <a:r>
                        <a:rPr lang="en-GB">
                          <a:solidFill>
                            <a:schemeClr val="tx1">
                              <a:lumMod val="50000"/>
                            </a:schemeClr>
                          </a:solidFill>
                        </a:rPr>
                        <a:t>Patient Care- low impact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171450" indent="-171450">
                        <a:buFont typeface="Arial" panose="020B0604020202020204" pitchFamily="34" charset="0"/>
                        <a:buChar char="•"/>
                      </a:pPr>
                      <a:r>
                        <a:rPr lang="en-GB" sz="1300">
                          <a:solidFill>
                            <a:schemeClr val="tx1">
                              <a:lumMod val="50000"/>
                            </a:schemeClr>
                          </a:solidFill>
                        </a:rPr>
                        <a:t>Reduce clinical variations by following evidence-based protocol</a:t>
                      </a:r>
                    </a:p>
                    <a:p>
                      <a:pPr marL="171450" indent="-171450">
                        <a:buFont typeface="Arial" panose="020B0604020202020204" pitchFamily="34" charset="0"/>
                        <a:buChar char="•"/>
                      </a:pPr>
                      <a:r>
                        <a:rPr lang="en-GB" sz="1300">
                          <a:solidFill>
                            <a:schemeClr val="tx1">
                              <a:lumMod val="50000"/>
                            </a:schemeClr>
                          </a:solidFill>
                        </a:rPr>
                        <a:t>Reduce human-factor errors</a:t>
                      </a:r>
                    </a:p>
                    <a:p>
                      <a:pPr marL="171450" indent="-171450">
                        <a:buFont typeface="Arial" panose="020B0604020202020204" pitchFamily="34" charset="0"/>
                        <a:buChar char="•"/>
                      </a:pPr>
                      <a:r>
                        <a:rPr lang="en-GB" sz="1300">
                          <a:solidFill>
                            <a:schemeClr val="tx1">
                              <a:lumMod val="50000"/>
                            </a:schemeClr>
                          </a:solidFill>
                        </a:rPr>
                        <a:t>Improve teamwork and 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171450" indent="-171450">
                        <a:buFont typeface="Arial" panose="020B0604020202020204" pitchFamily="34" charset="0"/>
                        <a:buChar char="•"/>
                      </a:pPr>
                      <a:r>
                        <a:rPr lang="en-GB" sz="1300">
                          <a:solidFill>
                            <a:schemeClr val="tx1">
                              <a:lumMod val="50000"/>
                            </a:schemeClr>
                          </a:solidFill>
                        </a:rPr>
                        <a:t>Slight slowing of procedures if used as a script rather than a guide</a:t>
                      </a:r>
                    </a:p>
                    <a:p>
                      <a:pPr marL="171450" indent="-171450">
                        <a:buFont typeface="Arial" panose="020B0604020202020204" pitchFamily="34" charset="0"/>
                        <a:buChar char="•"/>
                      </a:pPr>
                      <a:endParaRPr lang="en-GB" sz="1300">
                        <a:solidFill>
                          <a:schemeClr val="tx1">
                            <a:lumMod val="50000"/>
                          </a:schemeClr>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285750" indent="-285750">
                        <a:buFont typeface="Arial" panose="020B0604020202020204" pitchFamily="34" charset="0"/>
                        <a:buChar char="•"/>
                      </a:pPr>
                      <a:r>
                        <a:rPr lang="en-GB" sz="1300">
                          <a:solidFill>
                            <a:schemeClr val="tx1">
                              <a:lumMod val="50000"/>
                            </a:schemeClr>
                          </a:solidFill>
                        </a:rPr>
                        <a:t>Emphasis guide is a prompt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47557555"/>
                  </a:ext>
                </a:extLst>
              </a:tr>
              <a:tr h="1466834">
                <a:tc>
                  <a:txBody>
                    <a:bodyPr/>
                    <a:lstStyle/>
                    <a:p>
                      <a:r>
                        <a:rPr lang="en-GB">
                          <a:solidFill>
                            <a:schemeClr val="tx1">
                              <a:lumMod val="50000"/>
                            </a:schemeClr>
                          </a:solidFill>
                        </a:rPr>
                        <a:t>Staff – high impact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171450" indent="-171450">
                        <a:buFont typeface="Arial" panose="020B0604020202020204" pitchFamily="34" charset="0"/>
                        <a:buChar char="•"/>
                      </a:pPr>
                      <a:r>
                        <a:rPr lang="en-GB" sz="1300">
                          <a:solidFill>
                            <a:schemeClr val="tx1">
                              <a:lumMod val="50000"/>
                            </a:schemeClr>
                          </a:solidFill>
                        </a:rPr>
                        <a:t>Reduce cognitive load</a:t>
                      </a:r>
                    </a:p>
                    <a:p>
                      <a:pPr marL="171450" indent="-171450">
                        <a:buFont typeface="Arial" panose="020B0604020202020204" pitchFamily="34" charset="0"/>
                        <a:buChar char="•"/>
                      </a:pPr>
                      <a:r>
                        <a:rPr lang="en-GB" sz="1300">
                          <a:solidFill>
                            <a:schemeClr val="tx1">
                              <a:lumMod val="50000"/>
                            </a:schemeClr>
                          </a:solidFill>
                        </a:rPr>
                        <a:t>Improve leadership and teamwork to newer staff</a:t>
                      </a:r>
                    </a:p>
                    <a:p>
                      <a:pPr marL="171450" indent="-171450">
                        <a:buFont typeface="Arial" panose="020B0604020202020204" pitchFamily="34" charset="0"/>
                        <a:buChar char="•"/>
                      </a:pPr>
                      <a:r>
                        <a:rPr lang="en-GB" sz="1300">
                          <a:solidFill>
                            <a:schemeClr val="tx1">
                              <a:lumMod val="50000"/>
                            </a:schemeClr>
                          </a:solidFill>
                        </a:rPr>
                        <a:t>Provide staff with confidence and clarity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171450" indent="-171450">
                        <a:buFont typeface="Arial" panose="020B0604020202020204" pitchFamily="34" charset="0"/>
                        <a:buChar char="•"/>
                      </a:pPr>
                      <a:r>
                        <a:rPr lang="en-GB" sz="1300">
                          <a:solidFill>
                            <a:schemeClr val="tx1">
                              <a:lumMod val="50000"/>
                            </a:schemeClr>
                          </a:solidFill>
                        </a:rPr>
                        <a:t>Resistance from experienced staff </a:t>
                      </a:r>
                    </a:p>
                    <a:p>
                      <a:pPr marL="171450" indent="-171450">
                        <a:buFont typeface="Arial" panose="020B0604020202020204" pitchFamily="34" charset="0"/>
                        <a:buChar char="•"/>
                      </a:pPr>
                      <a:r>
                        <a:rPr lang="en-GB" sz="1300">
                          <a:solidFill>
                            <a:schemeClr val="tx1">
                              <a:lumMod val="50000"/>
                            </a:schemeClr>
                          </a:solidFill>
                        </a:rPr>
                        <a:t>Remembering to use the new tool</a:t>
                      </a:r>
                    </a:p>
                    <a:p>
                      <a:pPr marL="171450" indent="-171450">
                        <a:buFont typeface="Arial" panose="020B0604020202020204" pitchFamily="34" charset="0"/>
                        <a:buChar char="•"/>
                      </a:pPr>
                      <a:r>
                        <a:rPr lang="en-GB" sz="1300">
                          <a:solidFill>
                            <a:schemeClr val="tx1">
                              <a:lumMod val="50000"/>
                            </a:schemeClr>
                          </a:solidFill>
                        </a:rPr>
                        <a:t>Possible confusion with upcoming digital checklist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171450" indent="-171450">
                        <a:buFont typeface="Arial" panose="020B0604020202020204" pitchFamily="34" charset="0"/>
                        <a:buChar char="•"/>
                      </a:pPr>
                      <a:r>
                        <a:rPr lang="en-GB" sz="1300">
                          <a:solidFill>
                            <a:schemeClr val="tx1">
                              <a:lumMod val="50000"/>
                            </a:schemeClr>
                          </a:solidFill>
                        </a:rPr>
                        <a:t>Early engagement and co-design approach</a:t>
                      </a:r>
                    </a:p>
                    <a:p>
                      <a:pPr marL="171450" indent="-171450">
                        <a:buFont typeface="Arial" panose="020B0604020202020204" pitchFamily="34" charset="0"/>
                        <a:buChar char="•"/>
                      </a:pPr>
                      <a:r>
                        <a:rPr lang="en-GB" sz="1300">
                          <a:solidFill>
                            <a:schemeClr val="tx1">
                              <a:lumMod val="50000"/>
                            </a:schemeClr>
                          </a:solidFill>
                        </a:rPr>
                        <a:t>Place in drugs pouch to act as a prompt</a:t>
                      </a:r>
                    </a:p>
                    <a:p>
                      <a:pPr marL="171450" indent="-171450">
                        <a:buFont typeface="Arial" panose="020B0604020202020204" pitchFamily="34" charset="0"/>
                        <a:buChar char="•"/>
                      </a:pPr>
                      <a:r>
                        <a:rPr lang="en-GB" sz="1300">
                          <a:solidFill>
                            <a:schemeClr val="tx1">
                              <a:lumMod val="50000"/>
                            </a:schemeClr>
                          </a:solidFill>
                        </a:rPr>
                        <a:t>Clear communication as interim guide to support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459909151"/>
                  </a:ext>
                </a:extLst>
              </a:tr>
              <a:tr h="1241168">
                <a:tc>
                  <a:txBody>
                    <a:bodyPr/>
                    <a:lstStyle/>
                    <a:p>
                      <a:r>
                        <a:rPr lang="en-GB" dirty="0">
                          <a:solidFill>
                            <a:schemeClr val="tx1">
                              <a:lumMod val="50000"/>
                            </a:schemeClr>
                          </a:solidFill>
                        </a:rPr>
                        <a:t>Operational- medium impact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171450" indent="-171450">
                        <a:buFont typeface="Arial" panose="020B0604020202020204" pitchFamily="34" charset="0"/>
                        <a:buChar char="•"/>
                      </a:pPr>
                      <a:r>
                        <a:rPr lang="en-GB" sz="1300">
                          <a:solidFill>
                            <a:schemeClr val="tx1">
                              <a:lumMod val="50000"/>
                            </a:schemeClr>
                          </a:solidFill>
                        </a:rPr>
                        <a:t>High potential for patient safety </a:t>
                      </a:r>
                    </a:p>
                    <a:p>
                      <a:pPr marL="171450" indent="-171450">
                        <a:buFont typeface="Arial" panose="020B0604020202020204" pitchFamily="34" charset="0"/>
                        <a:buChar char="•"/>
                      </a:pPr>
                      <a:r>
                        <a:rPr lang="en-GB" sz="1300">
                          <a:solidFill>
                            <a:schemeClr val="tx1">
                              <a:lumMod val="50000"/>
                            </a:schemeClr>
                          </a:solidFill>
                        </a:rPr>
                        <a:t>Increase standardisation of care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285750" indent="-285750">
                        <a:buFont typeface="Arial" panose="020B0604020202020204" pitchFamily="34" charset="0"/>
                        <a:buChar char="•"/>
                      </a:pPr>
                      <a:r>
                        <a:rPr lang="en-GB" sz="1300">
                          <a:solidFill>
                            <a:schemeClr val="tx1">
                              <a:lumMod val="50000"/>
                            </a:schemeClr>
                          </a:solidFill>
                        </a:rPr>
                        <a:t>Time needed for pilot testing with busy operational demand</a:t>
                      </a:r>
                    </a:p>
                    <a:p>
                      <a:pPr marL="285750" indent="-285750">
                        <a:buFont typeface="Arial" panose="020B0604020202020204" pitchFamily="34" charset="0"/>
                        <a:buChar char="•"/>
                      </a:pPr>
                      <a:r>
                        <a:rPr lang="en-GB" sz="1300">
                          <a:solidFill>
                            <a:schemeClr val="tx1">
                              <a:lumMod val="50000"/>
                            </a:schemeClr>
                          </a:solidFill>
                        </a:rPr>
                        <a:t>Need for coordination between operational, clinical and education departments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171450" indent="-171450">
                        <a:buFont typeface="Arial" panose="020B0604020202020204" pitchFamily="34" charset="0"/>
                        <a:buChar char="•"/>
                      </a:pPr>
                      <a:r>
                        <a:rPr lang="en-GB" sz="1300">
                          <a:solidFill>
                            <a:schemeClr val="tx1">
                              <a:lumMod val="50000"/>
                            </a:schemeClr>
                          </a:solidFill>
                        </a:rPr>
                        <a:t>Integrate during ride outs, communication implementation via email</a:t>
                      </a:r>
                    </a:p>
                    <a:p>
                      <a:pPr marL="171450" indent="-171450">
                        <a:buFont typeface="Arial" panose="020B0604020202020204" pitchFamily="34" charset="0"/>
                        <a:buChar char="•"/>
                      </a:pPr>
                      <a:r>
                        <a:rPr lang="en-GB" sz="1300">
                          <a:solidFill>
                            <a:schemeClr val="tx1">
                              <a:lumMod val="50000"/>
                            </a:schemeClr>
                          </a:solidFill>
                        </a:rPr>
                        <a:t>Early distribution plan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248971054"/>
                  </a:ext>
                </a:extLst>
              </a:tr>
              <a:tr h="1015501">
                <a:tc>
                  <a:txBody>
                    <a:bodyPr/>
                    <a:lstStyle/>
                    <a:p>
                      <a:r>
                        <a:rPr lang="en-GB" dirty="0">
                          <a:solidFill>
                            <a:schemeClr val="tx1">
                              <a:lumMod val="50000"/>
                            </a:schemeClr>
                          </a:solidFill>
                        </a:rPr>
                        <a:t>Organisational (Locality Level)- high impact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171450" indent="-171450">
                        <a:buFont typeface="Arial" panose="020B0604020202020204" pitchFamily="34" charset="0"/>
                        <a:buChar char="•"/>
                      </a:pPr>
                      <a:r>
                        <a:rPr lang="en-GB" sz="1300">
                          <a:solidFill>
                            <a:schemeClr val="tx1">
                              <a:lumMod val="50000"/>
                            </a:schemeClr>
                          </a:solidFill>
                        </a:rPr>
                        <a:t>Safety focused culture by using cognitive aids</a:t>
                      </a:r>
                    </a:p>
                    <a:p>
                      <a:pPr marL="171450" indent="-171450">
                        <a:buFont typeface="Arial" panose="020B0604020202020204" pitchFamily="34" charset="0"/>
                        <a:buChar char="•"/>
                      </a:pPr>
                      <a:r>
                        <a:rPr lang="en-GB" sz="1300">
                          <a:solidFill>
                            <a:schemeClr val="tx1">
                              <a:lumMod val="50000"/>
                            </a:schemeClr>
                          </a:solidFill>
                        </a:rPr>
                        <a:t>Alignment with national guidelines</a:t>
                      </a:r>
                    </a:p>
                    <a:p>
                      <a:pPr marL="171450" indent="-171450">
                        <a:buFont typeface="Arial" panose="020B0604020202020204" pitchFamily="34" charset="0"/>
                        <a:buChar char="•"/>
                      </a:pPr>
                      <a:r>
                        <a:rPr lang="en-GB" sz="1300">
                          <a:solidFill>
                            <a:schemeClr val="tx1">
                              <a:lumMod val="50000"/>
                            </a:schemeClr>
                          </a:solidFill>
                        </a:rPr>
                        <a:t>Low cost-effecting</a:t>
                      </a:r>
                    </a:p>
                    <a:p>
                      <a:pPr marL="171450" indent="-171450">
                        <a:buFont typeface="Arial" panose="020B0604020202020204" pitchFamily="34" charset="0"/>
                        <a:buChar char="•"/>
                      </a:pPr>
                      <a:endParaRPr lang="en-GB" sz="1300">
                        <a:solidFill>
                          <a:schemeClr val="tx1">
                            <a:lumMod val="50000"/>
                          </a:schemeClr>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171450" indent="-171450">
                        <a:buFont typeface="Arial" panose="020B0604020202020204" pitchFamily="34" charset="0"/>
                        <a:buChar char="•"/>
                      </a:pPr>
                      <a:r>
                        <a:rPr lang="en-GB" sz="1300">
                          <a:solidFill>
                            <a:schemeClr val="tx1">
                              <a:lumMod val="50000"/>
                            </a:schemeClr>
                          </a:solidFill>
                        </a:rPr>
                        <a:t>Requires ongoing governance with clinical changes and need for updating</a:t>
                      </a:r>
                    </a:p>
                    <a:p>
                      <a:pPr marL="171450" indent="-171450">
                        <a:buFont typeface="Arial" panose="020B0604020202020204" pitchFamily="34" charset="0"/>
                        <a:buChar char="•"/>
                      </a:pPr>
                      <a:r>
                        <a:rPr lang="en-GB" sz="1300">
                          <a:solidFill>
                            <a:schemeClr val="tx1">
                              <a:lumMod val="50000"/>
                            </a:schemeClr>
                          </a:solidFill>
                        </a:rPr>
                        <a:t>Duplication with digital checklist version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171450" indent="-171450">
                        <a:buFont typeface="Arial" panose="020B0604020202020204" pitchFamily="34" charset="0"/>
                        <a:buChar char="•"/>
                      </a:pPr>
                      <a:r>
                        <a:rPr lang="en-GB" sz="1300" dirty="0">
                          <a:solidFill>
                            <a:schemeClr val="tx1">
                              <a:lumMod val="50000"/>
                            </a:schemeClr>
                          </a:solidFill>
                        </a:rPr>
                        <a:t>Assign clinical lead/SP to govern and maintain updates</a:t>
                      </a:r>
                    </a:p>
                    <a:p>
                      <a:pPr marL="171450" indent="-171450">
                        <a:buFont typeface="Arial" panose="020B0604020202020204" pitchFamily="34" charset="0"/>
                        <a:buChar char="•"/>
                      </a:pPr>
                      <a:r>
                        <a:rPr lang="en-GB" sz="1300" dirty="0">
                          <a:solidFill>
                            <a:schemeClr val="tx1">
                              <a:lumMod val="50000"/>
                            </a:schemeClr>
                          </a:solidFill>
                        </a:rPr>
                        <a:t>Communication of its safety value and the need for both formats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925077596"/>
                  </a:ext>
                </a:extLst>
              </a:tr>
            </a:tbl>
          </a:graphicData>
        </a:graphic>
      </p:graphicFrame>
      <p:sp>
        <p:nvSpPr>
          <p:cNvPr id="4" name="TextBox 3">
            <a:extLst>
              <a:ext uri="{FF2B5EF4-FFF2-40B4-BE49-F238E27FC236}">
                <a16:creationId xmlns:a16="http://schemas.microsoft.com/office/drawing/2014/main" id="{F9BA14EE-E1EE-6E6E-97C8-BA4AA854F26D}"/>
              </a:ext>
            </a:extLst>
          </p:cNvPr>
          <p:cNvSpPr txBox="1"/>
          <p:nvPr/>
        </p:nvSpPr>
        <p:spPr>
          <a:xfrm>
            <a:off x="3825240" y="107294"/>
            <a:ext cx="4104640" cy="461665"/>
          </a:xfrm>
          <a:prstGeom prst="rect">
            <a:avLst/>
          </a:prstGeom>
          <a:noFill/>
        </p:spPr>
        <p:txBody>
          <a:bodyPr wrap="square" rtlCol="0">
            <a:spAutoFit/>
          </a:bodyPr>
          <a:lstStyle/>
          <a:p>
            <a:pPr algn="ctr"/>
            <a:r>
              <a:rPr lang="en-GB" sz="2400" b="1" u="sng"/>
              <a:t>Impact Assessment</a:t>
            </a:r>
          </a:p>
        </p:txBody>
      </p:sp>
    </p:spTree>
    <p:extLst>
      <p:ext uri="{BB962C8B-B14F-4D97-AF65-F5344CB8AC3E}">
        <p14:creationId xmlns:p14="http://schemas.microsoft.com/office/powerpoint/2010/main" val="2671707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431F919-3C67-EA4A-BC08-826E12674FAC}"/>
              </a:ext>
            </a:extLst>
          </p:cNvPr>
          <p:cNvGraphicFramePr>
            <a:graphicFrameLocks noGrp="1"/>
          </p:cNvGraphicFramePr>
          <p:nvPr>
            <p:extLst>
              <p:ext uri="{D42A27DB-BD31-4B8C-83A1-F6EECF244321}">
                <p14:modId xmlns:p14="http://schemas.microsoft.com/office/powerpoint/2010/main" val="1942422090"/>
              </p:ext>
            </p:extLst>
          </p:nvPr>
        </p:nvGraphicFramePr>
        <p:xfrm>
          <a:off x="177802" y="731566"/>
          <a:ext cx="9337041" cy="6035040"/>
        </p:xfrm>
        <a:graphic>
          <a:graphicData uri="http://schemas.openxmlformats.org/drawingml/2006/table">
            <a:tbl>
              <a:tblPr firstRow="1" bandRow="1">
                <a:tableStyleId>{2D5ABB26-0587-4C30-8999-92F81FD0307C}</a:tableStyleId>
              </a:tblPr>
              <a:tblGrid>
                <a:gridCol w="3112347">
                  <a:extLst>
                    <a:ext uri="{9D8B030D-6E8A-4147-A177-3AD203B41FA5}">
                      <a16:colId xmlns:a16="http://schemas.microsoft.com/office/drawing/2014/main" val="3144397992"/>
                    </a:ext>
                  </a:extLst>
                </a:gridCol>
                <a:gridCol w="3112347">
                  <a:extLst>
                    <a:ext uri="{9D8B030D-6E8A-4147-A177-3AD203B41FA5}">
                      <a16:colId xmlns:a16="http://schemas.microsoft.com/office/drawing/2014/main" val="1483402819"/>
                    </a:ext>
                  </a:extLst>
                </a:gridCol>
                <a:gridCol w="3112347">
                  <a:extLst>
                    <a:ext uri="{9D8B030D-6E8A-4147-A177-3AD203B41FA5}">
                      <a16:colId xmlns:a16="http://schemas.microsoft.com/office/drawing/2014/main" val="1414702897"/>
                    </a:ext>
                  </a:extLst>
                </a:gridCol>
              </a:tblGrid>
              <a:tr h="370840">
                <a:tc>
                  <a:txBody>
                    <a:bodyPr/>
                    <a:lstStyle/>
                    <a:p>
                      <a:r>
                        <a:rPr lang="en-GB" sz="2000">
                          <a:solidFill>
                            <a:schemeClr val="tx1">
                              <a:lumMod val="50000"/>
                            </a:schemeClr>
                          </a:solidFill>
                        </a:rPr>
                        <a:t>Cost Category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tc>
                  <a:txBody>
                    <a:bodyPr/>
                    <a:lstStyle/>
                    <a:p>
                      <a:r>
                        <a:rPr lang="en-GB" sz="2000">
                          <a:solidFill>
                            <a:schemeClr val="tx1">
                              <a:lumMod val="50000"/>
                            </a:schemeClr>
                          </a:solidFill>
                        </a:rPr>
                        <a:t>Estimated Cost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tc>
                  <a:txBody>
                    <a:bodyPr/>
                    <a:lstStyle/>
                    <a:p>
                      <a:r>
                        <a:rPr lang="en-GB" sz="2000">
                          <a:solidFill>
                            <a:schemeClr val="tx1">
                              <a:lumMod val="50000"/>
                            </a:schemeClr>
                          </a:solidFill>
                        </a:rPr>
                        <a:t>Justification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extLst>
                  <a:ext uri="{0D108BD9-81ED-4DB2-BD59-A6C34878D82A}">
                    <a16:rowId xmlns:a16="http://schemas.microsoft.com/office/drawing/2014/main" val="2562873608"/>
                  </a:ext>
                </a:extLst>
              </a:tr>
              <a:tr h="370840">
                <a:tc>
                  <a:txBody>
                    <a:bodyPr/>
                    <a:lstStyle/>
                    <a:p>
                      <a:r>
                        <a:rPr lang="en-GB" sz="2000">
                          <a:solidFill>
                            <a:schemeClr val="tx1">
                              <a:lumMod val="50000"/>
                            </a:schemeClr>
                          </a:solidFill>
                        </a:rPr>
                        <a:t>Printing of checklists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tc>
                  <a:txBody>
                    <a:bodyPr/>
                    <a:lstStyle/>
                    <a:p>
                      <a:r>
                        <a:rPr lang="en-GB" sz="2000">
                          <a:solidFill>
                            <a:schemeClr val="tx1">
                              <a:lumMod val="50000"/>
                            </a:schemeClr>
                          </a:solidFill>
                        </a:rPr>
                        <a:t>Approx £0.15-£0.40 per checklist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tc>
                  <a:txBody>
                    <a:bodyPr/>
                    <a:lstStyle/>
                    <a:p>
                      <a:r>
                        <a:rPr lang="en-GB" sz="2000">
                          <a:solidFill>
                            <a:schemeClr val="tx1">
                              <a:lumMod val="50000"/>
                            </a:schemeClr>
                          </a:solidFill>
                        </a:rPr>
                        <a:t>Low-cost printing. Lamination approx. £1 each. 20-40 units needed for pilot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extLst>
                  <a:ext uri="{0D108BD9-81ED-4DB2-BD59-A6C34878D82A}">
                    <a16:rowId xmlns:a16="http://schemas.microsoft.com/office/drawing/2014/main" val="4258822389"/>
                  </a:ext>
                </a:extLst>
              </a:tr>
              <a:tr h="370840">
                <a:tc>
                  <a:txBody>
                    <a:bodyPr/>
                    <a:lstStyle/>
                    <a:p>
                      <a:r>
                        <a:rPr lang="en-GB" sz="2000">
                          <a:solidFill>
                            <a:schemeClr val="tx1">
                              <a:lumMod val="50000"/>
                            </a:schemeClr>
                          </a:solidFill>
                        </a:rPr>
                        <a:t>Lamination and replacement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tc>
                  <a:txBody>
                    <a:bodyPr/>
                    <a:lstStyle/>
                    <a:p>
                      <a:r>
                        <a:rPr lang="en-GB" sz="2000">
                          <a:solidFill>
                            <a:schemeClr val="tx1">
                              <a:lumMod val="50000"/>
                            </a:schemeClr>
                          </a:solidFill>
                        </a:rPr>
                        <a:t>£20-£40 initial batch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solidFill>
                            <a:schemeClr val="tx1">
                              <a:lumMod val="50000"/>
                            </a:schemeClr>
                          </a:solidFill>
                        </a:rPr>
                        <a:t>Low-cost printing. Lamination approx. £1 each. 20-40 units needed for pilot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extLst>
                  <a:ext uri="{0D108BD9-81ED-4DB2-BD59-A6C34878D82A}">
                    <a16:rowId xmlns:a16="http://schemas.microsoft.com/office/drawing/2014/main" val="4283362145"/>
                  </a:ext>
                </a:extLst>
              </a:tr>
              <a:tr h="370840">
                <a:tc>
                  <a:txBody>
                    <a:bodyPr/>
                    <a:lstStyle/>
                    <a:p>
                      <a:r>
                        <a:rPr lang="en-GB" sz="2000">
                          <a:solidFill>
                            <a:schemeClr val="tx1">
                              <a:lumMod val="50000"/>
                            </a:schemeClr>
                          </a:solidFill>
                        </a:rPr>
                        <a:t>Training 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tc>
                  <a:txBody>
                    <a:bodyPr/>
                    <a:lstStyle/>
                    <a:p>
                      <a:r>
                        <a:rPr lang="en-GB" sz="2000" dirty="0">
                          <a:solidFill>
                            <a:schemeClr val="tx1">
                              <a:lumMod val="50000"/>
                            </a:schemeClr>
                          </a:solidFill>
                        </a:rPr>
                        <a:t>10-minute briefing/email communication- no direct cost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tc>
                  <a:txBody>
                    <a:bodyPr/>
                    <a:lstStyle/>
                    <a:p>
                      <a:r>
                        <a:rPr lang="en-GB" sz="2000" dirty="0">
                          <a:solidFill>
                            <a:schemeClr val="tx1">
                              <a:lumMod val="50000"/>
                            </a:schemeClr>
                          </a:solidFill>
                        </a:rPr>
                        <a:t>No additional paid hours required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extLst>
                  <a:ext uri="{0D108BD9-81ED-4DB2-BD59-A6C34878D82A}">
                    <a16:rowId xmlns:a16="http://schemas.microsoft.com/office/drawing/2014/main" val="3406206576"/>
                  </a:ext>
                </a:extLst>
              </a:tr>
              <a:tr h="185420">
                <a:tc>
                  <a:txBody>
                    <a:bodyPr/>
                    <a:lstStyle/>
                    <a:p>
                      <a:r>
                        <a:rPr lang="en-GB" sz="2000">
                          <a:solidFill>
                            <a:schemeClr val="tx1">
                              <a:lumMod val="50000"/>
                            </a:schemeClr>
                          </a:solidFill>
                        </a:rPr>
                        <a:t>Distribution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tc>
                  <a:txBody>
                    <a:bodyPr/>
                    <a:lstStyle/>
                    <a:p>
                      <a:r>
                        <a:rPr lang="en-GB" sz="2000">
                          <a:solidFill>
                            <a:schemeClr val="tx1">
                              <a:lumMod val="50000"/>
                            </a:schemeClr>
                          </a:solidFill>
                        </a:rPr>
                        <a:t>No additional cost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tc>
                  <a:txBody>
                    <a:bodyPr/>
                    <a:lstStyle/>
                    <a:p>
                      <a:r>
                        <a:rPr lang="en-GB" sz="2000">
                          <a:solidFill>
                            <a:schemeClr val="tx1">
                              <a:lumMod val="50000"/>
                            </a:schemeClr>
                          </a:solidFill>
                        </a:rPr>
                        <a:t>Place in existing drug pouch/drug case. Distribute via SP on office hours or via colleagues on additional duties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extLst>
                  <a:ext uri="{0D108BD9-81ED-4DB2-BD59-A6C34878D82A}">
                    <a16:rowId xmlns:a16="http://schemas.microsoft.com/office/drawing/2014/main" val="1711794901"/>
                  </a:ext>
                </a:extLst>
              </a:tr>
              <a:tr h="185420">
                <a:tc>
                  <a:txBody>
                    <a:bodyPr/>
                    <a:lstStyle/>
                    <a:p>
                      <a:r>
                        <a:rPr lang="en-GB" sz="2000">
                          <a:solidFill>
                            <a:schemeClr val="tx1">
                              <a:lumMod val="50000"/>
                            </a:schemeClr>
                          </a:solidFill>
                        </a:rPr>
                        <a:t>Updates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tc>
                  <a:txBody>
                    <a:bodyPr/>
                    <a:lstStyle/>
                    <a:p>
                      <a:r>
                        <a:rPr lang="en-GB" sz="2000" dirty="0">
                          <a:solidFill>
                            <a:schemeClr val="tx1">
                              <a:lumMod val="50000"/>
                            </a:schemeClr>
                          </a:solidFill>
                        </a:rPr>
                        <a:t>Minimal annual review by SP team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tc>
                  <a:txBody>
                    <a:bodyPr/>
                    <a:lstStyle/>
                    <a:p>
                      <a:r>
                        <a:rPr lang="en-GB" sz="2000" dirty="0">
                          <a:solidFill>
                            <a:schemeClr val="tx1">
                              <a:lumMod val="50000"/>
                            </a:schemeClr>
                          </a:solidFill>
                        </a:rPr>
                        <a:t>Update in line with clinical guidelines or rollout of digital checklist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20000"/>
                        <a:lumOff val="80000"/>
                      </a:schemeClr>
                    </a:solidFill>
                  </a:tcPr>
                </a:tc>
                <a:extLst>
                  <a:ext uri="{0D108BD9-81ED-4DB2-BD59-A6C34878D82A}">
                    <a16:rowId xmlns:a16="http://schemas.microsoft.com/office/drawing/2014/main" val="3235703351"/>
                  </a:ext>
                </a:extLst>
              </a:tr>
            </a:tbl>
          </a:graphicData>
        </a:graphic>
      </p:graphicFrame>
      <p:sp>
        <p:nvSpPr>
          <p:cNvPr id="5" name="TextBox 4">
            <a:extLst>
              <a:ext uri="{FF2B5EF4-FFF2-40B4-BE49-F238E27FC236}">
                <a16:creationId xmlns:a16="http://schemas.microsoft.com/office/drawing/2014/main" id="{BF485EEF-8467-CFCE-11F4-731A8100D968}"/>
              </a:ext>
            </a:extLst>
          </p:cNvPr>
          <p:cNvSpPr txBox="1"/>
          <p:nvPr/>
        </p:nvSpPr>
        <p:spPr>
          <a:xfrm>
            <a:off x="4338320" y="269901"/>
            <a:ext cx="4419600" cy="461665"/>
          </a:xfrm>
          <a:prstGeom prst="rect">
            <a:avLst/>
          </a:prstGeom>
          <a:noFill/>
        </p:spPr>
        <p:txBody>
          <a:bodyPr wrap="square" rtlCol="0">
            <a:spAutoFit/>
          </a:bodyPr>
          <a:lstStyle/>
          <a:p>
            <a:pPr algn="ctr"/>
            <a:r>
              <a:rPr lang="en-GB" sz="2400" b="1" u="sng"/>
              <a:t>Cost- Benefit Analysis</a:t>
            </a:r>
          </a:p>
        </p:txBody>
      </p:sp>
      <p:graphicFrame>
        <p:nvGraphicFramePr>
          <p:cNvPr id="2" name="Table 1">
            <a:extLst>
              <a:ext uri="{FF2B5EF4-FFF2-40B4-BE49-F238E27FC236}">
                <a16:creationId xmlns:a16="http://schemas.microsoft.com/office/drawing/2014/main" id="{912D2C74-4112-1390-AF63-D0F4B28F5D37}"/>
              </a:ext>
            </a:extLst>
          </p:cNvPr>
          <p:cNvGraphicFramePr>
            <a:graphicFrameLocks noGrp="1"/>
          </p:cNvGraphicFramePr>
          <p:nvPr>
            <p:extLst>
              <p:ext uri="{D42A27DB-BD31-4B8C-83A1-F6EECF244321}">
                <p14:modId xmlns:p14="http://schemas.microsoft.com/office/powerpoint/2010/main" val="2877104439"/>
              </p:ext>
            </p:extLst>
          </p:nvPr>
        </p:nvGraphicFramePr>
        <p:xfrm>
          <a:off x="10312400" y="1725506"/>
          <a:ext cx="1879600" cy="2931160"/>
        </p:xfrm>
        <a:graphic>
          <a:graphicData uri="http://schemas.openxmlformats.org/drawingml/2006/table">
            <a:tbl>
              <a:tblPr firstRow="1" bandRow="1">
                <a:tableStyleId>{2D5ABB26-0587-4C30-8999-92F81FD0307C}</a:tableStyleId>
              </a:tblPr>
              <a:tblGrid>
                <a:gridCol w="1879600">
                  <a:extLst>
                    <a:ext uri="{9D8B030D-6E8A-4147-A177-3AD203B41FA5}">
                      <a16:colId xmlns:a16="http://schemas.microsoft.com/office/drawing/2014/main" val="1897647659"/>
                    </a:ext>
                  </a:extLst>
                </a:gridCol>
              </a:tblGrid>
              <a:tr h="370840">
                <a:tc>
                  <a:txBody>
                    <a:bodyPr/>
                    <a:lstStyle/>
                    <a:p>
                      <a:r>
                        <a:rPr lang="en-GB" b="1"/>
                        <a:t>PATIENT SAFETY</a:t>
                      </a:r>
                    </a:p>
                  </a:txBody>
                  <a:tcPr/>
                </a:tc>
                <a:extLst>
                  <a:ext uri="{0D108BD9-81ED-4DB2-BD59-A6C34878D82A}">
                    <a16:rowId xmlns:a16="http://schemas.microsoft.com/office/drawing/2014/main" val="171245320"/>
                  </a:ext>
                </a:extLst>
              </a:tr>
              <a:tr h="370840">
                <a:tc>
                  <a:txBody>
                    <a:bodyPr/>
                    <a:lstStyle/>
                    <a:p>
                      <a:r>
                        <a:rPr lang="en-GB" b="1"/>
                        <a:t>STANDARDISED CARE</a:t>
                      </a:r>
                    </a:p>
                  </a:txBody>
                  <a:tcPr/>
                </a:tc>
                <a:extLst>
                  <a:ext uri="{0D108BD9-81ED-4DB2-BD59-A6C34878D82A}">
                    <a16:rowId xmlns:a16="http://schemas.microsoft.com/office/drawing/2014/main" val="1297506650"/>
                  </a:ext>
                </a:extLst>
              </a:tr>
              <a:tr h="370840">
                <a:tc>
                  <a:txBody>
                    <a:bodyPr/>
                    <a:lstStyle/>
                    <a:p>
                      <a:r>
                        <a:rPr lang="en-GB" b="1"/>
                        <a:t>COGNITIVE OFFLOAD</a:t>
                      </a:r>
                    </a:p>
                  </a:txBody>
                  <a:tcPr/>
                </a:tc>
                <a:extLst>
                  <a:ext uri="{0D108BD9-81ED-4DB2-BD59-A6C34878D82A}">
                    <a16:rowId xmlns:a16="http://schemas.microsoft.com/office/drawing/2014/main" val="4120165909"/>
                  </a:ext>
                </a:extLst>
              </a:tr>
              <a:tr h="370840">
                <a:tc>
                  <a:txBody>
                    <a:bodyPr/>
                    <a:lstStyle/>
                    <a:p>
                      <a:r>
                        <a:rPr lang="en-GB" b="1"/>
                        <a:t>QUALITY IMPROVEMENT</a:t>
                      </a:r>
                    </a:p>
                  </a:txBody>
                  <a:tcPr/>
                </a:tc>
                <a:extLst>
                  <a:ext uri="{0D108BD9-81ED-4DB2-BD59-A6C34878D82A}">
                    <a16:rowId xmlns:a16="http://schemas.microsoft.com/office/drawing/2014/main" val="3707429192"/>
                  </a:ext>
                </a:extLst>
              </a:tr>
              <a:tr h="370840">
                <a:tc>
                  <a:txBody>
                    <a:bodyPr/>
                    <a:lstStyle/>
                    <a:p>
                      <a:r>
                        <a:rPr lang="en-GB" b="1" dirty="0"/>
                        <a:t>LOW FINANCIAL BURDEN</a:t>
                      </a:r>
                    </a:p>
                  </a:txBody>
                  <a:tcPr/>
                </a:tc>
                <a:extLst>
                  <a:ext uri="{0D108BD9-81ED-4DB2-BD59-A6C34878D82A}">
                    <a16:rowId xmlns:a16="http://schemas.microsoft.com/office/drawing/2014/main" val="4263193506"/>
                  </a:ext>
                </a:extLst>
              </a:tr>
            </a:tbl>
          </a:graphicData>
        </a:graphic>
      </p:graphicFrame>
      <p:sp>
        <p:nvSpPr>
          <p:cNvPr id="3" name="Cloud 2">
            <a:extLst>
              <a:ext uri="{FF2B5EF4-FFF2-40B4-BE49-F238E27FC236}">
                <a16:creationId xmlns:a16="http://schemas.microsoft.com/office/drawing/2014/main" id="{E5973553-33E8-234C-1B40-EB3A3E5E6C1A}"/>
              </a:ext>
            </a:extLst>
          </p:cNvPr>
          <p:cNvSpPr/>
          <p:nvPr/>
        </p:nvSpPr>
        <p:spPr>
          <a:xfrm>
            <a:off x="10472781" y="731566"/>
            <a:ext cx="1541417" cy="99394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E4DDE0A-6C67-BC68-1697-5EB925B42AA6}"/>
              </a:ext>
            </a:extLst>
          </p:cNvPr>
          <p:cNvSpPr txBox="1"/>
          <p:nvPr/>
        </p:nvSpPr>
        <p:spPr>
          <a:xfrm>
            <a:off x="10633165" y="979714"/>
            <a:ext cx="1220651" cy="369332"/>
          </a:xfrm>
          <a:prstGeom prst="rect">
            <a:avLst/>
          </a:prstGeom>
          <a:noFill/>
        </p:spPr>
        <p:txBody>
          <a:bodyPr wrap="square" rtlCol="0">
            <a:spAutoFit/>
          </a:bodyPr>
          <a:lstStyle/>
          <a:p>
            <a:r>
              <a:rPr lang="en-GB" dirty="0"/>
              <a:t>BENEFITS</a:t>
            </a:r>
          </a:p>
        </p:txBody>
      </p:sp>
      <p:sp>
        <p:nvSpPr>
          <p:cNvPr id="7" name="TextBox 6">
            <a:extLst>
              <a:ext uri="{FF2B5EF4-FFF2-40B4-BE49-F238E27FC236}">
                <a16:creationId xmlns:a16="http://schemas.microsoft.com/office/drawing/2014/main" id="{3A93BFDA-1422-B290-0B7E-26F9A965B2B2}"/>
              </a:ext>
            </a:extLst>
          </p:cNvPr>
          <p:cNvSpPr txBox="1"/>
          <p:nvPr/>
        </p:nvSpPr>
        <p:spPr>
          <a:xfrm>
            <a:off x="10331267" y="4633016"/>
            <a:ext cx="2002971" cy="800219"/>
          </a:xfrm>
          <a:prstGeom prst="rect">
            <a:avLst/>
          </a:prstGeom>
          <a:noFill/>
        </p:spPr>
        <p:txBody>
          <a:bodyPr wrap="square" rtlCol="0">
            <a:spAutoFit/>
          </a:bodyPr>
          <a:lstStyle/>
          <a:p>
            <a:r>
              <a:rPr lang="en-GB" dirty="0"/>
              <a:t>(</a:t>
            </a:r>
            <a:r>
              <a:rPr lang="en-GB" sz="1400" dirty="0"/>
              <a:t>Greig et al, 2023; </a:t>
            </a:r>
            <a:r>
              <a:rPr lang="en-GB" sz="1400" dirty="0" err="1"/>
              <a:t>Nabecker</a:t>
            </a:r>
            <a:r>
              <a:rPr lang="en-GB" sz="1400" dirty="0"/>
              <a:t> et al 2024; Merry &amp; Mitchell 2016)</a:t>
            </a:r>
          </a:p>
        </p:txBody>
      </p:sp>
    </p:spTree>
    <p:extLst>
      <p:ext uri="{BB962C8B-B14F-4D97-AF65-F5344CB8AC3E}">
        <p14:creationId xmlns:p14="http://schemas.microsoft.com/office/powerpoint/2010/main" val="3651551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3">
            <a:extLst>
              <a:ext uri="{FF2B5EF4-FFF2-40B4-BE49-F238E27FC236}">
                <a16:creationId xmlns:a16="http://schemas.microsoft.com/office/drawing/2014/main" id="{13334241-3AFC-F653-86D0-42A0BC80BC0B}"/>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9</a:t>
            </a:fld>
            <a:endParaRPr lang="en-US"/>
          </a:p>
        </p:txBody>
      </p:sp>
      <p:graphicFrame>
        <p:nvGraphicFramePr>
          <p:cNvPr id="4" name="Content Placeholder 3">
            <a:extLst>
              <a:ext uri="{FF2B5EF4-FFF2-40B4-BE49-F238E27FC236}">
                <a16:creationId xmlns:a16="http://schemas.microsoft.com/office/drawing/2014/main" id="{5AD806C5-E4AC-A97C-8E1D-4656315BB70E}"/>
              </a:ext>
            </a:extLst>
          </p:cNvPr>
          <p:cNvGraphicFramePr>
            <a:graphicFrameLocks noGrp="1"/>
          </p:cNvGraphicFramePr>
          <p:nvPr>
            <p:ph type="tbl" sz="quarter" idx="14"/>
            <p:extLst>
              <p:ext uri="{D42A27DB-BD31-4B8C-83A1-F6EECF244321}">
                <p14:modId xmlns:p14="http://schemas.microsoft.com/office/powerpoint/2010/main" val="2210216258"/>
              </p:ext>
            </p:extLst>
          </p:nvPr>
        </p:nvGraphicFramePr>
        <p:xfrm>
          <a:off x="446314" y="201023"/>
          <a:ext cx="11116491" cy="6272656"/>
        </p:xfrm>
        <a:graphic>
          <a:graphicData uri="http://schemas.openxmlformats.org/drawingml/2006/table">
            <a:tbl>
              <a:tblPr>
                <a:solidFill>
                  <a:srgbClr val="F7F7F7"/>
                </a:solidFill>
              </a:tblPr>
              <a:tblGrid>
                <a:gridCol w="2030876">
                  <a:extLst>
                    <a:ext uri="{9D8B030D-6E8A-4147-A177-3AD203B41FA5}">
                      <a16:colId xmlns:a16="http://schemas.microsoft.com/office/drawing/2014/main" val="4284219435"/>
                    </a:ext>
                  </a:extLst>
                </a:gridCol>
                <a:gridCol w="2754468">
                  <a:extLst>
                    <a:ext uri="{9D8B030D-6E8A-4147-A177-3AD203B41FA5}">
                      <a16:colId xmlns:a16="http://schemas.microsoft.com/office/drawing/2014/main" val="1154008623"/>
                    </a:ext>
                  </a:extLst>
                </a:gridCol>
                <a:gridCol w="1735521">
                  <a:extLst>
                    <a:ext uri="{9D8B030D-6E8A-4147-A177-3AD203B41FA5}">
                      <a16:colId xmlns:a16="http://schemas.microsoft.com/office/drawing/2014/main" val="1976396859"/>
                    </a:ext>
                  </a:extLst>
                </a:gridCol>
                <a:gridCol w="2801469">
                  <a:extLst>
                    <a:ext uri="{9D8B030D-6E8A-4147-A177-3AD203B41FA5}">
                      <a16:colId xmlns:a16="http://schemas.microsoft.com/office/drawing/2014/main" val="1454396094"/>
                    </a:ext>
                  </a:extLst>
                </a:gridCol>
                <a:gridCol w="1794157">
                  <a:extLst>
                    <a:ext uri="{9D8B030D-6E8A-4147-A177-3AD203B41FA5}">
                      <a16:colId xmlns:a16="http://schemas.microsoft.com/office/drawing/2014/main" val="1787007338"/>
                    </a:ext>
                  </a:extLst>
                </a:gridCol>
              </a:tblGrid>
              <a:tr h="479432">
                <a:tc>
                  <a:txBody>
                    <a:bodyPr/>
                    <a:lstStyle/>
                    <a:p>
                      <a:pPr algn="ctr">
                        <a:buNone/>
                      </a:pPr>
                      <a:r>
                        <a:rPr lang="en-GB" sz="2400" b="1" u="sng" cap="none" spc="0" dirty="0">
                          <a:solidFill>
                            <a:schemeClr val="bg1"/>
                          </a:solidFill>
                          <a:effectLst/>
                        </a:rPr>
                        <a:t>Task </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400" b="1" u="sng" cap="none" spc="0" dirty="0">
                          <a:solidFill>
                            <a:schemeClr val="bg1"/>
                          </a:solidFill>
                          <a:effectLst/>
                        </a:rPr>
                        <a:t>Responsible</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400" b="1" u="sng" cap="none" spc="0">
                          <a:solidFill>
                            <a:schemeClr val="bg1"/>
                          </a:solidFill>
                          <a:effectLst/>
                        </a:rPr>
                        <a:t>Accountable</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400" b="1" u="sng" cap="none" spc="0">
                          <a:solidFill>
                            <a:schemeClr val="bg1"/>
                          </a:solidFill>
                          <a:effectLst/>
                        </a:rPr>
                        <a:t>Consulted</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400" b="1" u="sng" cap="none" spc="0" dirty="0">
                          <a:solidFill>
                            <a:schemeClr val="bg1"/>
                          </a:solidFill>
                          <a:effectLst/>
                        </a:rPr>
                        <a:t>Informed</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extLst>
                  <a:ext uri="{0D108BD9-81ED-4DB2-BD59-A6C34878D82A}">
                    <a16:rowId xmlns:a16="http://schemas.microsoft.com/office/drawing/2014/main" val="2146158734"/>
                  </a:ext>
                </a:extLst>
              </a:tr>
              <a:tr h="745432">
                <a:tc>
                  <a:txBody>
                    <a:bodyPr/>
                    <a:lstStyle/>
                    <a:p>
                      <a:pPr algn="ctr">
                        <a:buNone/>
                      </a:pPr>
                      <a:r>
                        <a:rPr lang="en-GB" sz="2000" cap="none" spc="0">
                          <a:solidFill>
                            <a:schemeClr val="bg1"/>
                          </a:solidFill>
                          <a:effectLst/>
                        </a:rPr>
                        <a:t>Develop updated checklist</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 Myself (Project Lead), Senior Paramedics</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Myself</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Locality Manager/ Clinical Manager</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a:solidFill>
                            <a:schemeClr val="bg1"/>
                          </a:solidFill>
                          <a:effectLst/>
                        </a:rPr>
                        <a:t>Frontline crews</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extLst>
                  <a:ext uri="{0D108BD9-81ED-4DB2-BD59-A6C34878D82A}">
                    <a16:rowId xmlns:a16="http://schemas.microsoft.com/office/drawing/2014/main" val="3516570912"/>
                  </a:ext>
                </a:extLst>
              </a:tr>
              <a:tr h="745432">
                <a:tc>
                  <a:txBody>
                    <a:bodyPr/>
                    <a:lstStyle/>
                    <a:p>
                      <a:pPr algn="ctr">
                        <a:buNone/>
                      </a:pPr>
                      <a:r>
                        <a:rPr lang="en-GB" sz="2000" cap="none" spc="0">
                          <a:solidFill>
                            <a:schemeClr val="bg1"/>
                          </a:solidFill>
                          <a:effectLst/>
                        </a:rPr>
                        <a:t>Approve pilot</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a:solidFill>
                            <a:schemeClr val="bg1"/>
                          </a:solidFill>
                          <a:effectLst/>
                        </a:rPr>
                        <a:t>Clinical Manager</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Clinical Manager</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Senior Paramedics</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a:solidFill>
                            <a:schemeClr val="bg1"/>
                          </a:solidFill>
                          <a:effectLst/>
                        </a:rPr>
                        <a:t>Locality Manager</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extLst>
                  <a:ext uri="{0D108BD9-81ED-4DB2-BD59-A6C34878D82A}">
                    <a16:rowId xmlns:a16="http://schemas.microsoft.com/office/drawing/2014/main" val="3191026547"/>
                  </a:ext>
                </a:extLst>
              </a:tr>
              <a:tr h="745432">
                <a:tc>
                  <a:txBody>
                    <a:bodyPr/>
                    <a:lstStyle/>
                    <a:p>
                      <a:pPr algn="ctr">
                        <a:buNone/>
                      </a:pPr>
                      <a:r>
                        <a:rPr lang="en-GB" sz="2000" cap="none" spc="0" dirty="0">
                          <a:solidFill>
                            <a:schemeClr val="bg1"/>
                          </a:solidFill>
                          <a:effectLst/>
                        </a:rPr>
                        <a:t>Staff briefing / communication</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Myself,</a:t>
                      </a:r>
                    </a:p>
                    <a:p>
                      <a:pPr algn="ctr">
                        <a:buNone/>
                      </a:pPr>
                      <a:r>
                        <a:rPr lang="en-GB" sz="2000" cap="none" spc="0" dirty="0">
                          <a:solidFill>
                            <a:schemeClr val="bg1"/>
                          </a:solidFill>
                          <a:effectLst/>
                        </a:rPr>
                        <a:t>Senior Paramedics</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Clinical Manager/Locality Manager</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Clinical Manager</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All Operational staff/CHARU</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extLst>
                  <a:ext uri="{0D108BD9-81ED-4DB2-BD59-A6C34878D82A}">
                    <a16:rowId xmlns:a16="http://schemas.microsoft.com/office/drawing/2014/main" val="3344600261"/>
                  </a:ext>
                </a:extLst>
              </a:tr>
              <a:tr h="745432">
                <a:tc>
                  <a:txBody>
                    <a:bodyPr/>
                    <a:lstStyle/>
                    <a:p>
                      <a:pPr algn="ctr">
                        <a:buNone/>
                      </a:pPr>
                      <a:r>
                        <a:rPr lang="en-GB" sz="2000" cap="none" spc="0" dirty="0">
                          <a:solidFill>
                            <a:schemeClr val="bg1"/>
                          </a:solidFill>
                          <a:effectLst/>
                        </a:rPr>
                        <a:t>Collect initial feedback</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Myself</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Myself</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Frontline crews</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SP team, Clinical Manager</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extLst>
                  <a:ext uri="{0D108BD9-81ED-4DB2-BD59-A6C34878D82A}">
                    <a16:rowId xmlns:a16="http://schemas.microsoft.com/office/drawing/2014/main" val="3292243930"/>
                  </a:ext>
                </a:extLst>
              </a:tr>
              <a:tr h="745432">
                <a:tc>
                  <a:txBody>
                    <a:bodyPr/>
                    <a:lstStyle/>
                    <a:p>
                      <a:pPr algn="ctr">
                        <a:buNone/>
                      </a:pPr>
                      <a:r>
                        <a:rPr lang="en-GB" sz="2000" cap="none" spc="0">
                          <a:solidFill>
                            <a:schemeClr val="bg1"/>
                          </a:solidFill>
                          <a:effectLst/>
                        </a:rPr>
                        <a:t>Distribute checklist</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a:solidFill>
                            <a:schemeClr val="bg1"/>
                          </a:solidFill>
                          <a:effectLst/>
                        </a:rPr>
                        <a:t>Senior Paramedics / Alternative Duties Staff</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a:solidFill>
                            <a:schemeClr val="bg1"/>
                          </a:solidFill>
                          <a:effectLst/>
                        </a:rPr>
                        <a:t>Locality Manager</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a:solidFill>
                            <a:schemeClr val="bg1"/>
                          </a:solidFill>
                          <a:effectLst/>
                        </a:rPr>
                        <a:t>Clinical Manager</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Operational Staff/CHARU</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extLst>
                  <a:ext uri="{0D108BD9-81ED-4DB2-BD59-A6C34878D82A}">
                    <a16:rowId xmlns:a16="http://schemas.microsoft.com/office/drawing/2014/main" val="2550091146"/>
                  </a:ext>
                </a:extLst>
              </a:tr>
              <a:tr h="745432">
                <a:tc>
                  <a:txBody>
                    <a:bodyPr/>
                    <a:lstStyle/>
                    <a:p>
                      <a:pPr algn="ctr">
                        <a:buNone/>
                      </a:pPr>
                      <a:r>
                        <a:rPr lang="en-GB" sz="2000" cap="none" spc="0">
                          <a:solidFill>
                            <a:schemeClr val="bg1"/>
                          </a:solidFill>
                          <a:effectLst/>
                        </a:rPr>
                        <a:t>Update checklist after feedback</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Myself</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a:solidFill>
                            <a:schemeClr val="bg1"/>
                          </a:solidFill>
                          <a:effectLst/>
                        </a:rPr>
                        <a:t>Clinical Manager</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SP team/ Clinical Manager</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All crews</a:t>
                      </a:r>
                    </a:p>
                  </a:txBody>
                  <a:tcPr marL="24502" marR="24502" marT="12252" marB="61479" anchor="ctr">
                    <a:lnL w="12700" cmpd="sng">
                      <a:noFill/>
                      <a:prstDash val="solid"/>
                    </a:lnL>
                    <a:lnR w="12700" cmpd="sng">
                      <a:noFill/>
                      <a:prstDash val="solid"/>
                    </a:lnR>
                    <a:lnT w="12700" cmpd="sng">
                      <a:noFill/>
                      <a:prstDash val="solid"/>
                    </a:lnT>
                    <a:lnB w="12700" cmpd="sng">
                      <a:noFill/>
                      <a:prstDash val="solid"/>
                    </a:lnB>
                    <a:solidFill>
                      <a:schemeClr val="tx1">
                        <a:lumMod val="60000"/>
                        <a:lumOff val="40000"/>
                      </a:schemeClr>
                    </a:solidFill>
                  </a:tcPr>
                </a:tc>
                <a:extLst>
                  <a:ext uri="{0D108BD9-81ED-4DB2-BD59-A6C34878D82A}">
                    <a16:rowId xmlns:a16="http://schemas.microsoft.com/office/drawing/2014/main" val="3003794414"/>
                  </a:ext>
                </a:extLst>
              </a:tr>
              <a:tr h="1077933">
                <a:tc>
                  <a:txBody>
                    <a:bodyPr/>
                    <a:lstStyle/>
                    <a:p>
                      <a:pPr algn="ctr">
                        <a:buNone/>
                      </a:pPr>
                      <a:r>
                        <a:rPr lang="en-GB" sz="2000" cap="none" spc="0" dirty="0">
                          <a:solidFill>
                            <a:schemeClr val="bg1"/>
                          </a:solidFill>
                          <a:effectLst/>
                        </a:rPr>
                        <a:t>Evaluate pilot  </a:t>
                      </a:r>
                    </a:p>
                  </a:txBody>
                  <a:tcPr marL="24502" marR="24502" marT="12252" marB="61479" anchor="ctr">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Myself</a:t>
                      </a:r>
                    </a:p>
                  </a:txBody>
                  <a:tcPr marL="24502" marR="24502" marT="12252" marB="61479" anchor="ctr">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Clinical Manager</a:t>
                      </a:r>
                    </a:p>
                  </a:txBody>
                  <a:tcPr marL="24502" marR="24502" marT="12252" marB="61479" anchor="ctr">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Locality Manager</a:t>
                      </a:r>
                    </a:p>
                  </a:txBody>
                  <a:tcPr marL="24502" marR="24502" marT="12252" marB="61479" anchor="ctr">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chemeClr val="tx1">
                        <a:lumMod val="60000"/>
                        <a:lumOff val="40000"/>
                      </a:schemeClr>
                    </a:solidFill>
                  </a:tcPr>
                </a:tc>
                <a:tc>
                  <a:txBody>
                    <a:bodyPr/>
                    <a:lstStyle/>
                    <a:p>
                      <a:pPr algn="ctr">
                        <a:buNone/>
                      </a:pPr>
                      <a:r>
                        <a:rPr lang="en-GB" sz="2000" cap="none" spc="0" dirty="0">
                          <a:solidFill>
                            <a:schemeClr val="bg1"/>
                          </a:solidFill>
                          <a:effectLst/>
                        </a:rPr>
                        <a:t>Wider organisation, Governance</a:t>
                      </a:r>
                    </a:p>
                  </a:txBody>
                  <a:tcPr marL="24502" marR="24502" marT="12252" marB="61479" anchor="ctr">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chemeClr val="tx1">
                        <a:lumMod val="60000"/>
                        <a:lumOff val="40000"/>
                      </a:schemeClr>
                    </a:solidFill>
                  </a:tcPr>
                </a:tc>
                <a:extLst>
                  <a:ext uri="{0D108BD9-81ED-4DB2-BD59-A6C34878D82A}">
                    <a16:rowId xmlns:a16="http://schemas.microsoft.com/office/drawing/2014/main" val="802472677"/>
                  </a:ext>
                </a:extLst>
              </a:tr>
            </a:tbl>
          </a:graphicData>
        </a:graphic>
      </p:graphicFrame>
    </p:spTree>
    <p:extLst>
      <p:ext uri="{BB962C8B-B14F-4D97-AF65-F5344CB8AC3E}">
        <p14:creationId xmlns:p14="http://schemas.microsoft.com/office/powerpoint/2010/main" val="436047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37D92-5B49-4316-9709-CC9936CC277E}"/>
              </a:ext>
            </a:extLst>
          </p:cNvPr>
          <p:cNvSpPr>
            <a:spLocks noGrp="1"/>
          </p:cNvSpPr>
          <p:nvPr>
            <p:ph type="title"/>
          </p:nvPr>
        </p:nvSpPr>
        <p:spPr>
          <a:xfrm>
            <a:off x="233680" y="-152400"/>
            <a:ext cx="10360152" cy="914400"/>
          </a:xfrm>
        </p:spPr>
        <p:txBody>
          <a:bodyPr/>
          <a:lstStyle/>
          <a:p>
            <a:r>
              <a:rPr lang="en-GB"/>
              <a:t>Stakeholder Survey</a:t>
            </a:r>
          </a:p>
        </p:txBody>
      </p:sp>
      <p:sp>
        <p:nvSpPr>
          <p:cNvPr id="5" name="Slide Number Placeholder 4">
            <a:extLst>
              <a:ext uri="{FF2B5EF4-FFF2-40B4-BE49-F238E27FC236}">
                <a16:creationId xmlns:a16="http://schemas.microsoft.com/office/drawing/2014/main" id="{51A4D219-F4FB-18A5-F552-8E52FF3D2F29}"/>
              </a:ext>
            </a:extLst>
          </p:cNvPr>
          <p:cNvSpPr>
            <a:spLocks noGrp="1"/>
          </p:cNvSpPr>
          <p:nvPr>
            <p:ph type="sldNum" sz="quarter" idx="4"/>
          </p:nvPr>
        </p:nvSpPr>
        <p:spPr/>
        <p:txBody>
          <a:bodyPr/>
          <a:lstStyle/>
          <a:p>
            <a:fld id="{58FB4751-880F-D840-AAA9-3A15815CC996}" type="slidenum">
              <a:rPr lang="en-US" smtClean="0"/>
              <a:pPr/>
              <a:t>10</a:t>
            </a:fld>
            <a:endParaRPr lang="en-US"/>
          </a:p>
        </p:txBody>
      </p:sp>
      <p:pic>
        <p:nvPicPr>
          <p:cNvPr id="9" name="Picture 8">
            <a:extLst>
              <a:ext uri="{FF2B5EF4-FFF2-40B4-BE49-F238E27FC236}">
                <a16:creationId xmlns:a16="http://schemas.microsoft.com/office/drawing/2014/main" id="{58224866-CEF3-6F79-2BD6-346A2F818D64}"/>
              </a:ext>
            </a:extLst>
          </p:cNvPr>
          <p:cNvPicPr>
            <a:picLocks noChangeAspect="1"/>
          </p:cNvPicPr>
          <p:nvPr/>
        </p:nvPicPr>
        <p:blipFill>
          <a:blip r:embed="rId3"/>
          <a:srcRect l="15930" t="66250" r="19487" b="9167"/>
          <a:stretch>
            <a:fillRect/>
          </a:stretch>
        </p:blipFill>
        <p:spPr>
          <a:xfrm>
            <a:off x="170245" y="762000"/>
            <a:ext cx="5326315" cy="1685925"/>
          </a:xfrm>
          <a:prstGeom prst="rect">
            <a:avLst/>
          </a:prstGeom>
        </p:spPr>
      </p:pic>
      <p:pic>
        <p:nvPicPr>
          <p:cNvPr id="11" name="Picture 10">
            <a:extLst>
              <a:ext uri="{FF2B5EF4-FFF2-40B4-BE49-F238E27FC236}">
                <a16:creationId xmlns:a16="http://schemas.microsoft.com/office/drawing/2014/main" id="{94EC166B-E398-B2A2-975F-8E390B62BD18}"/>
              </a:ext>
            </a:extLst>
          </p:cNvPr>
          <p:cNvPicPr>
            <a:picLocks noChangeAspect="1"/>
          </p:cNvPicPr>
          <p:nvPr/>
        </p:nvPicPr>
        <p:blipFill>
          <a:blip r:embed="rId4"/>
          <a:srcRect l="17685" t="60297" r="24167" b="17481"/>
          <a:stretch>
            <a:fillRect/>
          </a:stretch>
        </p:blipFill>
        <p:spPr>
          <a:xfrm>
            <a:off x="5880165" y="762000"/>
            <a:ext cx="5590475" cy="1685924"/>
          </a:xfrm>
          <a:prstGeom prst="rect">
            <a:avLst/>
          </a:prstGeom>
        </p:spPr>
      </p:pic>
      <p:sp>
        <p:nvSpPr>
          <p:cNvPr id="12" name="TextBox 11">
            <a:extLst>
              <a:ext uri="{FF2B5EF4-FFF2-40B4-BE49-F238E27FC236}">
                <a16:creationId xmlns:a16="http://schemas.microsoft.com/office/drawing/2014/main" id="{DC9578D1-EF87-577A-8EB7-0D6E1A42E7C6}"/>
              </a:ext>
            </a:extLst>
          </p:cNvPr>
          <p:cNvSpPr txBox="1"/>
          <p:nvPr/>
        </p:nvSpPr>
        <p:spPr>
          <a:xfrm>
            <a:off x="7569200" y="1154668"/>
            <a:ext cx="2011680" cy="369332"/>
          </a:xfrm>
          <a:prstGeom prst="rect">
            <a:avLst/>
          </a:prstGeom>
          <a:noFill/>
        </p:spPr>
        <p:txBody>
          <a:bodyPr wrap="square" rtlCol="0">
            <a:spAutoFit/>
          </a:bodyPr>
          <a:lstStyle/>
          <a:p>
            <a:r>
              <a:rPr lang="en-GB"/>
              <a:t>Clinical Experience </a:t>
            </a:r>
          </a:p>
        </p:txBody>
      </p:sp>
      <p:sp>
        <p:nvSpPr>
          <p:cNvPr id="13" name="TextBox 12">
            <a:extLst>
              <a:ext uri="{FF2B5EF4-FFF2-40B4-BE49-F238E27FC236}">
                <a16:creationId xmlns:a16="http://schemas.microsoft.com/office/drawing/2014/main" id="{0132D162-9F62-FEBF-F92D-87363BE012BD}"/>
              </a:ext>
            </a:extLst>
          </p:cNvPr>
          <p:cNvSpPr txBox="1"/>
          <p:nvPr/>
        </p:nvSpPr>
        <p:spPr>
          <a:xfrm>
            <a:off x="1674400" y="1154668"/>
            <a:ext cx="1473200" cy="369332"/>
          </a:xfrm>
          <a:prstGeom prst="rect">
            <a:avLst/>
          </a:prstGeom>
          <a:noFill/>
        </p:spPr>
        <p:txBody>
          <a:bodyPr wrap="square" rtlCol="0">
            <a:spAutoFit/>
          </a:bodyPr>
          <a:lstStyle/>
          <a:p>
            <a:r>
              <a:rPr lang="en-GB"/>
              <a:t>Current Role</a:t>
            </a:r>
          </a:p>
        </p:txBody>
      </p:sp>
      <p:pic>
        <p:nvPicPr>
          <p:cNvPr id="15" name="Picture 14">
            <a:extLst>
              <a:ext uri="{FF2B5EF4-FFF2-40B4-BE49-F238E27FC236}">
                <a16:creationId xmlns:a16="http://schemas.microsoft.com/office/drawing/2014/main" id="{01EF2AFE-6460-A734-0E5E-0A35A1E2B7C6}"/>
              </a:ext>
            </a:extLst>
          </p:cNvPr>
          <p:cNvPicPr>
            <a:picLocks noChangeAspect="1"/>
          </p:cNvPicPr>
          <p:nvPr/>
        </p:nvPicPr>
        <p:blipFill>
          <a:blip r:embed="rId5"/>
          <a:srcRect l="16389" t="61111" r="23148" b="14263"/>
          <a:stretch>
            <a:fillRect/>
          </a:stretch>
        </p:blipFill>
        <p:spPr>
          <a:xfrm>
            <a:off x="38164" y="3253740"/>
            <a:ext cx="5590475" cy="2077720"/>
          </a:xfrm>
          <a:prstGeom prst="rect">
            <a:avLst/>
          </a:prstGeom>
        </p:spPr>
      </p:pic>
      <p:pic>
        <p:nvPicPr>
          <p:cNvPr id="17" name="Picture 16">
            <a:extLst>
              <a:ext uri="{FF2B5EF4-FFF2-40B4-BE49-F238E27FC236}">
                <a16:creationId xmlns:a16="http://schemas.microsoft.com/office/drawing/2014/main" id="{ED7476BC-D9BC-703C-0262-E1A4DE85D3F4}"/>
              </a:ext>
            </a:extLst>
          </p:cNvPr>
          <p:cNvPicPr>
            <a:picLocks noChangeAspect="1"/>
          </p:cNvPicPr>
          <p:nvPr/>
        </p:nvPicPr>
        <p:blipFill>
          <a:blip r:embed="rId6"/>
          <a:srcRect l="16389" t="59704" r="24074" b="8292"/>
          <a:stretch>
            <a:fillRect/>
          </a:stretch>
        </p:blipFill>
        <p:spPr>
          <a:xfrm>
            <a:off x="5939028" y="3078480"/>
            <a:ext cx="5745480" cy="2428240"/>
          </a:xfrm>
          <a:prstGeom prst="rect">
            <a:avLst/>
          </a:prstGeom>
        </p:spPr>
      </p:pic>
    </p:spTree>
    <p:extLst>
      <p:ext uri="{BB962C8B-B14F-4D97-AF65-F5344CB8AC3E}">
        <p14:creationId xmlns:p14="http://schemas.microsoft.com/office/powerpoint/2010/main" val="2839856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DEAE2-F8E3-90AB-4BC5-F5824904CB6D}"/>
              </a:ext>
            </a:extLst>
          </p:cNvPr>
          <p:cNvSpPr>
            <a:spLocks noGrp="1"/>
          </p:cNvSpPr>
          <p:nvPr>
            <p:ph type="title"/>
          </p:nvPr>
        </p:nvSpPr>
        <p:spPr>
          <a:xfrm>
            <a:off x="3474720" y="101600"/>
            <a:ext cx="6636232" cy="660400"/>
          </a:xfrm>
        </p:spPr>
        <p:txBody>
          <a:bodyPr/>
          <a:lstStyle/>
          <a:p>
            <a:r>
              <a:rPr lang="en-GB"/>
              <a:t>Physical vs Digital Checklist</a:t>
            </a:r>
          </a:p>
        </p:txBody>
      </p:sp>
      <p:sp>
        <p:nvSpPr>
          <p:cNvPr id="5" name="Slide Number Placeholder 4">
            <a:extLst>
              <a:ext uri="{FF2B5EF4-FFF2-40B4-BE49-F238E27FC236}">
                <a16:creationId xmlns:a16="http://schemas.microsoft.com/office/drawing/2014/main" id="{198364A3-68A1-4456-1A18-5E64654138BE}"/>
              </a:ext>
            </a:extLst>
          </p:cNvPr>
          <p:cNvSpPr>
            <a:spLocks noGrp="1"/>
          </p:cNvSpPr>
          <p:nvPr>
            <p:ph type="sldNum" sz="quarter" idx="4"/>
          </p:nvPr>
        </p:nvSpPr>
        <p:spPr/>
        <p:txBody>
          <a:bodyPr/>
          <a:lstStyle/>
          <a:p>
            <a:fld id="{58FB4751-880F-D840-AAA9-3A15815CC996}" type="slidenum">
              <a:rPr lang="en-US" smtClean="0"/>
              <a:pPr/>
              <a:t>11</a:t>
            </a:fld>
            <a:endParaRPr lang="en-US"/>
          </a:p>
        </p:txBody>
      </p:sp>
      <p:pic>
        <p:nvPicPr>
          <p:cNvPr id="7" name="Picture 6">
            <a:extLst>
              <a:ext uri="{FF2B5EF4-FFF2-40B4-BE49-F238E27FC236}">
                <a16:creationId xmlns:a16="http://schemas.microsoft.com/office/drawing/2014/main" id="{7323AAF4-198F-EC60-E6DB-913D49BAE40A}"/>
              </a:ext>
            </a:extLst>
          </p:cNvPr>
          <p:cNvPicPr>
            <a:picLocks noChangeAspect="1"/>
          </p:cNvPicPr>
          <p:nvPr/>
        </p:nvPicPr>
        <p:blipFill>
          <a:blip r:embed="rId3"/>
          <a:srcRect l="16003" t="58815" r="23518" b="8889"/>
          <a:stretch>
            <a:fillRect/>
          </a:stretch>
        </p:blipFill>
        <p:spPr>
          <a:xfrm>
            <a:off x="156604" y="899160"/>
            <a:ext cx="5753430" cy="1920240"/>
          </a:xfrm>
          <a:prstGeom prst="rect">
            <a:avLst/>
          </a:prstGeom>
        </p:spPr>
      </p:pic>
      <p:pic>
        <p:nvPicPr>
          <p:cNvPr id="9" name="Picture 8">
            <a:extLst>
              <a:ext uri="{FF2B5EF4-FFF2-40B4-BE49-F238E27FC236}">
                <a16:creationId xmlns:a16="http://schemas.microsoft.com/office/drawing/2014/main" id="{66A03312-46C1-93C4-F819-BFA131E06E66}"/>
              </a:ext>
            </a:extLst>
          </p:cNvPr>
          <p:cNvPicPr>
            <a:picLocks noChangeAspect="1"/>
          </p:cNvPicPr>
          <p:nvPr/>
        </p:nvPicPr>
        <p:blipFill>
          <a:blip r:embed="rId4"/>
          <a:srcRect l="16297" t="59408" r="23224" b="8296"/>
          <a:stretch>
            <a:fillRect/>
          </a:stretch>
        </p:blipFill>
        <p:spPr>
          <a:xfrm>
            <a:off x="6224016" y="899160"/>
            <a:ext cx="5791200" cy="1920240"/>
          </a:xfrm>
          <a:prstGeom prst="rect">
            <a:avLst/>
          </a:prstGeom>
        </p:spPr>
      </p:pic>
      <p:pic>
        <p:nvPicPr>
          <p:cNvPr id="11" name="Picture 10">
            <a:extLst>
              <a:ext uri="{FF2B5EF4-FFF2-40B4-BE49-F238E27FC236}">
                <a16:creationId xmlns:a16="http://schemas.microsoft.com/office/drawing/2014/main" id="{68BCC44C-F3DA-87CC-53BB-F0D7DF6AC133}"/>
              </a:ext>
            </a:extLst>
          </p:cNvPr>
          <p:cNvPicPr>
            <a:picLocks noChangeAspect="1"/>
          </p:cNvPicPr>
          <p:nvPr/>
        </p:nvPicPr>
        <p:blipFill>
          <a:blip r:embed="rId5"/>
          <a:srcRect l="15833" t="59407" r="22778" b="18518"/>
          <a:stretch>
            <a:fillRect/>
          </a:stretch>
        </p:blipFill>
        <p:spPr>
          <a:xfrm>
            <a:off x="3118144" y="2981960"/>
            <a:ext cx="6001472" cy="1513841"/>
          </a:xfrm>
          <a:prstGeom prst="rect">
            <a:avLst/>
          </a:prstGeom>
        </p:spPr>
      </p:pic>
      <p:pic>
        <p:nvPicPr>
          <p:cNvPr id="13" name="Picture 12">
            <a:extLst>
              <a:ext uri="{FF2B5EF4-FFF2-40B4-BE49-F238E27FC236}">
                <a16:creationId xmlns:a16="http://schemas.microsoft.com/office/drawing/2014/main" id="{279920DE-F34B-978E-3665-132E12601D23}"/>
              </a:ext>
            </a:extLst>
          </p:cNvPr>
          <p:cNvPicPr>
            <a:picLocks noChangeAspect="1"/>
          </p:cNvPicPr>
          <p:nvPr/>
        </p:nvPicPr>
        <p:blipFill>
          <a:blip r:embed="rId6"/>
          <a:srcRect l="17870" t="61630" r="23056" b="10371"/>
          <a:stretch>
            <a:fillRect/>
          </a:stretch>
        </p:blipFill>
        <p:spPr>
          <a:xfrm>
            <a:off x="2877840" y="4795521"/>
            <a:ext cx="6482080" cy="1920240"/>
          </a:xfrm>
          <a:prstGeom prst="rect">
            <a:avLst/>
          </a:prstGeom>
        </p:spPr>
      </p:pic>
      <p:sp>
        <p:nvSpPr>
          <p:cNvPr id="14" name="TextBox 13">
            <a:extLst>
              <a:ext uri="{FF2B5EF4-FFF2-40B4-BE49-F238E27FC236}">
                <a16:creationId xmlns:a16="http://schemas.microsoft.com/office/drawing/2014/main" id="{0C0C14A7-FA40-AB71-349C-1F20D011C3BE}"/>
              </a:ext>
            </a:extLst>
          </p:cNvPr>
          <p:cNvSpPr txBox="1"/>
          <p:nvPr/>
        </p:nvSpPr>
        <p:spPr>
          <a:xfrm>
            <a:off x="2877840" y="4795521"/>
            <a:ext cx="4287520" cy="523220"/>
          </a:xfrm>
          <a:prstGeom prst="rect">
            <a:avLst/>
          </a:prstGeom>
          <a:noFill/>
        </p:spPr>
        <p:txBody>
          <a:bodyPr wrap="square" rtlCol="0">
            <a:spAutoFit/>
          </a:bodyPr>
          <a:lstStyle/>
          <a:p>
            <a:r>
              <a:rPr lang="en-GB" sz="1400"/>
              <a:t>Would you support the introduction of an updated cardiac arrest checklist?</a:t>
            </a:r>
          </a:p>
        </p:txBody>
      </p:sp>
    </p:spTree>
    <p:extLst>
      <p:ext uri="{BB962C8B-B14F-4D97-AF65-F5344CB8AC3E}">
        <p14:creationId xmlns:p14="http://schemas.microsoft.com/office/powerpoint/2010/main" val="27209693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A7BE12AD-D808-BDE0-3EB8-5BC50B1D8474}"/>
              </a:ext>
            </a:extLst>
          </p:cNvPr>
          <p:cNvSpPr>
            <a:spLocks noGrp="1"/>
          </p:cNvSpPr>
          <p:nvPr>
            <p:ph type="title"/>
          </p:nvPr>
        </p:nvSpPr>
        <p:spPr>
          <a:xfrm>
            <a:off x="162115" y="-273636"/>
            <a:ext cx="10360152" cy="914400"/>
          </a:xfrm>
        </p:spPr>
        <p:txBody>
          <a:bodyPr anchor="b">
            <a:normAutofit/>
          </a:bodyPr>
          <a:lstStyle/>
          <a:p>
            <a:r>
              <a:rPr lang="en-US"/>
              <a:t>Strategies for implementing change considered: </a:t>
            </a:r>
          </a:p>
        </p:txBody>
      </p:sp>
      <p:sp>
        <p:nvSpPr>
          <p:cNvPr id="3" name="Slide Number Placeholder 2">
            <a:extLst>
              <a:ext uri="{FF2B5EF4-FFF2-40B4-BE49-F238E27FC236}">
                <a16:creationId xmlns:a16="http://schemas.microsoft.com/office/drawing/2014/main" id="{50CD348E-9357-0442-4555-AF6B4AFE34B6}"/>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12</a:t>
            </a:fld>
            <a:endParaRPr lang="en-US"/>
          </a:p>
        </p:txBody>
      </p:sp>
      <p:graphicFrame>
        <p:nvGraphicFramePr>
          <p:cNvPr id="7" name="Content Placeholder 6">
            <a:extLst>
              <a:ext uri="{FF2B5EF4-FFF2-40B4-BE49-F238E27FC236}">
                <a16:creationId xmlns:a16="http://schemas.microsoft.com/office/drawing/2014/main" id="{1254BC5B-4058-3E97-B40E-D16119FA91EB}"/>
              </a:ext>
            </a:extLst>
          </p:cNvPr>
          <p:cNvGraphicFramePr>
            <a:graphicFrameLocks noGrp="1"/>
          </p:cNvGraphicFramePr>
          <p:nvPr>
            <p:ph type="tbl" sz="quarter" idx="14"/>
            <p:extLst>
              <p:ext uri="{D42A27DB-BD31-4B8C-83A1-F6EECF244321}">
                <p14:modId xmlns:p14="http://schemas.microsoft.com/office/powerpoint/2010/main" val="3679627883"/>
              </p:ext>
            </p:extLst>
          </p:nvPr>
        </p:nvGraphicFramePr>
        <p:xfrm>
          <a:off x="199898" y="640764"/>
          <a:ext cx="10360025" cy="2002155"/>
        </p:xfrm>
        <a:graphic>
          <a:graphicData uri="http://schemas.openxmlformats.org/drawingml/2006/table">
            <a:tbl>
              <a:tblPr>
                <a:tableStyleId>{3B4B98B0-60AC-42C2-AFA5-B58CD77FA1E5}</a:tableStyleId>
              </a:tblPr>
              <a:tblGrid>
                <a:gridCol w="10360025">
                  <a:extLst>
                    <a:ext uri="{9D8B030D-6E8A-4147-A177-3AD203B41FA5}">
                      <a16:colId xmlns:a16="http://schemas.microsoft.com/office/drawing/2014/main" val="1206505933"/>
                    </a:ext>
                  </a:extLst>
                </a:gridCol>
              </a:tblGrid>
              <a:tr h="620042">
                <a:tc>
                  <a:txBody>
                    <a:bodyPr/>
                    <a:lstStyle/>
                    <a:p>
                      <a:pPr fontAlgn="t">
                        <a:lnSpc>
                          <a:spcPts val="1500"/>
                        </a:lnSpc>
                        <a:buNone/>
                      </a:pPr>
                      <a:r>
                        <a:rPr lang="en-GB" b="0" i="0">
                          <a:effectLst/>
                          <a:latin typeface="Segoe UI" panose="020B0502040204020203" pitchFamily="34" charset="0"/>
                        </a:rPr>
                        <a:t>Change management models explored:</a:t>
                      </a:r>
                    </a:p>
                    <a:p>
                      <a:pPr fontAlgn="t">
                        <a:lnSpc>
                          <a:spcPts val="1500"/>
                        </a:lnSpc>
                        <a:buNone/>
                      </a:pPr>
                      <a:r>
                        <a:rPr lang="en-GB" b="0" i="0">
                          <a:effectLst/>
                          <a:latin typeface="Segoe UI" panose="020B0502040204020203" pitchFamily="34" charset="0"/>
                        </a:rPr>
                        <a:t>To identify the most effective approach to implement an updated cardiac arrest checklist, several change management models needed to be reviewed.</a:t>
                      </a:r>
                    </a:p>
                    <a:p>
                      <a:pPr fontAlgn="t">
                        <a:lnSpc>
                          <a:spcPts val="1500"/>
                        </a:lnSpc>
                        <a:buNone/>
                      </a:pPr>
                      <a:endParaRPr lang="en-GB" b="0" i="0">
                        <a:effectLst/>
                        <a:latin typeface="Segoe UI" panose="020B0502040204020203" pitchFamily="34" charset="0"/>
                      </a:endParaRPr>
                    </a:p>
                    <a:p>
                      <a:pPr marL="0" indent="0" fontAlgn="t">
                        <a:lnSpc>
                          <a:spcPts val="1500"/>
                        </a:lnSpc>
                        <a:buFont typeface="Arial" panose="020B0604020202020204" pitchFamily="34" charset="0"/>
                        <a:buNone/>
                      </a:pPr>
                      <a:endParaRPr lang="en-GB" b="0" i="0">
                        <a:effectLst/>
                        <a:latin typeface="Segoe UI" panose="020B0502040204020203" pitchFamily="34" charset="0"/>
                      </a:endParaRPr>
                    </a:p>
                    <a:p>
                      <a:pPr marL="0" indent="0" fontAlgn="t">
                        <a:lnSpc>
                          <a:spcPts val="1500"/>
                        </a:lnSpc>
                        <a:buFont typeface="Arial" panose="020B0604020202020204" pitchFamily="34" charset="0"/>
                        <a:buNone/>
                      </a:pPr>
                      <a:endParaRPr lang="en-GB" b="0" i="0">
                        <a:effectLst/>
                        <a:latin typeface="Segoe UI" panose="020B0502040204020203" pitchFamily="34" charset="0"/>
                      </a:endParaRPr>
                    </a:p>
                    <a:p>
                      <a:pPr marL="0" indent="0" fontAlgn="t">
                        <a:lnSpc>
                          <a:spcPts val="1500"/>
                        </a:lnSpc>
                        <a:buFont typeface="Arial" panose="020B0604020202020204" pitchFamily="34" charset="0"/>
                        <a:buNone/>
                      </a:pPr>
                      <a:endParaRPr lang="en-GB" b="0" i="0">
                        <a:effectLst/>
                        <a:latin typeface="Segoe UI" panose="020B0502040204020203" pitchFamily="34" charset="0"/>
                      </a:endParaRPr>
                    </a:p>
                    <a:p>
                      <a:pPr marL="285750" indent="-285750" fontAlgn="t">
                        <a:lnSpc>
                          <a:spcPts val="1500"/>
                        </a:lnSpc>
                        <a:buFont typeface="Arial" panose="020B0604020202020204" pitchFamily="34" charset="0"/>
                        <a:buChar char="•"/>
                      </a:pPr>
                      <a:endParaRPr lang="en-GB" b="0" i="0">
                        <a:effectLst/>
                        <a:latin typeface="Segoe UI" panose="020B0502040204020203" pitchFamily="34" charset="0"/>
                      </a:endParaRPr>
                    </a:p>
                  </a:txBody>
                  <a:tcPr/>
                </a:tc>
                <a:extLst>
                  <a:ext uri="{0D108BD9-81ED-4DB2-BD59-A6C34878D82A}">
                    <a16:rowId xmlns:a16="http://schemas.microsoft.com/office/drawing/2014/main" val="1062890028"/>
                  </a:ext>
                </a:extLst>
              </a:tr>
              <a:tr h="138589">
                <a:tc>
                  <a:txBody>
                    <a:bodyPr/>
                    <a:lstStyle/>
                    <a:p>
                      <a:endParaRPr lang="en-GB"/>
                    </a:p>
                  </a:txBody>
                  <a:tcPr/>
                </a:tc>
                <a:extLst>
                  <a:ext uri="{0D108BD9-81ED-4DB2-BD59-A6C34878D82A}">
                    <a16:rowId xmlns:a16="http://schemas.microsoft.com/office/drawing/2014/main" val="3234242528"/>
                  </a:ext>
                </a:extLst>
              </a:tr>
            </a:tbl>
          </a:graphicData>
        </a:graphic>
      </p:graphicFrame>
      <p:sp>
        <p:nvSpPr>
          <p:cNvPr id="2" name="TextBox 1">
            <a:extLst>
              <a:ext uri="{FF2B5EF4-FFF2-40B4-BE49-F238E27FC236}">
                <a16:creationId xmlns:a16="http://schemas.microsoft.com/office/drawing/2014/main" id="{37447621-25C2-CD62-B37C-EEBAE1EECB5A}"/>
              </a:ext>
            </a:extLst>
          </p:cNvPr>
          <p:cNvSpPr txBox="1"/>
          <p:nvPr/>
        </p:nvSpPr>
        <p:spPr>
          <a:xfrm>
            <a:off x="106425" y="1477118"/>
            <a:ext cx="8727440" cy="2462213"/>
          </a:xfrm>
          <a:prstGeom prst="rect">
            <a:avLst/>
          </a:prstGeom>
          <a:solidFill>
            <a:schemeClr val="bg2">
              <a:lumMod val="90000"/>
            </a:schemeClr>
          </a:solidFill>
        </p:spPr>
        <p:txBody>
          <a:bodyPr wrap="square" rtlCol="0">
            <a:spAutoFit/>
          </a:bodyPr>
          <a:lstStyle/>
          <a:p>
            <a:r>
              <a:rPr lang="en-GB" sz="2200" b="1"/>
              <a:t>Kotter’s 8-Step Change Model</a:t>
            </a:r>
          </a:p>
          <a:p>
            <a:pPr marL="285750" indent="-285750">
              <a:buFont typeface="Arial" panose="020B0604020202020204" pitchFamily="34" charset="0"/>
              <a:buChar char="•"/>
            </a:pPr>
            <a:r>
              <a:rPr lang="en-GB" sz="2200"/>
              <a:t>Structured and clear approach to organisational change</a:t>
            </a:r>
          </a:p>
          <a:p>
            <a:pPr marL="285750" indent="-285750">
              <a:buFont typeface="Arial" panose="020B0604020202020204" pitchFamily="34" charset="0"/>
              <a:buChar char="•"/>
            </a:pPr>
            <a:r>
              <a:rPr lang="en-GB" sz="2200"/>
              <a:t>Generates early wins by building coalitions, removing barriers and creating urgency</a:t>
            </a:r>
          </a:p>
          <a:p>
            <a:pPr marL="285750" indent="-285750">
              <a:buFont typeface="Arial" panose="020B0604020202020204" pitchFamily="34" charset="0"/>
              <a:buChar char="•"/>
            </a:pPr>
            <a:r>
              <a:rPr lang="en-GB" sz="2200"/>
              <a:t>Beneficial in hierarchical structures such as NHS</a:t>
            </a:r>
          </a:p>
          <a:p>
            <a:pPr marL="285750" indent="-285750">
              <a:buFont typeface="Arial" panose="020B0604020202020204" pitchFamily="34" charset="0"/>
              <a:buChar char="•"/>
            </a:pPr>
            <a:r>
              <a:rPr lang="en-GB" sz="2200"/>
              <a:t>Linear top-down can be less effective on continuous transformation</a:t>
            </a:r>
          </a:p>
          <a:p>
            <a:pPr marL="285750" indent="-285750">
              <a:buFont typeface="Arial" panose="020B0604020202020204" pitchFamily="34" charset="0"/>
              <a:buChar char="•"/>
            </a:pPr>
            <a:r>
              <a:rPr lang="en-GB" sz="2200"/>
              <a:t>Resistance and sustained momentum</a:t>
            </a:r>
          </a:p>
        </p:txBody>
      </p:sp>
      <p:pic>
        <p:nvPicPr>
          <p:cNvPr id="5" name="Picture 4">
            <a:extLst>
              <a:ext uri="{FF2B5EF4-FFF2-40B4-BE49-F238E27FC236}">
                <a16:creationId xmlns:a16="http://schemas.microsoft.com/office/drawing/2014/main" id="{BC62EBF0-C245-20FA-FF2A-27D3B9DF1835}"/>
              </a:ext>
            </a:extLst>
          </p:cNvPr>
          <p:cNvPicPr>
            <a:picLocks noChangeAspect="1"/>
          </p:cNvPicPr>
          <p:nvPr/>
        </p:nvPicPr>
        <p:blipFill>
          <a:blip r:embed="rId3"/>
          <a:srcRect l="16574" t="14370" r="18056" b="12510"/>
          <a:stretch>
            <a:fillRect/>
          </a:stretch>
        </p:blipFill>
        <p:spPr>
          <a:xfrm>
            <a:off x="3843062" y="3877775"/>
            <a:ext cx="4505875" cy="2930781"/>
          </a:xfrm>
          <a:prstGeom prst="rect">
            <a:avLst/>
          </a:prstGeom>
        </p:spPr>
      </p:pic>
      <p:sp>
        <p:nvSpPr>
          <p:cNvPr id="15" name="TextBox 14">
            <a:extLst>
              <a:ext uri="{FF2B5EF4-FFF2-40B4-BE49-F238E27FC236}">
                <a16:creationId xmlns:a16="http://schemas.microsoft.com/office/drawing/2014/main" id="{9AE5B7FA-A17B-112E-0FAB-506D558D34EE}"/>
              </a:ext>
            </a:extLst>
          </p:cNvPr>
          <p:cNvSpPr txBox="1"/>
          <p:nvPr/>
        </p:nvSpPr>
        <p:spPr>
          <a:xfrm>
            <a:off x="7097881" y="6531557"/>
            <a:ext cx="1493520" cy="553998"/>
          </a:xfrm>
          <a:prstGeom prst="rect">
            <a:avLst/>
          </a:prstGeom>
          <a:noFill/>
        </p:spPr>
        <p:txBody>
          <a:bodyPr wrap="square" rtlCol="0">
            <a:spAutoFit/>
          </a:bodyPr>
          <a:lstStyle/>
          <a:p>
            <a:r>
              <a:rPr lang="en-GB" sz="1200">
                <a:latin typeface="Aptos" panose="020B0004020202020204" pitchFamily="34" charset="0"/>
              </a:rPr>
              <a:t>(</a:t>
            </a:r>
            <a:r>
              <a:rPr lang="en-GB" sz="1200" err="1">
                <a:latin typeface="Aptos" panose="020B0004020202020204" pitchFamily="34" charset="0"/>
              </a:rPr>
              <a:t>Mutomorro</a:t>
            </a:r>
            <a:r>
              <a:rPr lang="en-GB" sz="1200">
                <a:latin typeface="Aptos" panose="020B0004020202020204" pitchFamily="34" charset="0"/>
              </a:rPr>
              <a:t>, 2023)</a:t>
            </a:r>
          </a:p>
          <a:p>
            <a:endParaRPr lang="en-GB"/>
          </a:p>
        </p:txBody>
      </p:sp>
      <p:sp>
        <p:nvSpPr>
          <p:cNvPr id="16" name="TextBox 15">
            <a:extLst>
              <a:ext uri="{FF2B5EF4-FFF2-40B4-BE49-F238E27FC236}">
                <a16:creationId xmlns:a16="http://schemas.microsoft.com/office/drawing/2014/main" id="{E3FC05A6-8F78-0350-30BF-EB177A164732}"/>
              </a:ext>
            </a:extLst>
          </p:cNvPr>
          <p:cNvSpPr txBox="1"/>
          <p:nvPr/>
        </p:nvSpPr>
        <p:spPr>
          <a:xfrm>
            <a:off x="5069459" y="2538946"/>
            <a:ext cx="3764406" cy="276999"/>
          </a:xfrm>
          <a:prstGeom prst="rect">
            <a:avLst/>
          </a:prstGeom>
          <a:noFill/>
        </p:spPr>
        <p:txBody>
          <a:bodyPr wrap="square" rtlCol="0">
            <a:spAutoFit/>
          </a:bodyPr>
          <a:lstStyle/>
          <a:p>
            <a:r>
              <a:rPr lang="en-GB" sz="1200"/>
              <a:t>(Carreño, 2025; Yli-Kerttula &amp; Varis, 2023; Hughes 2016)</a:t>
            </a:r>
          </a:p>
        </p:txBody>
      </p:sp>
    </p:spTree>
    <p:extLst>
      <p:ext uri="{BB962C8B-B14F-4D97-AF65-F5344CB8AC3E}">
        <p14:creationId xmlns:p14="http://schemas.microsoft.com/office/powerpoint/2010/main" val="1966913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Slide Number Placeholder 4">
            <a:extLst>
              <a:ext uri="{FF2B5EF4-FFF2-40B4-BE49-F238E27FC236}">
                <a16:creationId xmlns:a16="http://schemas.microsoft.com/office/drawing/2014/main" id="{0A2C580A-606C-91C7-E45F-4E3F41DEF053}"/>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13</a:t>
            </a:fld>
            <a:endParaRPr lang="en-US"/>
          </a:p>
        </p:txBody>
      </p:sp>
      <p:sp>
        <p:nvSpPr>
          <p:cNvPr id="4" name="TextBox 3">
            <a:extLst>
              <a:ext uri="{FF2B5EF4-FFF2-40B4-BE49-F238E27FC236}">
                <a16:creationId xmlns:a16="http://schemas.microsoft.com/office/drawing/2014/main" id="{6BBBB6F1-B3DD-CC60-83CD-723FBB5DE3E7}"/>
              </a:ext>
            </a:extLst>
          </p:cNvPr>
          <p:cNvSpPr txBox="1"/>
          <p:nvPr/>
        </p:nvSpPr>
        <p:spPr>
          <a:xfrm>
            <a:off x="1525902" y="933768"/>
            <a:ext cx="8455026" cy="2100575"/>
          </a:xfrm>
          <a:prstGeom prst="rect">
            <a:avLst/>
          </a:prstGeom>
          <a:solidFill>
            <a:schemeClr val="bg2">
              <a:lumMod val="75000"/>
            </a:schemeClr>
          </a:solidFill>
        </p:spPr>
        <p:txBody>
          <a:bodyPr wrap="square" rtlCol="0">
            <a:spAutoFit/>
          </a:bodyPr>
          <a:lstStyle/>
          <a:p>
            <a:pPr fontAlgn="t">
              <a:lnSpc>
                <a:spcPts val="1500"/>
              </a:lnSpc>
              <a:buNone/>
            </a:pPr>
            <a:r>
              <a:rPr lang="en-GB" sz="3000" b="1"/>
              <a:t>Lewin’s Unfreeze–Change–Refreeze Model</a:t>
            </a:r>
          </a:p>
          <a:p>
            <a:pPr fontAlgn="t">
              <a:lnSpc>
                <a:spcPts val="1500"/>
              </a:lnSpc>
              <a:buNone/>
            </a:pPr>
            <a:endParaRPr lang="en-GB" b="1"/>
          </a:p>
          <a:p>
            <a:pPr marL="285750" indent="-285750" fontAlgn="t">
              <a:lnSpc>
                <a:spcPts val="1500"/>
              </a:lnSpc>
              <a:buFont typeface="Arial" panose="020B0604020202020204" pitchFamily="34" charset="0"/>
              <a:buChar char="•"/>
            </a:pPr>
            <a:r>
              <a:rPr lang="en-GB" sz="2200"/>
              <a:t>Universal and general</a:t>
            </a:r>
          </a:p>
          <a:p>
            <a:pPr marL="285750" indent="-285750" fontAlgn="t">
              <a:lnSpc>
                <a:spcPts val="1500"/>
              </a:lnSpc>
              <a:buFont typeface="Arial" panose="020B0604020202020204" pitchFamily="34" charset="0"/>
              <a:buChar char="•"/>
            </a:pPr>
            <a:r>
              <a:rPr lang="en-GB" sz="2200"/>
              <a:t>Focuses on individuals as part of change</a:t>
            </a:r>
          </a:p>
          <a:p>
            <a:pPr marL="285750" indent="-285750" fontAlgn="t">
              <a:lnSpc>
                <a:spcPts val="1500"/>
              </a:lnSpc>
              <a:buFont typeface="Arial" panose="020B0604020202020204" pitchFamily="34" charset="0"/>
              <a:buChar char="•"/>
            </a:pPr>
            <a:r>
              <a:rPr lang="en-GB" sz="2200"/>
              <a:t>Encourages autonomous motivation</a:t>
            </a:r>
          </a:p>
          <a:p>
            <a:pPr marL="285750" indent="-285750" fontAlgn="t">
              <a:lnSpc>
                <a:spcPts val="1500"/>
              </a:lnSpc>
              <a:buFont typeface="Arial" panose="020B0604020202020204" pitchFamily="34" charset="0"/>
              <a:buChar char="•"/>
            </a:pPr>
            <a:r>
              <a:rPr lang="en-GB" sz="2200"/>
              <a:t>Requires high focus and communication at individual level- difficult in large organisations</a:t>
            </a:r>
          </a:p>
          <a:p>
            <a:pPr marL="285750" indent="-285750" fontAlgn="t">
              <a:lnSpc>
                <a:spcPts val="1500"/>
              </a:lnSpc>
              <a:buFont typeface="Arial" panose="020B0604020202020204" pitchFamily="34" charset="0"/>
              <a:buChar char="•"/>
            </a:pPr>
            <a:r>
              <a:rPr lang="en-GB" sz="2200"/>
              <a:t>Unfreezing can be challenging</a:t>
            </a:r>
          </a:p>
          <a:p>
            <a:pPr marL="285750" indent="-285750" fontAlgn="t">
              <a:lnSpc>
                <a:spcPts val="1500"/>
              </a:lnSpc>
              <a:buFont typeface="Arial" panose="020B0604020202020204" pitchFamily="34" charset="0"/>
              <a:buChar char="•"/>
            </a:pPr>
            <a:r>
              <a:rPr lang="en-GB" sz="2200"/>
              <a:t>Can be over-simplistic</a:t>
            </a:r>
          </a:p>
          <a:p>
            <a:endParaRPr lang="en-GB"/>
          </a:p>
        </p:txBody>
      </p:sp>
      <p:pic>
        <p:nvPicPr>
          <p:cNvPr id="9" name="Picture 4" descr="How to implement a change management process">
            <a:extLst>
              <a:ext uri="{FF2B5EF4-FFF2-40B4-BE49-F238E27FC236}">
                <a16:creationId xmlns:a16="http://schemas.microsoft.com/office/drawing/2014/main" id="{4DD3DE4A-59CA-D14E-FD02-4C1ED4920C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901" t="15390" r="7202" b="17290"/>
          <a:stretch>
            <a:fillRect/>
          </a:stretch>
        </p:blipFill>
        <p:spPr bwMode="auto">
          <a:xfrm>
            <a:off x="1901125" y="3032377"/>
            <a:ext cx="6660326" cy="329537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E1A48078-546D-598C-0E09-2E0B37E381AC}"/>
              </a:ext>
            </a:extLst>
          </p:cNvPr>
          <p:cNvSpPr txBox="1"/>
          <p:nvPr/>
        </p:nvSpPr>
        <p:spPr>
          <a:xfrm>
            <a:off x="5451286" y="2231387"/>
            <a:ext cx="3968779" cy="276999"/>
          </a:xfrm>
          <a:prstGeom prst="rect">
            <a:avLst/>
          </a:prstGeom>
          <a:noFill/>
        </p:spPr>
        <p:txBody>
          <a:bodyPr wrap="none" rtlCol="0">
            <a:spAutoFit/>
          </a:bodyPr>
          <a:lstStyle/>
          <a:p>
            <a:r>
              <a:rPr lang="en-GB" sz="1200"/>
              <a:t>(Yli-Kerttula &amp; Varis, 2023; Cummings et al, 2016; Shirley 2013)</a:t>
            </a:r>
          </a:p>
        </p:txBody>
      </p:sp>
    </p:spTree>
    <p:extLst>
      <p:ext uri="{BB962C8B-B14F-4D97-AF65-F5344CB8AC3E}">
        <p14:creationId xmlns:p14="http://schemas.microsoft.com/office/powerpoint/2010/main" val="1096717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35BAC3D-60A1-816B-5C79-2E8B6D9806E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14</a:t>
            </a:fld>
            <a:endParaRPr lang="en-US"/>
          </a:p>
        </p:txBody>
      </p:sp>
      <p:sp>
        <p:nvSpPr>
          <p:cNvPr id="3" name="TextBox 2">
            <a:extLst>
              <a:ext uri="{FF2B5EF4-FFF2-40B4-BE49-F238E27FC236}">
                <a16:creationId xmlns:a16="http://schemas.microsoft.com/office/drawing/2014/main" id="{B909DA16-6278-5B36-5736-76314681597C}"/>
              </a:ext>
            </a:extLst>
          </p:cNvPr>
          <p:cNvSpPr txBox="1"/>
          <p:nvPr/>
        </p:nvSpPr>
        <p:spPr>
          <a:xfrm>
            <a:off x="260108" y="239666"/>
            <a:ext cx="8108823" cy="2123658"/>
          </a:xfrm>
          <a:prstGeom prst="rect">
            <a:avLst/>
          </a:prstGeom>
          <a:solidFill>
            <a:schemeClr val="tx1">
              <a:lumMod val="60000"/>
              <a:lumOff val="40000"/>
            </a:schemeClr>
          </a:solidFill>
        </p:spPr>
        <p:txBody>
          <a:bodyPr wrap="square" rtlCol="0">
            <a:spAutoFit/>
          </a:bodyPr>
          <a:lstStyle/>
          <a:p>
            <a:r>
              <a:rPr lang="en-GB" sz="2200" b="1"/>
              <a:t>ADKAR Model- Awareness, Desire, Knowledge, Ability, Reinforcement</a:t>
            </a:r>
          </a:p>
          <a:p>
            <a:pPr marL="285750" indent="-285750">
              <a:buFont typeface="Arial" panose="020B0604020202020204" pitchFamily="34" charset="0"/>
              <a:buChar char="•"/>
            </a:pPr>
            <a:r>
              <a:rPr lang="en-GB" sz="2200"/>
              <a:t>Systematic and clear</a:t>
            </a:r>
          </a:p>
          <a:p>
            <a:pPr marL="285750" indent="-285750">
              <a:buFont typeface="Arial" panose="020B0604020202020204" pitchFamily="34" charset="0"/>
              <a:buChar char="•"/>
            </a:pPr>
            <a:r>
              <a:rPr lang="en-GB" sz="2200"/>
              <a:t>Training and support throughout the change process</a:t>
            </a:r>
          </a:p>
          <a:p>
            <a:pPr marL="285750" indent="-285750">
              <a:buFont typeface="Arial" panose="020B0604020202020204" pitchFamily="34" charset="0"/>
              <a:buChar char="•"/>
            </a:pPr>
            <a:r>
              <a:rPr lang="en-GB" sz="2200"/>
              <a:t>Effective in a variety of change projects</a:t>
            </a:r>
          </a:p>
          <a:p>
            <a:pPr marL="285750" indent="-285750">
              <a:buFont typeface="Arial" panose="020B0604020202020204" pitchFamily="34" charset="0"/>
              <a:buChar char="•"/>
            </a:pPr>
            <a:r>
              <a:rPr lang="en-GB" sz="2200"/>
              <a:t>May be time consuming</a:t>
            </a:r>
          </a:p>
          <a:p>
            <a:pPr marL="285750" indent="-285750">
              <a:buFont typeface="Arial" panose="020B0604020202020204" pitchFamily="34" charset="0"/>
              <a:buChar char="•"/>
            </a:pPr>
            <a:r>
              <a:rPr lang="en-GB" sz="2200"/>
              <a:t>Requires a lot of coaching and training</a:t>
            </a:r>
          </a:p>
        </p:txBody>
      </p:sp>
      <p:sp>
        <p:nvSpPr>
          <p:cNvPr id="7" name="TextBox 6">
            <a:extLst>
              <a:ext uri="{FF2B5EF4-FFF2-40B4-BE49-F238E27FC236}">
                <a16:creationId xmlns:a16="http://schemas.microsoft.com/office/drawing/2014/main" id="{ADBB14C9-79F4-F6EA-FC6B-90FC91565BD4}"/>
              </a:ext>
            </a:extLst>
          </p:cNvPr>
          <p:cNvSpPr txBox="1"/>
          <p:nvPr/>
        </p:nvSpPr>
        <p:spPr>
          <a:xfrm>
            <a:off x="5085526" y="2066654"/>
            <a:ext cx="3026213" cy="276999"/>
          </a:xfrm>
          <a:prstGeom prst="rect">
            <a:avLst/>
          </a:prstGeom>
          <a:noFill/>
        </p:spPr>
        <p:txBody>
          <a:bodyPr wrap="none" rtlCol="0">
            <a:spAutoFit/>
          </a:bodyPr>
          <a:lstStyle/>
          <a:p>
            <a:r>
              <a:rPr lang="en-GB" sz="1200"/>
              <a:t>(Yli-Kerttula &amp; Varis, 2023; </a:t>
            </a:r>
            <a:r>
              <a:rPr lang="en-GB" sz="1200" err="1"/>
              <a:t>Kachian</a:t>
            </a:r>
            <a:r>
              <a:rPr lang="en-GB" sz="1200"/>
              <a:t> et al, 2018)</a:t>
            </a:r>
          </a:p>
        </p:txBody>
      </p:sp>
      <p:pic>
        <p:nvPicPr>
          <p:cNvPr id="9" name="Picture 6" descr="adkar model change management framework infographic with big circle ...">
            <a:extLst>
              <a:ext uri="{FF2B5EF4-FFF2-40B4-BE49-F238E27FC236}">
                <a16:creationId xmlns:a16="http://schemas.microsoft.com/office/drawing/2014/main" id="{B1D09A98-E445-C136-2F86-1670D32AF6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0934" y="2641600"/>
            <a:ext cx="6862443" cy="3976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01069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7A49C0DA-C8AE-5ECC-149A-D60ECFF8C1EB}"/>
              </a:ext>
            </a:extLst>
          </p:cNvPr>
          <p:cNvSpPr>
            <a:spLocks noGrp="1"/>
          </p:cNvSpPr>
          <p:nvPr>
            <p:ph type="title"/>
          </p:nvPr>
        </p:nvSpPr>
        <p:spPr>
          <a:xfrm>
            <a:off x="883920" y="0"/>
            <a:ext cx="10360152" cy="914400"/>
          </a:xfrm>
        </p:spPr>
        <p:txBody>
          <a:bodyPr/>
          <a:lstStyle/>
          <a:p>
            <a:pPr algn="ctr"/>
            <a:r>
              <a:rPr lang="en-US"/>
              <a:t>Strategy selected</a:t>
            </a:r>
          </a:p>
        </p:txBody>
      </p:sp>
      <p:sp>
        <p:nvSpPr>
          <p:cNvPr id="5" name="Slide Number Placeholder 4">
            <a:extLst>
              <a:ext uri="{FF2B5EF4-FFF2-40B4-BE49-F238E27FC236}">
                <a16:creationId xmlns:a16="http://schemas.microsoft.com/office/drawing/2014/main" id="{AF012FDC-7484-2B3B-E496-144348256B81}"/>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15</a:t>
            </a:fld>
            <a:endParaRPr lang="en-US"/>
          </a:p>
        </p:txBody>
      </p:sp>
      <p:sp>
        <p:nvSpPr>
          <p:cNvPr id="3" name="TextBox 2">
            <a:extLst>
              <a:ext uri="{FF2B5EF4-FFF2-40B4-BE49-F238E27FC236}">
                <a16:creationId xmlns:a16="http://schemas.microsoft.com/office/drawing/2014/main" id="{0613635F-AED9-19F4-3718-F104E6F21BD8}"/>
              </a:ext>
            </a:extLst>
          </p:cNvPr>
          <p:cNvSpPr txBox="1"/>
          <p:nvPr/>
        </p:nvSpPr>
        <p:spPr>
          <a:xfrm>
            <a:off x="156464" y="91367"/>
            <a:ext cx="8316112" cy="2308324"/>
          </a:xfrm>
          <a:prstGeom prst="rect">
            <a:avLst/>
          </a:prstGeom>
          <a:solidFill>
            <a:schemeClr val="tx1">
              <a:lumMod val="40000"/>
              <a:lumOff val="60000"/>
            </a:schemeClr>
          </a:solidFill>
        </p:spPr>
        <p:txBody>
          <a:bodyPr wrap="square" rtlCol="0">
            <a:spAutoFit/>
          </a:bodyPr>
          <a:lstStyle/>
          <a:p>
            <a:r>
              <a:rPr lang="en-GB" b="1" dirty="0"/>
              <a:t>PDSA- Plan-Do-Study-Act Cycle</a:t>
            </a:r>
          </a:p>
          <a:p>
            <a:pPr marL="285750" indent="-285750">
              <a:buFont typeface="Arial" panose="020B0604020202020204" pitchFamily="34" charset="0"/>
              <a:buChar char="•"/>
            </a:pPr>
            <a:r>
              <a:rPr lang="en-GB" dirty="0"/>
              <a:t>Simplicity and applicability to many situations</a:t>
            </a:r>
          </a:p>
          <a:p>
            <a:pPr marL="285750" indent="-285750">
              <a:buFont typeface="Arial" panose="020B0604020202020204" pitchFamily="34" charset="0"/>
              <a:buChar char="•"/>
            </a:pPr>
            <a:r>
              <a:rPr lang="en-GB" dirty="0"/>
              <a:t>Emphasis on effectiveness in rapid small-scale testing</a:t>
            </a:r>
          </a:p>
          <a:p>
            <a:pPr marL="285750" indent="-285750">
              <a:buFont typeface="Arial" panose="020B0604020202020204" pitchFamily="34" charset="0"/>
              <a:buChar char="•"/>
            </a:pPr>
            <a:r>
              <a:rPr lang="en-GB" dirty="0"/>
              <a:t>New learning can be included into the process</a:t>
            </a:r>
          </a:p>
          <a:p>
            <a:pPr marL="285750" indent="-285750">
              <a:buFont typeface="Arial" panose="020B0604020202020204" pitchFamily="34" charset="0"/>
              <a:buChar char="•"/>
            </a:pPr>
            <a:r>
              <a:rPr lang="en-GB" dirty="0"/>
              <a:t>Misconception it can be used as a standalone method- cannot change behaviour</a:t>
            </a:r>
          </a:p>
          <a:p>
            <a:pPr marL="285750" indent="-285750">
              <a:buFont typeface="Arial" panose="020B0604020202020204" pitchFamily="34" charset="0"/>
              <a:buChar char="•"/>
            </a:pPr>
            <a:r>
              <a:rPr lang="en-GB" dirty="0"/>
              <a:t>One size does not fit all approaches, especially large scale and complex</a:t>
            </a:r>
          </a:p>
          <a:p>
            <a:pPr marL="285750" indent="-285750">
              <a:buFont typeface="Arial" panose="020B0604020202020204" pitchFamily="34" charset="0"/>
              <a:buChar char="•"/>
            </a:pPr>
            <a:endParaRPr lang="en-GB" dirty="0"/>
          </a:p>
          <a:p>
            <a:endParaRPr lang="en-GB" dirty="0"/>
          </a:p>
        </p:txBody>
      </p:sp>
      <p:pic>
        <p:nvPicPr>
          <p:cNvPr id="8" name="Picture 4" descr="HUSKY Health Program | HUSKY Health Providers | Policies, Procedures ...">
            <a:extLst>
              <a:ext uri="{FF2B5EF4-FFF2-40B4-BE49-F238E27FC236}">
                <a16:creationId xmlns:a16="http://schemas.microsoft.com/office/drawing/2014/main" id="{9BFEE111-A251-9C14-9C98-F4631DA8EC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5959" y="1532585"/>
            <a:ext cx="3965390" cy="342598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F0B194F-2E4B-96CD-B0EB-884D5EF6492F}"/>
              </a:ext>
            </a:extLst>
          </p:cNvPr>
          <p:cNvSpPr txBox="1"/>
          <p:nvPr/>
        </p:nvSpPr>
        <p:spPr>
          <a:xfrm>
            <a:off x="4914536" y="940453"/>
            <a:ext cx="3693887" cy="276999"/>
          </a:xfrm>
          <a:prstGeom prst="rect">
            <a:avLst/>
          </a:prstGeom>
          <a:noFill/>
        </p:spPr>
        <p:txBody>
          <a:bodyPr wrap="square">
            <a:spAutoFit/>
          </a:bodyPr>
          <a:lstStyle/>
          <a:p>
            <a:r>
              <a:rPr lang="en-GB" sz="1200" b="0" i="0" dirty="0">
                <a:solidFill>
                  <a:schemeClr val="bg2">
                    <a:lumMod val="25000"/>
                  </a:schemeClr>
                </a:solidFill>
                <a:effectLst/>
              </a:rPr>
              <a:t>(Reed</a:t>
            </a:r>
            <a:r>
              <a:rPr lang="en-GB" sz="1200" dirty="0">
                <a:solidFill>
                  <a:schemeClr val="bg2">
                    <a:lumMod val="25000"/>
                  </a:schemeClr>
                </a:solidFill>
              </a:rPr>
              <a:t> &amp; </a:t>
            </a:r>
            <a:r>
              <a:rPr lang="en-GB" sz="1200" b="0" i="0" dirty="0">
                <a:solidFill>
                  <a:schemeClr val="bg2">
                    <a:lumMod val="25000"/>
                  </a:schemeClr>
                </a:solidFill>
                <a:effectLst/>
              </a:rPr>
              <a:t>Card, 2016; Knudsen et al, 2019; </a:t>
            </a:r>
            <a:r>
              <a:rPr lang="en-GB" sz="1200" b="0" i="0" dirty="0" err="1">
                <a:solidFill>
                  <a:schemeClr val="bg2">
                    <a:lumMod val="25000"/>
                  </a:schemeClr>
                </a:solidFill>
                <a:effectLst/>
              </a:rPr>
              <a:t>Prybutok</a:t>
            </a:r>
            <a:r>
              <a:rPr lang="en-GB" sz="1200" b="0" i="0" dirty="0">
                <a:solidFill>
                  <a:schemeClr val="bg2">
                    <a:lumMod val="25000"/>
                  </a:schemeClr>
                </a:solidFill>
                <a:effectLst/>
              </a:rPr>
              <a:t> 2018)</a:t>
            </a:r>
            <a:endParaRPr lang="en-GB" sz="1200" dirty="0">
              <a:solidFill>
                <a:schemeClr val="bg2">
                  <a:lumMod val="25000"/>
                </a:schemeClr>
              </a:solidFill>
            </a:endParaRPr>
          </a:p>
        </p:txBody>
      </p:sp>
      <p:sp>
        <p:nvSpPr>
          <p:cNvPr id="10" name="TextBox 9">
            <a:extLst>
              <a:ext uri="{FF2B5EF4-FFF2-40B4-BE49-F238E27FC236}">
                <a16:creationId xmlns:a16="http://schemas.microsoft.com/office/drawing/2014/main" id="{EC5C4C2D-8A3C-DF2F-8373-3008163BDD7A}"/>
              </a:ext>
            </a:extLst>
          </p:cNvPr>
          <p:cNvSpPr txBox="1"/>
          <p:nvPr/>
        </p:nvSpPr>
        <p:spPr>
          <a:xfrm>
            <a:off x="156464" y="5002641"/>
            <a:ext cx="8316112" cy="1754326"/>
          </a:xfrm>
          <a:prstGeom prst="rect">
            <a:avLst/>
          </a:prstGeom>
          <a:solidFill>
            <a:schemeClr val="bg2">
              <a:lumMod val="75000"/>
            </a:schemeClr>
          </a:solidFill>
        </p:spPr>
        <p:txBody>
          <a:bodyPr wrap="square" rtlCol="0">
            <a:spAutoFit/>
          </a:bodyPr>
          <a:lstStyle/>
          <a:p>
            <a:r>
              <a:rPr lang="en-GB" b="1"/>
              <a:t>Combining Human Factors and Cognitive Aid principles</a:t>
            </a:r>
          </a:p>
          <a:p>
            <a:pPr marL="285750" indent="-285750">
              <a:buFont typeface="Arial" panose="020B0604020202020204" pitchFamily="34" charset="0"/>
              <a:buChar char="•"/>
            </a:pPr>
            <a:r>
              <a:rPr lang="en-GB"/>
              <a:t>Reduce errors and improve team coordination and reliability</a:t>
            </a:r>
          </a:p>
          <a:p>
            <a:pPr marL="285750" indent="-285750">
              <a:buFont typeface="Arial" panose="020B0604020202020204" pitchFamily="34" charset="0"/>
              <a:buChar char="•"/>
            </a:pPr>
            <a:r>
              <a:rPr lang="en-GB"/>
              <a:t>Improve patient care and safety</a:t>
            </a:r>
          </a:p>
          <a:p>
            <a:pPr marL="285750" indent="-285750">
              <a:buFont typeface="Arial" panose="020B0604020202020204" pitchFamily="34" charset="0"/>
              <a:buChar char="•"/>
            </a:pPr>
            <a:r>
              <a:rPr lang="en-GB"/>
              <a:t>Evidence based for using checklist</a:t>
            </a:r>
          </a:p>
          <a:p>
            <a:pPr marL="285750" indent="-285750">
              <a:buFont typeface="Arial" panose="020B0604020202020204" pitchFamily="34" charset="0"/>
              <a:buChar char="•"/>
            </a:pPr>
            <a:r>
              <a:rPr lang="en-GB"/>
              <a:t>Cognitive theory may be oversimplistic</a:t>
            </a:r>
          </a:p>
          <a:p>
            <a:pPr marL="285750" indent="-285750">
              <a:buFont typeface="Arial" panose="020B0604020202020204" pitchFamily="34" charset="0"/>
              <a:buChar char="•"/>
            </a:pPr>
            <a:r>
              <a:rPr lang="en-GB"/>
              <a:t>May overlook other factors which influence individual behaviour</a:t>
            </a:r>
          </a:p>
        </p:txBody>
      </p:sp>
      <p:sp>
        <p:nvSpPr>
          <p:cNvPr id="12" name="TextBox 11">
            <a:extLst>
              <a:ext uri="{FF2B5EF4-FFF2-40B4-BE49-F238E27FC236}">
                <a16:creationId xmlns:a16="http://schemas.microsoft.com/office/drawing/2014/main" id="{A218DB74-2DA7-363C-8F02-061941106F45}"/>
              </a:ext>
            </a:extLst>
          </p:cNvPr>
          <p:cNvSpPr txBox="1"/>
          <p:nvPr/>
        </p:nvSpPr>
        <p:spPr>
          <a:xfrm>
            <a:off x="3720592" y="5879804"/>
            <a:ext cx="4751984" cy="276999"/>
          </a:xfrm>
          <a:prstGeom prst="rect">
            <a:avLst/>
          </a:prstGeom>
          <a:noFill/>
        </p:spPr>
        <p:txBody>
          <a:bodyPr wrap="square" rtlCol="0">
            <a:spAutoFit/>
          </a:bodyPr>
          <a:lstStyle/>
          <a:p>
            <a:r>
              <a:rPr lang="en-GB" sz="1200" dirty="0">
                <a:latin typeface="Segoe UI" panose="020B0502040204020203" pitchFamily="34" charset="0"/>
              </a:rPr>
              <a:t>(McLaughlin &amp; Byrne 2020; Russ et al, 2013; Merry &amp; Mitchell 2016)</a:t>
            </a:r>
            <a:endParaRPr lang="en-GB" sz="1200" dirty="0"/>
          </a:p>
        </p:txBody>
      </p:sp>
    </p:spTree>
    <p:extLst>
      <p:ext uri="{BB962C8B-B14F-4D97-AF65-F5344CB8AC3E}">
        <p14:creationId xmlns:p14="http://schemas.microsoft.com/office/powerpoint/2010/main" val="3748348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96E3FD31-D19A-BFEB-821F-C00103830DC9}"/>
              </a:ext>
            </a:extLst>
          </p:cNvPr>
          <p:cNvSpPr>
            <a:spLocks noGrp="1"/>
          </p:cNvSpPr>
          <p:nvPr>
            <p:ph type="title"/>
          </p:nvPr>
        </p:nvSpPr>
        <p:spPr>
          <a:xfrm>
            <a:off x="3555273" y="-119384"/>
            <a:ext cx="10360152" cy="914400"/>
          </a:xfrm>
        </p:spPr>
        <p:txBody>
          <a:bodyPr/>
          <a:lstStyle/>
          <a:p>
            <a:r>
              <a:rPr lang="en-US" dirty="0"/>
              <a:t>Organisational Challenges</a:t>
            </a:r>
          </a:p>
        </p:txBody>
      </p:sp>
      <p:sp>
        <p:nvSpPr>
          <p:cNvPr id="5" name="Slide Number Placeholder 4">
            <a:extLst>
              <a:ext uri="{FF2B5EF4-FFF2-40B4-BE49-F238E27FC236}">
                <a16:creationId xmlns:a16="http://schemas.microsoft.com/office/drawing/2014/main" id="{7F576313-F1C8-57CB-82F6-54BC07D3B9F4}"/>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16</a:t>
            </a:fld>
            <a:endParaRPr lang="en-US"/>
          </a:p>
        </p:txBody>
      </p:sp>
      <p:sp>
        <p:nvSpPr>
          <p:cNvPr id="3" name="Cloud 2">
            <a:extLst>
              <a:ext uri="{FF2B5EF4-FFF2-40B4-BE49-F238E27FC236}">
                <a16:creationId xmlns:a16="http://schemas.microsoft.com/office/drawing/2014/main" id="{B7DBC32B-5B51-7B3C-B0D7-AE75516AC847}"/>
              </a:ext>
            </a:extLst>
          </p:cNvPr>
          <p:cNvSpPr/>
          <p:nvPr/>
        </p:nvSpPr>
        <p:spPr>
          <a:xfrm>
            <a:off x="280674" y="1800636"/>
            <a:ext cx="3422469" cy="1791176"/>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A95A7EA-2B82-B3A5-851D-06319C8EC441}"/>
              </a:ext>
            </a:extLst>
          </p:cNvPr>
          <p:cNvSpPr txBox="1"/>
          <p:nvPr/>
        </p:nvSpPr>
        <p:spPr>
          <a:xfrm>
            <a:off x="998498" y="2246134"/>
            <a:ext cx="1815738" cy="830997"/>
          </a:xfrm>
          <a:prstGeom prst="rect">
            <a:avLst/>
          </a:prstGeom>
          <a:noFill/>
        </p:spPr>
        <p:txBody>
          <a:bodyPr wrap="square" rtlCol="0">
            <a:spAutoFit/>
          </a:bodyPr>
          <a:lstStyle/>
          <a:p>
            <a:pPr algn="ctr"/>
            <a:r>
              <a:rPr lang="en-GB" sz="2400" dirty="0"/>
              <a:t>Resistance To Change</a:t>
            </a:r>
          </a:p>
        </p:txBody>
      </p:sp>
      <p:sp>
        <p:nvSpPr>
          <p:cNvPr id="6" name="Cloud 5">
            <a:extLst>
              <a:ext uri="{FF2B5EF4-FFF2-40B4-BE49-F238E27FC236}">
                <a16:creationId xmlns:a16="http://schemas.microsoft.com/office/drawing/2014/main" id="{EE516C46-615D-D3F3-0721-E3D50544B2CA}"/>
              </a:ext>
            </a:extLst>
          </p:cNvPr>
          <p:cNvSpPr/>
          <p:nvPr/>
        </p:nvSpPr>
        <p:spPr>
          <a:xfrm>
            <a:off x="4337779" y="1776917"/>
            <a:ext cx="3187334" cy="183861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E26BD244-AC3D-FD0D-6838-26292A91031C}"/>
              </a:ext>
            </a:extLst>
          </p:cNvPr>
          <p:cNvSpPr txBox="1"/>
          <p:nvPr/>
        </p:nvSpPr>
        <p:spPr>
          <a:xfrm>
            <a:off x="4854848" y="2246134"/>
            <a:ext cx="2153195" cy="830997"/>
          </a:xfrm>
          <a:prstGeom prst="rect">
            <a:avLst/>
          </a:prstGeom>
          <a:noFill/>
        </p:spPr>
        <p:txBody>
          <a:bodyPr wrap="square" rtlCol="0">
            <a:spAutoFit/>
          </a:bodyPr>
          <a:lstStyle/>
          <a:p>
            <a:pPr algn="ctr"/>
            <a:r>
              <a:rPr lang="en-GB" sz="2400" dirty="0"/>
              <a:t>Time pressure in cardiac arrest</a:t>
            </a:r>
          </a:p>
        </p:txBody>
      </p:sp>
      <p:sp>
        <p:nvSpPr>
          <p:cNvPr id="8" name="Cloud 7">
            <a:extLst>
              <a:ext uri="{FF2B5EF4-FFF2-40B4-BE49-F238E27FC236}">
                <a16:creationId xmlns:a16="http://schemas.microsoft.com/office/drawing/2014/main" id="{196D33B0-D12D-75A6-C7D7-14846BF1CDDF}"/>
              </a:ext>
            </a:extLst>
          </p:cNvPr>
          <p:cNvSpPr/>
          <p:nvPr/>
        </p:nvSpPr>
        <p:spPr>
          <a:xfrm>
            <a:off x="7931331" y="1742327"/>
            <a:ext cx="3422469" cy="183861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A53162C-4314-D573-7846-6AE402B00BB0}"/>
              </a:ext>
            </a:extLst>
          </p:cNvPr>
          <p:cNvSpPr txBox="1"/>
          <p:nvPr/>
        </p:nvSpPr>
        <p:spPr>
          <a:xfrm>
            <a:off x="8565967" y="2218291"/>
            <a:ext cx="2153195" cy="830997"/>
          </a:xfrm>
          <a:prstGeom prst="rect">
            <a:avLst/>
          </a:prstGeom>
          <a:noFill/>
        </p:spPr>
        <p:txBody>
          <a:bodyPr wrap="square" rtlCol="0">
            <a:spAutoFit/>
          </a:bodyPr>
          <a:lstStyle/>
          <a:p>
            <a:pPr algn="ctr"/>
            <a:r>
              <a:rPr lang="en-GB" sz="2400" dirty="0"/>
              <a:t>Training and Consistency</a:t>
            </a:r>
          </a:p>
        </p:txBody>
      </p:sp>
      <p:pic>
        <p:nvPicPr>
          <p:cNvPr id="12" name="Picture 11">
            <a:extLst>
              <a:ext uri="{FF2B5EF4-FFF2-40B4-BE49-F238E27FC236}">
                <a16:creationId xmlns:a16="http://schemas.microsoft.com/office/drawing/2014/main" id="{12869D0C-2BFF-BA48-22FA-6A377CFFBD11}"/>
              </a:ext>
            </a:extLst>
          </p:cNvPr>
          <p:cNvPicPr>
            <a:picLocks noChangeAspect="1"/>
          </p:cNvPicPr>
          <p:nvPr/>
        </p:nvPicPr>
        <p:blipFill>
          <a:blip r:embed="rId3"/>
          <a:srcRect l="16707" t="57657" r="23770" b="9237"/>
          <a:stretch>
            <a:fillRect/>
          </a:stretch>
        </p:blipFill>
        <p:spPr>
          <a:xfrm>
            <a:off x="2571932" y="3853543"/>
            <a:ext cx="7381475" cy="2674056"/>
          </a:xfrm>
          <a:prstGeom prst="rect">
            <a:avLst/>
          </a:prstGeom>
        </p:spPr>
      </p:pic>
    </p:spTree>
    <p:extLst>
      <p:ext uri="{BB962C8B-B14F-4D97-AF65-F5344CB8AC3E}">
        <p14:creationId xmlns:p14="http://schemas.microsoft.com/office/powerpoint/2010/main" val="5378095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5DC0028-4150-0F89-E59C-F563C67F6CFD}"/>
              </a:ext>
            </a:extLst>
          </p:cNvPr>
          <p:cNvSpPr>
            <a:spLocks noGrp="1"/>
          </p:cNvSpPr>
          <p:nvPr>
            <p:ph type="title"/>
          </p:nvPr>
        </p:nvSpPr>
        <p:spPr>
          <a:xfrm>
            <a:off x="4833257" y="-91440"/>
            <a:ext cx="3122023" cy="914400"/>
          </a:xfrm>
        </p:spPr>
        <p:txBody>
          <a:bodyPr anchor="b">
            <a:normAutofit/>
          </a:bodyPr>
          <a:lstStyle/>
          <a:p>
            <a:r>
              <a:rPr lang="en-US" dirty="0"/>
              <a:t>Reflection</a:t>
            </a:r>
          </a:p>
        </p:txBody>
      </p:sp>
      <p:sp>
        <p:nvSpPr>
          <p:cNvPr id="8" name="Slide Number Placeholder 3">
            <a:extLst>
              <a:ext uri="{FF2B5EF4-FFF2-40B4-BE49-F238E27FC236}">
                <a16:creationId xmlns:a16="http://schemas.microsoft.com/office/drawing/2014/main" id="{BEB4089C-36FD-B35B-919B-0018CD94FA1C}"/>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17</a:t>
            </a:fld>
            <a:endParaRPr lang="en-US"/>
          </a:p>
        </p:txBody>
      </p:sp>
      <p:sp>
        <p:nvSpPr>
          <p:cNvPr id="2" name="Diamond 1">
            <a:extLst>
              <a:ext uri="{FF2B5EF4-FFF2-40B4-BE49-F238E27FC236}">
                <a16:creationId xmlns:a16="http://schemas.microsoft.com/office/drawing/2014/main" id="{3E88BF2E-CB74-F8FF-9367-DE2386A6CC93}"/>
              </a:ext>
            </a:extLst>
          </p:cNvPr>
          <p:cNvSpPr/>
          <p:nvPr/>
        </p:nvSpPr>
        <p:spPr>
          <a:xfrm>
            <a:off x="10278295" y="2072640"/>
            <a:ext cx="1789613" cy="1688413"/>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Diamond 2">
            <a:extLst>
              <a:ext uri="{FF2B5EF4-FFF2-40B4-BE49-F238E27FC236}">
                <a16:creationId xmlns:a16="http://schemas.microsoft.com/office/drawing/2014/main" id="{A81B9820-7015-2546-D486-F905D18BA332}"/>
              </a:ext>
            </a:extLst>
          </p:cNvPr>
          <p:cNvSpPr/>
          <p:nvPr/>
        </p:nvSpPr>
        <p:spPr>
          <a:xfrm>
            <a:off x="8303619" y="2072642"/>
            <a:ext cx="1789613" cy="1688413"/>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iamond 4">
            <a:extLst>
              <a:ext uri="{FF2B5EF4-FFF2-40B4-BE49-F238E27FC236}">
                <a16:creationId xmlns:a16="http://schemas.microsoft.com/office/drawing/2014/main" id="{C0E6E526-AB18-A9F3-35D9-2EC3288E427A}"/>
              </a:ext>
            </a:extLst>
          </p:cNvPr>
          <p:cNvSpPr/>
          <p:nvPr/>
        </p:nvSpPr>
        <p:spPr>
          <a:xfrm>
            <a:off x="6394268" y="2072643"/>
            <a:ext cx="1789613" cy="1688413"/>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iamond 6">
            <a:extLst>
              <a:ext uri="{FF2B5EF4-FFF2-40B4-BE49-F238E27FC236}">
                <a16:creationId xmlns:a16="http://schemas.microsoft.com/office/drawing/2014/main" id="{9D2577E4-867F-00F1-34B6-55D2233170F6}"/>
              </a:ext>
            </a:extLst>
          </p:cNvPr>
          <p:cNvSpPr/>
          <p:nvPr/>
        </p:nvSpPr>
        <p:spPr>
          <a:xfrm>
            <a:off x="4419592" y="2072640"/>
            <a:ext cx="1789613" cy="1688413"/>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iamond 8">
            <a:extLst>
              <a:ext uri="{FF2B5EF4-FFF2-40B4-BE49-F238E27FC236}">
                <a16:creationId xmlns:a16="http://schemas.microsoft.com/office/drawing/2014/main" id="{9F6ABA23-54FD-CE17-09F1-0D6A811107B5}"/>
              </a:ext>
            </a:extLst>
          </p:cNvPr>
          <p:cNvSpPr/>
          <p:nvPr/>
        </p:nvSpPr>
        <p:spPr>
          <a:xfrm>
            <a:off x="2353479" y="2072640"/>
            <a:ext cx="1789613" cy="1688413"/>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iamond 9">
            <a:extLst>
              <a:ext uri="{FF2B5EF4-FFF2-40B4-BE49-F238E27FC236}">
                <a16:creationId xmlns:a16="http://schemas.microsoft.com/office/drawing/2014/main" id="{275252A5-CA89-F7EB-27B3-96304D44F4FC}"/>
              </a:ext>
            </a:extLst>
          </p:cNvPr>
          <p:cNvSpPr/>
          <p:nvPr/>
        </p:nvSpPr>
        <p:spPr>
          <a:xfrm>
            <a:off x="296089" y="2072644"/>
            <a:ext cx="1789613" cy="1688413"/>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6B80C8EC-F989-9914-7BF2-D94E9B7BC55C}"/>
              </a:ext>
            </a:extLst>
          </p:cNvPr>
          <p:cNvSpPr txBox="1"/>
          <p:nvPr/>
        </p:nvSpPr>
        <p:spPr>
          <a:xfrm>
            <a:off x="493468" y="2701402"/>
            <a:ext cx="1583511" cy="430887"/>
          </a:xfrm>
          <a:prstGeom prst="rect">
            <a:avLst/>
          </a:prstGeom>
          <a:noFill/>
        </p:spPr>
        <p:txBody>
          <a:bodyPr wrap="square" rtlCol="0">
            <a:spAutoFit/>
          </a:bodyPr>
          <a:lstStyle/>
          <a:p>
            <a:r>
              <a:rPr lang="en-GB" sz="2200" dirty="0"/>
              <a:t>Description</a:t>
            </a:r>
          </a:p>
        </p:txBody>
      </p:sp>
      <p:sp>
        <p:nvSpPr>
          <p:cNvPr id="12" name="TextBox 11">
            <a:extLst>
              <a:ext uri="{FF2B5EF4-FFF2-40B4-BE49-F238E27FC236}">
                <a16:creationId xmlns:a16="http://schemas.microsoft.com/office/drawing/2014/main" id="{50936E2F-6F60-E0DC-C7FB-FC6617BF4C7F}"/>
              </a:ext>
            </a:extLst>
          </p:cNvPr>
          <p:cNvSpPr txBox="1"/>
          <p:nvPr/>
        </p:nvSpPr>
        <p:spPr>
          <a:xfrm>
            <a:off x="2460891" y="2701401"/>
            <a:ext cx="1583511" cy="430887"/>
          </a:xfrm>
          <a:prstGeom prst="rect">
            <a:avLst/>
          </a:prstGeom>
          <a:noFill/>
        </p:spPr>
        <p:txBody>
          <a:bodyPr wrap="square" rtlCol="0">
            <a:spAutoFit/>
          </a:bodyPr>
          <a:lstStyle/>
          <a:p>
            <a:pPr algn="ctr"/>
            <a:r>
              <a:rPr lang="en-GB" sz="2200" dirty="0"/>
              <a:t>Feelings</a:t>
            </a:r>
          </a:p>
        </p:txBody>
      </p:sp>
      <p:sp>
        <p:nvSpPr>
          <p:cNvPr id="13" name="TextBox 12">
            <a:extLst>
              <a:ext uri="{FF2B5EF4-FFF2-40B4-BE49-F238E27FC236}">
                <a16:creationId xmlns:a16="http://schemas.microsoft.com/office/drawing/2014/main" id="{AE9C4A0B-FCBA-3B2D-4B1E-2A84DACEE936}"/>
              </a:ext>
            </a:extLst>
          </p:cNvPr>
          <p:cNvSpPr txBox="1"/>
          <p:nvPr/>
        </p:nvSpPr>
        <p:spPr>
          <a:xfrm>
            <a:off x="4522642" y="2701401"/>
            <a:ext cx="1583511" cy="430887"/>
          </a:xfrm>
          <a:prstGeom prst="rect">
            <a:avLst/>
          </a:prstGeom>
          <a:noFill/>
        </p:spPr>
        <p:txBody>
          <a:bodyPr wrap="square" rtlCol="0">
            <a:spAutoFit/>
          </a:bodyPr>
          <a:lstStyle/>
          <a:p>
            <a:pPr algn="ctr"/>
            <a:r>
              <a:rPr lang="en-GB" sz="2200" dirty="0"/>
              <a:t>Evaluation</a:t>
            </a:r>
          </a:p>
        </p:txBody>
      </p:sp>
      <p:sp>
        <p:nvSpPr>
          <p:cNvPr id="14" name="TextBox 13">
            <a:extLst>
              <a:ext uri="{FF2B5EF4-FFF2-40B4-BE49-F238E27FC236}">
                <a16:creationId xmlns:a16="http://schemas.microsoft.com/office/drawing/2014/main" id="{C11677BB-86F3-DEE8-A602-37E807B41907}"/>
              </a:ext>
            </a:extLst>
          </p:cNvPr>
          <p:cNvSpPr txBox="1"/>
          <p:nvPr/>
        </p:nvSpPr>
        <p:spPr>
          <a:xfrm>
            <a:off x="6485705" y="2701400"/>
            <a:ext cx="1583511" cy="430887"/>
          </a:xfrm>
          <a:prstGeom prst="rect">
            <a:avLst/>
          </a:prstGeom>
          <a:noFill/>
        </p:spPr>
        <p:txBody>
          <a:bodyPr wrap="square" rtlCol="0">
            <a:spAutoFit/>
          </a:bodyPr>
          <a:lstStyle/>
          <a:p>
            <a:pPr algn="ctr"/>
            <a:r>
              <a:rPr lang="en-GB" sz="2200" dirty="0"/>
              <a:t>Analysis</a:t>
            </a:r>
          </a:p>
        </p:txBody>
      </p:sp>
      <p:sp>
        <p:nvSpPr>
          <p:cNvPr id="15" name="TextBox 14">
            <a:extLst>
              <a:ext uri="{FF2B5EF4-FFF2-40B4-BE49-F238E27FC236}">
                <a16:creationId xmlns:a16="http://schemas.microsoft.com/office/drawing/2014/main" id="{624B1CEC-1EAB-45D8-B842-A960EFC8B1E8}"/>
              </a:ext>
            </a:extLst>
          </p:cNvPr>
          <p:cNvSpPr txBox="1"/>
          <p:nvPr/>
        </p:nvSpPr>
        <p:spPr>
          <a:xfrm>
            <a:off x="8509721" y="2701399"/>
            <a:ext cx="1583511" cy="430887"/>
          </a:xfrm>
          <a:prstGeom prst="rect">
            <a:avLst/>
          </a:prstGeom>
          <a:noFill/>
        </p:spPr>
        <p:txBody>
          <a:bodyPr wrap="square" rtlCol="0">
            <a:spAutoFit/>
          </a:bodyPr>
          <a:lstStyle/>
          <a:p>
            <a:r>
              <a:rPr lang="en-GB" sz="2200" dirty="0"/>
              <a:t>Conclusion</a:t>
            </a:r>
          </a:p>
        </p:txBody>
      </p:sp>
      <p:sp>
        <p:nvSpPr>
          <p:cNvPr id="16" name="TextBox 15">
            <a:extLst>
              <a:ext uri="{FF2B5EF4-FFF2-40B4-BE49-F238E27FC236}">
                <a16:creationId xmlns:a16="http://schemas.microsoft.com/office/drawing/2014/main" id="{8AEDC320-9EC1-1478-F14A-6A40F5CABD8C}"/>
              </a:ext>
            </a:extLst>
          </p:cNvPr>
          <p:cNvSpPr txBox="1"/>
          <p:nvPr/>
        </p:nvSpPr>
        <p:spPr>
          <a:xfrm>
            <a:off x="10381345" y="2532121"/>
            <a:ext cx="1583511" cy="769441"/>
          </a:xfrm>
          <a:prstGeom prst="rect">
            <a:avLst/>
          </a:prstGeom>
          <a:noFill/>
        </p:spPr>
        <p:txBody>
          <a:bodyPr wrap="square" rtlCol="0">
            <a:spAutoFit/>
          </a:bodyPr>
          <a:lstStyle/>
          <a:p>
            <a:pPr algn="ctr"/>
            <a:r>
              <a:rPr lang="en-GB" sz="2200" dirty="0"/>
              <a:t>Action</a:t>
            </a:r>
          </a:p>
          <a:p>
            <a:pPr algn="ctr"/>
            <a:r>
              <a:rPr lang="en-GB" sz="2200" dirty="0"/>
              <a:t>Plan</a:t>
            </a:r>
          </a:p>
        </p:txBody>
      </p:sp>
      <p:sp>
        <p:nvSpPr>
          <p:cNvPr id="17" name="TextBox 16">
            <a:extLst>
              <a:ext uri="{FF2B5EF4-FFF2-40B4-BE49-F238E27FC236}">
                <a16:creationId xmlns:a16="http://schemas.microsoft.com/office/drawing/2014/main" id="{1C21D38F-1E64-9816-C0B2-A1BFE6DDF5C6}"/>
              </a:ext>
            </a:extLst>
          </p:cNvPr>
          <p:cNvSpPr txBox="1"/>
          <p:nvPr/>
        </p:nvSpPr>
        <p:spPr>
          <a:xfrm>
            <a:off x="7289074" y="6498704"/>
            <a:ext cx="1583511" cy="276999"/>
          </a:xfrm>
          <a:prstGeom prst="rect">
            <a:avLst/>
          </a:prstGeom>
          <a:noFill/>
        </p:spPr>
        <p:txBody>
          <a:bodyPr wrap="square" rtlCol="0">
            <a:spAutoFit/>
          </a:bodyPr>
          <a:lstStyle/>
          <a:p>
            <a:pPr algn="ctr"/>
            <a:r>
              <a:rPr lang="en-GB" sz="1200" dirty="0"/>
              <a:t>(Gibbs, 1988)</a:t>
            </a:r>
          </a:p>
        </p:txBody>
      </p:sp>
    </p:spTree>
    <p:extLst>
      <p:ext uri="{BB962C8B-B14F-4D97-AF65-F5344CB8AC3E}">
        <p14:creationId xmlns:p14="http://schemas.microsoft.com/office/powerpoint/2010/main" val="21888285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136B078-E1BB-3C45-D650-B470283FAE48}"/>
              </a:ext>
            </a:extLst>
          </p:cNvPr>
          <p:cNvPicPr>
            <a:picLocks noChangeAspect="1"/>
          </p:cNvPicPr>
          <p:nvPr/>
        </p:nvPicPr>
        <p:blipFill>
          <a:blip r:embed="rId3"/>
          <a:srcRect l="20040" t="25333" r="21865" b="19238"/>
          <a:stretch>
            <a:fillRect/>
          </a:stretch>
        </p:blipFill>
        <p:spPr>
          <a:xfrm>
            <a:off x="143690" y="0"/>
            <a:ext cx="5891349" cy="3542576"/>
          </a:xfrm>
          <a:prstGeom prst="rect">
            <a:avLst/>
          </a:prstGeom>
        </p:spPr>
      </p:pic>
      <p:pic>
        <p:nvPicPr>
          <p:cNvPr id="7" name="Picture 6">
            <a:extLst>
              <a:ext uri="{FF2B5EF4-FFF2-40B4-BE49-F238E27FC236}">
                <a16:creationId xmlns:a16="http://schemas.microsoft.com/office/drawing/2014/main" id="{2280137D-7F86-45FE-C72A-5EFB586EB5FF}"/>
              </a:ext>
            </a:extLst>
          </p:cNvPr>
          <p:cNvPicPr>
            <a:picLocks noChangeAspect="1"/>
          </p:cNvPicPr>
          <p:nvPr/>
        </p:nvPicPr>
        <p:blipFill>
          <a:blip r:embed="rId4"/>
          <a:srcRect l="19801" t="37048" r="22103" b="18666"/>
          <a:stretch>
            <a:fillRect/>
          </a:stretch>
        </p:blipFill>
        <p:spPr>
          <a:xfrm>
            <a:off x="82728" y="3542576"/>
            <a:ext cx="5952310" cy="3315424"/>
          </a:xfrm>
          <a:prstGeom prst="rect">
            <a:avLst/>
          </a:prstGeom>
        </p:spPr>
      </p:pic>
      <p:pic>
        <p:nvPicPr>
          <p:cNvPr id="9" name="Picture 8">
            <a:extLst>
              <a:ext uri="{FF2B5EF4-FFF2-40B4-BE49-F238E27FC236}">
                <a16:creationId xmlns:a16="http://schemas.microsoft.com/office/drawing/2014/main" id="{99F94BD3-48C1-CA97-B538-1B40A7FA2A9E}"/>
              </a:ext>
            </a:extLst>
          </p:cNvPr>
          <p:cNvPicPr>
            <a:picLocks noChangeAspect="1"/>
          </p:cNvPicPr>
          <p:nvPr/>
        </p:nvPicPr>
        <p:blipFill>
          <a:blip r:embed="rId5"/>
          <a:srcRect l="20992" t="36572" r="22579" b="19142"/>
          <a:stretch>
            <a:fillRect/>
          </a:stretch>
        </p:blipFill>
        <p:spPr>
          <a:xfrm>
            <a:off x="6156963" y="1169124"/>
            <a:ext cx="5805639" cy="3392354"/>
          </a:xfrm>
          <a:prstGeom prst="rect">
            <a:avLst/>
          </a:prstGeom>
        </p:spPr>
      </p:pic>
      <p:pic>
        <p:nvPicPr>
          <p:cNvPr id="11" name="Picture 10">
            <a:extLst>
              <a:ext uri="{FF2B5EF4-FFF2-40B4-BE49-F238E27FC236}">
                <a16:creationId xmlns:a16="http://schemas.microsoft.com/office/drawing/2014/main" id="{05361F4A-E22E-5FA7-53AC-A01E9B7EEA11}"/>
              </a:ext>
            </a:extLst>
          </p:cNvPr>
          <p:cNvPicPr>
            <a:picLocks noChangeAspect="1"/>
          </p:cNvPicPr>
          <p:nvPr/>
        </p:nvPicPr>
        <p:blipFill>
          <a:blip r:embed="rId6"/>
          <a:srcRect l="21786" t="60762" r="21785" b="19429"/>
          <a:stretch>
            <a:fillRect/>
          </a:stretch>
        </p:blipFill>
        <p:spPr>
          <a:xfrm>
            <a:off x="6156963" y="4561478"/>
            <a:ext cx="5952311" cy="1643378"/>
          </a:xfrm>
          <a:prstGeom prst="rect">
            <a:avLst/>
          </a:prstGeom>
        </p:spPr>
      </p:pic>
      <p:sp>
        <p:nvSpPr>
          <p:cNvPr id="12" name="TextBox 11">
            <a:extLst>
              <a:ext uri="{FF2B5EF4-FFF2-40B4-BE49-F238E27FC236}">
                <a16:creationId xmlns:a16="http://schemas.microsoft.com/office/drawing/2014/main" id="{E96F7B57-31B2-B588-60AC-969E40D90ACB}"/>
              </a:ext>
            </a:extLst>
          </p:cNvPr>
          <p:cNvSpPr txBox="1"/>
          <p:nvPr/>
        </p:nvSpPr>
        <p:spPr>
          <a:xfrm>
            <a:off x="6531429" y="274320"/>
            <a:ext cx="3513908" cy="461665"/>
          </a:xfrm>
          <a:prstGeom prst="rect">
            <a:avLst/>
          </a:prstGeom>
          <a:noFill/>
        </p:spPr>
        <p:txBody>
          <a:bodyPr wrap="square" rtlCol="0">
            <a:spAutoFit/>
          </a:bodyPr>
          <a:lstStyle/>
          <a:p>
            <a:pPr algn="ctr"/>
            <a:r>
              <a:rPr lang="en-GB" sz="2400" b="1" u="sng" dirty="0"/>
              <a:t>APPENDIX</a:t>
            </a:r>
          </a:p>
        </p:txBody>
      </p:sp>
    </p:spTree>
    <p:extLst>
      <p:ext uri="{BB962C8B-B14F-4D97-AF65-F5344CB8AC3E}">
        <p14:creationId xmlns:p14="http://schemas.microsoft.com/office/powerpoint/2010/main" val="844081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ED3199-B9FB-A246-B843-5F20BFEF0AB2}"/>
              </a:ext>
            </a:extLst>
          </p:cNvPr>
          <p:cNvSpPr txBox="1"/>
          <p:nvPr/>
        </p:nvSpPr>
        <p:spPr>
          <a:xfrm>
            <a:off x="5852160" y="152401"/>
            <a:ext cx="2783840" cy="553998"/>
          </a:xfrm>
          <a:prstGeom prst="rect">
            <a:avLst/>
          </a:prstGeom>
          <a:noFill/>
        </p:spPr>
        <p:txBody>
          <a:bodyPr wrap="square" rtlCol="0">
            <a:spAutoFit/>
          </a:bodyPr>
          <a:lstStyle/>
          <a:p>
            <a:r>
              <a:rPr lang="en-GB" sz="3000" b="1" u="sng"/>
              <a:t>APPENDIX</a:t>
            </a:r>
          </a:p>
        </p:txBody>
      </p:sp>
      <p:pic>
        <p:nvPicPr>
          <p:cNvPr id="5" name="Picture 4">
            <a:extLst>
              <a:ext uri="{FF2B5EF4-FFF2-40B4-BE49-F238E27FC236}">
                <a16:creationId xmlns:a16="http://schemas.microsoft.com/office/drawing/2014/main" id="{1028AA58-7F1A-570E-4206-A2ACCDE4757E}"/>
              </a:ext>
            </a:extLst>
          </p:cNvPr>
          <p:cNvPicPr>
            <a:picLocks noChangeAspect="1"/>
          </p:cNvPicPr>
          <p:nvPr/>
        </p:nvPicPr>
        <p:blipFill>
          <a:blip r:embed="rId3"/>
          <a:srcRect l="22592" t="22815" r="7778" b="14223"/>
          <a:stretch>
            <a:fillRect/>
          </a:stretch>
        </p:blipFill>
        <p:spPr>
          <a:xfrm>
            <a:off x="741680" y="706399"/>
            <a:ext cx="10708640" cy="6052090"/>
          </a:xfrm>
          <a:prstGeom prst="rect">
            <a:avLst/>
          </a:prstGeom>
        </p:spPr>
      </p:pic>
    </p:spTree>
    <p:extLst>
      <p:ext uri="{BB962C8B-B14F-4D97-AF65-F5344CB8AC3E}">
        <p14:creationId xmlns:p14="http://schemas.microsoft.com/office/powerpoint/2010/main" val="14011256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6095C4-779F-2822-E317-FF9C5B38B274}"/>
              </a:ext>
            </a:extLst>
          </p:cNvPr>
          <p:cNvPicPr>
            <a:picLocks noChangeAspect="1"/>
          </p:cNvPicPr>
          <p:nvPr/>
        </p:nvPicPr>
        <p:blipFill>
          <a:blip r:embed="rId2"/>
          <a:srcRect l="22700" t="23333" r="8030" b="13958"/>
          <a:stretch>
            <a:fillRect/>
          </a:stretch>
        </p:blipFill>
        <p:spPr>
          <a:xfrm>
            <a:off x="512286" y="346547"/>
            <a:ext cx="11167427" cy="6318413"/>
          </a:xfrm>
          <a:prstGeom prst="rect">
            <a:avLst/>
          </a:prstGeom>
        </p:spPr>
      </p:pic>
    </p:spTree>
    <p:extLst>
      <p:ext uri="{BB962C8B-B14F-4D97-AF65-F5344CB8AC3E}">
        <p14:creationId xmlns:p14="http://schemas.microsoft.com/office/powerpoint/2010/main" val="3235006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FFEEB-A6A7-9F9C-561A-7CA5D33CA9BF}"/>
              </a:ext>
            </a:extLst>
          </p:cNvPr>
          <p:cNvSpPr>
            <a:spLocks noGrp="1"/>
          </p:cNvSpPr>
          <p:nvPr>
            <p:ph type="ctrTitle"/>
          </p:nvPr>
        </p:nvSpPr>
        <p:spPr>
          <a:xfrm>
            <a:off x="96230" y="3069771"/>
            <a:ext cx="11439144" cy="718458"/>
          </a:xfrm>
        </p:spPr>
        <p:txBody>
          <a:bodyPr/>
          <a:lstStyle/>
          <a:p>
            <a:r>
              <a:rPr lang="en-GB" sz="850" b="1" u="sng" dirty="0">
                <a:latin typeface="Aptos" panose="020B0004020202020204" pitchFamily="34" charset="0"/>
              </a:rPr>
              <a:t>Reference List</a:t>
            </a:r>
            <a:br>
              <a:rPr lang="en-GB" sz="850" b="1" u="sng" dirty="0">
                <a:latin typeface="Aptos" panose="020B0004020202020204" pitchFamily="34" charset="0"/>
              </a:rPr>
            </a:br>
            <a:r>
              <a:rPr lang="en-GB" sz="850" dirty="0">
                <a:latin typeface="Aptos" panose="020B0004020202020204" pitchFamily="34" charset="0"/>
              </a:rPr>
              <a:t>Corazza, F., </a:t>
            </a:r>
            <a:r>
              <a:rPr lang="en-GB" sz="850" dirty="0" err="1">
                <a:latin typeface="Aptos" panose="020B0004020202020204" pitchFamily="34" charset="0"/>
              </a:rPr>
              <a:t>Fiorese</a:t>
            </a:r>
            <a:r>
              <a:rPr lang="en-GB" sz="850" dirty="0">
                <a:latin typeface="Aptos" panose="020B0004020202020204" pitchFamily="34" charset="0"/>
              </a:rPr>
              <a:t>, E., </a:t>
            </a:r>
            <a:r>
              <a:rPr lang="en-GB" sz="850" dirty="0" err="1">
                <a:latin typeface="Aptos" panose="020B0004020202020204" pitchFamily="34" charset="0"/>
              </a:rPr>
              <a:t>Arpone</a:t>
            </a:r>
            <a:r>
              <a:rPr lang="en-GB" sz="850" dirty="0">
                <a:latin typeface="Aptos" panose="020B0004020202020204" pitchFamily="34" charset="0"/>
              </a:rPr>
              <a:t>, M., Tardini, G., Frigo, A.C., Cheng, A., Da Dalt, L. and Bressan, S., 2022. The impact of cognitive aids on resuscitation performance in in-hospital cardiac arrest scenarios: a systematic review and meta-analysis. </a:t>
            </a:r>
            <a:r>
              <a:rPr lang="en-GB" sz="850" i="1" dirty="0">
                <a:latin typeface="Aptos" panose="020B0004020202020204" pitchFamily="34" charset="0"/>
              </a:rPr>
              <a:t>Internal and Emergency Medicine</a:t>
            </a:r>
            <a:r>
              <a:rPr lang="en-GB" sz="850" dirty="0">
                <a:latin typeface="Aptos" panose="020B0004020202020204" pitchFamily="34" charset="0"/>
              </a:rPr>
              <a:t>, </a:t>
            </a:r>
            <a:r>
              <a:rPr lang="en-GB" sz="850" i="1" dirty="0">
                <a:latin typeface="Aptos" panose="020B0004020202020204" pitchFamily="34" charset="0"/>
              </a:rPr>
              <a:t>17</a:t>
            </a:r>
            <a:r>
              <a:rPr lang="en-GB" sz="850" dirty="0">
                <a:latin typeface="Aptos" panose="020B0004020202020204" pitchFamily="34" charset="0"/>
              </a:rPr>
              <a:t>(7), pp.2143-2158.</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Carreño, A.M., 2025. A Critical Review of Kotter’s Change Leadership Model: Relevance, limitations, and Integration with Contemporary Models. </a:t>
            </a:r>
            <a:r>
              <a:rPr lang="en-GB" sz="850" i="1" dirty="0">
                <a:latin typeface="Aptos" panose="020B0004020202020204" pitchFamily="34" charset="0"/>
              </a:rPr>
              <a:t>Available at SSRN 6086248</a:t>
            </a:r>
            <a:r>
              <a:rPr lang="en-GB" sz="850" dirty="0">
                <a:latin typeface="Aptos" panose="020B0004020202020204" pitchFamily="34" charset="0"/>
              </a:rPr>
              <a:t>.</a:t>
            </a:r>
            <a:br>
              <a:rPr lang="en-GB" sz="850" dirty="0">
                <a:latin typeface="Aptos" panose="020B0004020202020204" pitchFamily="34" charset="0"/>
              </a:rPr>
            </a:br>
            <a:br>
              <a:rPr lang="en-GB" sz="850" b="1" u="sng" dirty="0">
                <a:latin typeface="Aptos" panose="020B0004020202020204" pitchFamily="34" charset="0"/>
              </a:rPr>
            </a:br>
            <a:r>
              <a:rPr lang="en-GB" sz="850" dirty="0">
                <a:latin typeface="Aptos" panose="020B0004020202020204" pitchFamily="34" charset="0"/>
              </a:rPr>
              <a:t>Cormack, S., Scott, S. and Stedmon, A., 2020. Non-technical skills in out-of-hospital cardiac arrest management: A scoping review. </a:t>
            </a:r>
            <a:r>
              <a:rPr lang="en-GB" sz="850" i="1" dirty="0">
                <a:latin typeface="Aptos" panose="020B0004020202020204" pitchFamily="34" charset="0"/>
              </a:rPr>
              <a:t>Australasian Journal of Paramedicine</a:t>
            </a:r>
            <a:r>
              <a:rPr lang="en-GB" sz="850" dirty="0">
                <a:latin typeface="Aptos" panose="020B0004020202020204" pitchFamily="34" charset="0"/>
              </a:rPr>
              <a:t>, </a:t>
            </a:r>
            <a:r>
              <a:rPr lang="en-GB" sz="850" i="1" dirty="0">
                <a:latin typeface="Aptos" panose="020B0004020202020204" pitchFamily="34" charset="0"/>
              </a:rPr>
              <a:t>17</a:t>
            </a:r>
            <a:r>
              <a:rPr lang="en-GB" sz="850" dirty="0">
                <a:latin typeface="Aptos" panose="020B0004020202020204" pitchFamily="34" charset="0"/>
              </a:rPr>
              <a:t>, pp.1-8.</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Cummings, S., Bridgman, T. and Brown, K.G., 2016. Unfreezing change as three steps: Rethinking Kurt Lewin’s legacy for change management. </a:t>
            </a:r>
            <a:r>
              <a:rPr lang="en-GB" sz="850" i="1" dirty="0">
                <a:latin typeface="Aptos" panose="020B0004020202020204" pitchFamily="34" charset="0"/>
              </a:rPr>
              <a:t>Human relations</a:t>
            </a:r>
            <a:r>
              <a:rPr lang="en-GB" sz="850" dirty="0">
                <a:latin typeface="Aptos" panose="020B0004020202020204" pitchFamily="34" charset="0"/>
              </a:rPr>
              <a:t>, </a:t>
            </a:r>
            <a:r>
              <a:rPr lang="en-GB" sz="850" i="1" dirty="0">
                <a:latin typeface="Aptos" panose="020B0004020202020204" pitchFamily="34" charset="0"/>
              </a:rPr>
              <a:t>69</a:t>
            </a:r>
            <a:r>
              <a:rPr lang="en-GB" sz="850" dirty="0">
                <a:latin typeface="Aptos" panose="020B0004020202020204" pitchFamily="34" charset="0"/>
              </a:rPr>
              <a:t>(1), pp.33-60.</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Gibbs, G. (1988) </a:t>
            </a:r>
            <a:r>
              <a:rPr lang="en-GB" sz="850" i="1" dirty="0">
                <a:latin typeface="Aptos" panose="020B0004020202020204" pitchFamily="34" charset="0"/>
              </a:rPr>
              <a:t>Learning by Doing: A guide to teaching and learning methods</a:t>
            </a:r>
            <a:r>
              <a:rPr lang="en-GB" sz="850" dirty="0">
                <a:latin typeface="Aptos" panose="020B0004020202020204" pitchFamily="34" charset="0"/>
              </a:rPr>
              <a:t>. Oxford: Further Education Unit, Oxford Polytechnic</a:t>
            </a:r>
            <a:br>
              <a:rPr lang="en-GB" sz="850" dirty="0">
                <a:latin typeface="Aptos" panose="020B0004020202020204" pitchFamily="34" charset="0"/>
              </a:rPr>
            </a:br>
            <a:r>
              <a:rPr lang="en-GB" sz="850" dirty="0">
                <a:latin typeface="Aptos" panose="020B0004020202020204" pitchFamily="34" charset="0"/>
              </a:rPr>
              <a:t>Greig, P.R., </a:t>
            </a:r>
            <a:r>
              <a:rPr lang="en-GB" sz="850" dirty="0" err="1">
                <a:latin typeface="Aptos" panose="020B0004020202020204" pitchFamily="34" charset="0"/>
              </a:rPr>
              <a:t>Zolger</a:t>
            </a:r>
            <a:r>
              <a:rPr lang="en-GB" sz="850" dirty="0">
                <a:latin typeface="Aptos" panose="020B0004020202020204" pitchFamily="34" charset="0"/>
              </a:rPr>
              <a:t>, D., </a:t>
            </a:r>
            <a:r>
              <a:rPr lang="en-GB" sz="850" dirty="0" err="1">
                <a:latin typeface="Aptos" panose="020B0004020202020204" pitchFamily="34" charset="0"/>
              </a:rPr>
              <a:t>Onwochei</a:t>
            </a:r>
            <a:r>
              <a:rPr lang="en-GB" sz="850" dirty="0">
                <a:latin typeface="Aptos" panose="020B0004020202020204" pitchFamily="34" charset="0"/>
              </a:rPr>
              <a:t>, D.N., Thurley, N., Higham, H. and Desai, N., 2023. Cognitive aids in the management of clinical emergencies: a systematic review. </a:t>
            </a:r>
            <a:r>
              <a:rPr lang="en-GB" sz="850" i="1" dirty="0">
                <a:latin typeface="Aptos" panose="020B0004020202020204" pitchFamily="34" charset="0"/>
              </a:rPr>
              <a:t>Anaesthesia</a:t>
            </a:r>
            <a:r>
              <a:rPr lang="en-GB" sz="850" dirty="0">
                <a:latin typeface="Aptos" panose="020B0004020202020204" pitchFamily="34" charset="0"/>
              </a:rPr>
              <a:t>, </a:t>
            </a:r>
            <a:r>
              <a:rPr lang="en-GB" sz="850" i="1" dirty="0">
                <a:latin typeface="Aptos" panose="020B0004020202020204" pitchFamily="34" charset="0"/>
              </a:rPr>
              <a:t>78</a:t>
            </a:r>
            <a:r>
              <a:rPr lang="en-GB" sz="850" dirty="0">
                <a:latin typeface="Aptos" panose="020B0004020202020204" pitchFamily="34" charset="0"/>
              </a:rPr>
              <a:t>(3), pp.343-355.</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Gross, B., Rusin, L., Kiesewetter, J., </a:t>
            </a:r>
            <a:r>
              <a:rPr lang="en-GB" sz="850" dirty="0" err="1">
                <a:latin typeface="Aptos" panose="020B0004020202020204" pitchFamily="34" charset="0"/>
              </a:rPr>
              <a:t>Zottmann</a:t>
            </a:r>
            <a:r>
              <a:rPr lang="en-GB" sz="850" dirty="0">
                <a:latin typeface="Aptos" panose="020B0004020202020204" pitchFamily="34" charset="0"/>
              </a:rPr>
              <a:t>, J.M., Fischer, M.R., </a:t>
            </a:r>
            <a:r>
              <a:rPr lang="en-GB" sz="850" dirty="0" err="1">
                <a:latin typeface="Aptos" panose="020B0004020202020204" pitchFamily="34" charset="0"/>
              </a:rPr>
              <a:t>Prückner</a:t>
            </a:r>
            <a:r>
              <a:rPr lang="en-GB" sz="850" dirty="0">
                <a:latin typeface="Aptos" panose="020B0004020202020204" pitchFamily="34" charset="0"/>
              </a:rPr>
              <a:t>, S. and Zech, A. (2019) ‘Crew resource management training in healthcare: a systematic review of intervention design, training conditions and evaluation’, </a:t>
            </a:r>
            <a:r>
              <a:rPr lang="en-GB" sz="850" i="1" dirty="0">
                <a:latin typeface="Aptos" panose="020B0004020202020204" pitchFamily="34" charset="0"/>
              </a:rPr>
              <a:t>BMJ Open</a:t>
            </a:r>
            <a:r>
              <a:rPr lang="en-GB" sz="850" dirty="0">
                <a:latin typeface="Aptos" panose="020B0004020202020204" pitchFamily="34" charset="0"/>
              </a:rPr>
              <a:t>, 9(2), p. e025247. Available at: </a:t>
            </a:r>
            <a:r>
              <a:rPr lang="en-GB" sz="850" dirty="0">
                <a:latin typeface="Aptos" panose="020B0004020202020204" pitchFamily="34" charset="0"/>
                <a:hlinkClick r:id="rId3"/>
              </a:rPr>
              <a:t>https://bmjopen.bmj.com/content/9/2/e025247</a:t>
            </a:r>
            <a:br>
              <a:rPr lang="en-GB" sz="850" dirty="0">
                <a:latin typeface="Aptos" panose="020B0004020202020204" pitchFamily="34" charset="0"/>
              </a:rPr>
            </a:br>
            <a:br>
              <a:rPr lang="en-GB" sz="850" dirty="0">
                <a:latin typeface="Aptos" panose="020B0004020202020204" pitchFamily="34" charset="0"/>
              </a:rPr>
            </a:br>
            <a:r>
              <a:rPr lang="en-GB" sz="850" dirty="0" err="1">
                <a:latin typeface="Aptos" panose="020B0004020202020204" pitchFamily="34" charset="0"/>
              </a:rPr>
              <a:t>Honarmand</a:t>
            </a:r>
            <a:r>
              <a:rPr lang="en-GB" sz="850" dirty="0">
                <a:latin typeface="Aptos" panose="020B0004020202020204" pitchFamily="34" charset="0"/>
              </a:rPr>
              <a:t>, K., Mepham, C., Ainsworth, C., &amp; Khalid, Z. (2018). Adherence to advanced cardiovascular life support (ACLS) guidelines during in-hospital cardiac arrest is associated with improved outcomes. </a:t>
            </a:r>
            <a:r>
              <a:rPr lang="en-GB" sz="850" i="1" dirty="0">
                <a:latin typeface="Aptos" panose="020B0004020202020204" pitchFamily="34" charset="0"/>
              </a:rPr>
              <a:t>Resuscitation</a:t>
            </a:r>
            <a:r>
              <a:rPr lang="en-GB" sz="850" dirty="0">
                <a:latin typeface="Aptos" panose="020B0004020202020204" pitchFamily="34" charset="0"/>
              </a:rPr>
              <a:t>, </a:t>
            </a:r>
            <a:r>
              <a:rPr lang="en-GB" sz="850" i="1" dirty="0">
                <a:latin typeface="Aptos" panose="020B0004020202020204" pitchFamily="34" charset="0"/>
              </a:rPr>
              <a:t>129</a:t>
            </a:r>
            <a:r>
              <a:rPr lang="en-GB" sz="850" dirty="0">
                <a:latin typeface="Aptos" panose="020B0004020202020204" pitchFamily="34" charset="0"/>
              </a:rPr>
              <a:t>, 76–81. </a:t>
            </a:r>
            <a:r>
              <a:rPr lang="en-GB" sz="850" dirty="0">
                <a:latin typeface="Aptos" panose="020B0004020202020204" pitchFamily="34" charset="0"/>
                <a:hlinkClick r:id="rId4"/>
              </a:rPr>
              <a:t>https://doi.org/10.1016/j.resuscitation.2018.06.00</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Hughes, M. (2016). </a:t>
            </a:r>
            <a:r>
              <a:rPr lang="en-GB" sz="850" i="1" dirty="0">
                <a:latin typeface="Aptos" panose="020B0004020202020204" pitchFamily="34" charset="0"/>
              </a:rPr>
              <a:t>Leading changes: Why transformation explanations fail.</a:t>
            </a:r>
            <a:r>
              <a:rPr lang="en-GB" sz="850" dirty="0">
                <a:latin typeface="Aptos" panose="020B0004020202020204" pitchFamily="34" charset="0"/>
              </a:rPr>
              <a:t>, </a:t>
            </a:r>
            <a:r>
              <a:rPr lang="en-GB" sz="850" i="1" dirty="0">
                <a:latin typeface="Aptos" panose="020B0004020202020204" pitchFamily="34" charset="0"/>
              </a:rPr>
              <a:t>Leadership</a:t>
            </a:r>
            <a:r>
              <a:rPr lang="en-GB" sz="850" dirty="0">
                <a:latin typeface="Aptos" panose="020B0004020202020204" pitchFamily="34" charset="0"/>
              </a:rPr>
              <a:t>, 12(4), 449–469</a:t>
            </a:r>
            <a:br>
              <a:rPr lang="en-GB" sz="850" dirty="0">
                <a:latin typeface="Aptos" panose="020B0004020202020204" pitchFamily="34" charset="0"/>
              </a:rPr>
            </a:br>
            <a:br>
              <a:rPr lang="en-GB" sz="850" dirty="0">
                <a:latin typeface="Aptos" panose="020B0004020202020204" pitchFamily="34" charset="0"/>
              </a:rPr>
            </a:br>
            <a:r>
              <a:rPr lang="en-GB" sz="850" dirty="0" err="1">
                <a:latin typeface="Aptos" panose="020B0004020202020204" pitchFamily="34" charset="0"/>
              </a:rPr>
              <a:t>Kachian</a:t>
            </a:r>
            <a:r>
              <a:rPr lang="en-GB" sz="850" dirty="0">
                <a:latin typeface="Aptos" panose="020B0004020202020204" pitchFamily="34" charset="0"/>
              </a:rPr>
              <a:t>, A., </a:t>
            </a:r>
            <a:r>
              <a:rPr lang="en-GB" sz="850" dirty="0" err="1">
                <a:latin typeface="Aptos" panose="020B0004020202020204" pitchFamily="34" charset="0"/>
              </a:rPr>
              <a:t>Elyasi</a:t>
            </a:r>
            <a:r>
              <a:rPr lang="en-GB" sz="850" dirty="0">
                <a:latin typeface="Aptos" panose="020B0004020202020204" pitchFamily="34" charset="0"/>
              </a:rPr>
              <a:t>, S. and Haghani, H., 2018. ADKAR model and nurses' readiness for change.</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Knudsen, S.V., Laursen, H.V.B., Johnsen, S.P., Bartels, P.D., Ehlers, L.H. and Mainz, J., 2019. Can quality improvement improve the quality of care? A systematic review of reported effects and methodological rigor in plan-do-study-act projects. </a:t>
            </a:r>
            <a:r>
              <a:rPr lang="en-GB" sz="850" i="1" dirty="0">
                <a:latin typeface="Aptos" panose="020B0004020202020204" pitchFamily="34" charset="0"/>
              </a:rPr>
              <a:t>BMC health services research</a:t>
            </a:r>
            <a:r>
              <a:rPr lang="en-GB" sz="850" dirty="0">
                <a:latin typeface="Aptos" panose="020B0004020202020204" pitchFamily="34" charset="0"/>
              </a:rPr>
              <a:t>, </a:t>
            </a:r>
            <a:r>
              <a:rPr lang="en-GB" sz="850" i="1" dirty="0">
                <a:latin typeface="Aptos" panose="020B0004020202020204" pitchFamily="34" charset="0"/>
              </a:rPr>
              <a:t>19</a:t>
            </a:r>
            <a:r>
              <a:rPr lang="en-GB" sz="850" dirty="0">
                <a:latin typeface="Aptos" panose="020B0004020202020204" pitchFamily="34" charset="0"/>
              </a:rPr>
              <a:t>(1), p.683.</a:t>
            </a:r>
            <a:br>
              <a:rPr lang="en-GB" sz="850" dirty="0">
                <a:latin typeface="Aptos" panose="020B0004020202020204" pitchFamily="34" charset="0"/>
              </a:rPr>
            </a:br>
            <a:br>
              <a:rPr lang="en-GB" sz="850" b="1" u="sng" dirty="0">
                <a:latin typeface="Aptos" panose="020B0004020202020204" pitchFamily="34" charset="0"/>
              </a:rPr>
            </a:br>
            <a:r>
              <a:rPr lang="en-GB" sz="850" dirty="0">
                <a:latin typeface="Aptos" panose="020B0004020202020204" pitchFamily="34" charset="0"/>
              </a:rPr>
              <a:t>Mayo, P.H., Hegde, A., Eisen, L.A., Kory, P. and </a:t>
            </a:r>
            <a:r>
              <a:rPr lang="en-GB" sz="850" dirty="0" err="1">
                <a:latin typeface="Aptos" panose="020B0004020202020204" pitchFamily="34" charset="0"/>
              </a:rPr>
              <a:t>Doelken</a:t>
            </a:r>
            <a:r>
              <a:rPr lang="en-GB" sz="850" dirty="0">
                <a:latin typeface="Aptos" panose="020B0004020202020204" pitchFamily="34" charset="0"/>
              </a:rPr>
              <a:t>, P., 2011. A program to improve the quality of emergency endotracheal intubation. </a:t>
            </a:r>
            <a:r>
              <a:rPr lang="en-GB" sz="850" i="1" dirty="0">
                <a:latin typeface="Aptos" panose="020B0004020202020204" pitchFamily="34" charset="0"/>
              </a:rPr>
              <a:t>Journal of intensive care medicine</a:t>
            </a:r>
            <a:r>
              <a:rPr lang="en-GB" sz="850" dirty="0">
                <a:latin typeface="Aptos" panose="020B0004020202020204" pitchFamily="34" charset="0"/>
              </a:rPr>
              <a:t>, </a:t>
            </a:r>
            <a:r>
              <a:rPr lang="en-GB" sz="850" i="1" dirty="0">
                <a:latin typeface="Aptos" panose="020B0004020202020204" pitchFamily="34" charset="0"/>
              </a:rPr>
              <a:t>26</a:t>
            </a:r>
            <a:r>
              <a:rPr lang="en-GB" sz="850" dirty="0">
                <a:latin typeface="Aptos" panose="020B0004020202020204" pitchFamily="34" charset="0"/>
              </a:rPr>
              <a:t>(1), pp.50-56.</a:t>
            </a:r>
            <a:br>
              <a:rPr lang="en-GB" sz="850" dirty="0">
                <a:latin typeface="Aptos" panose="020B0004020202020204" pitchFamily="34" charset="0"/>
                <a:cs typeface="Segoe UI" panose="020B0502040204020203" pitchFamily="34" charset="0"/>
              </a:rPr>
            </a:br>
            <a:br>
              <a:rPr lang="en-GB" sz="850" dirty="0">
                <a:latin typeface="Aptos" panose="020B0004020202020204" pitchFamily="34" charset="0"/>
                <a:cs typeface="Segoe UI" panose="020B0502040204020203" pitchFamily="34" charset="0"/>
              </a:rPr>
            </a:br>
            <a:r>
              <a:rPr lang="en-GB" sz="850" dirty="0">
                <a:latin typeface="Aptos" panose="020B0004020202020204" pitchFamily="34" charset="0"/>
                <a:cs typeface="Segoe UI" panose="020B0502040204020203" pitchFamily="34" charset="0"/>
              </a:rPr>
              <a:t>Merry, A.F. and Mitchell, S.J., 2016. Advancing patient safety through the use of cognitive aids. </a:t>
            </a:r>
            <a:r>
              <a:rPr lang="en-GB" sz="850" i="1" dirty="0">
                <a:latin typeface="Aptos" panose="020B0004020202020204" pitchFamily="34" charset="0"/>
                <a:cs typeface="Segoe UI" panose="020B0502040204020203" pitchFamily="34" charset="0"/>
              </a:rPr>
              <a:t>BMJ Quality &amp; Safety</a:t>
            </a:r>
            <a:r>
              <a:rPr lang="en-GB" sz="850" dirty="0">
                <a:latin typeface="Aptos" panose="020B0004020202020204" pitchFamily="34" charset="0"/>
                <a:cs typeface="Segoe UI" panose="020B0502040204020203" pitchFamily="34" charset="0"/>
              </a:rPr>
              <a:t>, </a:t>
            </a:r>
            <a:r>
              <a:rPr lang="en-GB" sz="850" i="1" dirty="0">
                <a:latin typeface="Aptos" panose="020B0004020202020204" pitchFamily="34" charset="0"/>
                <a:cs typeface="Segoe UI" panose="020B0502040204020203" pitchFamily="34" charset="0"/>
              </a:rPr>
              <a:t>25</a:t>
            </a:r>
            <a:r>
              <a:rPr lang="en-GB" sz="850" dirty="0">
                <a:latin typeface="Aptos" panose="020B0004020202020204" pitchFamily="34" charset="0"/>
                <a:cs typeface="Segoe UI" panose="020B0502040204020203" pitchFamily="34" charset="0"/>
              </a:rPr>
              <a:t>(10), pp.733-735.</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McLaughlin, A.C. &amp; Byrne, V.E. (2020) </a:t>
            </a:r>
            <a:r>
              <a:rPr lang="en-GB" sz="850" i="1" dirty="0">
                <a:latin typeface="Aptos" panose="020B0004020202020204" pitchFamily="34" charset="0"/>
              </a:rPr>
              <a:t>A fundamental cognitive taxonomy for cognition aids</a:t>
            </a:r>
            <a:r>
              <a:rPr lang="en-GB" sz="850" dirty="0">
                <a:latin typeface="Aptos" panose="020B0004020202020204" pitchFamily="34" charset="0"/>
              </a:rPr>
              <a:t>. Human Factors, 62(6), pp. 865–873. Available at: https://psycnet.apa.org/record/2020-64145-00</a:t>
            </a:r>
            <a:br>
              <a:rPr lang="en-GB" sz="850" dirty="0">
                <a:latin typeface="Aptos" panose="020B0004020202020204" pitchFamily="34" charset="0"/>
              </a:rPr>
            </a:br>
            <a:br>
              <a:rPr lang="en-GB" sz="850" dirty="0">
                <a:latin typeface="Aptos" panose="020B0004020202020204" pitchFamily="34" charset="0"/>
              </a:rPr>
            </a:br>
            <a:r>
              <a:rPr lang="en-GB" sz="850" dirty="0" err="1">
                <a:latin typeface="Aptos" panose="020B0004020202020204" pitchFamily="34" charset="0"/>
              </a:rPr>
              <a:t>Mutomorro</a:t>
            </a:r>
            <a:r>
              <a:rPr lang="en-GB" sz="850" dirty="0">
                <a:latin typeface="Aptos" panose="020B0004020202020204" pitchFamily="34" charset="0"/>
              </a:rPr>
              <a:t> (2023) </a:t>
            </a:r>
            <a:r>
              <a:rPr lang="en-GB" sz="850" i="1" dirty="0">
                <a:latin typeface="Aptos" panose="020B0004020202020204" pitchFamily="34" charset="0"/>
              </a:rPr>
              <a:t>Kotter’s 8-Step Change Model Diagram</a:t>
            </a:r>
            <a:r>
              <a:rPr lang="en-GB" sz="850" dirty="0">
                <a:latin typeface="Aptos" panose="020B0004020202020204" pitchFamily="34" charset="0"/>
              </a:rPr>
              <a:t>. Available at: https://mutomorro.com/wp-content/uploads/2023/04/Kotters-8-Step-Change-Model-Diagram-Mutomorro.png (Accessed: 5 March 2026)</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Myat, A., Song, K.J. and Rea, T., 2018. Out-of-hospital cardiac arrest: current concepts. </a:t>
            </a:r>
            <a:r>
              <a:rPr lang="en-GB" sz="850" i="1" dirty="0">
                <a:latin typeface="Aptos" panose="020B0004020202020204" pitchFamily="34" charset="0"/>
              </a:rPr>
              <a:t>The Lancet</a:t>
            </a:r>
            <a:r>
              <a:rPr lang="en-GB" sz="850" dirty="0">
                <a:latin typeface="Aptos" panose="020B0004020202020204" pitchFamily="34" charset="0"/>
              </a:rPr>
              <a:t>, </a:t>
            </a:r>
            <a:r>
              <a:rPr lang="en-GB" sz="850" i="1" dirty="0">
                <a:latin typeface="Aptos" panose="020B0004020202020204" pitchFamily="34" charset="0"/>
              </a:rPr>
              <a:t>391</a:t>
            </a:r>
            <a:r>
              <a:rPr lang="en-GB" sz="850" dirty="0">
                <a:latin typeface="Aptos" panose="020B0004020202020204" pitchFamily="34" charset="0"/>
              </a:rPr>
              <a:t>(10124), pp.970-979.</a:t>
            </a:r>
            <a:br>
              <a:rPr lang="en-GB" sz="850" dirty="0">
                <a:latin typeface="Aptos" panose="020B0004020202020204" pitchFamily="34" charset="0"/>
              </a:rPr>
            </a:br>
            <a:br>
              <a:rPr lang="en-GB" sz="850" dirty="0">
                <a:latin typeface="Aptos" panose="020B0004020202020204" pitchFamily="34" charset="0"/>
              </a:rPr>
            </a:br>
            <a:r>
              <a:rPr lang="en-GB" sz="850" dirty="0" err="1">
                <a:latin typeface="Aptos" panose="020B0004020202020204" pitchFamily="34" charset="0"/>
              </a:rPr>
              <a:t>Nabecker</a:t>
            </a:r>
            <a:r>
              <a:rPr lang="en-GB" sz="850" dirty="0">
                <a:latin typeface="Aptos" panose="020B0004020202020204" pitchFamily="34" charset="0"/>
              </a:rPr>
              <a:t>, S., Nation, K., Gilfoyle, E., </a:t>
            </a:r>
            <a:r>
              <a:rPr lang="en-GB" sz="850" dirty="0" err="1">
                <a:latin typeface="Aptos" panose="020B0004020202020204" pitchFamily="34" charset="0"/>
              </a:rPr>
              <a:t>Abelairas</a:t>
            </a:r>
            <a:r>
              <a:rPr lang="en-GB" sz="850" dirty="0">
                <a:latin typeface="Aptos" panose="020B0004020202020204" pitchFamily="34" charset="0"/>
              </a:rPr>
              <a:t>-Gomez, C., </a:t>
            </a:r>
            <a:r>
              <a:rPr lang="en-GB" sz="850" dirty="0" err="1">
                <a:latin typeface="Aptos" panose="020B0004020202020204" pitchFamily="34" charset="0"/>
              </a:rPr>
              <a:t>Koota</a:t>
            </a:r>
            <a:r>
              <a:rPr lang="en-GB" sz="850" dirty="0">
                <a:latin typeface="Aptos" panose="020B0004020202020204" pitchFamily="34" charset="0"/>
              </a:rPr>
              <a:t>, E., Lin, Y., Greif, R., Anderson, N., Bhanji, F., </a:t>
            </a:r>
            <a:r>
              <a:rPr lang="en-GB" sz="850" dirty="0" err="1">
                <a:latin typeface="Aptos" panose="020B0004020202020204" pitchFamily="34" charset="0"/>
              </a:rPr>
              <a:t>Breckwoldt</a:t>
            </a:r>
            <a:r>
              <a:rPr lang="en-GB" sz="850" dirty="0">
                <a:latin typeface="Aptos" panose="020B0004020202020204" pitchFamily="34" charset="0"/>
              </a:rPr>
              <a:t>, J. and Cheng, A., 2024. Cognitive aids used in simulated resuscitation: A systematic review. </a:t>
            </a:r>
            <a:r>
              <a:rPr lang="en-GB" sz="850" i="1" dirty="0">
                <a:latin typeface="Aptos" panose="020B0004020202020204" pitchFamily="34" charset="0"/>
              </a:rPr>
              <a:t>Resuscitation plus</a:t>
            </a:r>
            <a:r>
              <a:rPr lang="en-GB" sz="850" dirty="0">
                <a:latin typeface="Aptos" panose="020B0004020202020204" pitchFamily="34" charset="0"/>
              </a:rPr>
              <a:t>, </a:t>
            </a:r>
            <a:r>
              <a:rPr lang="en-GB" sz="850" i="1" dirty="0">
                <a:latin typeface="Aptos" panose="020B0004020202020204" pitchFamily="34" charset="0"/>
              </a:rPr>
              <a:t>19</a:t>
            </a:r>
            <a:r>
              <a:rPr lang="en-GB" sz="850" dirty="0">
                <a:latin typeface="Aptos" panose="020B0004020202020204" pitchFamily="34" charset="0"/>
              </a:rPr>
              <a:t>, p.100675.</a:t>
            </a:r>
            <a:br>
              <a:rPr lang="en-GB" sz="850" dirty="0">
                <a:latin typeface="Aptos" panose="020B0004020202020204" pitchFamily="34" charset="0"/>
              </a:rPr>
            </a:br>
            <a:br>
              <a:rPr lang="en-GB" sz="850" dirty="0">
                <a:latin typeface="Aptos" panose="020B0004020202020204" pitchFamily="34" charset="0"/>
              </a:rPr>
            </a:br>
            <a:r>
              <a:rPr lang="en-GB" sz="850" dirty="0" err="1">
                <a:latin typeface="Aptos" panose="020B0004020202020204" pitchFamily="34" charset="0"/>
              </a:rPr>
              <a:t>Prybutok</a:t>
            </a:r>
            <a:r>
              <a:rPr lang="en-GB" sz="850" dirty="0">
                <a:latin typeface="Aptos" panose="020B0004020202020204" pitchFamily="34" charset="0"/>
              </a:rPr>
              <a:t>, G.L., 2018. Ninety to Nothing: a PDSA quality improvement project. </a:t>
            </a:r>
            <a:r>
              <a:rPr lang="en-GB" sz="850" i="1" dirty="0">
                <a:latin typeface="Aptos" panose="020B0004020202020204" pitchFamily="34" charset="0"/>
              </a:rPr>
              <a:t>International Journal of health care quality assurance</a:t>
            </a:r>
            <a:r>
              <a:rPr lang="en-GB" sz="850" dirty="0">
                <a:latin typeface="Aptos" panose="020B0004020202020204" pitchFamily="34" charset="0"/>
              </a:rPr>
              <a:t>, </a:t>
            </a:r>
            <a:r>
              <a:rPr lang="en-GB" sz="850" i="1" dirty="0">
                <a:latin typeface="Aptos" panose="020B0004020202020204" pitchFamily="34" charset="0"/>
              </a:rPr>
              <a:t>31</a:t>
            </a:r>
            <a:r>
              <a:rPr lang="en-GB" sz="850" dirty="0">
                <a:latin typeface="Aptos" panose="020B0004020202020204" pitchFamily="34" charset="0"/>
              </a:rPr>
              <a:t>(4), pp.361-372</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Russ, A.L., Fairbanks, R.J., Karsh, B.T., Militello, L.G., Saleem, J.J. and Wears, R.L., 2013. The science of human factors: separating fact from fiction. </a:t>
            </a:r>
            <a:r>
              <a:rPr lang="en-GB" sz="850" i="1" dirty="0">
                <a:latin typeface="Aptos" panose="020B0004020202020204" pitchFamily="34" charset="0"/>
              </a:rPr>
              <a:t>BMJ quality &amp; safety</a:t>
            </a:r>
            <a:r>
              <a:rPr lang="en-GB" sz="850" dirty="0">
                <a:latin typeface="Aptos" panose="020B0004020202020204" pitchFamily="34" charset="0"/>
              </a:rPr>
              <a:t>, </a:t>
            </a:r>
            <a:r>
              <a:rPr lang="en-GB" sz="850" i="1" dirty="0">
                <a:latin typeface="Aptos" panose="020B0004020202020204" pitchFamily="34" charset="0"/>
              </a:rPr>
              <a:t>22</a:t>
            </a:r>
            <a:r>
              <a:rPr lang="en-GB" sz="850" dirty="0">
                <a:latin typeface="Aptos" panose="020B0004020202020204" pitchFamily="34" charset="0"/>
              </a:rPr>
              <a:t>(10), pp.802-808.</a:t>
            </a:r>
            <a:br>
              <a:rPr lang="en-GB" sz="850" dirty="0">
                <a:latin typeface="Aptos" panose="020B0004020202020204" pitchFamily="34" charset="0"/>
              </a:rPr>
            </a:br>
            <a:r>
              <a:rPr lang="en-GB" sz="850" dirty="0">
                <a:latin typeface="Aptos" panose="020B0004020202020204" pitchFamily="34" charset="0"/>
              </a:rPr>
              <a:t>Sellmann, T., </a:t>
            </a:r>
            <a:r>
              <a:rPr lang="en-GB" sz="850" dirty="0" err="1">
                <a:latin typeface="Aptos" panose="020B0004020202020204" pitchFamily="34" charset="0"/>
              </a:rPr>
              <a:t>Alchab</a:t>
            </a:r>
            <a:r>
              <a:rPr lang="en-GB" sz="850" dirty="0">
                <a:latin typeface="Aptos" panose="020B0004020202020204" pitchFamily="34" charset="0"/>
              </a:rPr>
              <a:t>, S., </a:t>
            </a:r>
            <a:r>
              <a:rPr lang="en-GB" sz="850" dirty="0" err="1">
                <a:latin typeface="Aptos" panose="020B0004020202020204" pitchFamily="34" charset="0"/>
              </a:rPr>
              <a:t>Wetzchewald</a:t>
            </a:r>
            <a:r>
              <a:rPr lang="en-GB" sz="850" dirty="0">
                <a:latin typeface="Aptos" panose="020B0004020202020204" pitchFamily="34" charset="0"/>
              </a:rPr>
              <a:t>, D., Meyer, J., </a:t>
            </a:r>
            <a:r>
              <a:rPr lang="en-GB" sz="850" dirty="0" err="1">
                <a:latin typeface="Aptos" panose="020B0004020202020204" pitchFamily="34" charset="0"/>
              </a:rPr>
              <a:t>Rassaf</a:t>
            </a:r>
            <a:r>
              <a:rPr lang="en-GB" sz="850" dirty="0">
                <a:latin typeface="Aptos" panose="020B0004020202020204" pitchFamily="34" charset="0"/>
              </a:rPr>
              <a:t>, T., Thal, S.C., </a:t>
            </a:r>
            <a:r>
              <a:rPr lang="en-GB" sz="850" dirty="0" err="1">
                <a:latin typeface="Aptos" panose="020B0004020202020204" pitchFamily="34" charset="0"/>
              </a:rPr>
              <a:t>Burisch</a:t>
            </a:r>
            <a:r>
              <a:rPr lang="en-GB" sz="850" dirty="0">
                <a:latin typeface="Aptos" panose="020B0004020202020204" pitchFamily="34" charset="0"/>
              </a:rPr>
              <a:t>, C., Marsch, S. and </a:t>
            </a:r>
            <a:r>
              <a:rPr lang="en-GB" sz="850" dirty="0" err="1">
                <a:latin typeface="Aptos" panose="020B0004020202020204" pitchFamily="34" charset="0"/>
              </a:rPr>
              <a:t>Breuckmann</a:t>
            </a:r>
            <a:r>
              <a:rPr lang="en-GB" sz="850" dirty="0">
                <a:latin typeface="Aptos" panose="020B0004020202020204" pitchFamily="34" charset="0"/>
              </a:rPr>
              <a:t>, F., 2022. Simulation-based randomized trial of medical emergency cognitive aids. </a:t>
            </a:r>
            <a:r>
              <a:rPr lang="en-GB" sz="850" i="1" dirty="0">
                <a:latin typeface="Aptos" panose="020B0004020202020204" pitchFamily="34" charset="0"/>
              </a:rPr>
              <a:t>Scandinavian Journal of Trauma, Resuscitation and Emergency Medicine</a:t>
            </a:r>
            <a:r>
              <a:rPr lang="en-GB" sz="850" dirty="0">
                <a:latin typeface="Aptos" panose="020B0004020202020204" pitchFamily="34" charset="0"/>
              </a:rPr>
              <a:t>, </a:t>
            </a:r>
            <a:r>
              <a:rPr lang="en-GB" sz="850" i="1" dirty="0">
                <a:latin typeface="Aptos" panose="020B0004020202020204" pitchFamily="34" charset="0"/>
              </a:rPr>
              <a:t>30</a:t>
            </a:r>
            <a:r>
              <a:rPr lang="en-GB" sz="850" dirty="0">
                <a:latin typeface="Aptos" panose="020B0004020202020204" pitchFamily="34" charset="0"/>
              </a:rPr>
              <a:t>(1), p.45.</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Sherren, P.B., </a:t>
            </a:r>
            <a:r>
              <a:rPr lang="en-GB" sz="850" dirty="0" err="1">
                <a:latin typeface="Aptos" panose="020B0004020202020204" pitchFamily="34" charset="0"/>
              </a:rPr>
              <a:t>Tricklebank</a:t>
            </a:r>
            <a:r>
              <a:rPr lang="en-GB" sz="850" dirty="0">
                <a:latin typeface="Aptos" panose="020B0004020202020204" pitchFamily="34" charset="0"/>
              </a:rPr>
              <a:t>, S. and Glover, G., 2014. Development of a standard operating procedure and checklist for rapid sequence induction in the critically ill. </a:t>
            </a:r>
            <a:r>
              <a:rPr lang="en-GB" sz="850" i="1" dirty="0">
                <a:latin typeface="Aptos" panose="020B0004020202020204" pitchFamily="34" charset="0"/>
              </a:rPr>
              <a:t>Scandinavian Journal of Trauma, Resuscitation and Emergency Medicine</a:t>
            </a:r>
            <a:r>
              <a:rPr lang="en-GB" sz="850" dirty="0">
                <a:latin typeface="Aptos" panose="020B0004020202020204" pitchFamily="34" charset="0"/>
              </a:rPr>
              <a:t>, </a:t>
            </a:r>
            <a:r>
              <a:rPr lang="en-GB" sz="850" i="1" dirty="0">
                <a:latin typeface="Aptos" panose="020B0004020202020204" pitchFamily="34" charset="0"/>
              </a:rPr>
              <a:t>22</a:t>
            </a:r>
            <a:r>
              <a:rPr lang="en-GB" sz="850" dirty="0">
                <a:latin typeface="Aptos" panose="020B0004020202020204" pitchFamily="34" charset="0"/>
              </a:rPr>
              <a:t>(1), p.41.</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Shirey, M.R., 2013. Lewin’s theory of planned change as a strategic resource. </a:t>
            </a:r>
            <a:r>
              <a:rPr lang="en-GB" sz="850" i="1" dirty="0">
                <a:latin typeface="Aptos" panose="020B0004020202020204" pitchFamily="34" charset="0"/>
              </a:rPr>
              <a:t>JONA: The Journal of Nursing Administration</a:t>
            </a:r>
            <a:r>
              <a:rPr lang="en-GB" sz="850" dirty="0">
                <a:latin typeface="Aptos" panose="020B0004020202020204" pitchFamily="34" charset="0"/>
              </a:rPr>
              <a:t>, </a:t>
            </a:r>
            <a:r>
              <a:rPr lang="en-GB" sz="850" i="1" dirty="0">
                <a:latin typeface="Aptos" panose="020B0004020202020204" pitchFamily="34" charset="0"/>
              </a:rPr>
              <a:t>43</a:t>
            </a:r>
            <a:r>
              <a:rPr lang="en-GB" sz="850" dirty="0">
                <a:latin typeface="Aptos" panose="020B0004020202020204" pitchFamily="34" charset="0"/>
              </a:rPr>
              <a:t>(2), pp.69-72.</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Thomassen, Ø., Espeland, A., Søfteland, E., Lossius, H.M., Heltne, J.K. and </a:t>
            </a:r>
            <a:r>
              <a:rPr lang="en-GB" sz="850" dirty="0" err="1">
                <a:latin typeface="Aptos" panose="020B0004020202020204" pitchFamily="34" charset="0"/>
              </a:rPr>
              <a:t>Brattebø</a:t>
            </a:r>
            <a:r>
              <a:rPr lang="en-GB" sz="850" dirty="0">
                <a:latin typeface="Aptos" panose="020B0004020202020204" pitchFamily="34" charset="0"/>
              </a:rPr>
              <a:t>, G., 2011. Implementation of checklists in health care; learning from high-reliability organisations. </a:t>
            </a:r>
            <a:r>
              <a:rPr lang="en-GB" sz="850" i="1" dirty="0">
                <a:latin typeface="Aptos" panose="020B0004020202020204" pitchFamily="34" charset="0"/>
              </a:rPr>
              <a:t>Scandinavian journal of trauma, resuscitation and emergency medicine</a:t>
            </a:r>
            <a:r>
              <a:rPr lang="en-GB" sz="850" dirty="0">
                <a:latin typeface="Aptos" panose="020B0004020202020204" pitchFamily="34" charset="0"/>
              </a:rPr>
              <a:t>, </a:t>
            </a:r>
            <a:r>
              <a:rPr lang="en-GB" sz="850" i="1" dirty="0">
                <a:latin typeface="Aptos" panose="020B0004020202020204" pitchFamily="34" charset="0"/>
              </a:rPr>
              <a:t>19</a:t>
            </a:r>
            <a:r>
              <a:rPr lang="en-GB" sz="850" dirty="0">
                <a:latin typeface="Aptos" panose="020B0004020202020204" pitchFamily="34" charset="0"/>
              </a:rPr>
              <a:t>(1), p.53.</a:t>
            </a:r>
            <a:br>
              <a:rPr lang="en-GB" sz="850" dirty="0">
                <a:latin typeface="Aptos" panose="020B0004020202020204" pitchFamily="34" charset="0"/>
              </a:rPr>
            </a:br>
            <a:br>
              <a:rPr lang="en-GB" sz="850" dirty="0">
                <a:latin typeface="Aptos" panose="020B0004020202020204" pitchFamily="34" charset="0"/>
              </a:rPr>
            </a:br>
            <a:r>
              <a:rPr lang="en-GB" sz="850" dirty="0">
                <a:latin typeface="Aptos" panose="020B0004020202020204" pitchFamily="34" charset="0"/>
              </a:rPr>
              <a:t>Wilson, M.H., Habig, K., Wright, C., Hughes, A., Davies, G. and Imray, C.H., 2015. Pre-hospital emergency medicine. </a:t>
            </a:r>
            <a:r>
              <a:rPr lang="en-GB" sz="850" i="1" dirty="0">
                <a:latin typeface="Aptos" panose="020B0004020202020204" pitchFamily="34" charset="0"/>
              </a:rPr>
              <a:t>The Lancet</a:t>
            </a:r>
            <a:r>
              <a:rPr lang="en-GB" sz="850" dirty="0">
                <a:latin typeface="Aptos" panose="020B0004020202020204" pitchFamily="34" charset="0"/>
              </a:rPr>
              <a:t>, </a:t>
            </a:r>
            <a:r>
              <a:rPr lang="en-GB" sz="850" i="1" dirty="0">
                <a:latin typeface="Aptos" panose="020B0004020202020204" pitchFamily="34" charset="0"/>
              </a:rPr>
              <a:t>386</a:t>
            </a:r>
            <a:r>
              <a:rPr lang="en-GB" sz="850" dirty="0">
                <a:latin typeface="Aptos" panose="020B0004020202020204" pitchFamily="34" charset="0"/>
              </a:rPr>
              <a:t>(10012), pp.2526-2534.</a:t>
            </a:r>
            <a:br>
              <a:rPr lang="en-GB" sz="850" dirty="0">
                <a:latin typeface="Aptos" panose="020B0004020202020204" pitchFamily="34" charset="0"/>
              </a:rPr>
            </a:br>
            <a:br>
              <a:rPr lang="en-GB" sz="850" dirty="0">
                <a:latin typeface="Aptos" panose="020B0004020202020204" pitchFamily="34" charset="0"/>
              </a:rPr>
            </a:br>
            <a:r>
              <a:rPr lang="en-GB" sz="850" dirty="0" err="1">
                <a:latin typeface="Aptos" panose="020B0004020202020204" pitchFamily="34" charset="0"/>
              </a:rPr>
              <a:t>Yli-Kerttula</a:t>
            </a:r>
            <a:r>
              <a:rPr lang="en-GB" sz="850" dirty="0">
                <a:latin typeface="Aptos" panose="020B0004020202020204" pitchFamily="34" charset="0"/>
              </a:rPr>
              <a:t>, J. and Varis, K., 2023. Comparison of change management models and suggestions for top management. </a:t>
            </a:r>
            <a:r>
              <a:rPr lang="en-GB" sz="850" i="1" dirty="0">
                <a:latin typeface="Aptos" panose="020B0004020202020204" pitchFamily="34" charset="0"/>
              </a:rPr>
              <a:t>Journal of Management and Strategy</a:t>
            </a:r>
            <a:r>
              <a:rPr lang="en-GB" sz="850" dirty="0">
                <a:latin typeface="Aptos" panose="020B0004020202020204" pitchFamily="34" charset="0"/>
              </a:rPr>
              <a:t>, </a:t>
            </a:r>
            <a:r>
              <a:rPr lang="en-GB" sz="850" i="1" dirty="0">
                <a:latin typeface="Aptos" panose="020B0004020202020204" pitchFamily="34" charset="0"/>
              </a:rPr>
              <a:t>14</a:t>
            </a:r>
            <a:r>
              <a:rPr lang="en-GB" sz="850" dirty="0">
                <a:latin typeface="Aptos" panose="020B0004020202020204" pitchFamily="34" charset="0"/>
              </a:rPr>
              <a:t>(2), pp.69-74.</a:t>
            </a:r>
            <a:br>
              <a:rPr lang="en-US" sz="900" dirty="0">
                <a:latin typeface="Aptos" panose="020B0004020202020204" pitchFamily="34" charset="0"/>
              </a:rPr>
            </a:br>
            <a:endParaRPr lang="en-GB" sz="900" b="1" u="sng" dirty="0">
              <a:latin typeface="Aptos" panose="020B0004020202020204" pitchFamily="34" charset="0"/>
            </a:endParaRPr>
          </a:p>
        </p:txBody>
      </p:sp>
    </p:spTree>
    <p:extLst>
      <p:ext uri="{BB962C8B-B14F-4D97-AF65-F5344CB8AC3E}">
        <p14:creationId xmlns:p14="http://schemas.microsoft.com/office/powerpoint/2010/main" val="836894831"/>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8B1D1D-0064-435C-8533-29A36067B8ED}">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5DF9CEC-52C2-4D14-B2F5-11176002A8B6}">
  <ds:schemaRefs>
    <ds:schemaRef ds:uri="http://purl.org/dc/terms/"/>
    <ds:schemaRef ds:uri="http://schemas.openxmlformats.org/package/2006/metadata/core-properties"/>
    <ds:schemaRef ds:uri="http://schemas.microsoft.com/office/2006/documentManagement/types"/>
    <ds:schemaRef ds:uri="http://schemas.microsoft.com/office/2006/metadata/properties"/>
    <ds:schemaRef ds:uri="http://schemas.microsoft.com/office/infopath/2007/PartnerControls"/>
    <ds:schemaRef ds:uri="230e9df3-be65-4c73-a93b-d1236ebd677e"/>
    <ds:schemaRef ds:uri="71af3243-3dd4-4a8d-8c0d-dd76da1f02a5"/>
    <ds:schemaRef ds:uri="16c05727-aa75-4e4a-9b5f-8a80a1165891"/>
    <ds:schemaRef ds:uri="http://schemas.microsoft.com/sharepoint/v3"/>
    <ds:schemaRef ds:uri="http://www.w3.org/XML/1998/namespace"/>
    <ds:schemaRef ds:uri="http://purl.org/dc/dcmitype/"/>
    <ds:schemaRef ds:uri="http://purl.org/dc/elements/1.1/"/>
  </ds:schemaRefs>
</ds:datastoreItem>
</file>

<file path=customXml/itemProps3.xml><?xml version="1.0" encoding="utf-8"?>
<ds:datastoreItem xmlns:ds="http://schemas.openxmlformats.org/officeDocument/2006/customXml" ds:itemID="{1249AD37-9510-4A2D-B790-12C439A83F9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Organic presentation</Template>
  <TotalTime>98</TotalTime>
  <Words>5732</Words>
  <Application>Microsoft Office PowerPoint</Application>
  <PresentationFormat>Widescreen</PresentationFormat>
  <Paragraphs>353</Paragraphs>
  <Slides>21</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Aptos</vt:lpstr>
      <vt:lpstr>Arial</vt:lpstr>
      <vt:lpstr>Calibri</vt:lpstr>
      <vt:lpstr>Courier New</vt:lpstr>
      <vt:lpstr>Gill Sans Nova Light</vt:lpstr>
      <vt:lpstr>Sagona Book</vt:lpstr>
      <vt:lpstr>Segoe UI</vt:lpstr>
      <vt:lpstr>Custom</vt:lpstr>
      <vt:lpstr>Implementing an Updated Physical Cardiac Arrest Checklists By Nadine Thomson Module: BMPF7309/D Leadership and Change</vt:lpstr>
      <vt:lpstr>Agenda</vt:lpstr>
      <vt:lpstr>Aim:   To critically analyse and reflect on change management strategies to implement the updated cardiac arrest checklist.  Objectives:  Evaluate different change management strategies to select a suitable strategy for implementing change project and identify organisational challenges.   </vt:lpstr>
      <vt:lpstr>Introduction</vt:lpstr>
      <vt:lpstr>   Benefits of a checklist:  Improve patient safety  Increase standardised care  Improve decision-making and communication  Enhance quality improvement      </vt:lpstr>
      <vt:lpstr>Stakeholder Analysis</vt:lpstr>
      <vt:lpstr>PowerPoint Presentation</vt:lpstr>
      <vt:lpstr>PowerPoint Presentation</vt:lpstr>
      <vt:lpstr>PowerPoint Presentation</vt:lpstr>
      <vt:lpstr>Stakeholder Survey</vt:lpstr>
      <vt:lpstr>Physical vs Digital Checklist</vt:lpstr>
      <vt:lpstr>Strategies for implementing change considered: </vt:lpstr>
      <vt:lpstr>PowerPoint Presentation</vt:lpstr>
      <vt:lpstr>PowerPoint Presentation</vt:lpstr>
      <vt:lpstr>Strategy selected</vt:lpstr>
      <vt:lpstr>Organisational Challenges</vt:lpstr>
      <vt:lpstr>Reflection</vt:lpstr>
      <vt:lpstr>PowerPoint Presentation</vt:lpstr>
      <vt:lpstr>PowerPoint Presentation</vt:lpstr>
      <vt:lpstr>PowerPoint Presentation</vt:lpstr>
      <vt:lpstr>Reference List Corazza, F., Fiorese, E., Arpone, M., Tardini, G., Frigo, A.C., Cheng, A., Da Dalt, L. and Bressan, S., 2022. The impact of cognitive aids on resuscitation performance in in-hospital cardiac arrest scenarios: a systematic review and meta-analysis. Internal and Emergency Medicine, 17(7), pp.2143-2158.  Carreño, A.M., 2025. A Critical Review of Kotter’s Change Leadership Model: Relevance, limitations, and Integration with Contemporary Models. Available at SSRN 6086248.  Cormack, S., Scott, S. and Stedmon, A., 2020. Non-technical skills in out-of-hospital cardiac arrest management: A scoping review. Australasian Journal of Paramedicine, 17, pp.1-8.  Cummings, S., Bridgman, T. and Brown, K.G., 2016. Unfreezing change as three steps: Rethinking Kurt Lewin’s legacy for change management. Human relations, 69(1), pp.33-60.  Gibbs, G. (1988) Learning by Doing: A guide to teaching and learning methods. Oxford: Further Education Unit, Oxford Polytechnic Greig, P.R., Zolger, D., Onwochei, D.N., Thurley, N., Higham, H. and Desai, N., 2023. Cognitive aids in the management of clinical emergencies: a systematic review. Anaesthesia, 78(3), pp.343-355.  Gross, B., Rusin, L., Kiesewetter, J., Zottmann, J.M., Fischer, M.R., Prückner, S. and Zech, A. (2019) ‘Crew resource management training in healthcare: a systematic review of intervention design, training conditions and evaluation’, BMJ Open, 9(2), p. e025247. Available at: https://bmjopen.bmj.com/content/9/2/e025247  Honarmand, K., Mepham, C., Ainsworth, C., &amp; Khalid, Z. (2018). Adherence to advanced cardiovascular life support (ACLS) guidelines during in-hospital cardiac arrest is associated with improved outcomes. Resuscitation, 129, 76–81. https://doi.org/10.1016/j.resuscitation.2018.06.00  Hughes, M. (2016). Leading changes: Why transformation explanations fail., Leadership, 12(4), 449–469  Kachian, A., Elyasi, S. and Haghani, H., 2018. ADKAR model and nurses' readiness for change.  Knudsen, S.V., Laursen, H.V.B., Johnsen, S.P., Bartels, P.D., Ehlers, L.H. and Mainz, J., 2019. Can quality improvement improve the quality of care? A systematic review of reported effects and methodological rigor in plan-do-study-act projects. BMC health services research, 19(1), p.683.  Mayo, P.H., Hegde, A., Eisen, L.A., Kory, P. and Doelken, P., 2011. A program to improve the quality of emergency endotracheal intubation. Journal of intensive care medicine, 26(1), pp.50-56.  Merry, A.F. and Mitchell, S.J., 2016. Advancing patient safety through the use of cognitive aids. BMJ Quality &amp; Safety, 25(10), pp.733-735.  McLaughlin, A.C. &amp; Byrne, V.E. (2020) A fundamental cognitive taxonomy for cognition aids. Human Factors, 62(6), pp. 865–873. Available at: https://psycnet.apa.org/record/2020-64145-00  Mutomorro (2023) Kotter’s 8-Step Change Model Diagram. Available at: https://mutomorro.com/wp-content/uploads/2023/04/Kotters-8-Step-Change-Model-Diagram-Mutomorro.png (Accessed: 5 March 2026)  Myat, A., Song, K.J. and Rea, T., 2018. Out-of-hospital cardiac arrest: current concepts. The Lancet, 391(10124), pp.970-979.  Nabecker, S., Nation, K., Gilfoyle, E., Abelairas-Gomez, C., Koota, E., Lin, Y., Greif, R., Anderson, N., Bhanji, F., Breckwoldt, J. and Cheng, A., 2024. Cognitive aids used in simulated resuscitation: A systematic review. Resuscitation plus, 19, p.100675.  Prybutok, G.L., 2018. Ninety to Nothing: a PDSA quality improvement project. International Journal of health care quality assurance, 31(4), pp.361-372  Russ, A.L., Fairbanks, R.J., Karsh, B.T., Militello, L.G., Saleem, J.J. and Wears, R.L., 2013. The science of human factors: separating fact from fiction. BMJ quality &amp; safety, 22(10), pp.802-808. Sellmann, T., Alchab, S., Wetzchewald, D., Meyer, J., Rassaf, T., Thal, S.C., Burisch, C., Marsch, S. and Breuckmann, F., 2022. Simulation-based randomized trial of medical emergency cognitive aids. Scandinavian Journal of Trauma, Resuscitation and Emergency Medicine, 30(1), p.45.  Sherren, P.B., Tricklebank, S. and Glover, G., 2014. Development of a standard operating procedure and checklist for rapid sequence induction in the critically ill. Scandinavian Journal of Trauma, Resuscitation and Emergency Medicine, 22(1), p.41.  Shirey, M.R., 2013. Lewin’s theory of planned change as a strategic resource. JONA: The Journal of Nursing Administration, 43(2), pp.69-72.  Thomassen, Ø., Espeland, A., Søfteland, E., Lossius, H.M., Heltne, J.K. and Brattebø, G., 2011. Implementation of checklists in health care; learning from high-reliability organisations. Scandinavian journal of trauma, resuscitation and emergency medicine, 19(1), p.53.  Wilson, M.H., Habig, K., Wright, C., Hughes, A., Davies, G. and Imray, C.H., 2015. Pre-hospital emergency medicine. The Lancet, 386(10012), pp.2526-2534.  Yli-Kerttula, J. and Varis, K., 2023. Comparison of change management models and suggestions for top management. Journal of Management and Strategy, 14(2), pp.69-74. </vt:lpstr>
    </vt:vector>
  </TitlesOfParts>
  <Company>Welsh Ambulance Service NHS Trust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Nadine Thomson (Welsh Ambulance Service NHS Trust - 020)</dc:creator>
  <cp:lastModifiedBy>Nadine Thomson (Welsh Ambulance Service NHS Trust - 020)</cp:lastModifiedBy>
  <cp:revision>3</cp:revision>
  <dcterms:created xsi:type="dcterms:W3CDTF">2026-02-03T13:06:20Z</dcterms:created>
  <dcterms:modified xsi:type="dcterms:W3CDTF">2026-04-13T09:10:24Z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