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8" r:id="rId2"/>
    <p:sldId id="259" r:id="rId3"/>
    <p:sldId id="261" r:id="rId4"/>
    <p:sldId id="272" r:id="rId5"/>
    <p:sldId id="275" r:id="rId6"/>
    <p:sldId id="300" r:id="rId7"/>
    <p:sldId id="299" r:id="rId8"/>
    <p:sldId id="267" r:id="rId9"/>
    <p:sldId id="282" r:id="rId10"/>
    <p:sldId id="294" r:id="rId11"/>
    <p:sldId id="283" r:id="rId12"/>
    <p:sldId id="284" r:id="rId13"/>
    <p:sldId id="262" r:id="rId14"/>
    <p:sldId id="287" r:id="rId15"/>
    <p:sldId id="290" r:id="rId16"/>
    <p:sldId id="297" r:id="rId17"/>
    <p:sldId id="301" r:id="rId18"/>
    <p:sldId id="298" r:id="rId19"/>
    <p:sldId id="296" r:id="rId20"/>
    <p:sldId id="273" r:id="rId21"/>
    <p:sldId id="274" r:id="rId22"/>
    <p:sldId id="295" r:id="rId23"/>
    <p:sldId id="27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68358" autoAdjust="0"/>
  </p:normalViewPr>
  <p:slideViewPr>
    <p:cSldViewPr snapToGrid="0">
      <p:cViewPr varScale="1">
        <p:scale>
          <a:sx n="64" d="100"/>
          <a:sy n="64" d="100"/>
        </p:scale>
        <p:origin x="909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471DF8E9-CB3A-4860-9FA9-EA1545BC1E54}" type="datetimeFigureOut">
              <a:rPr lang="en-GB" smtClean="0"/>
              <a:pPr/>
              <a:t>04/08/2023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B646497B-3F4E-4A6C-A2D5-47A60AB35E0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1967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225425" y="793750"/>
            <a:ext cx="7061200" cy="3971925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598777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25425" y="793750"/>
            <a:ext cx="70612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6707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EBC29B5-AF6D-4AB0-B4A3-23B0C6824D56}" type="slidenum">
              <a:rPr>
                <a:latin typeface="Arial" panose="020B0604020202020204" pitchFamily="34" charset="0"/>
              </a:rPr>
              <a:t>6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81060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EBC29B5-AF6D-4AB0-B4A3-23B0C6824D56}" type="slidenum">
              <a:rPr>
                <a:latin typeface="Arial" panose="020B0604020202020204" pitchFamily="34" charset="0"/>
              </a:rPr>
              <a:t>7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07633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ctangle 3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5464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5065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6224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6372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315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CCB3503-80C0-417D-8071-63CCF1347780}" type="slidenum">
              <a:rPr>
                <a:latin typeface="Arial" panose="020B0604020202020204" pitchFamily="34" charset="0"/>
              </a:rPr>
              <a:t>13</a:t>
            </a:fld>
            <a:endParaRPr lang="en-GB" sz="12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66620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0828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5304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1868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73631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1944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26384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62439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0622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46497B-3F4E-4A6C-A2D5-47A60AB35E0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4628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525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986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543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137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738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495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759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878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289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641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8415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 smtClean="0"/>
              <a:pPr>
                <a:defRPr/>
              </a:pPr>
              <a:t>04/08/2023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Arial" panose="020B0604020202020204" pitchFamily="34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60593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5C958B5D-2B71-F94E-8A2A-2F1F5E391DA3}" type="datetimeFigureOut">
              <a:rPr lang="en-US" smtClean="0"/>
              <a:pPr/>
              <a:t>8/4/2023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6A8CBF47-CD5C-4D4C-8BC8-D49EA6405D47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132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ZvMeKnJWQz4?feature=oembed" TargetMode="External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tiny-happy-people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early-education.org.uk/cultural-capital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naldic.org.uk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oktrust.org.uk/what-we-do/programmes-and-campaigns/bookstart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oktrust.org.uk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multilingualparenting.com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literacytrust.org.uk/about-us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speechandlanguage.org.uk/about-us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achingenglish.org.uk/professional-development/teachers/knowing-subject/d-h/esol" TargetMode="External"/><Relationship Id="rId2" Type="http://schemas.openxmlformats.org/officeDocument/2006/relationships/hyperlink" Target="https://www.booktrust.org.uk/what-we-do/programmes-and-campaigns/bookstart/practitioners/additional-offers/dual-language-books/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downsend.co.uk/wp-content/uploads/sites/36/2020/08/JOINT-EAL-Policy-Sep-2020-1.pdf" TargetMode="External"/><Relationship Id="rId4" Type="http://schemas.openxmlformats.org/officeDocument/2006/relationships/hyperlink" Target="https://assets.publishing.service.gov.uk/government/uploads/system/uploads/attachment_data/file/1170108/EYFS_framework_from_September_2023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913A2AC-05E8-4643-61ED-8F481997E54A}"/>
              </a:ext>
            </a:extLst>
          </p:cNvPr>
          <p:cNvSpPr/>
          <p:nvPr/>
        </p:nvSpPr>
        <p:spPr>
          <a:xfrm>
            <a:off x="0" y="0"/>
            <a:ext cx="12192000" cy="572624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704335" y="698269"/>
            <a:ext cx="10656391" cy="5478694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400" b="1" kern="0" dirty="0">
                <a:ea typeface="ＭＳ Ｐゴシック" charset="-128"/>
                <a:cs typeface="Arial" panose="020B0604020202020204" pitchFamily="34" charset="0"/>
              </a:rPr>
              <a:t>ECEY4004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sz="4400" b="1" kern="0" dirty="0">
              <a:ea typeface="ＭＳ Ｐゴシック" charset="-128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400" kern="0" dirty="0">
                <a:ea typeface="ＭＳ Ｐゴシック" charset="-128"/>
                <a:cs typeface="Arial" panose="020B0604020202020204" pitchFamily="34" charset="0"/>
              </a:rPr>
              <a:t>Frameworks and Programmes</a:t>
            </a:r>
          </a:p>
        </p:txBody>
      </p:sp>
    </p:spTree>
    <p:extLst>
      <p:ext uri="{BB962C8B-B14F-4D97-AF65-F5344CB8AC3E}">
        <p14:creationId xmlns:p14="http://schemas.microsoft.com/office/powerpoint/2010/main" val="2439328786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1FEA24A-FCF3-5E5D-7428-9B6FA9038A79}"/>
              </a:ext>
            </a:extLst>
          </p:cNvPr>
          <p:cNvSpPr/>
          <p:nvPr/>
        </p:nvSpPr>
        <p:spPr>
          <a:xfrm>
            <a:off x="0" y="0"/>
            <a:ext cx="12192000" cy="574872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7062" y="365127"/>
            <a:ext cx="9302288" cy="854074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Employability/Transferable Skills</a:t>
            </a:r>
            <a:endParaRPr lang="en-US" dirty="0"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839" y="1866274"/>
            <a:ext cx="9421512" cy="4310690"/>
          </a:xfrm>
        </p:spPr>
        <p:txBody>
          <a:bodyPr>
            <a:normAutofit/>
          </a:bodyPr>
          <a:lstStyle/>
          <a:p>
            <a:r>
              <a:rPr lang="en-GB" dirty="0">
                <a:cs typeface="Arial" panose="020B0604020202020204" pitchFamily="34" charset="0"/>
              </a:rPr>
              <a:t>Organisation;</a:t>
            </a:r>
          </a:p>
          <a:p>
            <a:r>
              <a:rPr lang="en-GB" dirty="0">
                <a:cs typeface="Arial" panose="020B0604020202020204" pitchFamily="34" charset="0"/>
              </a:rPr>
              <a:t>Planning;</a:t>
            </a:r>
          </a:p>
          <a:p>
            <a:r>
              <a:rPr lang="en-GB" dirty="0">
                <a:cs typeface="Arial" panose="020B0604020202020204" pitchFamily="34" charset="0"/>
              </a:rPr>
              <a:t>Researching;</a:t>
            </a:r>
          </a:p>
          <a:p>
            <a:r>
              <a:rPr lang="en-GB" dirty="0">
                <a:cs typeface="Arial" panose="020B0604020202020204" pitchFamily="34" charset="0"/>
              </a:rPr>
              <a:t>Discussion skills;</a:t>
            </a:r>
          </a:p>
          <a:p>
            <a:r>
              <a:rPr lang="en-GB" dirty="0">
                <a:cs typeface="Arial" panose="020B0604020202020204" pitchFamily="34" charset="0"/>
              </a:rPr>
              <a:t>Idea sharing.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</a:endParaRPr>
          </a:p>
          <a:p>
            <a:endParaRPr lang="en-US" dirty="0">
              <a:solidFill>
                <a:srgbClr val="0000FF"/>
              </a:solidFill>
            </a:endParaRPr>
          </a:p>
        </p:txBody>
      </p:sp>
      <p:pic>
        <p:nvPicPr>
          <p:cNvPr id="6" name="Picture 5" descr="Women working from home">
            <a:extLst>
              <a:ext uri="{FF2B5EF4-FFF2-40B4-BE49-F238E27FC236}">
                <a16:creationId xmlns:a16="http://schemas.microsoft.com/office/drawing/2014/main" id="{80EA04FA-558D-A640-6648-C190F238879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5707" y="1827482"/>
            <a:ext cx="3768353" cy="2515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018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736EF76-701C-97D7-A693-FCF7219FFD9B}"/>
              </a:ext>
            </a:extLst>
          </p:cNvPr>
          <p:cNvSpPr/>
          <p:nvPr/>
        </p:nvSpPr>
        <p:spPr>
          <a:xfrm>
            <a:off x="0" y="0"/>
            <a:ext cx="12192000" cy="571125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Resources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768" y="1825625"/>
            <a:ext cx="10773032" cy="4351338"/>
          </a:xfrm>
        </p:spPr>
        <p:txBody>
          <a:bodyPr/>
          <a:lstStyle/>
          <a:p>
            <a:r>
              <a:rPr lang="en-GB" dirty="0">
                <a:cs typeface="Arial" panose="020B0604020202020204" pitchFamily="34" charset="0"/>
              </a:rPr>
              <a:t>PP;</a:t>
            </a:r>
          </a:p>
          <a:p>
            <a:r>
              <a:rPr lang="en-GB" dirty="0">
                <a:cs typeface="Arial" panose="020B0604020202020204" pitchFamily="34" charset="0"/>
              </a:rPr>
              <a:t>Research;</a:t>
            </a:r>
          </a:p>
          <a:p>
            <a:r>
              <a:rPr lang="en-GB" dirty="0">
                <a:cs typeface="Arial" panose="020B0604020202020204" pitchFamily="34" charset="0"/>
              </a:rPr>
              <a:t>Articles;</a:t>
            </a:r>
          </a:p>
          <a:p>
            <a:r>
              <a:rPr lang="en-GB" dirty="0">
                <a:cs typeface="Arial" panose="020B0604020202020204" pitchFamily="34" charset="0"/>
              </a:rPr>
              <a:t>Websites;</a:t>
            </a:r>
          </a:p>
          <a:p>
            <a:r>
              <a:rPr lang="en-GB" dirty="0">
                <a:cs typeface="Arial" panose="020B0604020202020204" pitchFamily="34" charset="0"/>
              </a:rPr>
              <a:t>Video clips.</a:t>
            </a:r>
          </a:p>
        </p:txBody>
      </p:sp>
      <p:pic>
        <p:nvPicPr>
          <p:cNvPr id="6" name="Picture 5" descr="Person reading a book">
            <a:extLst>
              <a:ext uri="{FF2B5EF4-FFF2-40B4-BE49-F238E27FC236}">
                <a16:creationId xmlns:a16="http://schemas.microsoft.com/office/drawing/2014/main" id="{F17A02A2-57BB-7158-6F74-7532302EFD4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5069" y="1690690"/>
            <a:ext cx="3813090" cy="2542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7122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93BEA5D-DF1C-C641-A439-394ADBEEB604}"/>
              </a:ext>
            </a:extLst>
          </p:cNvPr>
          <p:cNvSpPr/>
          <p:nvPr/>
        </p:nvSpPr>
        <p:spPr>
          <a:xfrm>
            <a:off x="0" y="0"/>
            <a:ext cx="12192000" cy="571125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Contents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>
                <a:cs typeface="Arial" panose="020B0604020202020204" pitchFamily="34" charset="0"/>
              </a:rPr>
              <a:t>Policies;</a:t>
            </a:r>
          </a:p>
          <a:p>
            <a:r>
              <a:rPr lang="en-GB" dirty="0">
                <a:cs typeface="Arial" panose="020B0604020202020204" pitchFamily="34" charset="0"/>
              </a:rPr>
              <a:t>Frameworks/Initiatives;</a:t>
            </a:r>
          </a:p>
          <a:p>
            <a:r>
              <a:rPr lang="en-GB" dirty="0">
                <a:cs typeface="Arial" panose="020B0604020202020204" pitchFamily="34" charset="0"/>
              </a:rPr>
              <a:t>Assignment.</a:t>
            </a:r>
          </a:p>
        </p:txBody>
      </p:sp>
    </p:spTree>
    <p:extLst>
      <p:ext uri="{BB962C8B-B14F-4D97-AF65-F5344CB8AC3E}">
        <p14:creationId xmlns:p14="http://schemas.microsoft.com/office/powerpoint/2010/main" val="2336231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FCADCCC-2751-5184-2E9D-56AFD9348C56}"/>
              </a:ext>
            </a:extLst>
          </p:cNvPr>
          <p:cNvSpPr/>
          <p:nvPr/>
        </p:nvSpPr>
        <p:spPr>
          <a:xfrm>
            <a:off x="0" y="0"/>
            <a:ext cx="12192000" cy="580868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2385" y="365127"/>
            <a:ext cx="10971415" cy="1086829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Topics so far….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8201" y="1695938"/>
            <a:ext cx="10971414" cy="4481025"/>
          </a:xfrm>
        </p:spPr>
        <p:txBody>
          <a:bodyPr/>
          <a:lstStyle/>
          <a:p>
            <a:r>
              <a:rPr lang="en-GB" dirty="0">
                <a:cs typeface="Arial" panose="020B0604020202020204" pitchFamily="34" charset="0"/>
              </a:rPr>
              <a:t>Culture;</a:t>
            </a:r>
          </a:p>
          <a:p>
            <a:r>
              <a:rPr lang="en-GB" dirty="0">
                <a:cs typeface="Arial" panose="020B0604020202020204" pitchFamily="34" charset="0"/>
              </a:rPr>
              <a:t>Useful phrases;</a:t>
            </a:r>
          </a:p>
          <a:p>
            <a:r>
              <a:rPr lang="en-GB" dirty="0">
                <a:cs typeface="Arial" panose="020B0604020202020204" pitchFamily="34" charset="0"/>
              </a:rPr>
              <a:t>Ideas for activity; </a:t>
            </a:r>
          </a:p>
          <a:p>
            <a:r>
              <a:rPr lang="en-GB" dirty="0">
                <a:cs typeface="Arial" panose="020B0604020202020204" pitchFamily="34" charset="0"/>
              </a:rPr>
              <a:t>Bilingualism/Multilingualism;</a:t>
            </a:r>
          </a:p>
          <a:p>
            <a:r>
              <a:rPr lang="en-GB" dirty="0">
                <a:cs typeface="Arial" panose="020B0604020202020204" pitchFamily="34" charset="0"/>
              </a:rPr>
              <a:t>Psychology of bilingualism;</a:t>
            </a:r>
          </a:p>
          <a:p>
            <a:r>
              <a:rPr lang="en-GB" dirty="0">
                <a:cs typeface="Arial" panose="020B0604020202020204" pitchFamily="34" charset="0"/>
              </a:rPr>
              <a:t>Divergent thinking;</a:t>
            </a:r>
          </a:p>
          <a:p>
            <a:r>
              <a:rPr lang="en-GB" dirty="0">
                <a:cs typeface="Arial" panose="020B0604020202020204" pitchFamily="34" charset="0"/>
              </a:rPr>
              <a:t>EAL children.</a:t>
            </a:r>
          </a:p>
          <a:p>
            <a:endParaRPr lang="en-GB" dirty="0">
              <a:solidFill>
                <a:srgbClr val="0070C0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53526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EDC9EB-EF38-973C-6C7C-3E7FDDBBAE0F}"/>
              </a:ext>
            </a:extLst>
          </p:cNvPr>
          <p:cNvSpPr/>
          <p:nvPr/>
        </p:nvSpPr>
        <p:spPr>
          <a:xfrm>
            <a:off x="0" y="0"/>
            <a:ext cx="12192000" cy="577121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247338" y="365127"/>
            <a:ext cx="11692328" cy="1325563"/>
          </a:xfrm>
        </p:spPr>
        <p:txBody>
          <a:bodyPr>
            <a:normAutofit/>
          </a:bodyPr>
          <a:lstStyle/>
          <a:p>
            <a:pPr lvl="0" algn="ctr"/>
            <a:r>
              <a:rPr lang="en-GB" dirty="0">
                <a:cs typeface="Arial" panose="020B0604020202020204" pitchFamily="34" charset="0"/>
              </a:rPr>
              <a:t>Terms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1236688" y="1825625"/>
            <a:ext cx="10117111" cy="4351338"/>
          </a:xfrm>
        </p:spPr>
        <p:txBody>
          <a:bodyPr/>
          <a:lstStyle/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ea typeface="ＭＳ Ｐゴシック"/>
                <a:cs typeface="Arial" panose="020B0604020202020204" pitchFamily="34" charset="0"/>
              </a:rPr>
              <a:t>EAL – English as an Additional Language;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ea typeface="ＭＳ Ｐゴシック"/>
                <a:cs typeface="Arial" panose="020B0604020202020204" pitchFamily="34" charset="0"/>
              </a:rPr>
              <a:t>ESL – English as a Second Language;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ea typeface="ＭＳ Ｐゴシック"/>
                <a:cs typeface="Arial" panose="020B0604020202020204" pitchFamily="34" charset="0"/>
              </a:rPr>
              <a:t>ESOL – English for Speakers of Other Languages.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 algn="r">
              <a:buNone/>
            </a:pPr>
            <a:r>
              <a:rPr lang="en-GB" sz="2000" dirty="0"/>
              <a:t>(British Council, no date).</a:t>
            </a:r>
          </a:p>
        </p:txBody>
      </p:sp>
    </p:spTree>
    <p:extLst>
      <p:ext uri="{BB962C8B-B14F-4D97-AF65-F5344CB8AC3E}">
        <p14:creationId xmlns:p14="http://schemas.microsoft.com/office/powerpoint/2010/main" val="724014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EDC9EB-EF38-973C-6C7C-3E7FDDBBAE0F}"/>
              </a:ext>
            </a:extLst>
          </p:cNvPr>
          <p:cNvSpPr/>
          <p:nvPr/>
        </p:nvSpPr>
        <p:spPr>
          <a:xfrm>
            <a:off x="0" y="0"/>
            <a:ext cx="12192000" cy="577121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247338" y="365127"/>
            <a:ext cx="11692328" cy="1325563"/>
          </a:xfrm>
        </p:spPr>
        <p:txBody>
          <a:bodyPr>
            <a:normAutofit/>
          </a:bodyPr>
          <a:lstStyle/>
          <a:p>
            <a:pPr lvl="0" algn="ctr"/>
            <a:r>
              <a:rPr lang="en-GB" dirty="0">
                <a:cs typeface="Arial" panose="020B0604020202020204" pitchFamily="34" charset="0"/>
              </a:rPr>
              <a:t>Legislation and Policy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487180" y="1825625"/>
            <a:ext cx="10866620" cy="4351338"/>
          </a:xfrm>
        </p:spPr>
        <p:txBody>
          <a:bodyPr/>
          <a:lstStyle/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ea typeface="ＭＳ Ｐゴシック"/>
                <a:cs typeface="Arial" panose="020B0604020202020204" pitchFamily="34" charset="0"/>
              </a:rPr>
              <a:t>English proficiency of pupils with English as an additional language (2020);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ea typeface="ＭＳ Ｐゴシック"/>
                <a:cs typeface="Arial" panose="020B0604020202020204" pitchFamily="34" charset="0"/>
              </a:rPr>
              <a:t>Attainment of pupils with English as an additional language (2019);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ea typeface="ＭＳ Ｐゴシック"/>
                <a:cs typeface="Arial" panose="020B0604020202020204" pitchFamily="34" charset="0"/>
              </a:rPr>
              <a:t>Developing quality tuition: effective practice in schools - English as an additional language (2011);</a:t>
            </a:r>
          </a:p>
          <a:p>
            <a:pPr marL="257175" indent="-257175" hangingPunct="0">
              <a:spcBef>
                <a:spcPts val="525"/>
              </a:spcBef>
            </a:pPr>
            <a:r>
              <a:rPr lang="en-GB" kern="0" dirty="0">
                <a:ea typeface="ＭＳ Ｐゴシック"/>
                <a:cs typeface="Arial" panose="020B0604020202020204" pitchFamily="34" charset="0"/>
              </a:rPr>
              <a:t>Learning and teaching for bilingual children in the primary years: guided sessions to support writing English as an additional language (2007).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5689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20DC4F4-0777-7CB9-6CDF-F3867C30B101}"/>
              </a:ext>
            </a:extLst>
          </p:cNvPr>
          <p:cNvSpPr/>
          <p:nvPr/>
        </p:nvSpPr>
        <p:spPr>
          <a:xfrm>
            <a:off x="0" y="-22485"/>
            <a:ext cx="12192000" cy="584616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2"/>
          <p:cNvSpPr txBox="1">
            <a:spLocks noGrp="1"/>
          </p:cNvSpPr>
          <p:nvPr>
            <p:ph type="title"/>
          </p:nvPr>
        </p:nvSpPr>
        <p:spPr>
          <a:xfrm>
            <a:off x="515389" y="365128"/>
            <a:ext cx="10838411" cy="776488"/>
          </a:xfrm>
        </p:spPr>
        <p:txBody>
          <a:bodyPr>
            <a:noAutofit/>
          </a:bodyPr>
          <a:lstStyle/>
          <a:p>
            <a:pPr lvl="0" algn="ctr"/>
            <a:r>
              <a:rPr lang="en-GB" dirty="0">
                <a:cs typeface="Arial" panose="020B0604020202020204" pitchFamily="34" charset="0"/>
              </a:rPr>
              <a:t>Early Years Foundation Stage (EYFS)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664" y="1596452"/>
            <a:ext cx="5322094" cy="4061744"/>
          </a:xfrm>
        </p:spPr>
        <p:txBody>
          <a:bodyPr>
            <a:normAutofit/>
          </a:bodyPr>
          <a:lstStyle/>
          <a:p>
            <a:pPr lvl="0">
              <a:lnSpc>
                <a:spcPct val="80000"/>
              </a:lnSpc>
            </a:pPr>
            <a:r>
              <a:rPr lang="en-US" dirty="0"/>
              <a:t>Schools, childminders, preschools and nurseries must follow the EYFS;</a:t>
            </a:r>
          </a:p>
          <a:p>
            <a:pPr lvl="0">
              <a:lnSpc>
                <a:spcPct val="80000"/>
              </a:lnSpc>
            </a:pPr>
            <a:r>
              <a:rPr lang="en-US" dirty="0"/>
              <a:t>Areas of learning;</a:t>
            </a:r>
          </a:p>
          <a:p>
            <a:pPr lvl="0">
              <a:lnSpc>
                <a:spcPct val="80000"/>
              </a:lnSpc>
            </a:pPr>
            <a:r>
              <a:rPr lang="en-US" dirty="0"/>
              <a:t>Progress is assessed;</a:t>
            </a:r>
          </a:p>
          <a:p>
            <a:pPr lvl="0">
              <a:lnSpc>
                <a:spcPct val="80000"/>
              </a:lnSpc>
            </a:pPr>
            <a:endParaRPr lang="en-US" dirty="0"/>
          </a:p>
        </p:txBody>
      </p:sp>
      <p:pic>
        <p:nvPicPr>
          <p:cNvPr id="9" name="Picture 8" descr="Girl on floor with children and teacher">
            <a:extLst>
              <a:ext uri="{FF2B5EF4-FFF2-40B4-BE49-F238E27FC236}">
                <a16:creationId xmlns:a16="http://schemas.microsoft.com/office/drawing/2014/main" id="{729C9283-A736-C9AC-0B93-26D5C3D86D9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8244" y="1859371"/>
            <a:ext cx="4708887" cy="3139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674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0A38743-E0B3-4F6D-789C-99F3F768CD58}"/>
              </a:ext>
            </a:extLst>
          </p:cNvPr>
          <p:cNvSpPr/>
          <p:nvPr/>
        </p:nvSpPr>
        <p:spPr>
          <a:xfrm>
            <a:off x="0" y="0"/>
            <a:ext cx="12192000" cy="584616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11833" y="333554"/>
            <a:ext cx="11203889" cy="638045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People, Culture and Communities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14793" y="1371600"/>
            <a:ext cx="11400930" cy="4217642"/>
          </a:xfrm>
        </p:spPr>
        <p:txBody>
          <a:bodyPr>
            <a:normAutofit/>
          </a:bodyPr>
          <a:lstStyle/>
          <a:p>
            <a:r>
              <a:rPr lang="en-GB" dirty="0"/>
              <a:t>Describe their immediate environment using knowledge from observation, discussion, stories, non-fiction texts and maps; </a:t>
            </a:r>
          </a:p>
          <a:p>
            <a:r>
              <a:rPr lang="en-GB" dirty="0"/>
              <a:t>Know some similarities and differences between different religious and cultural communities in this country, drawing on their experiences and what has been read in class; </a:t>
            </a:r>
          </a:p>
          <a:p>
            <a:r>
              <a:rPr lang="en-GB" dirty="0"/>
              <a:t>Explain some similarities and differences between life in this country and life in other countries, drawing on knowledge from stories, non-fiction texts and – when appropriate – maps.</a:t>
            </a:r>
          </a:p>
          <a:p>
            <a:pPr marL="0" indent="0" algn="r">
              <a:buNone/>
            </a:pPr>
            <a:r>
              <a:rPr lang="en-GB" sz="2000" dirty="0"/>
              <a:t>(EYFS, 2023).</a:t>
            </a:r>
          </a:p>
        </p:txBody>
      </p:sp>
    </p:spTree>
    <p:extLst>
      <p:ext uri="{BB962C8B-B14F-4D97-AF65-F5344CB8AC3E}">
        <p14:creationId xmlns:p14="http://schemas.microsoft.com/office/powerpoint/2010/main" val="29475242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96AF672-83A8-6A42-3D33-39064EC908FB}"/>
              </a:ext>
            </a:extLst>
          </p:cNvPr>
          <p:cNvSpPr/>
          <p:nvPr/>
        </p:nvSpPr>
        <p:spPr>
          <a:xfrm>
            <a:off x="0" y="0"/>
            <a:ext cx="12192000" cy="578620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068" y="0"/>
            <a:ext cx="9796732" cy="116173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Communication and Language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84813" y="1161738"/>
            <a:ext cx="11694401" cy="4427504"/>
          </a:xfrm>
        </p:spPr>
        <p:txBody>
          <a:bodyPr>
            <a:normAutofit/>
          </a:bodyPr>
          <a:lstStyle/>
          <a:p>
            <a:r>
              <a:rPr lang="en-GB" dirty="0">
                <a:cs typeface="Arial" panose="020B0604020202020204" pitchFamily="34" charset="0"/>
              </a:rPr>
              <a:t>Underpins all 7 areas of learning;</a:t>
            </a:r>
          </a:p>
          <a:p>
            <a:r>
              <a:rPr lang="en-GB" dirty="0">
                <a:cs typeface="Arial" panose="020B0604020202020204" pitchFamily="34" charset="0"/>
              </a:rPr>
              <a:t>The quality of conversations with adults are considered crucial;</a:t>
            </a:r>
          </a:p>
          <a:p>
            <a:r>
              <a:rPr lang="en-GB" dirty="0">
                <a:cs typeface="Arial" panose="020B0604020202020204" pitchFamily="34" charset="0"/>
              </a:rPr>
              <a:t>Examples of good practice include:</a:t>
            </a:r>
          </a:p>
          <a:p>
            <a:pPr>
              <a:buFontTx/>
              <a:buChar char="-"/>
            </a:pPr>
            <a:r>
              <a:rPr lang="en-GB" dirty="0">
                <a:cs typeface="Arial" panose="020B0604020202020204" pitchFamily="34" charset="0"/>
              </a:rPr>
              <a:t>Reading and storytelling;</a:t>
            </a:r>
          </a:p>
          <a:p>
            <a:pPr>
              <a:buFontTx/>
              <a:buChar char="-"/>
            </a:pPr>
            <a:r>
              <a:rPr lang="en-GB" dirty="0">
                <a:cs typeface="Arial" panose="020B0604020202020204" pitchFamily="34" charset="0"/>
              </a:rPr>
              <a:t>Rhymes and poems;</a:t>
            </a:r>
          </a:p>
          <a:p>
            <a:pPr>
              <a:buFontTx/>
              <a:buChar char="-"/>
            </a:pPr>
            <a:r>
              <a:rPr lang="en-GB" dirty="0">
                <a:cs typeface="Arial" panose="020B0604020202020204" pitchFamily="34" charset="0"/>
              </a:rPr>
              <a:t>Conversation;</a:t>
            </a:r>
          </a:p>
          <a:p>
            <a:pPr>
              <a:buFontTx/>
              <a:buChar char="-"/>
            </a:pPr>
            <a:r>
              <a:rPr lang="en-GB" dirty="0">
                <a:cs typeface="Arial" panose="020B0604020202020204" pitchFamily="34" charset="0"/>
              </a:rPr>
              <a:t>Role play.</a:t>
            </a:r>
          </a:p>
          <a:p>
            <a:pPr marL="0" indent="0">
              <a:buNone/>
            </a:pPr>
            <a:r>
              <a:rPr lang="en-GB" dirty="0">
                <a:cs typeface="Arial" panose="020B0604020202020204" pitchFamily="34" charset="0"/>
              </a:rPr>
              <a:t>                              </a:t>
            </a:r>
            <a:r>
              <a:rPr lang="en-GB" sz="2000" dirty="0">
                <a:cs typeface="Arial" panose="020B0604020202020204" pitchFamily="34" charset="0"/>
              </a:rPr>
              <a:t>(EYFS, 2023, p.8).</a:t>
            </a:r>
            <a:endParaRPr lang="en-GB" dirty="0">
              <a:cs typeface="Arial" panose="020B0604020202020204" pitchFamily="34" charset="0"/>
            </a:endParaRPr>
          </a:p>
          <a:p>
            <a:pPr marL="0" indent="0" algn="r">
              <a:buNone/>
            </a:pPr>
            <a:endParaRPr lang="en-GB" dirty="0"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dirty="0"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dirty="0">
              <a:cs typeface="Arial" panose="020B0604020202020204" pitchFamily="34" charset="0"/>
            </a:endParaRPr>
          </a:p>
        </p:txBody>
      </p:sp>
      <p:pic>
        <p:nvPicPr>
          <p:cNvPr id="11" name="Picture 10" descr="Children wearing capes running to toys">
            <a:extLst>
              <a:ext uri="{FF2B5EF4-FFF2-40B4-BE49-F238E27FC236}">
                <a16:creationId xmlns:a16="http://schemas.microsoft.com/office/drawing/2014/main" id="{90FD5C4B-2D47-DAF8-29A9-9327067D3EA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6735" y="2435902"/>
            <a:ext cx="5118157" cy="3035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7640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96AF672-83A8-6A42-3D33-39064EC908FB}"/>
              </a:ext>
            </a:extLst>
          </p:cNvPr>
          <p:cNvSpPr/>
          <p:nvPr/>
        </p:nvSpPr>
        <p:spPr>
          <a:xfrm>
            <a:off x="0" y="0"/>
            <a:ext cx="12192000" cy="578620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068" y="0"/>
            <a:ext cx="9796732" cy="138659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Language needs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911" y="1386590"/>
            <a:ext cx="11984637" cy="42026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cs typeface="Arial" panose="020B0604020202020204" pitchFamily="34" charset="0"/>
              </a:rPr>
              <a:t>“For children whose home language is not English, providers </a:t>
            </a:r>
            <a:r>
              <a:rPr lang="en-GB" dirty="0">
                <a:solidFill>
                  <a:srgbClr val="C00000"/>
                </a:solidFill>
                <a:cs typeface="Arial" panose="020B0604020202020204" pitchFamily="34" charset="0"/>
              </a:rPr>
              <a:t>must take reasonable steps </a:t>
            </a:r>
            <a:r>
              <a:rPr lang="en-GB" dirty="0">
                <a:cs typeface="Arial" panose="020B0604020202020204" pitchFamily="34" charset="0"/>
              </a:rPr>
              <a:t>to provide opportunities for children to develop and </a:t>
            </a:r>
            <a:r>
              <a:rPr lang="en-GB" dirty="0">
                <a:solidFill>
                  <a:srgbClr val="C00000"/>
                </a:solidFill>
                <a:cs typeface="Arial" panose="020B0604020202020204" pitchFamily="34" charset="0"/>
              </a:rPr>
              <a:t>use their home language </a:t>
            </a:r>
            <a:r>
              <a:rPr lang="en-GB" dirty="0">
                <a:cs typeface="Arial" panose="020B0604020202020204" pitchFamily="34" charset="0"/>
              </a:rPr>
              <a:t>in play and learning, supporting their language development at home. Providers must also ensure that children have </a:t>
            </a:r>
            <a:r>
              <a:rPr lang="en-GB" dirty="0">
                <a:solidFill>
                  <a:srgbClr val="C00000"/>
                </a:solidFill>
                <a:cs typeface="Arial" panose="020B0604020202020204" pitchFamily="34" charset="0"/>
              </a:rPr>
              <a:t>sufficient opportunities to learn and reach a good standard in English language during the EYFS</a:t>
            </a:r>
            <a:r>
              <a:rPr lang="en-GB" dirty="0">
                <a:cs typeface="Arial" panose="020B0604020202020204" pitchFamily="34" charset="0"/>
              </a:rPr>
              <a:t>, ensuring children are ready to benefit from the opportunities available to them when they begin year 1. When assessing communication, language and literacy skills, </a:t>
            </a:r>
            <a:r>
              <a:rPr lang="en-GB" dirty="0">
                <a:solidFill>
                  <a:srgbClr val="C00000"/>
                </a:solidFill>
                <a:cs typeface="Arial" panose="020B0604020202020204" pitchFamily="34" charset="0"/>
              </a:rPr>
              <a:t>practitioners must assess children’s skills in English</a:t>
            </a:r>
            <a:r>
              <a:rPr lang="en-GB" dirty="0">
                <a:cs typeface="Arial" panose="020B0604020202020204" pitchFamily="34" charset="0"/>
              </a:rPr>
              <a:t>. If a child does not have a strong grasp of English language, practitioners must explore the child’s skills in the home language with parents and/or carers, to establish whether there is cause for concern about language delay.”</a:t>
            </a:r>
          </a:p>
          <a:p>
            <a:pPr marL="0" indent="0" algn="r">
              <a:buNone/>
            </a:pPr>
            <a:r>
              <a:rPr lang="en-GB" sz="2200" dirty="0">
                <a:cs typeface="Arial" panose="020B0604020202020204" pitchFamily="34" charset="0"/>
              </a:rPr>
              <a:t>(EYFS, 2023, p.16).</a:t>
            </a:r>
          </a:p>
        </p:txBody>
      </p:sp>
    </p:spTree>
    <p:extLst>
      <p:ext uri="{BB962C8B-B14F-4D97-AF65-F5344CB8AC3E}">
        <p14:creationId xmlns:p14="http://schemas.microsoft.com/office/powerpoint/2010/main" val="18232229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CE59CD3-8CCC-3F7E-746F-788320EA6C68}"/>
              </a:ext>
            </a:extLst>
          </p:cNvPr>
          <p:cNvSpPr/>
          <p:nvPr/>
        </p:nvSpPr>
        <p:spPr>
          <a:xfrm>
            <a:off x="1" y="0"/>
            <a:ext cx="12192000" cy="575622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852" y="365127"/>
            <a:ext cx="11594891" cy="681545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Children with EAL in the EYFS</a:t>
            </a:r>
          </a:p>
        </p:txBody>
      </p:sp>
      <p:pic>
        <p:nvPicPr>
          <p:cNvPr id="8" name="Online Media 7" title="EYFS  Communication and language – Exploring language">
            <a:hlinkClick r:id="" action="ppaction://media"/>
            <a:extLst>
              <a:ext uri="{FF2B5EF4-FFF2-40B4-BE49-F238E27FC236}">
                <a16:creationId xmlns:a16="http://schemas.microsoft.com/office/drawing/2014/main" id="{A2DBDCB1-16C7-ADBA-698F-6A07BAE4AECE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251679" y="1411288"/>
            <a:ext cx="9481278" cy="3917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258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C549D12-AA85-41DE-0098-9BABE97DBE3C}"/>
              </a:ext>
            </a:extLst>
          </p:cNvPr>
          <p:cNvSpPr/>
          <p:nvPr/>
        </p:nvSpPr>
        <p:spPr>
          <a:xfrm>
            <a:off x="0" y="0"/>
            <a:ext cx="12192000" cy="584616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8200" y="365127"/>
            <a:ext cx="10515600" cy="842989"/>
          </a:xfrm>
        </p:spPr>
        <p:txBody>
          <a:bodyPr>
            <a:normAutofit/>
          </a:bodyPr>
          <a:lstStyle/>
          <a:p>
            <a:pPr lvl="0" algn="ctr"/>
            <a:r>
              <a:rPr lang="en-GB" dirty="0">
                <a:cs typeface="Arial" panose="020B0604020202020204" pitchFamily="34" charset="0"/>
              </a:rPr>
              <a:t>Initiatives/Services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838200" y="1429789"/>
            <a:ext cx="10515600" cy="4747174"/>
          </a:xfrm>
        </p:spPr>
        <p:txBody>
          <a:bodyPr/>
          <a:lstStyle/>
          <a:p>
            <a:pPr lvl="0"/>
            <a:r>
              <a:rPr lang="en-GB" dirty="0">
                <a:cs typeface="Arial" panose="020B0604020202020204" pitchFamily="34" charset="0"/>
              </a:rPr>
              <a:t>BBC – Tiny Happy People</a:t>
            </a:r>
          </a:p>
          <a:p>
            <a:pPr marL="0" lvl="0" indent="0">
              <a:buNone/>
            </a:pP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  <a:hlinkClick r:id="rId3"/>
              </a:rPr>
              <a:t>https://www.bbc.co.uk/tiny-happy-people</a:t>
            </a:r>
            <a:r>
              <a:rPr lang="en-GB" dirty="0">
                <a:solidFill>
                  <a:srgbClr val="0070C0"/>
                </a:solidFill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cs typeface="Arial" panose="020B0604020202020204" pitchFamily="34" charset="0"/>
              </a:rPr>
              <a:t>Early Education – Cultural capital</a:t>
            </a:r>
          </a:p>
          <a:p>
            <a:pPr marL="0" indent="0">
              <a:buNone/>
            </a:pPr>
            <a:r>
              <a:rPr lang="en-GB" dirty="0">
                <a:cs typeface="Arial" panose="020B0604020202020204" pitchFamily="34" charset="0"/>
                <a:hlinkClick r:id="rId4"/>
              </a:rPr>
              <a:t>https://early-education.org.uk/cultural-capital/</a:t>
            </a:r>
            <a:r>
              <a:rPr lang="en-GB" dirty="0"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cs typeface="Arial" panose="020B0604020202020204" pitchFamily="34" charset="0"/>
              </a:rPr>
              <a:t>Local Authorities</a:t>
            </a:r>
          </a:p>
          <a:p>
            <a:r>
              <a:rPr lang="en-GB" dirty="0">
                <a:cs typeface="Arial" panose="020B0604020202020204" pitchFamily="34" charset="0"/>
              </a:rPr>
              <a:t>PACEY</a:t>
            </a:r>
          </a:p>
          <a:p>
            <a:endParaRPr lang="en-GB" dirty="0">
              <a:cs typeface="Arial" panose="020B0604020202020204" pitchFamily="34" charset="0"/>
            </a:endParaRPr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40452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3B8AA3D-A6C5-D511-B706-050DE8399897}"/>
              </a:ext>
            </a:extLst>
          </p:cNvPr>
          <p:cNvSpPr/>
          <p:nvPr/>
        </p:nvSpPr>
        <p:spPr>
          <a:xfrm>
            <a:off x="0" y="0"/>
            <a:ext cx="12192000" cy="591362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7775" y="365128"/>
            <a:ext cx="10903435" cy="856634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NALDIC</a:t>
            </a:r>
            <a:br>
              <a:rPr lang="en-GB" dirty="0">
                <a:cs typeface="Arial" panose="020B0604020202020204" pitchFamily="34" charset="0"/>
              </a:rPr>
            </a:br>
            <a:r>
              <a:rPr lang="en-GB" sz="2800" dirty="0">
                <a:cs typeface="Arial" panose="020B0604020202020204" pitchFamily="34" charset="0"/>
                <a:hlinkClick r:id="rId3"/>
              </a:rPr>
              <a:t>https://naldic.org.uk/</a:t>
            </a:r>
            <a:r>
              <a:rPr lang="en-GB" sz="2800" dirty="0">
                <a:cs typeface="Arial" panose="020B0604020202020204" pitchFamily="34" charset="0"/>
              </a:rPr>
              <a:t> </a:t>
            </a:r>
            <a:endParaRPr lang="en-GB" dirty="0">
              <a:cs typeface="Arial" panose="020B0604020202020204" pitchFamily="34" charset="0"/>
            </a:endParaRP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D458BED-17AA-6B9C-933B-DA9D414B7A6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637776" y="2761499"/>
            <a:ext cx="4277293" cy="1239795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5BA892B-2B32-E38C-0738-E42289AC52D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Provides forum for the teaching and learning of English as an additional language;</a:t>
            </a:r>
          </a:p>
          <a:p>
            <a:r>
              <a:rPr lang="en-GB" dirty="0"/>
              <a:t>Supports bilingualism;</a:t>
            </a:r>
          </a:p>
          <a:p>
            <a:r>
              <a:rPr lang="en-GB" dirty="0"/>
              <a:t>Raises achievements of ethnic minority learners. </a:t>
            </a:r>
          </a:p>
        </p:txBody>
      </p:sp>
    </p:spTree>
    <p:extLst>
      <p:ext uri="{BB962C8B-B14F-4D97-AF65-F5344CB8AC3E}">
        <p14:creationId xmlns:p14="http://schemas.microsoft.com/office/powerpoint/2010/main" val="20885081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69930D7-B8F7-B7AF-4E97-E808FCD2B3A0}"/>
              </a:ext>
            </a:extLst>
          </p:cNvPr>
          <p:cNvSpPr/>
          <p:nvPr/>
        </p:nvSpPr>
        <p:spPr>
          <a:xfrm>
            <a:off x="0" y="0"/>
            <a:ext cx="12192000" cy="580119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E8BCC240-A917-8674-86A7-8C858EB1D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/>
              <a:t>BookStart</a:t>
            </a:r>
            <a:r>
              <a:rPr lang="en-GB" dirty="0"/>
              <a:t> UK</a:t>
            </a:r>
            <a:br>
              <a:rPr lang="en-GB" dirty="0"/>
            </a:br>
            <a:r>
              <a:rPr lang="en-GB" sz="2200" dirty="0">
                <a:hlinkClick r:id="rId3"/>
              </a:rPr>
              <a:t>https://www.booktrust.org.uk/what-we-do/programmes-and-campaigns/bookstart/</a:t>
            </a:r>
            <a:r>
              <a:rPr lang="en-GB" sz="2200" dirty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8497" y="1825625"/>
            <a:ext cx="669530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Introduces book sharing with parents and carers;</a:t>
            </a:r>
          </a:p>
          <a:p>
            <a:r>
              <a:rPr lang="en-GB" dirty="0">
                <a:cs typeface="Arial" panose="020B0604020202020204" pitchFamily="34" charset="0"/>
              </a:rPr>
              <a:t>Supports bilingual/multilingual families and settings;</a:t>
            </a:r>
          </a:p>
          <a:p>
            <a:r>
              <a:rPr lang="en-GB" dirty="0">
                <a:cs typeface="Arial" panose="020B0604020202020204" pitchFamily="34" charset="0"/>
              </a:rPr>
              <a:t>Dual language books available in 30+ languages</a:t>
            </a:r>
            <a:r>
              <a:rPr lang="en-GB" sz="2400" dirty="0">
                <a:cs typeface="Arial" panose="020B0604020202020204" pitchFamily="34" charset="0"/>
              </a:rPr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717226-95F2-7FE8-B4C1-666FE18DCE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6330" y="1952367"/>
            <a:ext cx="2934330" cy="295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5185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69930D7-B8F7-B7AF-4E97-E808FCD2B3A0}"/>
              </a:ext>
            </a:extLst>
          </p:cNvPr>
          <p:cNvSpPr/>
          <p:nvPr/>
        </p:nvSpPr>
        <p:spPr>
          <a:xfrm>
            <a:off x="0" y="0"/>
            <a:ext cx="12192000" cy="580119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54E1F233-6A10-0082-852F-99C311CCA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26150"/>
            <a:ext cx="10515600" cy="76454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900" dirty="0" err="1"/>
              <a:t>BookTrust</a:t>
            </a:r>
            <a:r>
              <a:rPr lang="en-GB" sz="4900" dirty="0"/>
              <a:t> UK</a:t>
            </a:r>
            <a:br>
              <a:rPr lang="en-GB" dirty="0"/>
            </a:br>
            <a:r>
              <a:rPr lang="en-GB" sz="3100" dirty="0">
                <a:hlinkClick r:id="rId3"/>
              </a:rPr>
              <a:t>https://www.booktrust.org.uk/</a:t>
            </a:r>
            <a:r>
              <a:rPr lang="en-GB" sz="3100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179A302-AFEC-BCE4-CA80-1F40E8AF61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48929"/>
            <a:ext cx="5181600" cy="3928033"/>
          </a:xfrm>
        </p:spPr>
        <p:txBody>
          <a:bodyPr>
            <a:normAutofit/>
          </a:bodyPr>
          <a:lstStyle/>
          <a:p>
            <a:r>
              <a:rPr lang="en-GB" dirty="0">
                <a:cs typeface="Arial" panose="020B0604020202020204" pitchFamily="34" charset="0"/>
              </a:rPr>
              <a:t>UK’s largest children’s reading charity;</a:t>
            </a:r>
          </a:p>
          <a:p>
            <a:r>
              <a:rPr lang="en-GB" dirty="0">
                <a:cs typeface="Arial" panose="020B0604020202020204" pitchFamily="34" charset="0"/>
              </a:rPr>
              <a:t>Give out books to families and schools;</a:t>
            </a:r>
          </a:p>
          <a:p>
            <a:r>
              <a:rPr lang="en-GB" dirty="0">
                <a:cs typeface="Arial" panose="020B0604020202020204" pitchFamily="34" charset="0"/>
              </a:rPr>
              <a:t>Run nationwide programmes.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F319196-EC6C-630C-9A01-961BB2FBEB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96316" y="2111177"/>
            <a:ext cx="3757484" cy="2504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5940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69930D7-B8F7-B7AF-4E97-E808FCD2B3A0}"/>
              </a:ext>
            </a:extLst>
          </p:cNvPr>
          <p:cNvSpPr/>
          <p:nvPr/>
        </p:nvSpPr>
        <p:spPr>
          <a:xfrm>
            <a:off x="0" y="-22486"/>
            <a:ext cx="12192000" cy="580119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54E1F233-6A10-0082-852F-99C311CCA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26150"/>
            <a:ext cx="10515600" cy="76454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900" dirty="0"/>
              <a:t>Multilingual Parenting</a:t>
            </a:r>
            <a:br>
              <a:rPr lang="en-GB" dirty="0"/>
            </a:br>
            <a:r>
              <a:rPr lang="en-GB" sz="3100" dirty="0">
                <a:hlinkClick r:id="rId3"/>
              </a:rPr>
              <a:t>https://multilingualparenting.com/</a:t>
            </a:r>
            <a:r>
              <a:rPr lang="en-GB" sz="3100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179A302-AFEC-BCE4-CA80-1F40E8AF61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48929"/>
            <a:ext cx="5181600" cy="3928033"/>
          </a:xfrm>
        </p:spPr>
        <p:txBody>
          <a:bodyPr>
            <a:normAutofit/>
          </a:bodyPr>
          <a:lstStyle/>
          <a:p>
            <a:r>
              <a:rPr lang="en-GB" dirty="0">
                <a:cs typeface="Arial" panose="020B0604020202020204" pitchFamily="34" charset="0"/>
              </a:rPr>
              <a:t>Family language coaching;</a:t>
            </a:r>
          </a:p>
          <a:p>
            <a:r>
              <a:rPr lang="en-GB" dirty="0">
                <a:cs typeface="Arial" panose="020B0604020202020204" pitchFamily="34" charset="0"/>
              </a:rPr>
              <a:t>Workshops;</a:t>
            </a:r>
          </a:p>
          <a:p>
            <a:r>
              <a:rPr lang="en-GB" dirty="0">
                <a:cs typeface="Arial" panose="020B0604020202020204" pitchFamily="34" charset="0"/>
              </a:rPr>
              <a:t>Resources;</a:t>
            </a:r>
          </a:p>
          <a:p>
            <a:r>
              <a:rPr lang="en-GB" dirty="0">
                <a:cs typeface="Arial" panose="020B0604020202020204" pitchFamily="34" charset="0"/>
              </a:rPr>
              <a:t>Personalised support.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7181B7-198D-08F6-EAE4-BA40A350BD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5844" y="2248929"/>
            <a:ext cx="5122403" cy="2442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8278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69930D7-B8F7-B7AF-4E97-E808FCD2B3A0}"/>
              </a:ext>
            </a:extLst>
          </p:cNvPr>
          <p:cNvSpPr/>
          <p:nvPr/>
        </p:nvSpPr>
        <p:spPr>
          <a:xfrm>
            <a:off x="0" y="0"/>
            <a:ext cx="12192000" cy="580119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54E1F233-6A10-0082-852F-99C311CCA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26150"/>
            <a:ext cx="10515600" cy="764540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4900" dirty="0"/>
            </a:br>
            <a:r>
              <a:rPr lang="en-GB" sz="4900" dirty="0"/>
              <a:t>National Literacy Trust</a:t>
            </a:r>
            <a:br>
              <a:rPr lang="en-GB" sz="4900" dirty="0"/>
            </a:br>
            <a:r>
              <a:rPr lang="en-GB" sz="3600" dirty="0">
                <a:hlinkClick r:id="rId3"/>
              </a:rPr>
              <a:t>https://literacytrust.org.uk/about-us/</a:t>
            </a:r>
            <a:r>
              <a:rPr lang="en-GB" sz="3600" dirty="0"/>
              <a:t> </a:t>
            </a:r>
            <a:br>
              <a:rPr lang="en-GB" sz="3100" dirty="0"/>
            </a:b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179A302-AFEC-BCE4-CA80-1F40E8AF61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4778" y="2248929"/>
            <a:ext cx="7422328" cy="3928033"/>
          </a:xfrm>
        </p:spPr>
        <p:txBody>
          <a:bodyPr>
            <a:normAutofit/>
          </a:bodyPr>
          <a:lstStyle/>
          <a:p>
            <a:r>
              <a:rPr lang="en-GB" dirty="0">
                <a:cs typeface="Arial" panose="020B0604020202020204" pitchFamily="34" charset="0"/>
              </a:rPr>
              <a:t>Time Together booklet;</a:t>
            </a:r>
          </a:p>
          <a:p>
            <a:r>
              <a:rPr lang="en-GB" dirty="0">
                <a:cs typeface="Arial" panose="020B0604020202020204" pitchFamily="34" charset="0"/>
              </a:rPr>
              <a:t>Bilingual support;</a:t>
            </a:r>
          </a:p>
          <a:p>
            <a:r>
              <a:rPr lang="en-GB" dirty="0">
                <a:cs typeface="Arial" panose="020B0604020202020204" pitchFamily="34" charset="0"/>
              </a:rPr>
              <a:t>Dual language booklist;</a:t>
            </a:r>
          </a:p>
          <a:p>
            <a:r>
              <a:rPr lang="en-GB" dirty="0">
                <a:cs typeface="Arial" panose="020B0604020202020204" pitchFamily="34" charset="0"/>
              </a:rPr>
              <a:t>Mantra Lingua – resources for multiethnic and multilingual classrooms.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EF0390-5416-1F08-1CA0-4EA488042C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9843" y="2082578"/>
            <a:ext cx="3411110" cy="3403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9238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69930D7-B8F7-B7AF-4E97-E808FCD2B3A0}"/>
              </a:ext>
            </a:extLst>
          </p:cNvPr>
          <p:cNvSpPr/>
          <p:nvPr/>
        </p:nvSpPr>
        <p:spPr>
          <a:xfrm>
            <a:off x="0" y="0"/>
            <a:ext cx="12192000" cy="580119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65418A68-7B62-DD23-35BA-2DADFEA2E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Speech and Language UK</a:t>
            </a:r>
            <a:br>
              <a:rPr lang="en-GB" dirty="0"/>
            </a:br>
            <a:r>
              <a:rPr lang="en-GB" sz="2800" dirty="0">
                <a:hlinkClick r:id="rId3"/>
              </a:rPr>
              <a:t>https://speechandlanguage.org.uk/about-us/</a:t>
            </a:r>
            <a:r>
              <a:rPr lang="en-GB" sz="2800" dirty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195" y="1825625"/>
            <a:ext cx="10723605" cy="2066284"/>
          </a:xfrm>
        </p:spPr>
        <p:txBody>
          <a:bodyPr>
            <a:normAutofit/>
          </a:bodyPr>
          <a:lstStyle/>
          <a:p>
            <a:r>
              <a:rPr lang="en-GB" dirty="0">
                <a:cs typeface="Arial" panose="020B0604020202020204" pitchFamily="34" charset="0"/>
              </a:rPr>
              <a:t>Support children with talking and understanding words;</a:t>
            </a:r>
          </a:p>
          <a:p>
            <a:r>
              <a:rPr lang="en-GB" dirty="0">
                <a:cs typeface="Arial" panose="020B0604020202020204" pitchFamily="34" charset="0"/>
              </a:rPr>
              <a:t>Design innovative tools;</a:t>
            </a:r>
          </a:p>
          <a:p>
            <a:r>
              <a:rPr lang="en-GB" dirty="0">
                <a:cs typeface="Arial" panose="020B0604020202020204" pitchFamily="34" charset="0"/>
              </a:rPr>
              <a:t>Provide training for practitioners.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F659CE5-7096-5D8A-31F3-0BB8C8CCE8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62" y="4169632"/>
            <a:ext cx="6038538" cy="1353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301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82204C2-0C8C-F3E5-AF8F-0D6CAF444997}"/>
              </a:ext>
            </a:extLst>
          </p:cNvPr>
          <p:cNvSpPr/>
          <p:nvPr/>
        </p:nvSpPr>
        <p:spPr>
          <a:xfrm>
            <a:off x="0" y="0"/>
            <a:ext cx="12192000" cy="581618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3758436" cy="765404"/>
          </a:xfrm>
        </p:spPr>
        <p:txBody>
          <a:bodyPr>
            <a:noAutofit/>
          </a:bodyPr>
          <a:lstStyle/>
          <a:p>
            <a:r>
              <a:rPr lang="en-GB" sz="4000" dirty="0">
                <a:cs typeface="Arial" panose="020B0604020202020204" pitchFamily="34" charset="0"/>
              </a:rPr>
              <a:t>Your assignment…</a:t>
            </a:r>
          </a:p>
        </p:txBody>
      </p:sp>
      <p:sp>
        <p:nvSpPr>
          <p:cNvPr id="5" name="Cloud 4"/>
          <p:cNvSpPr/>
          <p:nvPr/>
        </p:nvSpPr>
        <p:spPr>
          <a:xfrm>
            <a:off x="3500438" y="1764506"/>
            <a:ext cx="3679031" cy="2564607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flipH="1">
            <a:off x="4117656" y="2450306"/>
            <a:ext cx="26260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i="1" dirty="0">
                <a:solidFill>
                  <a:srgbClr val="002060"/>
                </a:solidFill>
                <a:latin typeface="Arial" panose="020B0604020202020204" pitchFamily="34" charset="0"/>
              </a:rPr>
              <a:t>Activity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85725" y="1700213"/>
            <a:ext cx="35075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sz="2400" i="1" dirty="0">
                <a:latin typeface="Arial" panose="020B0604020202020204" pitchFamily="34" charset="0"/>
              </a:rPr>
              <a:t>Benefits of bilingualism/</a:t>
            </a:r>
          </a:p>
          <a:p>
            <a:r>
              <a:rPr lang="en-GB" sz="2400" i="1" dirty="0">
                <a:latin typeface="Arial" panose="020B0604020202020204" pitchFamily="34" charset="0"/>
              </a:rPr>
              <a:t>multilingualism</a:t>
            </a:r>
          </a:p>
        </p:txBody>
      </p:sp>
      <p:sp>
        <p:nvSpPr>
          <p:cNvPr id="8" name="TextBox 7"/>
          <p:cNvSpPr txBox="1"/>
          <p:nvPr/>
        </p:nvSpPr>
        <p:spPr>
          <a:xfrm flipH="1">
            <a:off x="7292336" y="1514474"/>
            <a:ext cx="285464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sz="2400" i="1" dirty="0">
                <a:latin typeface="Arial" panose="020B0604020202020204" pitchFamily="34" charset="0"/>
              </a:rPr>
              <a:t>Brain development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606796" y="3879056"/>
            <a:ext cx="224429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sz="2400" i="1" dirty="0">
                <a:latin typeface="Arial" panose="020B0604020202020204" pitchFamily="34" charset="0"/>
              </a:rPr>
              <a:t>Divergent thinking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515225" y="3388330"/>
            <a:ext cx="282892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sz="2400" i="1" dirty="0">
                <a:latin typeface="Arial" panose="020B0604020202020204" pitchFamily="34" charset="0"/>
              </a:rPr>
              <a:t>Relevant research and theory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 flipV="1">
            <a:off x="3100388" y="3879056"/>
            <a:ext cx="564356" cy="3857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 flipV="1">
            <a:off x="6893719" y="3571875"/>
            <a:ext cx="621506" cy="3571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H="1">
            <a:off x="7008018" y="1900238"/>
            <a:ext cx="310037" cy="1428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flipV="1">
            <a:off x="2871788" y="2536031"/>
            <a:ext cx="792956" cy="214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4379120" y="340462"/>
            <a:ext cx="25145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</a:endParaRPr>
          </a:p>
          <a:p>
            <a:endParaRPr lang="en-GB" i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2400" i="1" dirty="0">
                <a:latin typeface="Arial" panose="020B0604020202020204" pitchFamily="34" charset="0"/>
              </a:rPr>
              <a:t>EAL children</a:t>
            </a: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5339953" y="1364456"/>
            <a:ext cx="0" cy="4000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4117656" y="4697075"/>
            <a:ext cx="339756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2400" i="1" dirty="0">
                <a:latin typeface="Arial" panose="020B0604020202020204" pitchFamily="34" charset="0"/>
              </a:rPr>
              <a:t>Frameworks/Initiatives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flipH="1" flipV="1">
            <a:off x="5558444" y="4405745"/>
            <a:ext cx="271549" cy="2913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48510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9A4584B-52CA-43CC-CE1B-F4108FF8E518}"/>
              </a:ext>
            </a:extLst>
          </p:cNvPr>
          <p:cNvSpPr/>
          <p:nvPr/>
        </p:nvSpPr>
        <p:spPr>
          <a:xfrm>
            <a:off x="0" y="0"/>
            <a:ext cx="12192000" cy="590612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178" y="365128"/>
            <a:ext cx="10932622" cy="776488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3200" dirty="0">
                <a:cs typeface="Arial" panose="020B0604020202020204" pitchFamily="34" charset="0"/>
              </a:rPr>
            </a:br>
            <a:r>
              <a:rPr lang="en-GB" sz="4900" dirty="0">
                <a:cs typeface="Arial" panose="020B0604020202020204" pitchFamily="34" charset="0"/>
              </a:rPr>
              <a:t>Q and A session</a:t>
            </a:r>
            <a:endParaRPr lang="en-GB" sz="3200" dirty="0">
              <a:cs typeface="Arial" panose="020B0604020202020204" pitchFamily="34" charset="0"/>
            </a:endParaRPr>
          </a:p>
        </p:txBody>
      </p:sp>
      <p:pic>
        <p:nvPicPr>
          <p:cNvPr id="10" name="Content Placeholder 9" descr="Sticky notes with question marks">
            <a:extLst>
              <a:ext uri="{FF2B5EF4-FFF2-40B4-BE49-F238E27FC236}">
                <a16:creationId xmlns:a16="http://schemas.microsoft.com/office/drawing/2014/main" id="{69077F19-2B6D-8FDF-B8F6-673DAD0D707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677" y="1410325"/>
            <a:ext cx="6743700" cy="4162572"/>
          </a:xfrm>
        </p:spPr>
      </p:pic>
    </p:spTree>
    <p:extLst>
      <p:ext uri="{BB962C8B-B14F-4D97-AF65-F5344CB8AC3E}">
        <p14:creationId xmlns:p14="http://schemas.microsoft.com/office/powerpoint/2010/main" val="13389037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9A4584B-52CA-43CC-CE1B-F4108FF8E518}"/>
              </a:ext>
            </a:extLst>
          </p:cNvPr>
          <p:cNvSpPr/>
          <p:nvPr/>
        </p:nvSpPr>
        <p:spPr>
          <a:xfrm>
            <a:off x="0" y="0"/>
            <a:ext cx="12192000" cy="5906125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178" y="365128"/>
            <a:ext cx="10932622" cy="776488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3200" dirty="0">
                <a:cs typeface="Arial" panose="020B0604020202020204" pitchFamily="34" charset="0"/>
              </a:rPr>
            </a:br>
            <a:r>
              <a:rPr lang="en-GB" sz="4900" dirty="0">
                <a:cs typeface="Arial" panose="020B0604020202020204" pitchFamily="34" charset="0"/>
              </a:rPr>
              <a:t>What next….</a:t>
            </a:r>
            <a:endParaRPr lang="en-GB" sz="3200" dirty="0"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1276" y="1680519"/>
            <a:ext cx="11554840" cy="4496444"/>
          </a:xfrm>
        </p:spPr>
        <p:txBody>
          <a:bodyPr/>
          <a:lstStyle/>
          <a:p>
            <a:r>
              <a:rPr lang="en-GB" dirty="0">
                <a:cs typeface="Arial" panose="020B0604020202020204" pitchFamily="34" charset="0"/>
              </a:rPr>
              <a:t>Practice uploading clip and share with your lecturer (if anxious about recording, uploading, sharing);</a:t>
            </a:r>
          </a:p>
          <a:p>
            <a:r>
              <a:rPr lang="en-GB" dirty="0">
                <a:cs typeface="Arial" panose="020B0604020202020204" pitchFamily="34" charset="0"/>
              </a:rPr>
              <a:t>Contact IT if issues;</a:t>
            </a:r>
          </a:p>
          <a:p>
            <a:r>
              <a:rPr lang="en-GB" dirty="0">
                <a:cs typeface="Arial" panose="020B0604020202020204" pitchFamily="34" charset="0"/>
              </a:rPr>
              <a:t>Enjoy! </a:t>
            </a:r>
          </a:p>
          <a:p>
            <a:r>
              <a:rPr lang="en-GB" dirty="0">
                <a:cs typeface="Arial" panose="020B0604020202020204" pitchFamily="34" charset="0"/>
              </a:rPr>
              <a:t>Please complete the module questionnaire (Moodle) once feedback has been returned.</a:t>
            </a:r>
          </a:p>
        </p:txBody>
      </p:sp>
    </p:spTree>
    <p:extLst>
      <p:ext uri="{BB962C8B-B14F-4D97-AF65-F5344CB8AC3E}">
        <p14:creationId xmlns:p14="http://schemas.microsoft.com/office/powerpoint/2010/main" val="27184183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177212F-4003-765C-A105-8913D17E3F4D}"/>
              </a:ext>
            </a:extLst>
          </p:cNvPr>
          <p:cNvSpPr/>
          <p:nvPr/>
        </p:nvSpPr>
        <p:spPr>
          <a:xfrm>
            <a:off x="0" y="0"/>
            <a:ext cx="12192000" cy="581618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884" y="365128"/>
            <a:ext cx="11037916" cy="831906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8545" y="1451956"/>
            <a:ext cx="11693237" cy="4725007"/>
          </a:xfrm>
        </p:spPr>
        <p:txBody>
          <a:bodyPr/>
          <a:lstStyle/>
          <a:p>
            <a:pPr marL="0" indent="0">
              <a:lnSpc>
                <a:spcPct val="100000"/>
              </a:lnSpc>
              <a:buNone/>
            </a:pPr>
            <a:r>
              <a:rPr lang="en-GB" sz="2000" dirty="0" err="1">
                <a:cs typeface="Arial" panose="020B0604020202020204" pitchFamily="34" charset="0"/>
              </a:rPr>
              <a:t>Booktrust</a:t>
            </a:r>
            <a:r>
              <a:rPr lang="en-GB" sz="2000" dirty="0">
                <a:cs typeface="Arial" panose="020B0604020202020204" pitchFamily="34" charset="0"/>
              </a:rPr>
              <a:t> (2019) </a:t>
            </a:r>
            <a:r>
              <a:rPr lang="en-GB" sz="2000" i="1" dirty="0">
                <a:cs typeface="Arial" panose="020B0604020202020204" pitchFamily="34" charset="0"/>
              </a:rPr>
              <a:t>Dual language. </a:t>
            </a:r>
            <a:r>
              <a:rPr lang="en-GB" sz="2000" dirty="0">
                <a:cs typeface="Arial" panose="020B0604020202020204" pitchFamily="34" charset="0"/>
              </a:rPr>
              <a:t>Available at:  </a:t>
            </a:r>
            <a:r>
              <a:rPr lang="en-GB" sz="2000" dirty="0">
                <a:cs typeface="Arial" panose="020B0604020202020204" pitchFamily="34" charset="0"/>
                <a:hlinkClick r:id="rId2"/>
              </a:rPr>
              <a:t>https://www.booktrust.org.uk/what-we-do/programmes-and-campaigns/bookstart/practitioners/additional-offers/dual-language-books/</a:t>
            </a:r>
            <a:r>
              <a:rPr lang="en-GB" sz="2000" dirty="0">
                <a:cs typeface="Arial" panose="020B0604020202020204" pitchFamily="34" charset="0"/>
              </a:rPr>
              <a:t> [Accessed: March 16 2021].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cs typeface="Arial" panose="020B0604020202020204" pitchFamily="34" charset="0"/>
              </a:rPr>
              <a:t>British Council (no date) </a:t>
            </a:r>
            <a:r>
              <a:rPr lang="en-GB" sz="2000" i="1" dirty="0">
                <a:cs typeface="Arial" panose="020B0604020202020204" pitchFamily="34" charset="0"/>
              </a:rPr>
              <a:t>ESOL</a:t>
            </a:r>
            <a:r>
              <a:rPr lang="en-GB" sz="2000" dirty="0">
                <a:cs typeface="Arial" panose="020B0604020202020204" pitchFamily="34" charset="0"/>
              </a:rPr>
              <a:t>. Available at: </a:t>
            </a:r>
            <a:r>
              <a:rPr lang="en-GB" sz="2000" dirty="0">
                <a:cs typeface="Arial" panose="020B0604020202020204" pitchFamily="34" charset="0"/>
                <a:hlinkClick r:id="rId3"/>
              </a:rPr>
              <a:t>https://www.teachingenglish.org.uk/professional-development/teachers/knowing-subject/d-h/esol</a:t>
            </a:r>
            <a:r>
              <a:rPr lang="en-GB" sz="2000" dirty="0">
                <a:cs typeface="Arial" panose="020B0604020202020204" pitchFamily="34" charset="0"/>
              </a:rPr>
              <a:t> [Accessed: August 2 2023].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Department for Education (2023) </a:t>
            </a:r>
            <a:r>
              <a:rPr lang="en-GB" sz="2000" i="1" dirty="0"/>
              <a:t>Statutory framework for the early years foundation stage. </a:t>
            </a:r>
            <a:r>
              <a:rPr lang="en-GB" sz="2000" dirty="0"/>
              <a:t>Available at:  </a:t>
            </a:r>
            <a:r>
              <a:rPr lang="en-GB" sz="2000" dirty="0">
                <a:hlinkClick r:id="rId4"/>
              </a:rPr>
              <a:t>https://assets.publishing.service.gov.uk/government/uploads/system/uploads/attachment_data/file/1170108/EYFS_framework_from_September_2023.pdf</a:t>
            </a:r>
            <a:r>
              <a:rPr lang="en-GB" sz="2000" dirty="0"/>
              <a:t> [Accessed: August 2 2023].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 err="1"/>
              <a:t>Downsend</a:t>
            </a:r>
            <a:r>
              <a:rPr lang="en-GB" sz="2000" dirty="0"/>
              <a:t> School (2020) English as an Additional Language (EAL) Policy. Available at: </a:t>
            </a:r>
            <a:r>
              <a:rPr lang="en-GB" sz="2000" dirty="0">
                <a:hlinkClick r:id="rId5"/>
              </a:rPr>
              <a:t>https://www.downsend.co.uk/wp-content/uploads/sites/36/2020/08/JOINT-EAL-Policy-Sep-2020-1.pdf</a:t>
            </a:r>
            <a:r>
              <a:rPr lang="en-GB" sz="2000" dirty="0"/>
              <a:t> [Accessed: August 2 2023].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967148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999</Words>
  <Application>Microsoft Office PowerPoint</Application>
  <PresentationFormat>Widescreen</PresentationFormat>
  <Paragraphs>140</Paragraphs>
  <Slides>23</Slides>
  <Notes>19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Calibri</vt:lpstr>
      <vt:lpstr>1_Office Theme</vt:lpstr>
      <vt:lpstr>PowerPoint Presentation</vt:lpstr>
      <vt:lpstr>Employability/Transferable Skills</vt:lpstr>
      <vt:lpstr>Resources</vt:lpstr>
      <vt:lpstr>Contents</vt:lpstr>
      <vt:lpstr>Topics so far….</vt:lpstr>
      <vt:lpstr>Terms</vt:lpstr>
      <vt:lpstr>Legislation and Policy</vt:lpstr>
      <vt:lpstr>Early Years Foundation Stage (EYFS)</vt:lpstr>
      <vt:lpstr>People, Culture and Communities</vt:lpstr>
      <vt:lpstr>Communication and Language</vt:lpstr>
      <vt:lpstr>Language needs</vt:lpstr>
      <vt:lpstr>Children with EAL in the EYFS</vt:lpstr>
      <vt:lpstr>Initiatives/Services</vt:lpstr>
      <vt:lpstr>NALDIC https://naldic.org.uk/ </vt:lpstr>
      <vt:lpstr>BookStart UK https://www.booktrust.org.uk/what-we-do/programmes-and-campaigns/bookstart/ </vt:lpstr>
      <vt:lpstr>BookTrust UK https://www.booktrust.org.uk/  </vt:lpstr>
      <vt:lpstr>Multilingual Parenting https://multilingualparenting.com/  </vt:lpstr>
      <vt:lpstr> National Literacy Trust https://literacytrust.org.uk/about-us/  </vt:lpstr>
      <vt:lpstr>Speech and Language UK https://speechandlanguage.org.uk/about-us/ </vt:lpstr>
      <vt:lpstr>Your assignment…</vt:lpstr>
      <vt:lpstr> Q and A session</vt:lpstr>
      <vt:lpstr> What next….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Rees-Edwards</dc:creator>
  <cp:lastModifiedBy>Alison Rees-Edwards</cp:lastModifiedBy>
  <cp:revision>37</cp:revision>
  <dcterms:created xsi:type="dcterms:W3CDTF">2021-02-24T15:05:36Z</dcterms:created>
  <dcterms:modified xsi:type="dcterms:W3CDTF">2023-08-04T11:07:30Z</dcterms:modified>
</cp:coreProperties>
</file>