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2" r:id="rId3"/>
  </p:sldMasterIdLst>
  <p:notesMasterIdLst>
    <p:notesMasterId r:id="rId47"/>
  </p:notesMasterIdLst>
  <p:sldIdLst>
    <p:sldId id="296" r:id="rId4"/>
    <p:sldId id="331" r:id="rId5"/>
    <p:sldId id="256" r:id="rId6"/>
    <p:sldId id="258" r:id="rId7"/>
    <p:sldId id="257"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3" r:id="rId21"/>
    <p:sldId id="274" r:id="rId22"/>
    <p:sldId id="280" r:id="rId23"/>
    <p:sldId id="281" r:id="rId24"/>
    <p:sldId id="282" r:id="rId25"/>
    <p:sldId id="283" r:id="rId26"/>
    <p:sldId id="284" r:id="rId27"/>
    <p:sldId id="286" r:id="rId28"/>
    <p:sldId id="275" r:id="rId29"/>
    <p:sldId id="285" r:id="rId30"/>
    <p:sldId id="276" r:id="rId31"/>
    <p:sldId id="277" r:id="rId32"/>
    <p:sldId id="278" r:id="rId33"/>
    <p:sldId id="279" r:id="rId34"/>
    <p:sldId id="272" r:id="rId35"/>
    <p:sldId id="287" r:id="rId36"/>
    <p:sldId id="288" r:id="rId37"/>
    <p:sldId id="289" r:id="rId38"/>
    <p:sldId id="290" r:id="rId39"/>
    <p:sldId id="291" r:id="rId40"/>
    <p:sldId id="292" r:id="rId41"/>
    <p:sldId id="293" r:id="rId42"/>
    <p:sldId id="332" r:id="rId43"/>
    <p:sldId id="333" r:id="rId44"/>
    <p:sldId id="334" r:id="rId45"/>
    <p:sldId id="29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4EF11E-7FA4-42FB-8A17-1061C0ABD0F6}" type="datetimeFigureOut">
              <a:rPr lang="en-GB" smtClean="0"/>
              <a:t>18/02/2022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03258C-24E5-410B-A33F-E4D3B868E7E9}" type="slidenum">
              <a:rPr lang="en-GB" smtClean="0"/>
              <a:t>‹#›</a:t>
            </a:fld>
            <a:endParaRPr lang="en-GB"/>
          </a:p>
        </p:txBody>
      </p:sp>
    </p:spTree>
    <p:extLst>
      <p:ext uri="{BB962C8B-B14F-4D97-AF65-F5344CB8AC3E}">
        <p14:creationId xmlns:p14="http://schemas.microsoft.com/office/powerpoint/2010/main" val="3161695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246B0-5944-42D2-B511-273EB33818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0B08D7-DF4B-4C7F-913A-6657182208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A10AF4-7CEB-47D6-8D1B-6DB474ECDF70}"/>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5" name="Footer Placeholder 4">
            <a:extLst>
              <a:ext uri="{FF2B5EF4-FFF2-40B4-BE49-F238E27FC236}">
                <a16:creationId xmlns:a16="http://schemas.microsoft.com/office/drawing/2014/main" id="{2A66380E-FA60-47A5-B844-1B5778C4F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5518E-3FB3-48B6-BFF4-A7E12DE09EF1}"/>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504945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2521B-3B66-45D2-8C34-502A4AC4EF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EC4EBF-68DD-4EAA-9822-09B4BC5E0F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ED4E7D-18A3-4596-B440-A711BFA9B014}"/>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5" name="Footer Placeholder 4">
            <a:extLst>
              <a:ext uri="{FF2B5EF4-FFF2-40B4-BE49-F238E27FC236}">
                <a16:creationId xmlns:a16="http://schemas.microsoft.com/office/drawing/2014/main" id="{1717C4F5-ABFC-473B-BB69-D2CE2C65B5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84B34-9618-4BB1-B9F7-3674EBD96E06}"/>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689898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EFC3-66C3-4F2D-9C87-4E6DCC5624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DE9B355-302C-45B1-A257-9C6F4A41DD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9DD6CD-DA71-47A7-9BA5-61AA1422E5C1}"/>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5" name="Footer Placeholder 4">
            <a:extLst>
              <a:ext uri="{FF2B5EF4-FFF2-40B4-BE49-F238E27FC236}">
                <a16:creationId xmlns:a16="http://schemas.microsoft.com/office/drawing/2014/main" id="{981767C6-D286-427E-9E41-8C0F141D33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D8FDA-26AA-4A92-B795-906B44608DA2}"/>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511000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6365-F7AE-4BA2-9DB3-DFCD1DE548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DE6AD8-16FA-4288-B0FA-692392D9D8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BB1CBB-05F4-4BAA-9789-12A91DB20F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2D25F9-9D9E-451C-8107-55518F84E3C8}"/>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6" name="Footer Placeholder 5">
            <a:extLst>
              <a:ext uri="{FF2B5EF4-FFF2-40B4-BE49-F238E27FC236}">
                <a16:creationId xmlns:a16="http://schemas.microsoft.com/office/drawing/2014/main" id="{6B86240F-9D1D-4046-B36A-DCD07F6049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A2262-5BBF-4F55-9E7F-664A38BEC2FC}"/>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589827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2BDEE-D6BA-4C45-8A56-15DB6A5682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534447-B625-4A24-ACCB-F1F1DBCB19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769B17-AC4A-40D6-9DC9-A71B0F8BC7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74463F-CC1C-43B5-B486-87E8EC6DB8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F3C81B-CB91-46D9-8A9B-4257D14B56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E8E46B-9733-4450-87C9-D29AADDBF678}"/>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8" name="Footer Placeholder 7">
            <a:extLst>
              <a:ext uri="{FF2B5EF4-FFF2-40B4-BE49-F238E27FC236}">
                <a16:creationId xmlns:a16="http://schemas.microsoft.com/office/drawing/2014/main" id="{5B479251-E30F-45AF-96B4-E9DDEF9D11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85D544-D4D1-46BA-BDFA-E891996141EC}"/>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3988547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4188-0BD8-41F7-BB5E-27E71EDED1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B88C5A-3F72-48ED-80F2-B33695BA03B9}"/>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4" name="Footer Placeholder 3">
            <a:extLst>
              <a:ext uri="{FF2B5EF4-FFF2-40B4-BE49-F238E27FC236}">
                <a16:creationId xmlns:a16="http://schemas.microsoft.com/office/drawing/2014/main" id="{B00F8C30-C517-481E-A4C3-8B752DE89D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48266C-3578-4362-B212-85FF290D8B06}"/>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6137639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ED38AE-7D5E-45EA-8231-E1B87AE55CF5}"/>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3" name="Footer Placeholder 2">
            <a:extLst>
              <a:ext uri="{FF2B5EF4-FFF2-40B4-BE49-F238E27FC236}">
                <a16:creationId xmlns:a16="http://schemas.microsoft.com/office/drawing/2014/main" id="{084DA751-B185-4AE5-9873-45A8CA771D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189452-3FEE-460E-B388-C2892F7DDD7A}"/>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1882379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0AEF0-41ED-47D7-AE70-2511339B84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C7069E-DC32-4911-A6D9-D3CF4AB471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8B1AAB-B120-45E5-B5AB-38E0DAC48E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D1C3A-8B21-4AE2-84F5-838A889DE12E}"/>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6" name="Footer Placeholder 5">
            <a:extLst>
              <a:ext uri="{FF2B5EF4-FFF2-40B4-BE49-F238E27FC236}">
                <a16:creationId xmlns:a16="http://schemas.microsoft.com/office/drawing/2014/main" id="{9EEAEF4D-7B51-4772-A2BE-7565C0C8A4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7AA0F6-2EE3-4E91-8172-FB6A54CB617F}"/>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2877052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23757-F4E8-47DD-B799-02B4A42613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FAEF91-E407-4F04-ADE4-564996302D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9846D4-F127-4117-AD25-F91418FBEC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E967D8-4300-4C37-B351-E98A8B7A8E26}"/>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6" name="Footer Placeholder 5">
            <a:extLst>
              <a:ext uri="{FF2B5EF4-FFF2-40B4-BE49-F238E27FC236}">
                <a16:creationId xmlns:a16="http://schemas.microsoft.com/office/drawing/2014/main" id="{0AB763B4-F00D-4D74-B095-0D4447FD39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5DF05A-FE2D-4048-BFEC-63CECB92DE9D}"/>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819222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7818E-981B-4563-9F6D-29671501CD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1E5AE1-690E-4310-BDC3-E6F14EFA6A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EFE49C-62D8-4126-9919-3E7CD72F32FA}"/>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5" name="Footer Placeholder 4">
            <a:extLst>
              <a:ext uri="{FF2B5EF4-FFF2-40B4-BE49-F238E27FC236}">
                <a16:creationId xmlns:a16="http://schemas.microsoft.com/office/drawing/2014/main" id="{EEAD787C-EC6C-46B2-9B78-0B411A8F9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D2FB22-C80B-4B2D-9F73-1D4A67463634}"/>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3840464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BAB46F-493E-4FCF-8268-DC51133595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625D9C-1E15-4489-8511-D98F8D73A8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078070-E775-4156-A960-B564495204E4}"/>
              </a:ext>
            </a:extLst>
          </p:cNvPr>
          <p:cNvSpPr>
            <a:spLocks noGrp="1"/>
          </p:cNvSpPr>
          <p:nvPr>
            <p:ph type="dt" sz="half" idx="10"/>
          </p:nvPr>
        </p:nvSpPr>
        <p:spPr/>
        <p:txBody>
          <a:bodyPr/>
          <a:lstStyle/>
          <a:p>
            <a:fld id="{5701A178-0F13-4F0C-9B7E-4E90065C66C0}" type="datetimeFigureOut">
              <a:rPr lang="en-GB" smtClean="0"/>
              <a:t>18/02/2022</a:t>
            </a:fld>
            <a:endParaRPr lang="en-GB"/>
          </a:p>
        </p:txBody>
      </p:sp>
      <p:sp>
        <p:nvSpPr>
          <p:cNvPr id="5" name="Footer Placeholder 4">
            <a:extLst>
              <a:ext uri="{FF2B5EF4-FFF2-40B4-BE49-F238E27FC236}">
                <a16:creationId xmlns:a16="http://schemas.microsoft.com/office/drawing/2014/main" id="{B53F42EE-2E9D-4627-9440-77F24F8D3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09AE35-89E4-4FBA-ADFF-E4F1AE2D04A1}"/>
              </a:ext>
            </a:extLst>
          </p:cNvPr>
          <p:cNvSpPr>
            <a:spLocks noGrp="1"/>
          </p:cNvSpPr>
          <p:nvPr>
            <p:ph type="sldNum" sz="quarter" idx="12"/>
          </p:nvPr>
        </p:nvSpPr>
        <p:spPr/>
        <p:txBody>
          <a:bodyPr/>
          <a:lstStyle/>
          <a:p>
            <a:fld id="{1D3C54F9-12CD-4869-AAB5-C16E920F7B89}" type="slidenum">
              <a:rPr lang="en-GB" smtClean="0"/>
              <a:t>‹#›</a:t>
            </a:fld>
            <a:endParaRPr lang="en-GB"/>
          </a:p>
        </p:txBody>
      </p:sp>
    </p:spTree>
    <p:extLst>
      <p:ext uri="{BB962C8B-B14F-4D97-AF65-F5344CB8AC3E}">
        <p14:creationId xmlns:p14="http://schemas.microsoft.com/office/powerpoint/2010/main" val="3247427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18841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18/02/2022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385854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30795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84885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22669027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093609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524474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5246390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8949031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7597515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070935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14609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427AC7-C7EA-45E5-8325-D4D4F56AF6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D33184-765B-4011-B9EE-C17F4E732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B6CD3C-CD4D-4B2B-93D5-476919FADE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01A178-0F13-4F0C-9B7E-4E90065C66C0}" type="datetimeFigureOut">
              <a:rPr lang="en-GB" smtClean="0"/>
              <a:t>18/02/2022</a:t>
            </a:fld>
            <a:endParaRPr lang="en-GB"/>
          </a:p>
        </p:txBody>
      </p:sp>
      <p:sp>
        <p:nvSpPr>
          <p:cNvPr id="5" name="Footer Placeholder 4">
            <a:extLst>
              <a:ext uri="{FF2B5EF4-FFF2-40B4-BE49-F238E27FC236}">
                <a16:creationId xmlns:a16="http://schemas.microsoft.com/office/drawing/2014/main" id="{7F1E9FCF-4EA1-425A-B828-0D870C00BA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E50D53-FB5F-4F32-B0E9-CA272E7624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3C54F9-12CD-4869-AAB5-C16E920F7B89}" type="slidenum">
              <a:rPr lang="en-GB" smtClean="0"/>
              <a:t>‹#›</a:t>
            </a:fld>
            <a:endParaRPr lang="en-GB"/>
          </a:p>
        </p:txBody>
      </p:sp>
    </p:spTree>
    <p:extLst>
      <p:ext uri="{BB962C8B-B14F-4D97-AF65-F5344CB8AC3E}">
        <p14:creationId xmlns:p14="http://schemas.microsoft.com/office/powerpoint/2010/main" val="3476140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2" descr="Logo&#10;&#10;Description automatically generated">
            <a:extLst>
              <a:ext uri="{FF2B5EF4-FFF2-40B4-BE49-F238E27FC236}">
                <a16:creationId xmlns:a16="http://schemas.microsoft.com/office/drawing/2014/main" id="{47E74D59-17D6-0A47-B35E-CD9AE2C71A27}"/>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77605630"/>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572391364"/>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EF7D649-B50A-41A8-96C7-FD9489807A48}"/>
              </a:ext>
            </a:extLst>
          </p:cNvPr>
          <p:cNvSpPr txBox="1"/>
          <p:nvPr/>
        </p:nvSpPr>
        <p:spPr>
          <a:xfrm>
            <a:off x="2542094" y="5280435"/>
            <a:ext cx="6433794" cy="1122871"/>
          </a:xfrm>
          <a:prstGeom prst="rect">
            <a:avLst/>
          </a:prstGeom>
          <a:noFill/>
        </p:spPr>
        <p:txBody>
          <a:bodyPr wrap="square">
            <a:spAutoFit/>
          </a:bodyPr>
          <a:lstStyle/>
          <a:p>
            <a:pPr defTabSz="457200">
              <a:lnSpc>
                <a:spcPct val="107000"/>
              </a:lnSpc>
              <a:spcAft>
                <a:spcPts val="800"/>
              </a:spcAft>
            </a:pPr>
            <a:r>
              <a:rPr lang="en-GB" sz="3200" dirty="0">
                <a:solidFill>
                  <a:srgbClr val="E7E6E6"/>
                </a:solidFill>
                <a:latin typeface="Calibri" panose="020F0502020204030204" pitchFamily="34" charset="0"/>
                <a:ea typeface="Calibri" panose="020F0502020204030204" pitchFamily="34" charset="0"/>
                <a:cs typeface="Times New Roman" panose="02020603050405020304" pitchFamily="18" charset="0"/>
              </a:rPr>
              <a:t>BMSW 4002 EFFECTIVE TEAM WORK and COMMUNICATION – WEEK 2</a:t>
            </a:r>
          </a:p>
        </p:txBody>
      </p:sp>
    </p:spTree>
    <p:extLst>
      <p:ext uri="{BB962C8B-B14F-4D97-AF65-F5344CB8AC3E}">
        <p14:creationId xmlns:p14="http://schemas.microsoft.com/office/powerpoint/2010/main" val="2361257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1981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None/>
            </a:pPr>
            <a:endParaRPr lang="en-US" altLang="en-US" sz="1800">
              <a:solidFill>
                <a:prstClr val="black"/>
              </a:solidFill>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991545" y="1268760"/>
            <a:ext cx="8507413" cy="4176712"/>
          </a:xfrm>
        </p:spPr>
        <p:txBody>
          <a:bodyPr/>
          <a:lstStyle/>
          <a:p>
            <a:pPr eaLnBrk="1" hangingPunct="1">
              <a:defRPr/>
            </a:pPr>
            <a:r>
              <a:rPr lang="en-GB" altLang="en-US" sz="2400" dirty="0"/>
              <a:t>1 – Define Verbal, non-verbal and listening communication</a:t>
            </a:r>
            <a:br>
              <a:rPr lang="en-GB" altLang="en-US" sz="2400" dirty="0"/>
            </a:br>
            <a:endParaRPr lang="en-GB" altLang="en-US" sz="2400" dirty="0"/>
          </a:p>
          <a:p>
            <a:pPr eaLnBrk="1" hangingPunct="1">
              <a:defRPr/>
            </a:pPr>
            <a:r>
              <a:rPr lang="en-GB" altLang="en-US" sz="2400" dirty="0"/>
              <a:t>2 - Identify the components of communication</a:t>
            </a:r>
            <a:br>
              <a:rPr lang="en-GB" altLang="en-US" sz="2400" dirty="0"/>
            </a:br>
            <a:endParaRPr lang="en-GB" altLang="en-US" sz="2400" dirty="0"/>
          </a:p>
          <a:p>
            <a:pPr eaLnBrk="1" hangingPunct="1">
              <a:defRPr/>
            </a:pPr>
            <a:r>
              <a:rPr lang="en-GB" altLang="en-US" sz="2400" dirty="0"/>
              <a:t>3 – identify the links between them.</a:t>
            </a:r>
          </a:p>
          <a:p>
            <a:pPr eaLnBrk="1" hangingPunct="1">
              <a:defRPr/>
            </a:pPr>
            <a:endParaRPr lang="en-GB" altLang="en-US" sz="2400" dirty="0"/>
          </a:p>
          <a:p>
            <a:pPr eaLnBrk="1" hangingPunct="1">
              <a:defRPr/>
            </a:pPr>
            <a:r>
              <a:rPr lang="en-GB" altLang="en-US" sz="2400" dirty="0"/>
              <a:t>4  - understand the importance of accurate communication    </a:t>
            </a:r>
          </a:p>
          <a:p>
            <a:pPr marL="0" indent="0" eaLnBrk="1" hangingPunct="1">
              <a:buNone/>
              <a:defRPr/>
            </a:pPr>
            <a:r>
              <a:rPr lang="en-GB" altLang="en-US" sz="2400" dirty="0"/>
              <a:t>          in the workplace.</a:t>
            </a:r>
            <a:endParaRPr lang="en-GB" altLang="en-US" sz="2000" dirty="0"/>
          </a:p>
          <a:p>
            <a:pPr marL="0" indent="0" eaLnBrk="1" hangingPunct="1">
              <a:buNone/>
              <a:defRPr/>
            </a:pPr>
            <a:endParaRPr lang="en-GB" altLang="en-US" sz="2400" dirty="0"/>
          </a:p>
        </p:txBody>
      </p:sp>
      <p:sp>
        <p:nvSpPr>
          <p:cNvPr id="7173" name="Slide Number Placeholder 3"/>
          <p:cNvSpPr>
            <a:spLocks noGrp="1" noChangeArrowheads="1"/>
          </p:cNvSpPr>
          <p:nvPr>
            <p:ph type="sldNum" sz="quarter" idx="11"/>
          </p:nvPr>
        </p:nvSpPr>
        <p:spPr bwMode="auto">
          <a:xfrm>
            <a:off x="8358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EAF49C8-D4EC-4CDF-9D19-8D049255FCFE}" type="slidenum">
              <a:rPr lang="en-US" altLang="en-US" sz="1400">
                <a:solidFill>
                  <a:prstClr val="black"/>
                </a:solidFill>
                <a:latin typeface="Arial" panose="020B0604020202020204" pitchFamily="34" charset="0"/>
                <a:cs typeface="Arial" panose="020B0604020202020204" pitchFamily="34" charset="0"/>
              </a:rPr>
              <a:pPr fontAlgn="base">
                <a:spcBef>
                  <a:spcPct val="0"/>
                </a:spcBef>
                <a:spcAft>
                  <a:spcPct val="0"/>
                </a:spcAft>
                <a:buNone/>
              </a:pPr>
              <a:t>2</a:t>
            </a:fld>
            <a:endParaRPr lang="en-US" altLang="en-US" sz="1400" dirty="0">
              <a:solidFill>
                <a:prstClr val="black"/>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5" end="5"/>
                                            </p:txEl>
                                          </p:spTgt>
                                        </p:tgtEl>
                                        <p:attrNameLst>
                                          <p:attrName>style.visibility</p:attrName>
                                        </p:attrNameLst>
                                      </p:cBhvr>
                                      <p:to>
                                        <p:strVal val="visible"/>
                                      </p:to>
                                    </p:set>
                                    <p:anim calcmode="lin" valueType="num">
                                      <p:cBhvr additive="base">
                                        <p:cTn id="31"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3B737-5B26-4A94-AABB-FD9135ED0C77}"/>
              </a:ext>
            </a:extLst>
          </p:cNvPr>
          <p:cNvSpPr>
            <a:spLocks noGrp="1"/>
          </p:cNvSpPr>
          <p:nvPr>
            <p:ph type="ctrTitle"/>
          </p:nvPr>
        </p:nvSpPr>
        <p:spPr/>
        <p:txBody>
          <a:bodyPr>
            <a:normAutofit/>
          </a:bodyPr>
          <a:lstStyle/>
          <a:p>
            <a:r>
              <a:rPr lang="en-GB" b="1" u="sng" dirty="0">
                <a:solidFill>
                  <a:srgbClr val="FF0000"/>
                </a:solidFill>
              </a:rPr>
              <a:t>The Communication Process</a:t>
            </a:r>
            <a:br>
              <a:rPr lang="en-GB" b="1" dirty="0">
                <a:solidFill>
                  <a:srgbClr val="FF0000"/>
                </a:solidFill>
              </a:rPr>
            </a:br>
            <a:endParaRPr lang="en-GB" b="1" dirty="0">
              <a:solidFill>
                <a:srgbClr val="FF0000"/>
              </a:solidFill>
            </a:endParaRPr>
          </a:p>
        </p:txBody>
      </p:sp>
      <p:sp>
        <p:nvSpPr>
          <p:cNvPr id="3" name="Subtitle 2">
            <a:extLst>
              <a:ext uri="{FF2B5EF4-FFF2-40B4-BE49-F238E27FC236}">
                <a16:creationId xmlns:a16="http://schemas.microsoft.com/office/drawing/2014/main" id="{913290DF-8791-462E-807C-599FE5DA57C1}"/>
              </a:ext>
            </a:extLst>
          </p:cNvPr>
          <p:cNvSpPr>
            <a:spLocks noGrp="1"/>
          </p:cNvSpPr>
          <p:nvPr>
            <p:ph type="subTitle" idx="1"/>
          </p:nvPr>
        </p:nvSpPr>
        <p:spPr>
          <a:xfrm>
            <a:off x="1524000" y="3266983"/>
            <a:ext cx="9144000" cy="2894503"/>
          </a:xfrm>
        </p:spPr>
        <p:txBody>
          <a:bodyPr>
            <a:normAutofit/>
          </a:bodyPr>
          <a:lstStyle/>
          <a:p>
            <a:r>
              <a:rPr lang="en-GB" sz="4000" dirty="0"/>
              <a:t>Why do we study Communication, </a:t>
            </a:r>
            <a:r>
              <a:rPr lang="en-GB" sz="4000" dirty="0">
                <a:solidFill>
                  <a:srgbClr val="FF0000"/>
                </a:solidFill>
              </a:rPr>
              <a:t>Students</a:t>
            </a:r>
          </a:p>
          <a:p>
            <a:endParaRPr lang="en-GB" sz="4800" dirty="0"/>
          </a:p>
          <a:p>
            <a:endParaRPr lang="en-GB" sz="4800" dirty="0"/>
          </a:p>
          <a:p>
            <a:endParaRPr lang="en-GB" sz="4800" dirty="0"/>
          </a:p>
        </p:txBody>
      </p:sp>
      <p:pic>
        <p:nvPicPr>
          <p:cNvPr id="1026" name="Picture 2">
            <a:extLst>
              <a:ext uri="{FF2B5EF4-FFF2-40B4-BE49-F238E27FC236}">
                <a16:creationId xmlns:a16="http://schemas.microsoft.com/office/drawing/2014/main" id="{9E7B457A-6FD6-4C8A-BA1E-7B525C7094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8049" y="4379975"/>
            <a:ext cx="2009775" cy="202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863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3D684-B53A-4A83-9C51-9A8A1BB0EC36}"/>
              </a:ext>
            </a:extLst>
          </p:cNvPr>
          <p:cNvSpPr>
            <a:spLocks noGrp="1"/>
          </p:cNvSpPr>
          <p:nvPr>
            <p:ph type="title"/>
          </p:nvPr>
        </p:nvSpPr>
        <p:spPr/>
        <p:txBody>
          <a:bodyPr/>
          <a:lstStyle/>
          <a:p>
            <a:r>
              <a:rPr lang="en-GB" b="1" u="sng" dirty="0"/>
              <a:t>COMMUNICATION</a:t>
            </a:r>
            <a:endParaRPr lang="en-GB" dirty="0"/>
          </a:p>
        </p:txBody>
      </p:sp>
      <p:sp>
        <p:nvSpPr>
          <p:cNvPr id="3" name="Content Placeholder 2">
            <a:extLst>
              <a:ext uri="{FF2B5EF4-FFF2-40B4-BE49-F238E27FC236}">
                <a16:creationId xmlns:a16="http://schemas.microsoft.com/office/drawing/2014/main" id="{9490B21D-14DF-48FB-95D4-0679E60594AF}"/>
              </a:ext>
            </a:extLst>
          </p:cNvPr>
          <p:cNvSpPr>
            <a:spLocks noGrp="1"/>
          </p:cNvSpPr>
          <p:nvPr>
            <p:ph idx="1"/>
          </p:nvPr>
        </p:nvSpPr>
        <p:spPr/>
        <p:txBody>
          <a:bodyPr/>
          <a:lstStyle/>
          <a:p>
            <a:endParaRPr lang="en-GB" dirty="0"/>
          </a:p>
          <a:p>
            <a:r>
              <a:rPr lang="en-GB" sz="4400" dirty="0"/>
              <a:t>Human communication is full of problems and difficulties. We say something but we are not understood. Even when we get people to understand, we cannot always get them to think and behave or respond in the way we want.</a:t>
            </a:r>
          </a:p>
        </p:txBody>
      </p:sp>
    </p:spTree>
    <p:extLst>
      <p:ext uri="{BB962C8B-B14F-4D97-AF65-F5344CB8AC3E}">
        <p14:creationId xmlns:p14="http://schemas.microsoft.com/office/powerpoint/2010/main" val="1081854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ACF8D-D77D-4F8D-B96A-1E9249524A0D}"/>
              </a:ext>
            </a:extLst>
          </p:cNvPr>
          <p:cNvSpPr>
            <a:spLocks noGrp="1"/>
          </p:cNvSpPr>
          <p:nvPr>
            <p:ph type="title"/>
          </p:nvPr>
        </p:nvSpPr>
        <p:spPr/>
        <p:txBody>
          <a:bodyPr/>
          <a:lstStyle/>
          <a:p>
            <a:r>
              <a:rPr lang="en-GB" b="1" u="sng" dirty="0"/>
              <a:t>COMMUNICATION</a:t>
            </a:r>
          </a:p>
        </p:txBody>
      </p:sp>
      <p:sp>
        <p:nvSpPr>
          <p:cNvPr id="3" name="Content Placeholder 2">
            <a:extLst>
              <a:ext uri="{FF2B5EF4-FFF2-40B4-BE49-F238E27FC236}">
                <a16:creationId xmlns:a16="http://schemas.microsoft.com/office/drawing/2014/main" id="{E20E5DFC-F647-4A40-B265-767C0CC45365}"/>
              </a:ext>
            </a:extLst>
          </p:cNvPr>
          <p:cNvSpPr>
            <a:spLocks noGrp="1"/>
          </p:cNvSpPr>
          <p:nvPr>
            <p:ph idx="1"/>
          </p:nvPr>
        </p:nvSpPr>
        <p:spPr/>
        <p:txBody>
          <a:bodyPr/>
          <a:lstStyle/>
          <a:p>
            <a:r>
              <a:rPr lang="en-GB" dirty="0"/>
              <a:t>‘I didn’t mean that.’</a:t>
            </a:r>
          </a:p>
          <a:p>
            <a:r>
              <a:rPr lang="en-GB" dirty="0"/>
              <a:t>‘That’s not what I said.’</a:t>
            </a:r>
          </a:p>
          <a:p>
            <a:r>
              <a:rPr lang="en-GB" dirty="0"/>
              <a:t>‘What I meant to say is…’</a:t>
            </a:r>
          </a:p>
          <a:p>
            <a:r>
              <a:rPr lang="en-GB" dirty="0"/>
              <a:t>‘Why don’t you listen?’</a:t>
            </a:r>
          </a:p>
          <a:p>
            <a:r>
              <a:rPr lang="en-GB" dirty="0"/>
              <a:t>‘You’re not paying attention.’</a:t>
            </a:r>
          </a:p>
          <a:p>
            <a:pPr marL="0" indent="0">
              <a:buNone/>
            </a:pPr>
            <a:r>
              <a:rPr lang="en-GB" dirty="0"/>
              <a:t>‘It’s not what she said, but it’s how she said it.’</a:t>
            </a:r>
          </a:p>
          <a:p>
            <a:pPr marL="0" indent="0">
              <a:buNone/>
            </a:pPr>
            <a:r>
              <a:rPr lang="en-GB" sz="4800" dirty="0"/>
              <a:t>WHY IS THERE THIS CONFUSION?</a:t>
            </a:r>
          </a:p>
        </p:txBody>
      </p:sp>
    </p:spTree>
    <p:extLst>
      <p:ext uri="{BB962C8B-B14F-4D97-AF65-F5344CB8AC3E}">
        <p14:creationId xmlns:p14="http://schemas.microsoft.com/office/powerpoint/2010/main" val="1072963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25DFC-0350-433A-B30B-25345C77B291}"/>
              </a:ext>
            </a:extLst>
          </p:cNvPr>
          <p:cNvSpPr>
            <a:spLocks noGrp="1"/>
          </p:cNvSpPr>
          <p:nvPr>
            <p:ph type="title"/>
          </p:nvPr>
        </p:nvSpPr>
        <p:spPr/>
        <p:txBody>
          <a:bodyPr/>
          <a:lstStyle/>
          <a:p>
            <a:r>
              <a:rPr lang="en-GB" b="1" u="sng" dirty="0"/>
              <a:t>COMMUNICATION</a:t>
            </a:r>
            <a:endParaRPr lang="en-GB" dirty="0"/>
          </a:p>
        </p:txBody>
      </p:sp>
      <p:sp>
        <p:nvSpPr>
          <p:cNvPr id="3" name="Content Placeholder 2">
            <a:extLst>
              <a:ext uri="{FF2B5EF4-FFF2-40B4-BE49-F238E27FC236}">
                <a16:creationId xmlns:a16="http://schemas.microsoft.com/office/drawing/2014/main" id="{13F97967-B625-4570-AD1E-7B9F9771371A}"/>
              </a:ext>
            </a:extLst>
          </p:cNvPr>
          <p:cNvSpPr>
            <a:spLocks noGrp="1"/>
          </p:cNvSpPr>
          <p:nvPr>
            <p:ph idx="1"/>
          </p:nvPr>
        </p:nvSpPr>
        <p:spPr/>
        <p:txBody>
          <a:bodyPr>
            <a:normAutofit fontScale="85000" lnSpcReduction="10000"/>
          </a:bodyPr>
          <a:lstStyle/>
          <a:p>
            <a:r>
              <a:rPr lang="en-GB" b="1" dirty="0"/>
              <a:t>MODELS of COMMUNICATION</a:t>
            </a:r>
          </a:p>
          <a:p>
            <a:r>
              <a:rPr lang="en-GB" b="1" u="sng" dirty="0">
                <a:solidFill>
                  <a:srgbClr val="0070C0"/>
                </a:solidFill>
              </a:rPr>
              <a:t>Shannon and Weaver (1948)</a:t>
            </a:r>
            <a:r>
              <a:rPr lang="en-GB" b="1" dirty="0"/>
              <a:t> tried to explain this by identifying physical noise as the cause of mis-communication, as in the Case Study ‘Maria and Pedro’.</a:t>
            </a:r>
          </a:p>
          <a:p>
            <a:r>
              <a:rPr lang="en-GB" b="1" dirty="0" err="1">
                <a:solidFill>
                  <a:srgbClr val="0070C0"/>
                </a:solidFill>
              </a:rPr>
              <a:t>Shramm</a:t>
            </a:r>
            <a:r>
              <a:rPr lang="en-GB" b="1" dirty="0">
                <a:solidFill>
                  <a:srgbClr val="0070C0"/>
                </a:solidFill>
              </a:rPr>
              <a:t> (1954), </a:t>
            </a:r>
            <a:r>
              <a:rPr lang="en-GB" b="1" dirty="0"/>
              <a:t>building on this model, agreed that noise could distort the message but argued that for communication to be complete, the receiver should send feedback to the sender. In the case study above, for communication to be complete, Pedro should have contacted Maria to ask whether she meant ‘chicken’ or ‘kitchen’. Only then would communication be complete according to Schramm.</a:t>
            </a:r>
          </a:p>
          <a:p>
            <a:r>
              <a:rPr lang="en-GB" b="1" dirty="0" err="1">
                <a:solidFill>
                  <a:srgbClr val="0070C0"/>
                </a:solidFill>
              </a:rPr>
              <a:t>Berlo</a:t>
            </a:r>
            <a:r>
              <a:rPr lang="en-GB" b="1" dirty="0">
                <a:solidFill>
                  <a:srgbClr val="0070C0"/>
                </a:solidFill>
              </a:rPr>
              <a:t> (1961) </a:t>
            </a:r>
            <a:r>
              <a:rPr lang="en-GB" b="1" dirty="0"/>
              <a:t>did not mention feedback but extended the definition of noise to  mean internal noise created by differences between sender and receiver. Such differences could be knowledge, communication skills, education, culture and differences in the senses. Case study – ‘The Professor and the Village People’.</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2676239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DDF5F-B0D2-4CD2-876F-2DAEFA24846F}"/>
              </a:ext>
            </a:extLst>
          </p:cNvPr>
          <p:cNvSpPr>
            <a:spLocks noGrp="1"/>
          </p:cNvSpPr>
          <p:nvPr>
            <p:ph type="title"/>
          </p:nvPr>
        </p:nvSpPr>
        <p:spPr/>
        <p:txBody>
          <a:bodyPr/>
          <a:lstStyle/>
          <a:p>
            <a:r>
              <a:rPr lang="en-GB" b="1" u="sng" dirty="0"/>
              <a:t>COMMUNICATION</a:t>
            </a:r>
            <a:endParaRPr lang="en-GB" dirty="0"/>
          </a:p>
        </p:txBody>
      </p:sp>
      <p:sp>
        <p:nvSpPr>
          <p:cNvPr id="3" name="Content Placeholder 2">
            <a:extLst>
              <a:ext uri="{FF2B5EF4-FFF2-40B4-BE49-F238E27FC236}">
                <a16:creationId xmlns:a16="http://schemas.microsoft.com/office/drawing/2014/main" id="{1E67B3CE-AA08-4AD1-98EE-00340282964E}"/>
              </a:ext>
            </a:extLst>
          </p:cNvPr>
          <p:cNvSpPr>
            <a:spLocks noGrp="1"/>
          </p:cNvSpPr>
          <p:nvPr>
            <p:ph idx="1"/>
          </p:nvPr>
        </p:nvSpPr>
        <p:spPr/>
        <p:txBody>
          <a:bodyPr/>
          <a:lstStyle/>
          <a:p>
            <a:r>
              <a:rPr lang="en-GB" u="sng" dirty="0">
                <a:solidFill>
                  <a:srgbClr val="0070C0"/>
                </a:solidFill>
              </a:rPr>
              <a:t>What are the aims/objectives of Communication?</a:t>
            </a:r>
          </a:p>
          <a:p>
            <a:endParaRPr lang="en-GB" u="sng" dirty="0">
              <a:solidFill>
                <a:srgbClr val="0070C0"/>
              </a:solidFill>
            </a:endParaRPr>
          </a:p>
          <a:p>
            <a:r>
              <a:rPr lang="en-GB" sz="4000" dirty="0">
                <a:solidFill>
                  <a:srgbClr val="0070C0"/>
                </a:solidFill>
              </a:rPr>
              <a:t>1. </a:t>
            </a:r>
            <a:r>
              <a:rPr lang="en-GB" sz="4000" b="1" dirty="0"/>
              <a:t>TO BE RECEIVED</a:t>
            </a:r>
            <a:r>
              <a:rPr lang="en-GB" sz="4000" b="1" dirty="0">
                <a:solidFill>
                  <a:srgbClr val="0070C0"/>
                </a:solidFill>
              </a:rPr>
              <a:t> </a:t>
            </a:r>
            <a:r>
              <a:rPr lang="en-GB" sz="4000" dirty="0">
                <a:solidFill>
                  <a:srgbClr val="0070C0"/>
                </a:solidFill>
              </a:rPr>
              <a:t>– </a:t>
            </a:r>
            <a:r>
              <a:rPr lang="en-GB" sz="4000" i="1" dirty="0">
                <a:solidFill>
                  <a:srgbClr val="0070C0"/>
                </a:solidFill>
              </a:rPr>
              <a:t>to be heard; to be read</a:t>
            </a:r>
            <a:r>
              <a:rPr lang="en-GB" sz="4000" dirty="0">
                <a:solidFill>
                  <a:srgbClr val="0070C0"/>
                </a:solidFill>
              </a:rPr>
              <a:t>.</a:t>
            </a:r>
          </a:p>
          <a:p>
            <a:r>
              <a:rPr lang="en-GB" sz="4000" dirty="0">
                <a:solidFill>
                  <a:srgbClr val="0070C0"/>
                </a:solidFill>
              </a:rPr>
              <a:t>2. </a:t>
            </a:r>
            <a:r>
              <a:rPr lang="en-GB" sz="4000" b="1" dirty="0"/>
              <a:t>TO BE UNDERSTOOD</a:t>
            </a:r>
          </a:p>
          <a:p>
            <a:r>
              <a:rPr lang="en-GB" sz="4000" dirty="0">
                <a:solidFill>
                  <a:srgbClr val="0070C0"/>
                </a:solidFill>
              </a:rPr>
              <a:t>3. </a:t>
            </a:r>
            <a:r>
              <a:rPr lang="en-GB" sz="4000" b="1" dirty="0"/>
              <a:t>TO BE ACCEPTED</a:t>
            </a:r>
            <a:r>
              <a:rPr lang="en-GB" sz="4000" dirty="0">
                <a:solidFill>
                  <a:srgbClr val="0070C0"/>
                </a:solidFill>
              </a:rPr>
              <a:t>.</a:t>
            </a:r>
          </a:p>
          <a:p>
            <a:r>
              <a:rPr lang="en-GB" sz="4000" dirty="0">
                <a:solidFill>
                  <a:srgbClr val="0070C0"/>
                </a:solidFill>
              </a:rPr>
              <a:t>4. </a:t>
            </a:r>
            <a:r>
              <a:rPr lang="en-GB" sz="4000" b="1" dirty="0"/>
              <a:t>TO GET ACTION</a:t>
            </a:r>
          </a:p>
        </p:txBody>
      </p:sp>
    </p:spTree>
    <p:extLst>
      <p:ext uri="{BB962C8B-B14F-4D97-AF65-F5344CB8AC3E}">
        <p14:creationId xmlns:p14="http://schemas.microsoft.com/office/powerpoint/2010/main" val="3169575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0D108-7AE1-4C30-918A-B0EF996BBDB7}"/>
              </a:ext>
            </a:extLst>
          </p:cNvPr>
          <p:cNvSpPr>
            <a:spLocks noGrp="1"/>
          </p:cNvSpPr>
          <p:nvPr>
            <p:ph type="title"/>
          </p:nvPr>
        </p:nvSpPr>
        <p:spPr/>
        <p:txBody>
          <a:bodyPr/>
          <a:lstStyle/>
          <a:p>
            <a:r>
              <a:rPr lang="en-GB" b="1" u="sng" dirty="0"/>
              <a:t>COMMUNICATION</a:t>
            </a:r>
            <a:endParaRPr lang="en-GB" dirty="0"/>
          </a:p>
        </p:txBody>
      </p:sp>
      <p:sp>
        <p:nvSpPr>
          <p:cNvPr id="3" name="Content Placeholder 2">
            <a:extLst>
              <a:ext uri="{FF2B5EF4-FFF2-40B4-BE49-F238E27FC236}">
                <a16:creationId xmlns:a16="http://schemas.microsoft.com/office/drawing/2014/main" id="{0182453B-FBCC-436E-9D55-0CBC62FE8222}"/>
              </a:ext>
            </a:extLst>
          </p:cNvPr>
          <p:cNvSpPr>
            <a:spLocks noGrp="1"/>
          </p:cNvSpPr>
          <p:nvPr>
            <p:ph idx="1"/>
          </p:nvPr>
        </p:nvSpPr>
        <p:spPr/>
        <p:txBody>
          <a:bodyPr>
            <a:normAutofit/>
          </a:bodyPr>
          <a:lstStyle/>
          <a:p>
            <a:r>
              <a:rPr lang="en-GB" sz="4000" dirty="0"/>
              <a:t>What Skills do we use to Communicate, </a:t>
            </a:r>
            <a:r>
              <a:rPr lang="en-GB" sz="4000" dirty="0">
                <a:solidFill>
                  <a:srgbClr val="FF0000"/>
                </a:solidFill>
              </a:rPr>
              <a:t>students</a:t>
            </a:r>
          </a:p>
          <a:p>
            <a:endParaRPr lang="en-GB" sz="4000" dirty="0"/>
          </a:p>
          <a:p>
            <a:endParaRPr lang="en-GB" sz="4000" dirty="0"/>
          </a:p>
          <a:p>
            <a:endParaRPr lang="en-GB" sz="4000" dirty="0"/>
          </a:p>
          <a:p>
            <a:endParaRPr lang="en-GB" sz="4000" dirty="0"/>
          </a:p>
          <a:p>
            <a:endParaRPr lang="en-GB" sz="4000" dirty="0"/>
          </a:p>
        </p:txBody>
      </p:sp>
      <p:pic>
        <p:nvPicPr>
          <p:cNvPr id="2050" name="Picture 2">
            <a:extLst>
              <a:ext uri="{FF2B5EF4-FFF2-40B4-BE49-F238E27FC236}">
                <a16:creationId xmlns:a16="http://schemas.microsoft.com/office/drawing/2014/main" id="{9B85B697-ACAF-45C1-B486-7989B2A609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1113" y="2424113"/>
            <a:ext cx="2009775" cy="200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9061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438D-644C-484C-8D86-0A9DE215EEC6}"/>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428CFB16-7EF7-423C-BFC6-C766BC288558}"/>
              </a:ext>
            </a:extLst>
          </p:cNvPr>
          <p:cNvSpPr>
            <a:spLocks noGrp="1"/>
          </p:cNvSpPr>
          <p:nvPr>
            <p:ph idx="1"/>
          </p:nvPr>
        </p:nvSpPr>
        <p:spPr>
          <a:xfrm>
            <a:off x="838200" y="1756807"/>
            <a:ext cx="10515600" cy="4420156"/>
          </a:xfrm>
        </p:spPr>
        <p:txBody>
          <a:bodyPr>
            <a:normAutofit/>
          </a:bodyPr>
          <a:lstStyle/>
          <a:p>
            <a:r>
              <a:rPr lang="en-GB" sz="4000" dirty="0"/>
              <a:t>1. </a:t>
            </a:r>
            <a:r>
              <a:rPr lang="en-GB" sz="4000" dirty="0">
                <a:solidFill>
                  <a:srgbClr val="0070C0"/>
                </a:solidFill>
              </a:rPr>
              <a:t>VERBAL </a:t>
            </a:r>
            <a:r>
              <a:rPr lang="en-GB" dirty="0"/>
              <a:t>(ORAL= Speaking)</a:t>
            </a:r>
          </a:p>
          <a:p>
            <a:endParaRPr lang="en-GB" dirty="0"/>
          </a:p>
          <a:p>
            <a:endParaRPr lang="en-GB" dirty="0"/>
          </a:p>
          <a:p>
            <a:r>
              <a:rPr lang="en-GB" dirty="0"/>
              <a:t> </a:t>
            </a:r>
          </a:p>
          <a:p>
            <a:r>
              <a:rPr lang="en-GB" sz="4000" dirty="0">
                <a:solidFill>
                  <a:srgbClr val="0070C0"/>
                </a:solidFill>
              </a:rPr>
              <a:t>1b. VERBAL </a:t>
            </a:r>
            <a:r>
              <a:rPr lang="en-GB" dirty="0"/>
              <a:t>(Written)                         </a:t>
            </a:r>
          </a:p>
        </p:txBody>
      </p:sp>
      <p:pic>
        <p:nvPicPr>
          <p:cNvPr id="1026" name="Picture 2">
            <a:extLst>
              <a:ext uri="{FF2B5EF4-FFF2-40B4-BE49-F238E27FC236}">
                <a16:creationId xmlns:a16="http://schemas.microsoft.com/office/drawing/2014/main" id="{28043282-2761-4AA3-A040-109AE74FF8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7332" y="1756807"/>
            <a:ext cx="1713390" cy="18741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4B666A7-F354-46BC-8305-CF1E475FD4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6400" y="4368922"/>
            <a:ext cx="1219200" cy="1874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089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647A7-CD83-47D4-8D53-ECFCCB018E9E}"/>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C2BD2BF7-2B28-4841-8768-5140DFC0A7D7}"/>
              </a:ext>
            </a:extLst>
          </p:cNvPr>
          <p:cNvSpPr>
            <a:spLocks noGrp="1"/>
          </p:cNvSpPr>
          <p:nvPr>
            <p:ph idx="1"/>
          </p:nvPr>
        </p:nvSpPr>
        <p:spPr>
          <a:xfrm>
            <a:off x="838200" y="1825625"/>
            <a:ext cx="10515600" cy="4351338"/>
          </a:xfrm>
        </p:spPr>
        <p:txBody>
          <a:bodyPr>
            <a:normAutofit/>
          </a:bodyPr>
          <a:lstStyle/>
          <a:p>
            <a:r>
              <a:rPr lang="en-GB" sz="4000" dirty="0">
                <a:solidFill>
                  <a:srgbClr val="0070C0"/>
                </a:solidFill>
              </a:rPr>
              <a:t>2. Non-Verbal                                        </a:t>
            </a:r>
            <a:r>
              <a:rPr lang="en-GB" dirty="0"/>
              <a:t>Signs and gestures</a:t>
            </a:r>
          </a:p>
          <a:p>
            <a:pPr marL="0" indent="0">
              <a:buNone/>
            </a:pPr>
            <a:r>
              <a:rPr lang="en-GB" dirty="0"/>
              <a:t>  Facial expressions               Body language</a:t>
            </a:r>
          </a:p>
          <a:p>
            <a:pPr marL="0" indent="0">
              <a:buNone/>
            </a:pPr>
            <a:endParaRPr lang="en-GB" dirty="0"/>
          </a:p>
          <a:p>
            <a:pPr marL="0" indent="0">
              <a:buNone/>
            </a:pPr>
            <a:endParaRPr lang="en-GB" dirty="0"/>
          </a:p>
          <a:p>
            <a:pPr marL="0" indent="0">
              <a:buNone/>
            </a:pPr>
            <a:endParaRPr lang="en-GB" dirty="0"/>
          </a:p>
          <a:p>
            <a:pPr marL="0" indent="0">
              <a:buNone/>
            </a:pPr>
            <a:r>
              <a:rPr lang="en-GB" dirty="0"/>
              <a:t>              Signals</a:t>
            </a:r>
          </a:p>
          <a:p>
            <a:pPr marL="0" indent="0">
              <a:buNone/>
            </a:pPr>
            <a:endParaRPr lang="en-GB" dirty="0"/>
          </a:p>
          <a:p>
            <a:pPr marL="0" indent="0">
              <a:buNone/>
            </a:pPr>
            <a:r>
              <a:rPr lang="en-GB" dirty="0"/>
              <a:t>                                                      Eye-contact</a:t>
            </a:r>
          </a:p>
        </p:txBody>
      </p:sp>
      <p:pic>
        <p:nvPicPr>
          <p:cNvPr id="1026" name="Picture 2" descr="See the source image">
            <a:extLst>
              <a:ext uri="{FF2B5EF4-FFF2-40B4-BE49-F238E27FC236}">
                <a16:creationId xmlns:a16="http://schemas.microsoft.com/office/drawing/2014/main" id="{E121C6FD-4674-4CBD-8872-02AAFC2E98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1328" y="2371725"/>
            <a:ext cx="4069672" cy="24098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artoon on non verbal communication">
            <a:extLst>
              <a:ext uri="{FF2B5EF4-FFF2-40B4-BE49-F238E27FC236}">
                <a16:creationId xmlns:a16="http://schemas.microsoft.com/office/drawing/2014/main" id="{6180B6BE-9DFD-4606-9428-C114614C1A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3774" y="4248149"/>
            <a:ext cx="1933575" cy="192881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See the source image">
            <a:extLst>
              <a:ext uri="{FF2B5EF4-FFF2-40B4-BE49-F238E27FC236}">
                <a16:creationId xmlns:a16="http://schemas.microsoft.com/office/drawing/2014/main" id="{7A9ED711-2D67-4F67-93B6-DD30D622C19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50672" y="2947386"/>
            <a:ext cx="2713607" cy="1969102"/>
          </a:xfrm>
          <a:prstGeom prst="rect">
            <a:avLst/>
          </a:prstGeom>
          <a:noFill/>
          <a:ln>
            <a:noFill/>
          </a:ln>
        </p:spPr>
      </p:pic>
      <p:pic>
        <p:nvPicPr>
          <p:cNvPr id="7" name="Picture 6" descr="Image result for cartoon on non verbal communication">
            <a:extLst>
              <a:ext uri="{FF2B5EF4-FFF2-40B4-BE49-F238E27FC236}">
                <a16:creationId xmlns:a16="http://schemas.microsoft.com/office/drawing/2014/main" id="{FCC077CF-5A13-4E16-B508-1C7ED617C433}"/>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47564" y="2947386"/>
            <a:ext cx="2423604" cy="1428898"/>
          </a:xfrm>
          <a:prstGeom prst="rect">
            <a:avLst/>
          </a:prstGeom>
          <a:noFill/>
          <a:ln>
            <a:noFill/>
          </a:ln>
        </p:spPr>
      </p:pic>
      <p:pic>
        <p:nvPicPr>
          <p:cNvPr id="8" name="Picture 7" descr="Image result for traffic lights">
            <a:extLst>
              <a:ext uri="{FF2B5EF4-FFF2-40B4-BE49-F238E27FC236}">
                <a16:creationId xmlns:a16="http://schemas.microsoft.com/office/drawing/2014/main" id="{6BCA1FAC-63F3-47CA-B27A-C89CFACC408D}"/>
              </a:ext>
            </a:extLst>
          </p:cNvPr>
          <p:cNvPicPr>
            <a:picLocks noChangeAspect="1"/>
          </p:cNvPicPr>
          <p:nvPr/>
        </p:nvPicPr>
        <p:blipFill rotWithShape="1">
          <a:blip r:embed="rId6">
            <a:extLst>
              <a:ext uri="{28A0092B-C50C-407E-A947-70E740481C1C}">
                <a14:useLocalDpi xmlns:a14="http://schemas.microsoft.com/office/drawing/2010/main" val="0"/>
              </a:ext>
            </a:extLst>
          </a:blip>
          <a:srcRect t="8185" r="44149"/>
          <a:stretch/>
        </p:blipFill>
        <p:spPr bwMode="auto">
          <a:xfrm>
            <a:off x="1669002" y="4916488"/>
            <a:ext cx="1766656" cy="1260473"/>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63816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8EA83-A5F3-4512-A822-97C68C206378}"/>
              </a:ext>
            </a:extLst>
          </p:cNvPr>
          <p:cNvSpPr>
            <a:spLocks noGrp="1"/>
          </p:cNvSpPr>
          <p:nvPr>
            <p:ph type="title"/>
          </p:nvPr>
        </p:nvSpPr>
        <p:spPr/>
        <p:txBody>
          <a:bodyPr/>
          <a:lstStyle/>
          <a:p>
            <a:r>
              <a:rPr lang="en-GB" b="1" u="sng" dirty="0"/>
              <a:t>COMMUNICATION SKILLS</a:t>
            </a:r>
          </a:p>
        </p:txBody>
      </p:sp>
      <p:sp>
        <p:nvSpPr>
          <p:cNvPr id="3" name="Content Placeholder 2">
            <a:extLst>
              <a:ext uri="{FF2B5EF4-FFF2-40B4-BE49-F238E27FC236}">
                <a16:creationId xmlns:a16="http://schemas.microsoft.com/office/drawing/2014/main" id="{CBC359A0-63B9-4B6A-A949-61140842B0EB}"/>
              </a:ext>
            </a:extLst>
          </p:cNvPr>
          <p:cNvSpPr>
            <a:spLocks noGrp="1"/>
          </p:cNvSpPr>
          <p:nvPr>
            <p:ph idx="1"/>
          </p:nvPr>
        </p:nvSpPr>
        <p:spPr/>
        <p:txBody>
          <a:bodyPr/>
          <a:lstStyle/>
          <a:p>
            <a:r>
              <a:rPr lang="en-GB" sz="4000" dirty="0">
                <a:solidFill>
                  <a:srgbClr val="0070C0"/>
                </a:solidFill>
              </a:rPr>
              <a:t>3. Listening – a) </a:t>
            </a:r>
            <a:r>
              <a:rPr lang="en-GB" sz="4000" b="1" dirty="0"/>
              <a:t>ACTIVE/ ATTENTIVE</a:t>
            </a:r>
            <a:endParaRPr lang="en-GB" b="1" dirty="0"/>
          </a:p>
          <a:p>
            <a:endParaRPr lang="en-GB" dirty="0"/>
          </a:p>
        </p:txBody>
      </p:sp>
      <p:pic>
        <p:nvPicPr>
          <p:cNvPr id="4" name="Picture 3" descr="See the source image">
            <a:extLst>
              <a:ext uri="{FF2B5EF4-FFF2-40B4-BE49-F238E27FC236}">
                <a16:creationId xmlns:a16="http://schemas.microsoft.com/office/drawing/2014/main" id="{8C0C1C65-AEC9-44B6-981D-D0B0487972FC}"/>
              </a:ext>
            </a:extLst>
          </p:cNvPr>
          <p:cNvPicPr>
            <a:picLocks noChangeAspect="1"/>
          </p:cNvPicPr>
          <p:nvPr/>
        </p:nvPicPr>
        <p:blipFill rotWithShape="1">
          <a:blip r:embed="rId2">
            <a:extLst>
              <a:ext uri="{28A0092B-C50C-407E-A947-70E740481C1C}">
                <a14:useLocalDpi xmlns:a14="http://schemas.microsoft.com/office/drawing/2010/main" val="0"/>
              </a:ext>
            </a:extLst>
          </a:blip>
          <a:srcRect t="-1619" r="-519" b="1"/>
          <a:stretch/>
        </p:blipFill>
        <p:spPr bwMode="auto">
          <a:xfrm>
            <a:off x="1464816" y="3107184"/>
            <a:ext cx="3169328" cy="2760956"/>
          </a:xfrm>
          <a:prstGeom prst="rect">
            <a:avLst/>
          </a:prstGeom>
          <a:noFill/>
          <a:ln>
            <a:noFill/>
          </a:ln>
          <a:extLst>
            <a:ext uri="{53640926-AAD7-44D8-BBD7-CCE9431645EC}">
              <a14:shadowObscured xmlns:a14="http://schemas.microsoft.com/office/drawing/2010/main"/>
            </a:ext>
          </a:extLst>
        </p:spPr>
      </p:pic>
      <p:pic>
        <p:nvPicPr>
          <p:cNvPr id="5" name="Picture 4" descr="A picture containing person, indoor, person, people&#10;Description automatically generated">
            <a:extLst>
              <a:ext uri="{FF2B5EF4-FFF2-40B4-BE49-F238E27FC236}">
                <a16:creationId xmlns:a16="http://schemas.microsoft.com/office/drawing/2014/main" id="{619281B1-6709-48FA-9000-93FD71D69F8C}"/>
              </a:ext>
            </a:extLst>
          </p:cNvPr>
          <p:cNvPicPr>
            <a:picLocks noChangeAspect="1"/>
          </p:cNvPicPr>
          <p:nvPr/>
        </p:nvPicPr>
        <p:blipFill rotWithShape="1">
          <a:blip r:embed="rId3">
            <a:extLst>
              <a:ext uri="{28A0092B-C50C-407E-A947-70E740481C1C}">
                <a14:useLocalDpi xmlns:a14="http://schemas.microsoft.com/office/drawing/2010/main" val="0"/>
              </a:ext>
            </a:extLst>
          </a:blip>
          <a:srcRect l="652" t="4285" r="-1084" b="-24572"/>
          <a:stretch/>
        </p:blipFill>
        <p:spPr bwMode="auto">
          <a:xfrm>
            <a:off x="7162800" y="2695574"/>
            <a:ext cx="4305300" cy="3616326"/>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30430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2B5DF-2262-483F-85AA-290E6E5FD630}"/>
              </a:ext>
            </a:extLst>
          </p:cNvPr>
          <p:cNvSpPr>
            <a:spLocks noGrp="1"/>
          </p:cNvSpPr>
          <p:nvPr>
            <p:ph type="title"/>
          </p:nvPr>
        </p:nvSpPr>
        <p:spPr/>
        <p:txBody>
          <a:bodyPr/>
          <a:lstStyle/>
          <a:p>
            <a:r>
              <a:rPr lang="en-GB" b="1" u="sng" dirty="0"/>
              <a:t>COMMUNICATION SKILLS</a:t>
            </a:r>
          </a:p>
        </p:txBody>
      </p:sp>
      <p:sp>
        <p:nvSpPr>
          <p:cNvPr id="3" name="Content Placeholder 2">
            <a:extLst>
              <a:ext uri="{FF2B5EF4-FFF2-40B4-BE49-F238E27FC236}">
                <a16:creationId xmlns:a16="http://schemas.microsoft.com/office/drawing/2014/main" id="{7849013D-8942-4902-AE24-F7CE04B6BED9}"/>
              </a:ext>
            </a:extLst>
          </p:cNvPr>
          <p:cNvSpPr>
            <a:spLocks noGrp="1"/>
          </p:cNvSpPr>
          <p:nvPr>
            <p:ph idx="1"/>
          </p:nvPr>
        </p:nvSpPr>
        <p:spPr/>
        <p:txBody>
          <a:bodyPr>
            <a:normAutofit/>
          </a:bodyPr>
          <a:lstStyle/>
          <a:p>
            <a:r>
              <a:rPr lang="en-GB" sz="4000" dirty="0">
                <a:solidFill>
                  <a:srgbClr val="0070C0"/>
                </a:solidFill>
              </a:rPr>
              <a:t>LISTENING  - b) </a:t>
            </a:r>
            <a:r>
              <a:rPr lang="en-GB" sz="4000" dirty="0"/>
              <a:t>EMPATHETIC  </a:t>
            </a:r>
            <a:r>
              <a:rPr lang="en-GB" sz="4000" dirty="0">
                <a:solidFill>
                  <a:srgbClr val="0070C0"/>
                </a:solidFill>
              </a:rPr>
              <a:t> </a:t>
            </a:r>
          </a:p>
          <a:p>
            <a:endParaRPr lang="en-GB" sz="4000" dirty="0">
              <a:solidFill>
                <a:srgbClr val="0070C0"/>
              </a:solidFill>
            </a:endParaRPr>
          </a:p>
          <a:p>
            <a:endParaRPr lang="en-GB" sz="4000" dirty="0">
              <a:solidFill>
                <a:srgbClr val="0070C0"/>
              </a:solidFill>
            </a:endParaRPr>
          </a:p>
          <a:p>
            <a:endParaRPr lang="en-GB" sz="4000" dirty="0">
              <a:solidFill>
                <a:srgbClr val="0070C0"/>
              </a:solidFill>
            </a:endParaRPr>
          </a:p>
        </p:txBody>
      </p:sp>
      <p:pic>
        <p:nvPicPr>
          <p:cNvPr id="4" name="Picture 3" descr="Image result for pictures of empathetic listening">
            <a:extLst>
              <a:ext uri="{FF2B5EF4-FFF2-40B4-BE49-F238E27FC236}">
                <a16:creationId xmlns:a16="http://schemas.microsoft.com/office/drawing/2014/main" id="{B218EA42-E99E-4389-B9DB-56E6C08038A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45514" y="3213716"/>
            <a:ext cx="3515557" cy="2334827"/>
          </a:xfrm>
          <a:prstGeom prst="rect">
            <a:avLst/>
          </a:prstGeom>
          <a:noFill/>
          <a:ln>
            <a:noFill/>
          </a:ln>
        </p:spPr>
      </p:pic>
      <p:pic>
        <p:nvPicPr>
          <p:cNvPr id="5" name="Picture 4" descr="Two people sitting at a table&#10;&#10;Description automatically generated with medium confidence">
            <a:extLst>
              <a:ext uri="{FF2B5EF4-FFF2-40B4-BE49-F238E27FC236}">
                <a16:creationId xmlns:a16="http://schemas.microsoft.com/office/drawing/2014/main" id="{3EC9DA91-BAFE-4635-914D-7408FB981144}"/>
              </a:ext>
            </a:extLst>
          </p:cNvPr>
          <p:cNvPicPr>
            <a:picLocks noChangeAspect="1"/>
          </p:cNvPicPr>
          <p:nvPr/>
        </p:nvPicPr>
        <p:blipFill rotWithShape="1">
          <a:blip r:embed="rId3">
            <a:extLst>
              <a:ext uri="{28A0092B-C50C-407E-A947-70E740481C1C}">
                <a14:useLocalDpi xmlns:a14="http://schemas.microsoft.com/office/drawing/2010/main" val="0"/>
              </a:ext>
            </a:extLst>
          </a:blip>
          <a:srcRect t="3673" b="-816"/>
          <a:stretch/>
        </p:blipFill>
        <p:spPr bwMode="auto">
          <a:xfrm>
            <a:off x="4671377" y="2522220"/>
            <a:ext cx="2849245" cy="1813560"/>
          </a:xfrm>
          <a:prstGeom prst="rect">
            <a:avLst/>
          </a:prstGeom>
          <a:noFill/>
          <a:ln>
            <a:noFill/>
          </a:ln>
          <a:extLst>
            <a:ext uri="{53640926-AAD7-44D8-BBD7-CCE9431645EC}">
              <a14:shadowObscured xmlns:a14="http://schemas.microsoft.com/office/drawing/2010/main"/>
            </a:ext>
          </a:extLst>
        </p:spPr>
      </p:pic>
      <p:pic>
        <p:nvPicPr>
          <p:cNvPr id="6" name="Picture 5" descr="Image result for pictures of empathetic listening">
            <a:extLst>
              <a:ext uri="{FF2B5EF4-FFF2-40B4-BE49-F238E27FC236}">
                <a16:creationId xmlns:a16="http://schemas.microsoft.com/office/drawing/2014/main" id="{DF850E96-3011-4C79-96CF-5BA99F9E0D9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20932" y="4403324"/>
            <a:ext cx="2334827" cy="1695634"/>
          </a:xfrm>
          <a:prstGeom prst="rect">
            <a:avLst/>
          </a:prstGeom>
          <a:noFill/>
          <a:ln>
            <a:noFill/>
          </a:ln>
        </p:spPr>
      </p:pic>
    </p:spTree>
    <p:extLst>
      <p:ext uri="{BB962C8B-B14F-4D97-AF65-F5344CB8AC3E}">
        <p14:creationId xmlns:p14="http://schemas.microsoft.com/office/powerpoint/2010/main" val="504711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90FD4-E9B3-42F5-8808-CACCBB8EDAAB}"/>
              </a:ext>
            </a:extLst>
          </p:cNvPr>
          <p:cNvSpPr>
            <a:spLocks noGrp="1"/>
          </p:cNvSpPr>
          <p:nvPr>
            <p:ph type="title"/>
          </p:nvPr>
        </p:nvSpPr>
        <p:spPr/>
        <p:txBody>
          <a:bodyPr/>
          <a:lstStyle/>
          <a:p>
            <a:r>
              <a:rPr lang="en-GB" b="1" u="sng" dirty="0"/>
              <a:t>COMMUNICATION SKILLS (THE DETAILS)</a:t>
            </a:r>
          </a:p>
        </p:txBody>
      </p:sp>
      <p:sp>
        <p:nvSpPr>
          <p:cNvPr id="3" name="Content Placeholder 2">
            <a:extLst>
              <a:ext uri="{FF2B5EF4-FFF2-40B4-BE49-F238E27FC236}">
                <a16:creationId xmlns:a16="http://schemas.microsoft.com/office/drawing/2014/main" id="{9106910E-98DC-4000-B544-E8DA7FA004B7}"/>
              </a:ext>
            </a:extLst>
          </p:cNvPr>
          <p:cNvSpPr>
            <a:spLocks noGrp="1"/>
          </p:cNvSpPr>
          <p:nvPr>
            <p:ph idx="1"/>
          </p:nvPr>
        </p:nvSpPr>
        <p:spPr/>
        <p:txBody>
          <a:bodyPr>
            <a:normAutofit lnSpcReduction="10000"/>
          </a:bodyPr>
          <a:lstStyle/>
          <a:p>
            <a:r>
              <a:rPr lang="en-GB" sz="4800" b="1" dirty="0">
                <a:solidFill>
                  <a:srgbClr val="FF0000"/>
                </a:solidFill>
              </a:rPr>
              <a:t>VERBAL</a:t>
            </a:r>
            <a:r>
              <a:rPr lang="en-GB" sz="4000" b="1" dirty="0">
                <a:solidFill>
                  <a:srgbClr val="0070C0"/>
                </a:solidFill>
              </a:rPr>
              <a:t> ( Oral or Speaking Skills)</a:t>
            </a:r>
          </a:p>
          <a:p>
            <a:pPr marL="0" indent="0">
              <a:buNone/>
            </a:pPr>
            <a:r>
              <a:rPr lang="en-GB" sz="4000" b="1" dirty="0">
                <a:solidFill>
                  <a:srgbClr val="0070C0"/>
                </a:solidFill>
              </a:rPr>
              <a:t>  </a:t>
            </a:r>
            <a:r>
              <a:rPr lang="en-GB" sz="4000" b="1" u="sng" dirty="0">
                <a:solidFill>
                  <a:srgbClr val="0070C0"/>
                </a:solidFill>
              </a:rPr>
              <a:t>Qualities for effective Verbal Communication </a:t>
            </a:r>
          </a:p>
          <a:p>
            <a:pPr marL="0" indent="0">
              <a:buNone/>
            </a:pPr>
            <a:endParaRPr lang="en-GB" sz="4000" b="1" u="sng" dirty="0">
              <a:solidFill>
                <a:srgbClr val="0070C0"/>
              </a:solidFill>
            </a:endParaRPr>
          </a:p>
          <a:p>
            <a:pPr marL="742950" indent="-742950">
              <a:buAutoNum type="arabicPeriod"/>
            </a:pPr>
            <a:r>
              <a:rPr lang="en-GB" sz="4000" b="1" u="sng" dirty="0">
                <a:solidFill>
                  <a:srgbClr val="0070C0"/>
                </a:solidFill>
              </a:rPr>
              <a:t>CLARITY </a:t>
            </a:r>
            <a:r>
              <a:rPr lang="en-GB" sz="4000" b="1" dirty="0">
                <a:solidFill>
                  <a:srgbClr val="0070C0"/>
                </a:solidFill>
              </a:rPr>
              <a:t>(To be clear)</a:t>
            </a:r>
          </a:p>
          <a:p>
            <a:pPr marL="0" indent="0">
              <a:buNone/>
            </a:pPr>
            <a:r>
              <a:rPr lang="en-GB" sz="4000" b="1" u="sng" dirty="0">
                <a:solidFill>
                  <a:srgbClr val="0070C0"/>
                </a:solidFill>
              </a:rPr>
              <a:t>a) </a:t>
            </a:r>
            <a:r>
              <a:rPr lang="en-GB" sz="4000" b="1" i="1" u="sng" dirty="0"/>
              <a:t>Use simple language</a:t>
            </a:r>
            <a:r>
              <a:rPr lang="en-GB" sz="4000" b="1" dirty="0">
                <a:solidFill>
                  <a:srgbClr val="0070C0"/>
                </a:solidFill>
              </a:rPr>
              <a:t>, not complicated language (See ‘The Professor and the Village People’ on </a:t>
            </a:r>
            <a:r>
              <a:rPr lang="en-GB" sz="4000" b="1" dirty="0" err="1">
                <a:solidFill>
                  <a:srgbClr val="0070C0"/>
                </a:solidFill>
              </a:rPr>
              <a:t>moodle</a:t>
            </a:r>
            <a:r>
              <a:rPr lang="en-GB" sz="4000" b="1" dirty="0">
                <a:solidFill>
                  <a:srgbClr val="0070C0"/>
                </a:solidFill>
              </a:rPr>
              <a:t>).</a:t>
            </a:r>
          </a:p>
        </p:txBody>
      </p:sp>
    </p:spTree>
    <p:extLst>
      <p:ext uri="{BB962C8B-B14F-4D97-AF65-F5344CB8AC3E}">
        <p14:creationId xmlns:p14="http://schemas.microsoft.com/office/powerpoint/2010/main" val="534523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BA81-CFF9-4C61-A3FA-2F1EB20CC3BA}"/>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p>
        </p:txBody>
      </p:sp>
      <p:sp>
        <p:nvSpPr>
          <p:cNvPr id="3" name="Content Placeholder 2">
            <a:extLst>
              <a:ext uri="{FF2B5EF4-FFF2-40B4-BE49-F238E27FC236}">
                <a16:creationId xmlns:a16="http://schemas.microsoft.com/office/drawing/2014/main" id="{3059DF70-8648-4591-9B6D-5A1BC5CC77DD}"/>
              </a:ext>
            </a:extLst>
          </p:cNvPr>
          <p:cNvSpPr>
            <a:spLocks noGrp="1"/>
          </p:cNvSpPr>
          <p:nvPr>
            <p:ph idx="1"/>
          </p:nvPr>
        </p:nvSpPr>
        <p:spPr>
          <a:xfrm>
            <a:off x="332172" y="576438"/>
            <a:ext cx="10515600" cy="6142063"/>
          </a:xfrm>
        </p:spPr>
        <p:txBody>
          <a:bodyPr>
            <a:normAutofit fontScale="92500" lnSpcReduction="10000"/>
          </a:bodyPr>
          <a:lstStyle/>
          <a:p>
            <a:pPr marL="514350" indent="-514350">
              <a:buAutoNum type="arabicPeriod"/>
            </a:pPr>
            <a:endParaRPr lang="en-GB" sz="4000" b="1" u="sng" dirty="0">
              <a:solidFill>
                <a:srgbClr val="0070C0"/>
              </a:solidFill>
            </a:endParaRPr>
          </a:p>
          <a:p>
            <a:pPr marL="514350" indent="-514350">
              <a:buAutoNum type="arabicPeriod"/>
            </a:pPr>
            <a:endParaRPr lang="en-GB" sz="4000" b="1" u="sng" dirty="0">
              <a:solidFill>
                <a:srgbClr val="0070C0"/>
              </a:solidFill>
            </a:endParaRPr>
          </a:p>
          <a:p>
            <a:pPr marL="514350" indent="-514350">
              <a:buAutoNum type="arabicPeriod"/>
            </a:pPr>
            <a:r>
              <a:rPr lang="en-GB" sz="4000" b="1" u="sng" dirty="0">
                <a:solidFill>
                  <a:srgbClr val="0070C0"/>
                </a:solidFill>
              </a:rPr>
              <a:t>CLARITY </a:t>
            </a:r>
            <a:r>
              <a:rPr lang="en-GB" sz="2800" b="1" u="sng" dirty="0">
                <a:solidFill>
                  <a:srgbClr val="0070C0"/>
                </a:solidFill>
              </a:rPr>
              <a:t>(continued)</a:t>
            </a:r>
          </a:p>
          <a:p>
            <a:pPr marL="0" indent="0">
              <a:buNone/>
            </a:pPr>
            <a:r>
              <a:rPr lang="en-GB" b="1" dirty="0">
                <a:solidFill>
                  <a:srgbClr val="0070C0"/>
                </a:solidFill>
              </a:rPr>
              <a:t>     </a:t>
            </a:r>
            <a:r>
              <a:rPr lang="en-GB" sz="4000" b="1" dirty="0">
                <a:solidFill>
                  <a:srgbClr val="0070C0"/>
                </a:solidFill>
              </a:rPr>
              <a:t>b)</a:t>
            </a:r>
            <a:r>
              <a:rPr lang="en-GB" b="1" dirty="0">
                <a:solidFill>
                  <a:srgbClr val="0070C0"/>
                </a:solidFill>
              </a:rPr>
              <a:t> </a:t>
            </a:r>
            <a:r>
              <a:rPr lang="en-GB" sz="4000" b="1" i="1" dirty="0"/>
              <a:t>Speak slowly and Clearly</a:t>
            </a:r>
          </a:p>
          <a:p>
            <a:pPr marL="0" indent="0">
              <a:buNone/>
            </a:pPr>
            <a:r>
              <a:rPr lang="en-GB" sz="4000" b="1" i="1" dirty="0">
                <a:solidFill>
                  <a:srgbClr val="0070C0"/>
                </a:solidFill>
              </a:rPr>
              <a:t>    </a:t>
            </a:r>
            <a:r>
              <a:rPr lang="en-GB" sz="4000" b="1" dirty="0">
                <a:solidFill>
                  <a:srgbClr val="0070C0"/>
                </a:solidFill>
              </a:rPr>
              <a:t>c)</a:t>
            </a:r>
            <a:r>
              <a:rPr lang="en-GB" sz="4000" b="1" i="1" dirty="0">
                <a:solidFill>
                  <a:srgbClr val="0070C0"/>
                </a:solidFill>
              </a:rPr>
              <a:t> </a:t>
            </a:r>
            <a:r>
              <a:rPr lang="en-GB" sz="4000" b="1" i="1" dirty="0"/>
              <a:t>Choose words that say exactly what you    </a:t>
            </a:r>
          </a:p>
          <a:p>
            <a:pPr marL="0" indent="0">
              <a:buNone/>
            </a:pPr>
            <a:r>
              <a:rPr lang="en-GB" sz="4000" b="1" i="1" dirty="0"/>
              <a:t>         mean.</a:t>
            </a:r>
          </a:p>
          <a:p>
            <a:pPr marL="0" indent="0">
              <a:buNone/>
            </a:pPr>
            <a:r>
              <a:rPr lang="en-GB" sz="4000" b="1" i="1" dirty="0"/>
              <a:t>    </a:t>
            </a:r>
            <a:r>
              <a:rPr lang="en-GB" sz="4000" b="1" dirty="0">
                <a:solidFill>
                  <a:srgbClr val="0070C0"/>
                </a:solidFill>
              </a:rPr>
              <a:t>d)</a:t>
            </a:r>
            <a:r>
              <a:rPr lang="en-GB" sz="4000" b="1" i="1" dirty="0"/>
              <a:t> Make sure that your body language is sending   </a:t>
            </a:r>
          </a:p>
          <a:p>
            <a:pPr marL="0" indent="0">
              <a:buNone/>
            </a:pPr>
            <a:r>
              <a:rPr lang="en-GB" sz="4000" b="1" i="1" dirty="0"/>
              <a:t>         the same message as your words.</a:t>
            </a:r>
          </a:p>
          <a:p>
            <a:pPr marL="0" indent="0">
              <a:buNone/>
            </a:pPr>
            <a:endParaRPr lang="en-GB" sz="4000" b="1" i="1" dirty="0">
              <a:solidFill>
                <a:srgbClr val="0070C0"/>
              </a:solidFill>
            </a:endParaRPr>
          </a:p>
          <a:p>
            <a:pPr marL="0" indent="0">
              <a:buNone/>
            </a:pPr>
            <a:r>
              <a:rPr lang="en-GB" sz="4000" b="1" i="1" dirty="0">
                <a:solidFill>
                  <a:srgbClr val="0070C0"/>
                </a:solidFill>
              </a:rPr>
              <a:t>  ‘</a:t>
            </a:r>
            <a:r>
              <a:rPr lang="en-GB" sz="4000" b="1" i="1" dirty="0">
                <a:solidFill>
                  <a:srgbClr val="FF0000"/>
                </a:solidFill>
              </a:rPr>
              <a:t>Hey, </a:t>
            </a:r>
            <a:r>
              <a:rPr lang="en-GB" sz="4000" b="1" i="1" dirty="0" err="1">
                <a:solidFill>
                  <a:srgbClr val="FF0000"/>
                </a:solidFill>
              </a:rPr>
              <a:t>I’really</a:t>
            </a:r>
            <a:r>
              <a:rPr lang="en-GB" sz="4000" b="1" i="1" dirty="0">
                <a:solidFill>
                  <a:srgbClr val="FF0000"/>
                </a:solidFill>
              </a:rPr>
              <a:t> happy’.</a:t>
            </a:r>
          </a:p>
          <a:p>
            <a:pPr marL="0" indent="0">
              <a:buNone/>
            </a:pPr>
            <a:endParaRPr lang="en-GB" dirty="0"/>
          </a:p>
          <a:p>
            <a:pPr marL="0" indent="0">
              <a:buNone/>
            </a:pPr>
            <a:endParaRPr lang="en-GB" dirty="0"/>
          </a:p>
        </p:txBody>
      </p:sp>
      <p:pic>
        <p:nvPicPr>
          <p:cNvPr id="1026" name="Picture 2">
            <a:extLst>
              <a:ext uri="{FF2B5EF4-FFF2-40B4-BE49-F238E27FC236}">
                <a16:creationId xmlns:a16="http://schemas.microsoft.com/office/drawing/2014/main" id="{C2A3D686-BB2B-474A-9839-0EDE9D89E8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4660" y="5273336"/>
            <a:ext cx="1190625" cy="1219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0276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48D73-AFB5-4B99-9906-F260D1D93F65}"/>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endParaRPr lang="en-GB" dirty="0">
              <a:solidFill>
                <a:srgbClr val="FF0000"/>
              </a:solidFill>
            </a:endParaRPr>
          </a:p>
        </p:txBody>
      </p:sp>
      <p:sp>
        <p:nvSpPr>
          <p:cNvPr id="3" name="Content Placeholder 2">
            <a:extLst>
              <a:ext uri="{FF2B5EF4-FFF2-40B4-BE49-F238E27FC236}">
                <a16:creationId xmlns:a16="http://schemas.microsoft.com/office/drawing/2014/main" id="{9D61A0AE-7277-4B4B-BD44-AFF22215B20D}"/>
              </a:ext>
            </a:extLst>
          </p:cNvPr>
          <p:cNvSpPr>
            <a:spLocks noGrp="1"/>
          </p:cNvSpPr>
          <p:nvPr>
            <p:ph idx="1"/>
          </p:nvPr>
        </p:nvSpPr>
        <p:spPr/>
        <p:txBody>
          <a:bodyPr>
            <a:normAutofit/>
          </a:bodyPr>
          <a:lstStyle/>
          <a:p>
            <a:r>
              <a:rPr lang="en-GB" sz="4000" b="1" dirty="0">
                <a:solidFill>
                  <a:srgbClr val="0070C0"/>
                </a:solidFill>
              </a:rPr>
              <a:t>2. </a:t>
            </a:r>
            <a:r>
              <a:rPr lang="en-GB" sz="4000" b="1" u="sng" dirty="0">
                <a:solidFill>
                  <a:srgbClr val="0070C0"/>
                </a:solidFill>
              </a:rPr>
              <a:t>EMPATHY</a:t>
            </a:r>
            <a:r>
              <a:rPr lang="en-GB" sz="4000" u="sng" dirty="0">
                <a:solidFill>
                  <a:srgbClr val="0070C0"/>
                </a:solidFill>
              </a:rPr>
              <a:t> </a:t>
            </a:r>
            <a:r>
              <a:rPr lang="en-GB" sz="4000" b="1" dirty="0">
                <a:solidFill>
                  <a:srgbClr val="0070C0"/>
                </a:solidFill>
              </a:rPr>
              <a:t>– putting yourself in the other person’s position.</a:t>
            </a:r>
          </a:p>
          <a:p>
            <a:pPr marL="0" indent="0">
              <a:buNone/>
            </a:pPr>
            <a:r>
              <a:rPr lang="en-GB" sz="4000" b="1" dirty="0"/>
              <a:t>Try to be courteous and friendly. Facial expression and tone of voice are important</a:t>
            </a:r>
            <a:r>
              <a:rPr lang="en-GB" sz="4000" b="1" dirty="0">
                <a:solidFill>
                  <a:srgbClr val="0070C0"/>
                </a:solidFill>
              </a:rPr>
              <a:t>. </a:t>
            </a:r>
            <a:r>
              <a:rPr lang="en-GB" sz="4000" b="1" dirty="0"/>
              <a:t>These are things you would want from other people.</a:t>
            </a:r>
          </a:p>
        </p:txBody>
      </p:sp>
    </p:spTree>
    <p:extLst>
      <p:ext uri="{BB962C8B-B14F-4D97-AF65-F5344CB8AC3E}">
        <p14:creationId xmlns:p14="http://schemas.microsoft.com/office/powerpoint/2010/main" val="2369894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937D9-FECE-4F69-9C2B-AAD268E6E503}"/>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endParaRPr lang="en-GB" dirty="0">
              <a:solidFill>
                <a:srgbClr val="FF0000"/>
              </a:solidFill>
            </a:endParaRPr>
          </a:p>
        </p:txBody>
      </p:sp>
      <p:sp>
        <p:nvSpPr>
          <p:cNvPr id="3" name="Content Placeholder 2">
            <a:extLst>
              <a:ext uri="{FF2B5EF4-FFF2-40B4-BE49-F238E27FC236}">
                <a16:creationId xmlns:a16="http://schemas.microsoft.com/office/drawing/2014/main" id="{2344A214-03A4-4844-BAA2-825707496A1A}"/>
              </a:ext>
            </a:extLst>
          </p:cNvPr>
          <p:cNvSpPr>
            <a:spLocks noGrp="1"/>
          </p:cNvSpPr>
          <p:nvPr>
            <p:ph idx="1"/>
          </p:nvPr>
        </p:nvSpPr>
        <p:spPr>
          <a:xfrm>
            <a:off x="951344" y="175496"/>
            <a:ext cx="23246707" cy="5865086"/>
          </a:xfrm>
        </p:spPr>
        <p:txBody>
          <a:bodyPr>
            <a:normAutofit/>
          </a:bodyPr>
          <a:lstStyle/>
          <a:p>
            <a:endParaRPr lang="en-GB" sz="4000" b="1" u="sng" dirty="0">
              <a:solidFill>
                <a:srgbClr val="0070C0"/>
              </a:solidFill>
            </a:endParaRPr>
          </a:p>
          <a:p>
            <a:endParaRPr lang="en-GB" sz="4000" b="1" u="sng" dirty="0">
              <a:solidFill>
                <a:srgbClr val="0070C0"/>
              </a:solidFill>
            </a:endParaRPr>
          </a:p>
          <a:p>
            <a:r>
              <a:rPr lang="en-GB" sz="4000" b="1" u="sng" dirty="0">
                <a:solidFill>
                  <a:srgbClr val="0070C0"/>
                </a:solidFill>
              </a:rPr>
              <a:t>3. SINCERITY  - </a:t>
            </a:r>
            <a:r>
              <a:rPr lang="en-GB" sz="4000" b="1" dirty="0">
                <a:solidFill>
                  <a:srgbClr val="0070C0"/>
                </a:solidFill>
              </a:rPr>
              <a:t>Be natural.</a:t>
            </a:r>
          </a:p>
          <a:p>
            <a:pPr marL="0" indent="0">
              <a:buNone/>
            </a:pPr>
            <a:r>
              <a:rPr lang="en-GB" sz="4000" b="1" dirty="0">
                <a:solidFill>
                  <a:srgbClr val="0070C0"/>
                </a:solidFill>
              </a:rPr>
              <a:t>Do not talk down to people. Do not make them feel </a:t>
            </a:r>
          </a:p>
          <a:p>
            <a:pPr marL="0" indent="0">
              <a:buNone/>
            </a:pPr>
            <a:r>
              <a:rPr lang="en-GB" sz="4000" b="1" dirty="0">
                <a:solidFill>
                  <a:srgbClr val="0070C0"/>
                </a:solidFill>
              </a:rPr>
              <a:t>small. Respect them.</a:t>
            </a:r>
          </a:p>
          <a:p>
            <a:pPr marL="0" indent="0">
              <a:buNone/>
            </a:pPr>
            <a:endParaRPr lang="en-GB" sz="4000" b="1" dirty="0">
              <a:solidFill>
                <a:srgbClr val="0070C0"/>
              </a:solidFill>
            </a:endParaRPr>
          </a:p>
        </p:txBody>
      </p:sp>
      <p:pic>
        <p:nvPicPr>
          <p:cNvPr id="1026" name="Picture 2" descr="Image result for talking down to someone">
            <a:extLst>
              <a:ext uri="{FF2B5EF4-FFF2-40B4-BE49-F238E27FC236}">
                <a16:creationId xmlns:a16="http://schemas.microsoft.com/office/drawing/2014/main" id="{121BE3CC-704D-42AB-B4F4-C2EB27067B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9123" y="3521297"/>
            <a:ext cx="6903605" cy="3064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7494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0EC44-7EF2-45C5-9E0D-238D593D124F}"/>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endParaRPr lang="en-GB" dirty="0">
              <a:solidFill>
                <a:srgbClr val="FF0000"/>
              </a:solidFill>
            </a:endParaRPr>
          </a:p>
        </p:txBody>
      </p:sp>
      <p:sp>
        <p:nvSpPr>
          <p:cNvPr id="3" name="Content Placeholder 2">
            <a:extLst>
              <a:ext uri="{FF2B5EF4-FFF2-40B4-BE49-F238E27FC236}">
                <a16:creationId xmlns:a16="http://schemas.microsoft.com/office/drawing/2014/main" id="{F582D9A0-FE05-4B3A-9A67-D929D2EA1D44}"/>
              </a:ext>
            </a:extLst>
          </p:cNvPr>
          <p:cNvSpPr>
            <a:spLocks noGrp="1"/>
          </p:cNvSpPr>
          <p:nvPr>
            <p:ph idx="1"/>
          </p:nvPr>
        </p:nvSpPr>
        <p:spPr/>
        <p:txBody>
          <a:bodyPr>
            <a:normAutofit/>
          </a:bodyPr>
          <a:lstStyle/>
          <a:p>
            <a:r>
              <a:rPr lang="en-GB" sz="4000" b="1" dirty="0">
                <a:solidFill>
                  <a:srgbClr val="0070C0"/>
                </a:solidFill>
              </a:rPr>
              <a:t>4</a:t>
            </a:r>
            <a:r>
              <a:rPr lang="en-GB" sz="4000" dirty="0">
                <a:solidFill>
                  <a:srgbClr val="0070C0"/>
                </a:solidFill>
              </a:rPr>
              <a:t>. </a:t>
            </a:r>
            <a:r>
              <a:rPr lang="en-GB" sz="4000" b="1" u="sng" dirty="0">
                <a:solidFill>
                  <a:srgbClr val="0070C0"/>
                </a:solidFill>
              </a:rPr>
              <a:t>Keeping Eye-Contact</a:t>
            </a:r>
          </a:p>
          <a:p>
            <a:pPr marL="0" indent="0">
              <a:buNone/>
            </a:pPr>
            <a:r>
              <a:rPr lang="en-GB" sz="4000" b="1" i="1" dirty="0"/>
              <a:t>Look at people when you are speaking to them. This shows that what you are saying is important that you are telling the truth.</a:t>
            </a:r>
          </a:p>
          <a:p>
            <a:pPr marL="0" indent="0">
              <a:buNone/>
            </a:pPr>
            <a:r>
              <a:rPr lang="en-GB" sz="4000" dirty="0">
                <a:solidFill>
                  <a:srgbClr val="0070C0"/>
                </a:solidFill>
              </a:rPr>
              <a:t>  </a:t>
            </a:r>
            <a:endParaRPr lang="en-GB" sz="4000" b="1" dirty="0"/>
          </a:p>
        </p:txBody>
      </p:sp>
    </p:spTree>
    <p:extLst>
      <p:ext uri="{BB962C8B-B14F-4D97-AF65-F5344CB8AC3E}">
        <p14:creationId xmlns:p14="http://schemas.microsoft.com/office/powerpoint/2010/main" val="2864002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FB10F-D05D-4DC8-8710-8FD8F38E563B}"/>
              </a:ext>
            </a:extLst>
          </p:cNvPr>
          <p:cNvSpPr>
            <a:spLocks noGrp="1"/>
          </p:cNvSpPr>
          <p:nvPr>
            <p:ph type="title"/>
          </p:nvPr>
        </p:nvSpPr>
        <p:spPr/>
        <p:txBody>
          <a:bodyPr/>
          <a:lstStyle/>
          <a:p>
            <a:r>
              <a:rPr lang="en-GB" b="1" u="sng" dirty="0"/>
              <a:t>COMMUNICATION SKILLS</a:t>
            </a:r>
            <a:br>
              <a:rPr lang="en-GB" b="1" dirty="0"/>
            </a:br>
            <a:r>
              <a:rPr lang="en-GB" b="1" dirty="0">
                <a:solidFill>
                  <a:srgbClr val="FF0000"/>
                </a:solidFill>
              </a:rPr>
              <a:t>VERBAL</a:t>
            </a:r>
            <a:r>
              <a:rPr lang="en-GB" b="1" dirty="0"/>
              <a:t> (Written)</a:t>
            </a:r>
            <a:endParaRPr lang="en-GB" dirty="0"/>
          </a:p>
        </p:txBody>
      </p:sp>
      <p:sp>
        <p:nvSpPr>
          <p:cNvPr id="3" name="Content Placeholder 2">
            <a:extLst>
              <a:ext uri="{FF2B5EF4-FFF2-40B4-BE49-F238E27FC236}">
                <a16:creationId xmlns:a16="http://schemas.microsoft.com/office/drawing/2014/main" id="{4612C7FB-E522-4F7A-8CB3-82EDEA4FAB15}"/>
              </a:ext>
            </a:extLst>
          </p:cNvPr>
          <p:cNvSpPr>
            <a:spLocks noGrp="1"/>
          </p:cNvSpPr>
          <p:nvPr>
            <p:ph idx="1"/>
          </p:nvPr>
        </p:nvSpPr>
        <p:spPr/>
        <p:txBody>
          <a:bodyPr>
            <a:normAutofit/>
          </a:bodyPr>
          <a:lstStyle/>
          <a:p>
            <a:r>
              <a:rPr lang="en-GB" sz="4000" b="1" dirty="0"/>
              <a:t>1. Understand to whom you are writing and use appropriate language.</a:t>
            </a:r>
          </a:p>
          <a:p>
            <a:pPr marL="0" indent="0">
              <a:buNone/>
            </a:pPr>
            <a:r>
              <a:rPr lang="en-GB" sz="4000" b="1" dirty="0"/>
              <a:t>If you are writing to someone you do not know, you should use formal language – do not use slang and street language, and follow the rules of letter writing.</a:t>
            </a:r>
          </a:p>
        </p:txBody>
      </p:sp>
    </p:spTree>
    <p:extLst>
      <p:ext uri="{BB962C8B-B14F-4D97-AF65-F5344CB8AC3E}">
        <p14:creationId xmlns:p14="http://schemas.microsoft.com/office/powerpoint/2010/main" val="998932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A1A53-76F7-4923-A7C9-9E70E8DADD9E}"/>
              </a:ext>
            </a:extLst>
          </p:cNvPr>
          <p:cNvSpPr>
            <a:spLocks noGrp="1"/>
          </p:cNvSpPr>
          <p:nvPr>
            <p:ph type="title"/>
          </p:nvPr>
        </p:nvSpPr>
        <p:spPr>
          <a:xfrm>
            <a:off x="838200" y="391758"/>
            <a:ext cx="10515600" cy="1325563"/>
          </a:xfrm>
        </p:spPr>
        <p:txBody>
          <a:bodyPr/>
          <a:lstStyle/>
          <a:p>
            <a:r>
              <a:rPr lang="en-GB" b="1" u="sng" dirty="0"/>
              <a:t>COMMUNICATION SKILLS</a:t>
            </a:r>
            <a:br>
              <a:rPr lang="en-GB" b="1" u="sng" dirty="0"/>
            </a:br>
            <a:r>
              <a:rPr lang="en-GB" b="1" u="sng" dirty="0">
                <a:solidFill>
                  <a:srgbClr val="FF0000"/>
                </a:solidFill>
              </a:rPr>
              <a:t>NON- VERBAL </a:t>
            </a:r>
            <a:endParaRPr lang="en-GB" dirty="0">
              <a:solidFill>
                <a:srgbClr val="FF0000"/>
              </a:solidFill>
            </a:endParaRPr>
          </a:p>
        </p:txBody>
      </p:sp>
      <p:sp>
        <p:nvSpPr>
          <p:cNvPr id="3" name="Content Placeholder 2">
            <a:extLst>
              <a:ext uri="{FF2B5EF4-FFF2-40B4-BE49-F238E27FC236}">
                <a16:creationId xmlns:a16="http://schemas.microsoft.com/office/drawing/2014/main" id="{7CCC96D4-A0A8-4DA1-A59C-AA01594CB551}"/>
              </a:ext>
            </a:extLst>
          </p:cNvPr>
          <p:cNvSpPr>
            <a:spLocks noGrp="1"/>
          </p:cNvSpPr>
          <p:nvPr>
            <p:ph idx="1"/>
          </p:nvPr>
        </p:nvSpPr>
        <p:spPr/>
        <p:txBody>
          <a:bodyPr/>
          <a:lstStyle/>
          <a:p>
            <a:r>
              <a:rPr lang="en-GB" dirty="0"/>
              <a:t>WE DO </a:t>
            </a:r>
            <a:r>
              <a:rPr lang="en-GB" b="1" u="sng" dirty="0"/>
              <a:t>NOT</a:t>
            </a:r>
            <a:r>
              <a:rPr lang="en-GB" dirty="0"/>
              <a:t> NEED WORDS TO COMMUNICATE.</a:t>
            </a:r>
          </a:p>
          <a:p>
            <a:pPr marL="0" indent="0">
              <a:buNone/>
            </a:pPr>
            <a:r>
              <a:rPr lang="en-GB" sz="4000" b="1" dirty="0"/>
              <a:t>We send out messages all the time by using our eyes, our mouths, our hands, our facial expressions, and by the way we stand or dress.</a:t>
            </a:r>
          </a:p>
          <a:p>
            <a:pPr marL="0" indent="0">
              <a:buNone/>
            </a:pPr>
            <a:r>
              <a:rPr lang="en-GB" sz="4000" b="1" dirty="0"/>
              <a:t>Often, we can use words that contradict our body language. BE CAREFUL!</a:t>
            </a:r>
          </a:p>
        </p:txBody>
      </p:sp>
    </p:spTree>
    <p:extLst>
      <p:ext uri="{BB962C8B-B14F-4D97-AF65-F5344CB8AC3E}">
        <p14:creationId xmlns:p14="http://schemas.microsoft.com/office/powerpoint/2010/main" val="1314977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B039C-7C2B-44D6-A3DD-D84774D80147}"/>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8CD92D09-D184-4F01-9E79-8F2B6A27FFC5}"/>
              </a:ext>
            </a:extLst>
          </p:cNvPr>
          <p:cNvSpPr>
            <a:spLocks noGrp="1"/>
          </p:cNvSpPr>
          <p:nvPr>
            <p:ph idx="1"/>
          </p:nvPr>
        </p:nvSpPr>
        <p:spPr/>
        <p:txBody>
          <a:bodyPr>
            <a:normAutofit/>
          </a:bodyPr>
          <a:lstStyle/>
          <a:p>
            <a:r>
              <a:rPr lang="en-GB" sz="4000" b="1" u="sng" dirty="0">
                <a:solidFill>
                  <a:srgbClr val="0070C0"/>
                </a:solidFill>
              </a:rPr>
              <a:t>1. SILENCE</a:t>
            </a:r>
          </a:p>
          <a:p>
            <a:pPr marL="0" indent="0">
              <a:buNone/>
            </a:pPr>
            <a:r>
              <a:rPr lang="en-GB" sz="4000" b="1" dirty="0">
                <a:solidFill>
                  <a:srgbClr val="0070C0"/>
                </a:solidFill>
              </a:rPr>
              <a:t>a)‘You’re very quiet, what’s on your mind?’</a:t>
            </a:r>
          </a:p>
          <a:p>
            <a:pPr marL="0" indent="0">
              <a:buNone/>
            </a:pPr>
            <a:r>
              <a:rPr lang="en-GB" sz="4000" b="1" dirty="0">
                <a:solidFill>
                  <a:srgbClr val="0070C0"/>
                </a:solidFill>
              </a:rPr>
              <a:t> b) At a meeting: ‘I think the rich should pay more taxes!’ Silence.</a:t>
            </a:r>
          </a:p>
          <a:p>
            <a:pPr marL="0" indent="0">
              <a:buNone/>
            </a:pPr>
            <a:r>
              <a:rPr lang="en-GB" sz="4000" b="1" dirty="0">
                <a:solidFill>
                  <a:srgbClr val="0070C0"/>
                </a:solidFill>
              </a:rPr>
              <a:t>All of these silences carry a message.</a:t>
            </a:r>
          </a:p>
          <a:p>
            <a:pPr marL="0" indent="0">
              <a:buNone/>
            </a:pPr>
            <a:r>
              <a:rPr lang="en-GB" sz="4000" b="1" dirty="0">
                <a:solidFill>
                  <a:srgbClr val="FF0000"/>
                </a:solidFill>
              </a:rPr>
              <a:t>STUDENTS</a:t>
            </a:r>
          </a:p>
        </p:txBody>
      </p:sp>
      <p:pic>
        <p:nvPicPr>
          <p:cNvPr id="4" name="Picture 2">
            <a:extLst>
              <a:ext uri="{FF2B5EF4-FFF2-40B4-BE49-F238E27FC236}">
                <a16:creationId xmlns:a16="http://schemas.microsoft.com/office/drawing/2014/main" id="{41CFE138-E224-4193-A233-6D6A322E6D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6850" y="3923929"/>
            <a:ext cx="2706950"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0718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D2C68-B8D6-4964-81AD-88912FCAD3FA}"/>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2AD06DA0-10ED-483F-AB1E-3E8B2433399F}"/>
              </a:ext>
            </a:extLst>
          </p:cNvPr>
          <p:cNvSpPr>
            <a:spLocks noGrp="1"/>
          </p:cNvSpPr>
          <p:nvPr>
            <p:ph idx="1"/>
          </p:nvPr>
        </p:nvSpPr>
        <p:spPr/>
        <p:txBody>
          <a:bodyPr>
            <a:normAutofit/>
          </a:bodyPr>
          <a:lstStyle/>
          <a:p>
            <a:r>
              <a:rPr lang="en-GB" sz="4000" b="1" dirty="0">
                <a:solidFill>
                  <a:srgbClr val="0070C0"/>
                </a:solidFill>
              </a:rPr>
              <a:t>1. SILENCE (cont’d)</a:t>
            </a:r>
          </a:p>
          <a:p>
            <a:pPr marL="0" indent="0">
              <a:buNone/>
            </a:pPr>
            <a:r>
              <a:rPr lang="en-GB" sz="4000" b="1" i="1" dirty="0"/>
              <a:t>a) ‘You’re very quiet’. You could be angry, sad, tired, annoyed, just want some space, just don’t feel like talking.</a:t>
            </a:r>
          </a:p>
          <a:p>
            <a:pPr marL="0" indent="0">
              <a:buNone/>
            </a:pPr>
            <a:r>
              <a:rPr lang="en-GB" sz="4000" b="1" i="1" dirty="0"/>
              <a:t>b) Meeting: We don’t agree with you. You’re talking nonsense. Socialist! Communist!</a:t>
            </a:r>
          </a:p>
        </p:txBody>
      </p:sp>
    </p:spTree>
    <p:extLst>
      <p:ext uri="{BB962C8B-B14F-4D97-AF65-F5344CB8AC3E}">
        <p14:creationId xmlns:p14="http://schemas.microsoft.com/office/powerpoint/2010/main" val="30363928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67FC3-9779-46D8-B292-31ABC2E65B63}"/>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DACBC425-D221-4DB9-8E71-69CD14027E5C}"/>
              </a:ext>
            </a:extLst>
          </p:cNvPr>
          <p:cNvSpPr>
            <a:spLocks noGrp="1"/>
          </p:cNvSpPr>
          <p:nvPr>
            <p:ph idx="1"/>
          </p:nvPr>
        </p:nvSpPr>
        <p:spPr/>
        <p:txBody>
          <a:bodyPr>
            <a:normAutofit/>
          </a:bodyPr>
          <a:lstStyle/>
          <a:p>
            <a:r>
              <a:rPr lang="en-GB" sz="4000" b="1" u="sng" dirty="0">
                <a:solidFill>
                  <a:srgbClr val="0070C0"/>
                </a:solidFill>
              </a:rPr>
              <a:t>2. BODY LANGUAGE</a:t>
            </a:r>
          </a:p>
          <a:p>
            <a:r>
              <a:rPr lang="en-GB" sz="4000" b="1" u="sng" dirty="0">
                <a:solidFill>
                  <a:srgbClr val="0070C0"/>
                </a:solidFill>
              </a:rPr>
              <a:t>a) Space</a:t>
            </a:r>
          </a:p>
          <a:p>
            <a:pPr marL="0" indent="0">
              <a:buNone/>
            </a:pPr>
            <a:r>
              <a:rPr lang="en-GB" sz="4000" b="1" i="1" dirty="0"/>
              <a:t>We all have a sense of personal space and send</a:t>
            </a:r>
          </a:p>
          <a:p>
            <a:pPr marL="0" indent="0">
              <a:buNone/>
            </a:pPr>
            <a:r>
              <a:rPr lang="en-GB" sz="4000" b="1" i="1" dirty="0"/>
              <a:t>out messages when that space is invaded. We will stand close to friends and family, but move away when a stranger gets too close.</a:t>
            </a:r>
          </a:p>
        </p:txBody>
      </p:sp>
    </p:spTree>
    <p:extLst>
      <p:ext uri="{BB962C8B-B14F-4D97-AF65-F5344CB8AC3E}">
        <p14:creationId xmlns:p14="http://schemas.microsoft.com/office/powerpoint/2010/main" val="28703009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7E665-481E-4B3D-A9E4-96284C65D124}"/>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AC6F8A1F-CF2E-411F-BD9F-50AFFA46E490}"/>
              </a:ext>
            </a:extLst>
          </p:cNvPr>
          <p:cNvSpPr>
            <a:spLocks noGrp="1"/>
          </p:cNvSpPr>
          <p:nvPr>
            <p:ph idx="1"/>
          </p:nvPr>
        </p:nvSpPr>
        <p:spPr/>
        <p:txBody>
          <a:bodyPr>
            <a:normAutofit fontScale="92500" lnSpcReduction="20000"/>
          </a:bodyPr>
          <a:lstStyle/>
          <a:p>
            <a:r>
              <a:rPr lang="en-GB" sz="4000" b="1" u="sng" dirty="0">
                <a:solidFill>
                  <a:srgbClr val="0070C0"/>
                </a:solidFill>
              </a:rPr>
              <a:t>BODY LANGUAGE</a:t>
            </a:r>
          </a:p>
          <a:p>
            <a:pPr marL="0" indent="0">
              <a:buNone/>
            </a:pPr>
            <a:r>
              <a:rPr lang="en-GB" sz="4000" b="1" dirty="0">
                <a:solidFill>
                  <a:srgbClr val="0070C0"/>
                </a:solidFill>
              </a:rPr>
              <a:t>    b) Touch</a:t>
            </a:r>
          </a:p>
          <a:p>
            <a:pPr marL="0" indent="0">
              <a:buNone/>
            </a:pPr>
            <a:r>
              <a:rPr lang="en-GB" sz="4000" b="1" dirty="0"/>
              <a:t>We will hug our children, partners, friends and family. But we will shake hands with others or simply say ‘hello’.</a:t>
            </a:r>
          </a:p>
          <a:p>
            <a:pPr marL="0" indent="0">
              <a:buNone/>
            </a:pPr>
            <a:r>
              <a:rPr lang="en-GB" sz="4000" b="1" dirty="0"/>
              <a:t>In some cultures it is usual to see males holding hands or throwing an arm around another male’s shoulders. In the UK or US it might send the message that they are gay.</a:t>
            </a:r>
          </a:p>
        </p:txBody>
      </p:sp>
    </p:spTree>
    <p:extLst>
      <p:ext uri="{BB962C8B-B14F-4D97-AF65-F5344CB8AC3E}">
        <p14:creationId xmlns:p14="http://schemas.microsoft.com/office/powerpoint/2010/main" val="14304143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414C3-69E6-4006-A062-5697B9962C9E}"/>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 </a:t>
            </a:r>
            <a:endParaRPr lang="en-GB" dirty="0"/>
          </a:p>
        </p:txBody>
      </p:sp>
      <p:sp>
        <p:nvSpPr>
          <p:cNvPr id="3" name="Content Placeholder 2">
            <a:extLst>
              <a:ext uri="{FF2B5EF4-FFF2-40B4-BE49-F238E27FC236}">
                <a16:creationId xmlns:a16="http://schemas.microsoft.com/office/drawing/2014/main" id="{E0748F87-164C-4D44-A8F0-C0A1737F7B2B}"/>
              </a:ext>
            </a:extLst>
          </p:cNvPr>
          <p:cNvSpPr>
            <a:spLocks noGrp="1"/>
          </p:cNvSpPr>
          <p:nvPr>
            <p:ph idx="1"/>
          </p:nvPr>
        </p:nvSpPr>
        <p:spPr/>
        <p:txBody>
          <a:bodyPr/>
          <a:lstStyle/>
          <a:p>
            <a:r>
              <a:rPr lang="en-GB" sz="4000" b="1" u="sng" dirty="0">
                <a:solidFill>
                  <a:srgbClr val="0070C0"/>
                </a:solidFill>
              </a:rPr>
              <a:t>BODY LANGUAGE</a:t>
            </a:r>
          </a:p>
          <a:p>
            <a:r>
              <a:rPr lang="en-GB" sz="4000" u="sng" dirty="0">
                <a:solidFill>
                  <a:srgbClr val="0070C0"/>
                </a:solidFill>
              </a:rPr>
              <a:t>   </a:t>
            </a:r>
            <a:r>
              <a:rPr lang="en-GB" b="1" u="sng" dirty="0">
                <a:solidFill>
                  <a:srgbClr val="0070C0"/>
                </a:solidFill>
              </a:rPr>
              <a:t>C) POSTURE</a:t>
            </a:r>
          </a:p>
          <a:p>
            <a:pPr marL="0" indent="0">
              <a:buNone/>
            </a:pPr>
            <a:r>
              <a:rPr lang="en-GB" sz="4000" b="1" dirty="0"/>
              <a:t>How we stand and how we sit tell others what we are thinking and how we are feeling</a:t>
            </a:r>
          </a:p>
        </p:txBody>
      </p:sp>
    </p:spTree>
    <p:extLst>
      <p:ext uri="{BB962C8B-B14F-4D97-AF65-F5344CB8AC3E}">
        <p14:creationId xmlns:p14="http://schemas.microsoft.com/office/powerpoint/2010/main" val="2227099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A8310-CAEE-4657-B370-CBBBFC234298}"/>
              </a:ext>
            </a:extLst>
          </p:cNvPr>
          <p:cNvSpPr>
            <a:spLocks noGrp="1"/>
          </p:cNvSpPr>
          <p:nvPr>
            <p:ph type="title"/>
          </p:nvPr>
        </p:nvSpPr>
        <p:spPr/>
        <p:txBody>
          <a:bodyPr>
            <a:normAutofit fontScale="90000"/>
          </a:bodyPr>
          <a:lstStyle/>
          <a:p>
            <a:r>
              <a:rPr lang="en-GB" b="1" u="sng" dirty="0"/>
              <a:t>COMMUNICATION SKILLS</a:t>
            </a:r>
            <a:br>
              <a:rPr lang="en-GB" b="1" u="sng" dirty="0"/>
            </a:br>
            <a:r>
              <a:rPr lang="en-GB" b="1" u="sng" dirty="0">
                <a:solidFill>
                  <a:srgbClr val="FF0000"/>
                </a:solidFill>
              </a:rPr>
              <a:t>NON- VERBAL (Body Language) </a:t>
            </a:r>
            <a:br>
              <a:rPr lang="en-GB" b="1" u="sng" dirty="0">
                <a:solidFill>
                  <a:srgbClr val="FF0000"/>
                </a:solidFill>
              </a:rPr>
            </a:br>
            <a:r>
              <a:rPr lang="en-GB" b="1" u="sng" dirty="0">
                <a:solidFill>
                  <a:srgbClr val="FF0000"/>
                </a:solidFill>
              </a:rPr>
              <a:t>POSTURE</a:t>
            </a:r>
            <a:endParaRPr lang="en-GB" dirty="0"/>
          </a:p>
        </p:txBody>
      </p:sp>
      <p:sp>
        <p:nvSpPr>
          <p:cNvPr id="3" name="Content Placeholder 2">
            <a:extLst>
              <a:ext uri="{FF2B5EF4-FFF2-40B4-BE49-F238E27FC236}">
                <a16:creationId xmlns:a16="http://schemas.microsoft.com/office/drawing/2014/main" id="{33C1DDAC-E4B6-4BDA-B52B-FAC2A443CE3D}"/>
              </a:ext>
            </a:extLst>
          </p:cNvPr>
          <p:cNvSpPr>
            <a:spLocks noGrp="1"/>
          </p:cNvSpPr>
          <p:nvPr>
            <p:ph idx="1"/>
          </p:nvPr>
        </p:nvSpPr>
        <p:spPr/>
        <p:txBody>
          <a:bodyPr/>
          <a:lstStyle/>
          <a:p>
            <a:endParaRPr lang="en-GB" dirty="0"/>
          </a:p>
          <a:p>
            <a:endParaRPr lang="en-GB" dirty="0"/>
          </a:p>
          <a:p>
            <a:r>
              <a:rPr lang="en-GB" sz="4000" dirty="0">
                <a:solidFill>
                  <a:srgbClr val="FF0000"/>
                </a:solidFill>
              </a:rPr>
              <a:t>STUDENTS, can you guess what messages these postures on the next slide are sending?.</a:t>
            </a:r>
          </a:p>
          <a:p>
            <a:endParaRPr lang="en-GB" dirty="0"/>
          </a:p>
          <a:p>
            <a:r>
              <a:rPr lang="en-GB" dirty="0"/>
              <a:t>                                         </a:t>
            </a:r>
          </a:p>
        </p:txBody>
      </p:sp>
      <p:pic>
        <p:nvPicPr>
          <p:cNvPr id="4" name="Picture 2">
            <a:extLst>
              <a:ext uri="{FF2B5EF4-FFF2-40B4-BE49-F238E27FC236}">
                <a16:creationId xmlns:a16="http://schemas.microsoft.com/office/drawing/2014/main" id="{13168666-E96F-4B7E-94C5-464DBEB9CE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722" y="4243403"/>
            <a:ext cx="2706950"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10099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DF9CB-5E40-47CF-A6FA-B0B985DCB576}"/>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B0D6BAC6-ECCB-4F6C-87C5-4AA199441302}"/>
              </a:ext>
            </a:extLst>
          </p:cNvPr>
          <p:cNvSpPr>
            <a:spLocks noGrp="1"/>
          </p:cNvSpPr>
          <p:nvPr>
            <p:ph idx="1"/>
          </p:nvPr>
        </p:nvSpPr>
        <p:spPr/>
        <p:txBody>
          <a:bodyPr/>
          <a:lstStyle/>
          <a:p>
            <a:pPr marL="0" indent="0">
              <a:buNone/>
            </a:pPr>
            <a:r>
              <a:rPr lang="en-GB" sz="2800" b="1" u="sng" dirty="0">
                <a:solidFill>
                  <a:srgbClr val="0070C0"/>
                </a:solidFill>
              </a:rPr>
              <a:t> POSTURE</a:t>
            </a:r>
          </a:p>
          <a:p>
            <a:pPr marL="0" indent="0">
              <a:buNone/>
            </a:pPr>
            <a:r>
              <a:rPr lang="en-GB" sz="2800" b="1" dirty="0"/>
              <a:t>How you stand and sit send out messages to people.</a:t>
            </a:r>
          </a:p>
          <a:p>
            <a:pPr marL="0" indent="0">
              <a:buNone/>
            </a:pPr>
            <a:endParaRPr lang="en-GB" b="1" dirty="0"/>
          </a:p>
          <a:p>
            <a:pPr marL="0" indent="0">
              <a:buNone/>
            </a:pPr>
            <a:endParaRPr lang="en-GB" sz="2800" b="1" dirty="0"/>
          </a:p>
          <a:p>
            <a:endParaRPr lang="en-GB" dirty="0"/>
          </a:p>
        </p:txBody>
      </p:sp>
      <p:pic>
        <p:nvPicPr>
          <p:cNvPr id="4" name="image57.png" descr="Text&#10;&#10;Description automatically generated">
            <a:extLst>
              <a:ext uri="{FF2B5EF4-FFF2-40B4-BE49-F238E27FC236}">
                <a16:creationId xmlns:a16="http://schemas.microsoft.com/office/drawing/2014/main" id="{FA7E4322-3A41-465C-86BB-B288CAC3E922}"/>
              </a:ext>
            </a:extLst>
          </p:cNvPr>
          <p:cNvPicPr>
            <a:picLocks noChangeAspect="1"/>
          </p:cNvPicPr>
          <p:nvPr/>
        </p:nvPicPr>
        <p:blipFill rotWithShape="1">
          <a:blip r:embed="rId2" cstate="print"/>
          <a:srcRect l="-5180" t="-79868" r="5180" b="70063"/>
          <a:stretch/>
        </p:blipFill>
        <p:spPr bwMode="auto">
          <a:xfrm>
            <a:off x="-62144" y="-3329127"/>
            <a:ext cx="10315852" cy="923277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03828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5051-C28B-45EB-85BB-0C1EF3C7E1AD}"/>
              </a:ext>
            </a:extLst>
          </p:cNvPr>
          <p:cNvSpPr>
            <a:spLocks noGrp="1"/>
          </p:cNvSpPr>
          <p:nvPr>
            <p:ph type="title"/>
          </p:nvPr>
        </p:nvSpPr>
        <p:spPr>
          <a:xfrm>
            <a:off x="838200" y="1233996"/>
            <a:ext cx="10515600" cy="456692"/>
          </a:xfrm>
        </p:spPr>
        <p:txBody>
          <a:bodyPr>
            <a:normAutofit fontScale="90000"/>
          </a:bodyPr>
          <a:lstStyle/>
          <a:p>
            <a:br>
              <a:rPr lang="en-GB" b="1" u="sng" dirty="0"/>
            </a:br>
            <a:br>
              <a:rPr lang="en-GB" b="1" u="sng" dirty="0"/>
            </a:br>
            <a:r>
              <a:rPr lang="en-GB" b="1" u="sng" dirty="0"/>
              <a:t>COMMUNICATION SKILLS</a:t>
            </a:r>
            <a:br>
              <a:rPr lang="en-GB" b="1" u="sng" dirty="0"/>
            </a:br>
            <a:r>
              <a:rPr lang="en-GB" b="1" u="sng" dirty="0">
                <a:solidFill>
                  <a:srgbClr val="FF0000"/>
                </a:solidFill>
              </a:rPr>
              <a:t>NON- VERBAL </a:t>
            </a:r>
            <a:br>
              <a:rPr lang="en-GB" b="1" u="sng" dirty="0">
                <a:solidFill>
                  <a:srgbClr val="FF0000"/>
                </a:solidFill>
              </a:rPr>
            </a:br>
            <a:r>
              <a:rPr lang="en-GB" b="1" u="sng" dirty="0">
                <a:solidFill>
                  <a:srgbClr val="0070C0"/>
                </a:solidFill>
              </a:rPr>
              <a:t>Posture</a:t>
            </a:r>
            <a:br>
              <a:rPr lang="en-GB" b="1" u="sng" dirty="0">
                <a:solidFill>
                  <a:srgbClr val="FF0000"/>
                </a:solidFill>
              </a:rPr>
            </a:br>
            <a:br>
              <a:rPr lang="en-GB" b="1" u="sng" dirty="0">
                <a:solidFill>
                  <a:srgbClr val="FF0000"/>
                </a:solidFill>
              </a:rPr>
            </a:br>
            <a:br>
              <a:rPr lang="en-GB" b="1" u="sng" dirty="0">
                <a:solidFill>
                  <a:srgbClr val="FF0000"/>
                </a:solidFill>
              </a:rPr>
            </a:br>
            <a:endParaRPr lang="en-GB" dirty="0"/>
          </a:p>
        </p:txBody>
      </p:sp>
      <p:pic>
        <p:nvPicPr>
          <p:cNvPr id="3" name="image57.png">
            <a:extLst>
              <a:ext uri="{FF2B5EF4-FFF2-40B4-BE49-F238E27FC236}">
                <a16:creationId xmlns:a16="http://schemas.microsoft.com/office/drawing/2014/main" id="{42E14824-639E-4363-A8DC-254EC917850B}"/>
              </a:ext>
            </a:extLst>
          </p:cNvPr>
          <p:cNvPicPr>
            <a:picLocks noChangeAspect="1"/>
          </p:cNvPicPr>
          <p:nvPr/>
        </p:nvPicPr>
        <p:blipFill rotWithShape="1">
          <a:blip r:embed="rId2" cstate="print"/>
          <a:srcRect b="45975"/>
          <a:stretch/>
        </p:blipFill>
        <p:spPr bwMode="auto">
          <a:xfrm>
            <a:off x="838201" y="1926454"/>
            <a:ext cx="9992556" cy="493154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95804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48955-4661-4314-90F6-FED13BB06C3D}"/>
              </a:ext>
            </a:extLst>
          </p:cNvPr>
          <p:cNvSpPr>
            <a:spLocks noGrp="1"/>
          </p:cNvSpPr>
          <p:nvPr>
            <p:ph type="title"/>
          </p:nvPr>
        </p:nvSpPr>
        <p:spPr/>
        <p:txBody>
          <a:bodyPr/>
          <a:lstStyle/>
          <a:p>
            <a:r>
              <a:rPr lang="en-GB" b="1" u="sng" dirty="0"/>
              <a:t>COMMUNICATION SKILLS</a:t>
            </a:r>
            <a:br>
              <a:rPr lang="en-GB" b="1" u="sng" dirty="0"/>
            </a:br>
            <a:r>
              <a:rPr lang="en-GB" b="1" u="sng" dirty="0">
                <a:solidFill>
                  <a:srgbClr val="FF0000"/>
                </a:solidFill>
              </a:rPr>
              <a:t>NON- VERBAL</a:t>
            </a:r>
            <a:endParaRPr lang="en-GB" dirty="0">
              <a:solidFill>
                <a:srgbClr val="FF0000"/>
              </a:solidFill>
            </a:endParaRPr>
          </a:p>
        </p:txBody>
      </p:sp>
      <p:sp>
        <p:nvSpPr>
          <p:cNvPr id="3" name="Content Placeholder 2">
            <a:extLst>
              <a:ext uri="{FF2B5EF4-FFF2-40B4-BE49-F238E27FC236}">
                <a16:creationId xmlns:a16="http://schemas.microsoft.com/office/drawing/2014/main" id="{9A31C83D-EBD9-4288-AC33-03A6B356463F}"/>
              </a:ext>
            </a:extLst>
          </p:cNvPr>
          <p:cNvSpPr>
            <a:spLocks noGrp="1"/>
          </p:cNvSpPr>
          <p:nvPr>
            <p:ph idx="1"/>
          </p:nvPr>
        </p:nvSpPr>
        <p:spPr/>
        <p:txBody>
          <a:bodyPr>
            <a:normAutofit lnSpcReduction="10000"/>
          </a:bodyPr>
          <a:lstStyle/>
          <a:p>
            <a:pPr marL="0" indent="0">
              <a:buNone/>
            </a:pPr>
            <a:r>
              <a:rPr lang="en-GB" sz="3600" b="1" dirty="0">
                <a:solidFill>
                  <a:srgbClr val="0070C0"/>
                </a:solidFill>
              </a:rPr>
              <a:t>d) </a:t>
            </a:r>
            <a:r>
              <a:rPr lang="en-GB" sz="3600" b="1" i="1" dirty="0">
                <a:solidFill>
                  <a:srgbClr val="0070C0"/>
                </a:solidFill>
              </a:rPr>
              <a:t>Appearance</a:t>
            </a:r>
            <a:r>
              <a:rPr lang="en-GB" sz="3600" b="1" u="sng" dirty="0">
                <a:solidFill>
                  <a:srgbClr val="0070C0"/>
                </a:solidFill>
              </a:rPr>
              <a:t> </a:t>
            </a:r>
          </a:p>
          <a:p>
            <a:pPr marL="0" indent="0">
              <a:buNone/>
            </a:pPr>
            <a:r>
              <a:rPr lang="en-GB" sz="2800" b="1" dirty="0">
                <a:solidFill>
                  <a:srgbClr val="0070C0"/>
                </a:solidFill>
              </a:rPr>
              <a:t> </a:t>
            </a:r>
            <a:r>
              <a:rPr lang="en-GB" sz="3600" b="1" dirty="0"/>
              <a:t>In face-to–face communication, people make judgements about you by the way you dress and groom yourself. </a:t>
            </a:r>
          </a:p>
          <a:p>
            <a:pPr marL="0" indent="0">
              <a:buNone/>
            </a:pPr>
            <a:r>
              <a:rPr lang="en-GB" sz="3600" b="1" dirty="0"/>
              <a:t>You should be able to understand the professional context of Interviews, meetings with your seniors and formal occasions, and you should dress formally and judge the distance of formality. </a:t>
            </a:r>
            <a:r>
              <a:rPr lang="en-GB" sz="3600" b="1" dirty="0">
                <a:solidFill>
                  <a:srgbClr val="0070C0"/>
                </a:solidFill>
              </a:rPr>
              <a:t>Case Study ‘A day with the chief.’ on Moodle.</a:t>
            </a:r>
          </a:p>
          <a:p>
            <a:endParaRPr lang="en-GB" dirty="0"/>
          </a:p>
        </p:txBody>
      </p:sp>
    </p:spTree>
    <p:extLst>
      <p:ext uri="{BB962C8B-B14F-4D97-AF65-F5344CB8AC3E}">
        <p14:creationId xmlns:p14="http://schemas.microsoft.com/office/powerpoint/2010/main" val="3505978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19519-4A35-4018-8EFA-AA1448AC4B8E}"/>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F4763A3E-1AEC-49BA-955A-66EFDEA7303F}"/>
              </a:ext>
            </a:extLst>
          </p:cNvPr>
          <p:cNvSpPr>
            <a:spLocks noGrp="1"/>
          </p:cNvSpPr>
          <p:nvPr>
            <p:ph idx="1"/>
          </p:nvPr>
        </p:nvSpPr>
        <p:spPr/>
        <p:txBody>
          <a:bodyPr>
            <a:normAutofit/>
          </a:bodyPr>
          <a:lstStyle/>
          <a:p>
            <a:r>
              <a:rPr lang="en-GB" sz="4000" b="1" dirty="0">
                <a:solidFill>
                  <a:srgbClr val="FF0000"/>
                </a:solidFill>
              </a:rPr>
              <a:t>LISTENING</a:t>
            </a:r>
          </a:p>
          <a:p>
            <a:pPr marL="0" indent="0">
              <a:buNone/>
            </a:pPr>
            <a:r>
              <a:rPr lang="en-GB" sz="4000" b="1" dirty="0"/>
              <a:t>Listening is often called the neglected skill because we were taught to READ, WRITE, SPEAK but not to LISTEN. It is therefore not surprising that immediately after we have heard something, we can remember only 50% of it. </a:t>
            </a:r>
            <a:r>
              <a:rPr lang="en-GB" sz="4000" b="1" dirty="0">
                <a:solidFill>
                  <a:srgbClr val="0070C0"/>
                </a:solidFill>
              </a:rPr>
              <a:t>(Stanton, 2009).</a:t>
            </a:r>
          </a:p>
          <a:p>
            <a:pPr marL="0" indent="0">
              <a:buNone/>
            </a:pPr>
            <a:endParaRPr lang="en-GB" sz="4000" b="1" dirty="0">
              <a:solidFill>
                <a:srgbClr val="FF0000"/>
              </a:solidFill>
            </a:endParaRPr>
          </a:p>
        </p:txBody>
      </p:sp>
    </p:spTree>
    <p:extLst>
      <p:ext uri="{BB962C8B-B14F-4D97-AF65-F5344CB8AC3E}">
        <p14:creationId xmlns:p14="http://schemas.microsoft.com/office/powerpoint/2010/main" val="37190589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1F82-6B0D-479E-93AB-F61032D4F97A}"/>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394A43D2-3E2B-4A8E-BB05-80F786AF3F7A}"/>
              </a:ext>
            </a:extLst>
          </p:cNvPr>
          <p:cNvSpPr>
            <a:spLocks noGrp="1"/>
          </p:cNvSpPr>
          <p:nvPr>
            <p:ph idx="1"/>
          </p:nvPr>
        </p:nvSpPr>
        <p:spPr/>
        <p:txBody>
          <a:bodyPr>
            <a:normAutofit/>
          </a:bodyPr>
          <a:lstStyle/>
          <a:p>
            <a:r>
              <a:rPr lang="en-GB" sz="4000" b="1" dirty="0">
                <a:solidFill>
                  <a:srgbClr val="FF0000"/>
                </a:solidFill>
              </a:rPr>
              <a:t>LISTENING</a:t>
            </a:r>
          </a:p>
          <a:p>
            <a:pPr marL="0" indent="0">
              <a:buNone/>
            </a:pPr>
            <a:r>
              <a:rPr lang="en-GB" sz="4000" b="1" dirty="0"/>
              <a:t>Listening is crucial to communication as we have seen in our 3 Models. </a:t>
            </a:r>
          </a:p>
          <a:p>
            <a:pPr marL="0" indent="0">
              <a:buNone/>
            </a:pPr>
            <a:r>
              <a:rPr lang="en-GB" sz="4000" b="1" i="1" dirty="0">
                <a:solidFill>
                  <a:srgbClr val="FF0000"/>
                </a:solidFill>
              </a:rPr>
              <a:t>‘Unless somebody listens to the message and understands it, there is no communication, only noise.’ </a:t>
            </a:r>
            <a:r>
              <a:rPr lang="en-GB" sz="4000" i="1" dirty="0"/>
              <a:t>(STANTON, 2009)</a:t>
            </a:r>
          </a:p>
        </p:txBody>
      </p:sp>
    </p:spTree>
    <p:extLst>
      <p:ext uri="{BB962C8B-B14F-4D97-AF65-F5344CB8AC3E}">
        <p14:creationId xmlns:p14="http://schemas.microsoft.com/office/powerpoint/2010/main" val="12563415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A441-3949-4FD5-AF29-988C97A41ED0}"/>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52B2CA87-97F4-4CDB-9C62-409DCB97C6EB}"/>
              </a:ext>
            </a:extLst>
          </p:cNvPr>
          <p:cNvSpPr>
            <a:spLocks noGrp="1"/>
          </p:cNvSpPr>
          <p:nvPr>
            <p:ph idx="1"/>
          </p:nvPr>
        </p:nvSpPr>
        <p:spPr/>
        <p:txBody>
          <a:bodyPr>
            <a:normAutofit/>
          </a:bodyPr>
          <a:lstStyle/>
          <a:p>
            <a:r>
              <a:rPr lang="en-GB" sz="4000" b="1" dirty="0">
                <a:solidFill>
                  <a:srgbClr val="FF0000"/>
                </a:solidFill>
              </a:rPr>
              <a:t>LISTENING</a:t>
            </a:r>
          </a:p>
          <a:p>
            <a:pPr marL="0" indent="0">
              <a:buNone/>
            </a:pPr>
            <a:endParaRPr lang="en-GB" sz="4000" b="1" dirty="0">
              <a:solidFill>
                <a:srgbClr val="FF0000"/>
              </a:solidFill>
            </a:endParaRPr>
          </a:p>
          <a:p>
            <a:pPr marL="0" indent="0">
              <a:buNone/>
            </a:pPr>
            <a:r>
              <a:rPr lang="en-GB" sz="4000" b="1" dirty="0">
                <a:solidFill>
                  <a:srgbClr val="FF0000"/>
                </a:solidFill>
              </a:rPr>
              <a:t>STUDENTS, Why do we Listen</a:t>
            </a:r>
          </a:p>
          <a:p>
            <a:pPr marL="0" indent="0">
              <a:buNone/>
            </a:pPr>
            <a:endParaRPr lang="en-GB" sz="4000" b="1" dirty="0">
              <a:solidFill>
                <a:srgbClr val="FF0000"/>
              </a:solidFill>
            </a:endParaRPr>
          </a:p>
        </p:txBody>
      </p:sp>
      <p:pic>
        <p:nvPicPr>
          <p:cNvPr id="4" name="Picture 2">
            <a:extLst>
              <a:ext uri="{FF2B5EF4-FFF2-40B4-BE49-F238E27FC236}">
                <a16:creationId xmlns:a16="http://schemas.microsoft.com/office/drawing/2014/main" id="{E4653579-8410-449B-A943-0720D81108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722" y="4243403"/>
            <a:ext cx="2706950"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94082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200E3-C8F0-45AA-A8F9-9AAA243318F8}"/>
              </a:ext>
            </a:extLst>
          </p:cNvPr>
          <p:cNvSpPr>
            <a:spLocks noGrp="1"/>
          </p:cNvSpPr>
          <p:nvPr>
            <p:ph type="title"/>
          </p:nvPr>
        </p:nvSpPr>
        <p:spPr/>
        <p:txBody>
          <a:bodyPr/>
          <a:lstStyle/>
          <a:p>
            <a:r>
              <a:rPr lang="en-GB" b="1" u="sng" dirty="0"/>
              <a:t>COMMUNICATION SKILLS</a:t>
            </a:r>
            <a:br>
              <a:rPr lang="en-GB" b="1" dirty="0"/>
            </a:br>
            <a:endParaRPr lang="en-GB" dirty="0"/>
          </a:p>
        </p:txBody>
      </p:sp>
      <p:sp>
        <p:nvSpPr>
          <p:cNvPr id="3" name="Content Placeholder 2">
            <a:extLst>
              <a:ext uri="{FF2B5EF4-FFF2-40B4-BE49-F238E27FC236}">
                <a16:creationId xmlns:a16="http://schemas.microsoft.com/office/drawing/2014/main" id="{DBE8A0C3-58DF-4168-BF0F-627755A4B7DF}"/>
              </a:ext>
            </a:extLst>
          </p:cNvPr>
          <p:cNvSpPr>
            <a:spLocks noGrp="1"/>
          </p:cNvSpPr>
          <p:nvPr>
            <p:ph idx="1"/>
          </p:nvPr>
        </p:nvSpPr>
        <p:spPr/>
        <p:txBody>
          <a:bodyPr>
            <a:normAutofit/>
          </a:bodyPr>
          <a:lstStyle/>
          <a:p>
            <a:r>
              <a:rPr lang="en-GB" sz="4000" b="1" dirty="0">
                <a:solidFill>
                  <a:srgbClr val="FF0000"/>
                </a:solidFill>
              </a:rPr>
              <a:t>LISTENING</a:t>
            </a:r>
          </a:p>
          <a:p>
            <a:r>
              <a:rPr lang="en-GB" sz="4000" b="1" dirty="0"/>
              <a:t>We listen for:</a:t>
            </a:r>
          </a:p>
          <a:p>
            <a:pPr marL="742950" indent="-742950">
              <a:buAutoNum type="alphaLcParenR"/>
            </a:pPr>
            <a:r>
              <a:rPr lang="en-GB" sz="4000" b="1" i="1" dirty="0"/>
              <a:t>INFORMATION</a:t>
            </a:r>
          </a:p>
          <a:p>
            <a:pPr marL="742950" indent="-742950">
              <a:buAutoNum type="alphaLcParenR"/>
            </a:pPr>
            <a:r>
              <a:rPr lang="en-GB" sz="4000" b="1" i="1" dirty="0"/>
              <a:t>UNDERSTANDING</a:t>
            </a:r>
          </a:p>
          <a:p>
            <a:pPr marL="742950" indent="-742950">
              <a:buAutoNum type="alphaLcParenR"/>
            </a:pPr>
            <a:r>
              <a:rPr lang="en-GB" sz="4000" b="1" i="1" dirty="0"/>
              <a:t>TO GIVE SUPPORT TO OTHERS</a:t>
            </a:r>
          </a:p>
          <a:p>
            <a:pPr marL="742950" indent="-742950">
              <a:buAutoNum type="alphaLcParenR"/>
            </a:pPr>
            <a:r>
              <a:rPr lang="en-GB" sz="4000" b="1" i="1" dirty="0"/>
              <a:t>FOR CO-OPERATION</a:t>
            </a:r>
          </a:p>
        </p:txBody>
      </p:sp>
    </p:spTree>
    <p:extLst>
      <p:ext uri="{BB962C8B-B14F-4D97-AF65-F5344CB8AC3E}">
        <p14:creationId xmlns:p14="http://schemas.microsoft.com/office/powerpoint/2010/main" val="1118567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1D380-9E62-449D-88FE-DF97BBA43EB6}"/>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35819E70-79C6-4B4E-B26D-C0A04EA4C195}"/>
              </a:ext>
            </a:extLst>
          </p:cNvPr>
          <p:cNvSpPr>
            <a:spLocks noGrp="1"/>
          </p:cNvSpPr>
          <p:nvPr>
            <p:ph idx="1"/>
          </p:nvPr>
        </p:nvSpPr>
        <p:spPr/>
        <p:txBody>
          <a:bodyPr>
            <a:normAutofit fontScale="77500" lnSpcReduction="20000"/>
          </a:bodyPr>
          <a:lstStyle/>
          <a:p>
            <a:r>
              <a:rPr lang="en-GB" sz="5200" b="1" dirty="0">
                <a:solidFill>
                  <a:srgbClr val="FF0000"/>
                </a:solidFill>
              </a:rPr>
              <a:t>LISTENING</a:t>
            </a:r>
          </a:p>
          <a:p>
            <a:pPr marL="0" indent="0">
              <a:buNone/>
            </a:pPr>
            <a:r>
              <a:rPr lang="en-GB" sz="4000" b="1" u="sng" dirty="0"/>
              <a:t>STUDENTS </a:t>
            </a:r>
            <a:r>
              <a:rPr lang="en-GB" sz="4000" b="1" dirty="0">
                <a:solidFill>
                  <a:srgbClr val="FF0000"/>
                </a:solidFill>
              </a:rPr>
              <a:t>need to listen to understand and retain information.</a:t>
            </a:r>
          </a:p>
          <a:p>
            <a:pPr marL="0" indent="0">
              <a:buNone/>
            </a:pPr>
            <a:r>
              <a:rPr lang="en-GB" sz="4000" b="1" dirty="0">
                <a:solidFill>
                  <a:srgbClr val="FF0000"/>
                </a:solidFill>
              </a:rPr>
              <a:t> </a:t>
            </a:r>
            <a:r>
              <a:rPr lang="en-GB" sz="4000" b="1" u="sng" dirty="0"/>
              <a:t>MANAGERS</a:t>
            </a:r>
            <a:r>
              <a:rPr lang="en-GB" sz="4000" b="1" dirty="0"/>
              <a:t> </a:t>
            </a:r>
            <a:r>
              <a:rPr lang="en-GB" sz="4000" b="1" dirty="0">
                <a:solidFill>
                  <a:srgbClr val="FF0000"/>
                </a:solidFill>
              </a:rPr>
              <a:t>need to listen to their staff if they are to make good decisions.</a:t>
            </a:r>
          </a:p>
          <a:p>
            <a:pPr marL="0" indent="0">
              <a:buNone/>
            </a:pPr>
            <a:r>
              <a:rPr lang="en-GB" sz="4000" b="1" u="sng" dirty="0"/>
              <a:t>SALES STAFF </a:t>
            </a:r>
            <a:r>
              <a:rPr lang="en-GB" sz="4000" b="1" dirty="0">
                <a:solidFill>
                  <a:srgbClr val="FF0000"/>
                </a:solidFill>
              </a:rPr>
              <a:t>need to listen to their customers </a:t>
            </a:r>
            <a:r>
              <a:rPr lang="en-GB" sz="4000" b="1" dirty="0" err="1">
                <a:solidFill>
                  <a:srgbClr val="FF0000"/>
                </a:solidFill>
              </a:rPr>
              <a:t>ot</a:t>
            </a:r>
            <a:r>
              <a:rPr lang="en-GB" sz="4000" b="1" dirty="0">
                <a:solidFill>
                  <a:srgbClr val="FF0000"/>
                </a:solidFill>
              </a:rPr>
              <a:t> they will lose them.</a:t>
            </a:r>
          </a:p>
          <a:p>
            <a:pPr marL="0" indent="0">
              <a:buNone/>
            </a:pPr>
            <a:r>
              <a:rPr lang="en-GB" sz="4000" b="1" u="sng" dirty="0"/>
              <a:t>PARENTS</a:t>
            </a:r>
            <a:r>
              <a:rPr lang="en-GB" sz="4000" b="1" dirty="0">
                <a:solidFill>
                  <a:srgbClr val="FF0000"/>
                </a:solidFill>
              </a:rPr>
              <a:t> need to listen to their children.</a:t>
            </a:r>
          </a:p>
          <a:p>
            <a:pPr marL="0" indent="0">
              <a:buNone/>
            </a:pPr>
            <a:r>
              <a:rPr lang="en-GB" sz="4000" b="1" u="sng" dirty="0"/>
              <a:t>DOCTORS</a:t>
            </a:r>
            <a:r>
              <a:rPr lang="en-GB" sz="4000" b="1" u="sng" dirty="0">
                <a:solidFill>
                  <a:srgbClr val="FF0000"/>
                </a:solidFill>
              </a:rPr>
              <a:t> </a:t>
            </a:r>
            <a:r>
              <a:rPr lang="en-GB" sz="4000" b="1" dirty="0">
                <a:solidFill>
                  <a:srgbClr val="FF0000"/>
                </a:solidFill>
              </a:rPr>
              <a:t>need to listen to their patients.</a:t>
            </a:r>
          </a:p>
          <a:p>
            <a:pPr marL="0" indent="0">
              <a:buNone/>
            </a:pPr>
            <a:r>
              <a:rPr lang="en-GB" sz="4000" b="1" u="sng" dirty="0"/>
              <a:t>PATIENTS</a:t>
            </a:r>
            <a:r>
              <a:rPr lang="en-GB" sz="4000" dirty="0">
                <a:solidFill>
                  <a:srgbClr val="FF0000"/>
                </a:solidFill>
              </a:rPr>
              <a:t> </a:t>
            </a:r>
            <a:r>
              <a:rPr lang="en-GB" sz="4000" b="1" dirty="0">
                <a:solidFill>
                  <a:srgbClr val="FF0000"/>
                </a:solidFill>
              </a:rPr>
              <a:t>need to listen to their doctors.</a:t>
            </a:r>
          </a:p>
          <a:p>
            <a:pPr marL="0" indent="0">
              <a:buNone/>
            </a:pPr>
            <a:endParaRPr lang="en-GB" sz="4000" b="1" dirty="0">
              <a:solidFill>
                <a:srgbClr val="FF0000"/>
              </a:solidFill>
            </a:endParaRPr>
          </a:p>
        </p:txBody>
      </p:sp>
      <p:pic>
        <p:nvPicPr>
          <p:cNvPr id="4" name="Picture 2">
            <a:extLst>
              <a:ext uri="{FF2B5EF4-FFF2-40B4-BE49-F238E27FC236}">
                <a16:creationId xmlns:a16="http://schemas.microsoft.com/office/drawing/2014/main" id="{DFD3B35F-2CD3-4E6C-862A-947601DA19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4243403"/>
            <a:ext cx="2938508"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38178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D8673-E665-4745-8177-F56257220D2C}"/>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09AD46F4-D03F-4F9D-A90F-4FBDE3FEBB4C}"/>
              </a:ext>
            </a:extLst>
          </p:cNvPr>
          <p:cNvSpPr>
            <a:spLocks noGrp="1"/>
          </p:cNvSpPr>
          <p:nvPr>
            <p:ph idx="1"/>
          </p:nvPr>
        </p:nvSpPr>
        <p:spPr/>
        <p:txBody>
          <a:bodyPr>
            <a:normAutofit/>
          </a:bodyPr>
          <a:lstStyle/>
          <a:p>
            <a:r>
              <a:rPr lang="en-GB" sz="4000" b="1" dirty="0">
                <a:solidFill>
                  <a:srgbClr val="FF0000"/>
                </a:solidFill>
              </a:rPr>
              <a:t>LISTENING</a:t>
            </a:r>
          </a:p>
          <a:p>
            <a:endParaRPr lang="en-GB" sz="4000" b="1" dirty="0">
              <a:solidFill>
                <a:srgbClr val="FF0000"/>
              </a:solidFill>
            </a:endParaRPr>
          </a:p>
          <a:p>
            <a:r>
              <a:rPr lang="en-GB" sz="4000" b="1" dirty="0">
                <a:solidFill>
                  <a:srgbClr val="FF0000"/>
                </a:solidFill>
              </a:rPr>
              <a:t>Are LISTENING and HEARING the same thing?</a:t>
            </a:r>
          </a:p>
          <a:p>
            <a:pPr marL="0" indent="0">
              <a:buNone/>
            </a:pPr>
            <a:endParaRPr lang="en-GB" sz="4000" b="1" dirty="0">
              <a:solidFill>
                <a:srgbClr val="FF0000"/>
              </a:solidFill>
            </a:endParaRPr>
          </a:p>
          <a:p>
            <a:pPr marL="0" indent="0">
              <a:buNone/>
            </a:pPr>
            <a:endParaRPr lang="en-GB" sz="4000" b="1" dirty="0">
              <a:solidFill>
                <a:srgbClr val="FF0000"/>
              </a:solidFill>
            </a:endParaRPr>
          </a:p>
          <a:p>
            <a:pPr marL="0" indent="0">
              <a:buNone/>
            </a:pPr>
            <a:endParaRPr lang="en-GB" sz="4000" b="1" dirty="0">
              <a:solidFill>
                <a:srgbClr val="FF0000"/>
              </a:solidFill>
            </a:endParaRPr>
          </a:p>
        </p:txBody>
      </p:sp>
      <p:pic>
        <p:nvPicPr>
          <p:cNvPr id="4" name="Picture 2">
            <a:extLst>
              <a:ext uri="{FF2B5EF4-FFF2-40B4-BE49-F238E27FC236}">
                <a16:creationId xmlns:a16="http://schemas.microsoft.com/office/drawing/2014/main" id="{032DCACB-8B9F-429A-A5CC-BE00E5EBAE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722" y="4243403"/>
            <a:ext cx="2706950" cy="2068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04132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DA857-6977-4AD4-9565-BD3711377925}"/>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AC0D59BA-FDA1-4577-8588-D4DC18CE58B9}"/>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000" b="1" i="0" u="none" strike="noStrike" kern="1200" cap="none" spc="0" normalizeH="0" baseline="0" noProof="0" dirty="0">
                <a:ln>
                  <a:noFill/>
                </a:ln>
                <a:solidFill>
                  <a:srgbClr val="FF0000"/>
                </a:solidFill>
                <a:effectLst/>
                <a:uLnTx/>
                <a:uFillTx/>
                <a:latin typeface="Calibri" panose="020F0502020204030204"/>
                <a:ea typeface="+mn-ea"/>
                <a:cs typeface="+mn-cs"/>
              </a:rPr>
              <a:t>LISTENING</a:t>
            </a:r>
          </a:p>
          <a:p>
            <a:pPr marL="0" marR="0" lvl="0" indent="0" algn="l" defTabSz="914400" rtl="0" eaLnBrk="1" fontAlgn="auto" latinLnBrk="0" hangingPunct="1">
              <a:lnSpc>
                <a:spcPct val="90000"/>
              </a:lnSpc>
              <a:spcBef>
                <a:spcPts val="1000"/>
              </a:spcBef>
              <a:spcAft>
                <a:spcPts val="0"/>
              </a:spcAft>
              <a:buClrTx/>
              <a:buSzTx/>
              <a:buNone/>
              <a:tabLst/>
              <a:defRPr/>
            </a:pPr>
            <a:r>
              <a:rPr lang="en-GB" sz="4000" b="1" dirty="0">
                <a:latin typeface="Calibri" panose="020F0502020204030204"/>
              </a:rPr>
              <a:t>NO! When a sound comes to your ear, you </a:t>
            </a:r>
            <a:r>
              <a:rPr lang="en-GB" sz="4000" b="1" u="sng" dirty="0">
                <a:latin typeface="Calibri" panose="020F0502020204030204"/>
              </a:rPr>
              <a:t>hear </a:t>
            </a:r>
            <a:r>
              <a:rPr lang="en-GB" sz="4000" b="1" dirty="0">
                <a:latin typeface="Calibri" panose="020F0502020204030204"/>
              </a:rPr>
              <a:t>it. </a:t>
            </a:r>
          </a:p>
          <a:p>
            <a:pPr marL="0" marR="0" lvl="0" indent="0" algn="l" defTabSz="914400" rtl="0" eaLnBrk="1" fontAlgn="auto" latinLnBrk="0" hangingPunct="1">
              <a:lnSpc>
                <a:spcPct val="90000"/>
              </a:lnSpc>
              <a:spcBef>
                <a:spcPts val="1000"/>
              </a:spcBef>
              <a:spcAft>
                <a:spcPts val="0"/>
              </a:spcAft>
              <a:buClrTx/>
              <a:buSzTx/>
              <a:buNone/>
              <a:tabLst/>
              <a:defRPr/>
            </a:pPr>
            <a:r>
              <a:rPr lang="en-GB" sz="4000" b="1" u="sng" dirty="0">
                <a:latin typeface="Calibri" panose="020F0502020204030204"/>
              </a:rPr>
              <a:t>Listening</a:t>
            </a:r>
            <a:r>
              <a:rPr lang="en-GB" sz="4000" b="1" dirty="0">
                <a:latin typeface="Calibri" panose="020F0502020204030204"/>
              </a:rPr>
              <a:t> is when you concentrate on the sound to get its meaning and to react appropriately. </a:t>
            </a:r>
            <a:endParaRPr kumimoji="0" lang="en-GB" sz="4000" b="1" i="0" u="none" strike="noStrike" kern="1200" cap="none" spc="0" normalizeH="0" baseline="0" noProof="0" dirty="0">
              <a:ln>
                <a:noFill/>
              </a:ln>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34722392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D1A2E-22AA-4723-8CFF-D51CA81778CC}"/>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9FAF0633-2C4A-4B52-A0C0-EC30D840E77F}"/>
              </a:ext>
            </a:extLst>
          </p:cNvPr>
          <p:cNvSpPr>
            <a:spLocks noGrp="1"/>
          </p:cNvSpPr>
          <p:nvPr>
            <p:ph idx="1"/>
          </p:nvPr>
        </p:nvSpPr>
        <p:spPr/>
        <p:txBody>
          <a:bodyPr>
            <a:normAutofit/>
          </a:bodyPr>
          <a:lstStyle/>
          <a:p>
            <a:r>
              <a:rPr lang="en-GB" sz="4000" b="1" dirty="0">
                <a:solidFill>
                  <a:srgbClr val="FF0000"/>
                </a:solidFill>
              </a:rPr>
              <a:t>LISTENING</a:t>
            </a:r>
          </a:p>
          <a:p>
            <a:pPr marL="0" indent="0">
              <a:buNone/>
            </a:pPr>
            <a:r>
              <a:rPr lang="en-GB" sz="4000" b="1" dirty="0">
                <a:solidFill>
                  <a:srgbClr val="FF0000"/>
                </a:solidFill>
              </a:rPr>
              <a:t>HOW can you Concentrate?</a:t>
            </a:r>
          </a:p>
          <a:p>
            <a:pPr marL="742950" indent="-742950">
              <a:buAutoNum type="arabicParenR"/>
            </a:pPr>
            <a:r>
              <a:rPr lang="en-GB" sz="4000" b="1" i="1" u="sng" dirty="0"/>
              <a:t>Be Prepared </a:t>
            </a:r>
            <a:r>
              <a:rPr lang="en-GB" sz="4000" b="1" dirty="0">
                <a:solidFill>
                  <a:srgbClr val="002060"/>
                </a:solidFill>
              </a:rPr>
              <a:t>– listening is not passive but active, and a good listener must be prepared to pay attention, to think about what the speaker is trying to say.</a:t>
            </a:r>
          </a:p>
          <a:p>
            <a:pPr marL="742950" indent="-742950">
              <a:buAutoNum type="arabicParenR"/>
            </a:pPr>
            <a:r>
              <a:rPr lang="en-GB" sz="4000" b="1" i="1" u="sng" dirty="0"/>
              <a:t>Be Interested </a:t>
            </a:r>
            <a:r>
              <a:rPr lang="en-GB" sz="4000" b="1" i="1" dirty="0"/>
              <a:t>– </a:t>
            </a:r>
            <a:r>
              <a:rPr lang="en-GB" sz="4000" b="1" dirty="0"/>
              <a:t>Nobody likes to talk to a wall</a:t>
            </a:r>
            <a:r>
              <a:rPr lang="en-GB" sz="4000" b="1" i="1" dirty="0"/>
              <a:t>.</a:t>
            </a:r>
          </a:p>
        </p:txBody>
      </p:sp>
    </p:spTree>
    <p:extLst>
      <p:ext uri="{BB962C8B-B14F-4D97-AF65-F5344CB8AC3E}">
        <p14:creationId xmlns:p14="http://schemas.microsoft.com/office/powerpoint/2010/main" val="3555049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7374D-7228-4B10-A3E7-BC8D10CC63B1}"/>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4A522A76-8BC1-4E2F-876A-18BD94852D83}"/>
              </a:ext>
            </a:extLst>
          </p:cNvPr>
          <p:cNvSpPr>
            <a:spLocks noGrp="1"/>
          </p:cNvSpPr>
          <p:nvPr>
            <p:ph idx="1"/>
          </p:nvPr>
        </p:nvSpPr>
        <p:spPr/>
        <p:txBody>
          <a:bodyPr>
            <a:normAutofit fontScale="92500" lnSpcReduction="10000"/>
          </a:bodyPr>
          <a:lstStyle/>
          <a:p>
            <a:r>
              <a:rPr lang="en-GB" sz="4000" b="1" dirty="0">
                <a:solidFill>
                  <a:srgbClr val="FF0000"/>
                </a:solidFill>
              </a:rPr>
              <a:t>LISTENING</a:t>
            </a:r>
          </a:p>
          <a:p>
            <a:pPr marL="0" indent="0">
              <a:buNone/>
            </a:pPr>
            <a:r>
              <a:rPr lang="en-GB" sz="4000" b="1" dirty="0">
                <a:solidFill>
                  <a:srgbClr val="FF0000"/>
                </a:solidFill>
              </a:rPr>
              <a:t>3) </a:t>
            </a:r>
            <a:r>
              <a:rPr lang="en-GB" sz="4000" b="1" i="1" u="sng" dirty="0">
                <a:solidFill>
                  <a:srgbClr val="002060"/>
                </a:solidFill>
              </a:rPr>
              <a:t>KEEP an OPEN MIND </a:t>
            </a:r>
            <a:r>
              <a:rPr lang="en-GB" sz="4000" b="1" i="1" dirty="0">
                <a:solidFill>
                  <a:srgbClr val="002060"/>
                </a:solidFill>
              </a:rPr>
              <a:t>– </a:t>
            </a:r>
            <a:r>
              <a:rPr lang="en-GB" sz="4000" b="1" i="1" dirty="0"/>
              <a:t>Do not make assumptions about people. If you do, you will assume that you know what they are going to say and you would not listen. Treat every communication as new.</a:t>
            </a:r>
          </a:p>
          <a:p>
            <a:pPr marL="0" indent="0">
              <a:buNone/>
            </a:pPr>
            <a:r>
              <a:rPr lang="en-GB" sz="4000" b="1" i="1" dirty="0">
                <a:solidFill>
                  <a:srgbClr val="002060"/>
                </a:solidFill>
              </a:rPr>
              <a:t>4) </a:t>
            </a:r>
            <a:r>
              <a:rPr lang="en-GB" sz="4000" b="1" i="1" u="sng" dirty="0">
                <a:solidFill>
                  <a:srgbClr val="002060"/>
                </a:solidFill>
              </a:rPr>
              <a:t>LISTEN CRITICALLY </a:t>
            </a:r>
            <a:r>
              <a:rPr lang="en-GB" sz="4000" b="1" i="1" dirty="0">
                <a:solidFill>
                  <a:srgbClr val="002060"/>
                </a:solidFill>
              </a:rPr>
              <a:t>– listen in an unbiased way and weigh up what is said. Think: </a:t>
            </a:r>
            <a:r>
              <a:rPr lang="en-GB" sz="4000" b="1" i="1" dirty="0">
                <a:solidFill>
                  <a:srgbClr val="0070C0"/>
                </a:solidFill>
              </a:rPr>
              <a:t>‘How are those two things related? I must remember to ask him.’</a:t>
            </a:r>
          </a:p>
        </p:txBody>
      </p:sp>
    </p:spTree>
    <p:extLst>
      <p:ext uri="{BB962C8B-B14F-4D97-AF65-F5344CB8AC3E}">
        <p14:creationId xmlns:p14="http://schemas.microsoft.com/office/powerpoint/2010/main" val="16703248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79E2C-0920-40DD-911E-1A505A5791D1}"/>
              </a:ext>
            </a:extLst>
          </p:cNvPr>
          <p:cNvSpPr>
            <a:spLocks noGrp="1"/>
          </p:cNvSpPr>
          <p:nvPr>
            <p:ph type="title"/>
          </p:nvPr>
        </p:nvSpPr>
        <p:spPr/>
        <p:txBody>
          <a:bodyPr/>
          <a:lstStyle/>
          <a:p>
            <a:r>
              <a:rPr lang="en-GB" b="1" u="sng" dirty="0"/>
              <a:t>COMMUNICATION SKILLS</a:t>
            </a:r>
            <a:endParaRPr lang="en-GB" b="1" dirty="0"/>
          </a:p>
        </p:txBody>
      </p:sp>
      <p:sp>
        <p:nvSpPr>
          <p:cNvPr id="3" name="Content Placeholder 2">
            <a:extLst>
              <a:ext uri="{FF2B5EF4-FFF2-40B4-BE49-F238E27FC236}">
                <a16:creationId xmlns:a16="http://schemas.microsoft.com/office/drawing/2014/main" id="{52810CF7-6A70-4B4E-9C70-2FCFC2AF1972}"/>
              </a:ext>
            </a:extLst>
          </p:cNvPr>
          <p:cNvSpPr>
            <a:spLocks noGrp="1"/>
          </p:cNvSpPr>
          <p:nvPr>
            <p:ph idx="1"/>
          </p:nvPr>
        </p:nvSpPr>
        <p:spPr/>
        <p:txBody>
          <a:bodyPr>
            <a:normAutofit fontScale="77500" lnSpcReduction="20000"/>
          </a:bodyPr>
          <a:lstStyle/>
          <a:p>
            <a:r>
              <a:rPr lang="en-GB" sz="4000" b="1" dirty="0">
                <a:solidFill>
                  <a:srgbClr val="FF0000"/>
                </a:solidFill>
              </a:rPr>
              <a:t>LISTENING</a:t>
            </a:r>
          </a:p>
          <a:p>
            <a:pPr marL="0" indent="0">
              <a:buNone/>
            </a:pPr>
            <a:r>
              <a:rPr lang="en-GB" sz="4000" b="1" dirty="0">
                <a:solidFill>
                  <a:srgbClr val="002060"/>
                </a:solidFill>
              </a:rPr>
              <a:t>5</a:t>
            </a:r>
            <a:r>
              <a:rPr lang="en-GB" sz="4000" b="1" dirty="0">
                <a:solidFill>
                  <a:srgbClr val="FF0000"/>
                </a:solidFill>
              </a:rPr>
              <a:t>) </a:t>
            </a:r>
            <a:r>
              <a:rPr lang="en-GB" sz="4000" b="1" i="1" u="sng" dirty="0">
                <a:solidFill>
                  <a:srgbClr val="002060"/>
                </a:solidFill>
              </a:rPr>
              <a:t>RESIST DISTRACTIONS </a:t>
            </a:r>
            <a:r>
              <a:rPr lang="en-GB" sz="4000" b="1" dirty="0">
                <a:solidFill>
                  <a:srgbClr val="002060"/>
                </a:solidFill>
              </a:rPr>
              <a:t>-  Do not touch your Phone. Do not look at something else that is going on. Do not think about what’s for dinner tonight.</a:t>
            </a:r>
          </a:p>
          <a:p>
            <a:pPr marL="0" indent="0">
              <a:buNone/>
            </a:pPr>
            <a:r>
              <a:rPr lang="en-GB" sz="4000" b="1" dirty="0">
                <a:solidFill>
                  <a:srgbClr val="002060"/>
                </a:solidFill>
              </a:rPr>
              <a:t>6) </a:t>
            </a:r>
            <a:r>
              <a:rPr lang="en-GB" sz="4000" b="1" i="1" u="sng" dirty="0">
                <a:solidFill>
                  <a:srgbClr val="002060"/>
                </a:solidFill>
              </a:rPr>
              <a:t>HELP the SPEAKER </a:t>
            </a:r>
            <a:r>
              <a:rPr lang="en-GB" sz="4000" b="1" dirty="0">
                <a:solidFill>
                  <a:srgbClr val="002060"/>
                </a:solidFill>
              </a:rPr>
              <a:t>-  This doesn’t mean that you must complete their sentences for them. Brief comments, ‘He said that?’ or ‘I can’t believe she did that.’ Do not take over the conversation</a:t>
            </a:r>
            <a:r>
              <a:rPr lang="en-GB" sz="4000" b="1" u="sng" dirty="0">
                <a:solidFill>
                  <a:srgbClr val="002060"/>
                </a:solidFill>
              </a:rPr>
              <a:t>.</a:t>
            </a:r>
          </a:p>
          <a:p>
            <a:pPr marL="0" indent="0">
              <a:buNone/>
            </a:pPr>
            <a:r>
              <a:rPr lang="en-GB" sz="4000" b="1" u="sng" dirty="0">
                <a:solidFill>
                  <a:srgbClr val="002060"/>
                </a:solidFill>
              </a:rPr>
              <a:t>7) REFLECT BACK -  </a:t>
            </a:r>
            <a:r>
              <a:rPr lang="en-GB" sz="4000" b="1" dirty="0">
                <a:solidFill>
                  <a:srgbClr val="002060"/>
                </a:solidFill>
              </a:rPr>
              <a:t>‘ you said that she did this but when…’</a:t>
            </a:r>
          </a:p>
          <a:p>
            <a:pPr marL="0" indent="0">
              <a:buNone/>
            </a:pPr>
            <a:r>
              <a:rPr lang="en-GB" sz="4000" b="1" dirty="0">
                <a:solidFill>
                  <a:srgbClr val="002060"/>
                </a:solidFill>
              </a:rPr>
              <a:t>This will show that you were listening and that you are interested.</a:t>
            </a:r>
          </a:p>
          <a:p>
            <a:pPr marL="0" indent="0">
              <a:buNone/>
            </a:pPr>
            <a:endParaRPr lang="en-GB" sz="4000" b="1" dirty="0">
              <a:solidFill>
                <a:srgbClr val="002060"/>
              </a:solidFill>
            </a:endParaRPr>
          </a:p>
        </p:txBody>
      </p:sp>
    </p:spTree>
    <p:extLst>
      <p:ext uri="{BB962C8B-B14F-4D97-AF65-F5344CB8AC3E}">
        <p14:creationId xmlns:p14="http://schemas.microsoft.com/office/powerpoint/2010/main" val="8523522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89FE4-BF3D-4E98-8D94-54C8C9660066}"/>
              </a:ext>
            </a:extLst>
          </p:cNvPr>
          <p:cNvSpPr>
            <a:spLocks noGrp="1"/>
          </p:cNvSpPr>
          <p:nvPr>
            <p:ph type="title"/>
          </p:nvPr>
        </p:nvSpPr>
        <p:spPr/>
        <p:txBody>
          <a:bodyPr/>
          <a:lstStyle/>
          <a:p>
            <a:r>
              <a:rPr lang="en-GB" b="1" u="sng" dirty="0"/>
              <a:t>COMMUNICATION SKILLS</a:t>
            </a:r>
            <a:endParaRPr lang="en-GB" dirty="0"/>
          </a:p>
        </p:txBody>
      </p:sp>
      <p:sp>
        <p:nvSpPr>
          <p:cNvPr id="3" name="Content Placeholder 2">
            <a:extLst>
              <a:ext uri="{FF2B5EF4-FFF2-40B4-BE49-F238E27FC236}">
                <a16:creationId xmlns:a16="http://schemas.microsoft.com/office/drawing/2014/main" id="{9A7C4ABD-2D01-4398-BC20-8F0DDB550D95}"/>
              </a:ext>
            </a:extLst>
          </p:cNvPr>
          <p:cNvSpPr>
            <a:spLocks noGrp="1"/>
          </p:cNvSpPr>
          <p:nvPr>
            <p:ph idx="1"/>
          </p:nvPr>
        </p:nvSpPr>
        <p:spPr/>
        <p:txBody>
          <a:bodyPr/>
          <a:lstStyle/>
          <a:p>
            <a:r>
              <a:rPr lang="en-GB" sz="4000" b="1" dirty="0">
                <a:solidFill>
                  <a:srgbClr val="FF0000"/>
                </a:solidFill>
              </a:rPr>
              <a:t>LISTENING</a:t>
            </a:r>
          </a:p>
          <a:p>
            <a:pPr marL="0" indent="0">
              <a:buNone/>
            </a:pPr>
            <a:r>
              <a:rPr lang="en-GB" sz="4000" b="1" dirty="0">
                <a:solidFill>
                  <a:srgbClr val="002060"/>
                </a:solidFill>
              </a:rPr>
              <a:t>8) </a:t>
            </a:r>
            <a:r>
              <a:rPr lang="en-GB" sz="4000" b="1" i="1" u="sng" dirty="0">
                <a:solidFill>
                  <a:srgbClr val="002060"/>
                </a:solidFill>
              </a:rPr>
              <a:t>HOLD BACK </a:t>
            </a:r>
            <a:r>
              <a:rPr lang="en-GB" sz="4000" b="1" i="1" dirty="0">
                <a:solidFill>
                  <a:srgbClr val="002060"/>
                </a:solidFill>
              </a:rPr>
              <a:t>– </a:t>
            </a:r>
            <a:r>
              <a:rPr lang="en-GB" sz="4000" b="1" i="1" dirty="0"/>
              <a:t>Try not to interrupt. Be patient and wait for a break before speaking.</a:t>
            </a:r>
          </a:p>
          <a:p>
            <a:pPr marL="0" indent="0">
              <a:buNone/>
            </a:pPr>
            <a:r>
              <a:rPr lang="en-GB" sz="4000" b="1" i="1" dirty="0"/>
              <a:t>Remember, people often only want a shoulder to cry on! They want to know that you are there for them. Be empathetic. </a:t>
            </a:r>
          </a:p>
          <a:p>
            <a:pPr marL="0" indent="0">
              <a:buNone/>
            </a:pPr>
            <a:r>
              <a:rPr lang="en-GB" sz="4000" b="1" i="1" dirty="0">
                <a:solidFill>
                  <a:srgbClr val="002060"/>
                </a:solidFill>
              </a:rPr>
              <a:t>See ‘ Max the Multi-Tasker.’ Moodle.</a:t>
            </a:r>
          </a:p>
          <a:p>
            <a:endParaRPr lang="en-GB" dirty="0"/>
          </a:p>
        </p:txBody>
      </p:sp>
      <p:pic>
        <p:nvPicPr>
          <p:cNvPr id="4" name="Picture 3" descr="Image result for pictures of empathetic listening">
            <a:extLst>
              <a:ext uri="{FF2B5EF4-FFF2-40B4-BE49-F238E27FC236}">
                <a16:creationId xmlns:a16="http://schemas.microsoft.com/office/drawing/2014/main" id="{8BDAC499-EAF4-4C00-938C-CD70905EC1D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48693" y="4829452"/>
            <a:ext cx="2574524" cy="1734445"/>
          </a:xfrm>
          <a:prstGeom prst="rect">
            <a:avLst/>
          </a:prstGeom>
          <a:noFill/>
          <a:ln>
            <a:noFill/>
          </a:ln>
        </p:spPr>
      </p:pic>
    </p:spTree>
    <p:extLst>
      <p:ext uri="{BB962C8B-B14F-4D97-AF65-F5344CB8AC3E}">
        <p14:creationId xmlns:p14="http://schemas.microsoft.com/office/powerpoint/2010/main" val="2750073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E415-6368-4D5B-8D42-ACFECC96E11D}"/>
              </a:ext>
            </a:extLst>
          </p:cNvPr>
          <p:cNvSpPr>
            <a:spLocks noGrp="1"/>
          </p:cNvSpPr>
          <p:nvPr>
            <p:ph type="title"/>
          </p:nvPr>
        </p:nvSpPr>
        <p:spPr/>
        <p:txBody>
          <a:bodyPr/>
          <a:lstStyle/>
          <a:p>
            <a:r>
              <a:rPr lang="en-GB" b="1" dirty="0"/>
              <a:t>BARRIERS to COMMUNICATION</a:t>
            </a:r>
          </a:p>
        </p:txBody>
      </p:sp>
      <p:sp>
        <p:nvSpPr>
          <p:cNvPr id="3" name="Content Placeholder 2">
            <a:extLst>
              <a:ext uri="{FF2B5EF4-FFF2-40B4-BE49-F238E27FC236}">
                <a16:creationId xmlns:a16="http://schemas.microsoft.com/office/drawing/2014/main" id="{1A631378-424B-4C43-9B37-D29E5354EF54}"/>
              </a:ext>
            </a:extLst>
          </p:cNvPr>
          <p:cNvSpPr>
            <a:spLocks noGrp="1"/>
          </p:cNvSpPr>
          <p:nvPr>
            <p:ph idx="1"/>
          </p:nvPr>
        </p:nvSpPr>
        <p:spPr/>
        <p:txBody>
          <a:bodyPr>
            <a:normAutofit fontScale="85000" lnSpcReduction="10000"/>
          </a:bodyPr>
          <a:lstStyle/>
          <a:p>
            <a:r>
              <a:rPr lang="en-GB" sz="4000" b="1" dirty="0"/>
              <a:t>In order to minimise the things that can affect communication, we must first of all be aware of </a:t>
            </a:r>
            <a:r>
              <a:rPr lang="en-GB" sz="4000" b="1"/>
              <a:t>them.</a:t>
            </a:r>
          </a:p>
          <a:p>
            <a:pPr marL="0" indent="0">
              <a:buNone/>
            </a:pPr>
            <a:endParaRPr lang="en-GB" sz="4000" b="1" dirty="0"/>
          </a:p>
          <a:p>
            <a:pPr marL="0" indent="0">
              <a:buNone/>
            </a:pPr>
            <a:r>
              <a:rPr lang="en-GB" sz="4000" b="1" dirty="0"/>
              <a:t>1) </a:t>
            </a:r>
            <a:r>
              <a:rPr lang="en-GB" sz="4000" b="1" dirty="0">
                <a:solidFill>
                  <a:srgbClr val="0070C0"/>
                </a:solidFill>
              </a:rPr>
              <a:t>Differences in Perception</a:t>
            </a:r>
          </a:p>
          <a:p>
            <a:pPr marL="0" indent="0">
              <a:buNone/>
            </a:pPr>
            <a:r>
              <a:rPr lang="en-GB" sz="4000" b="1" dirty="0"/>
              <a:t>Our past experiences largely determine our views. People of different ages, nationalities, cultures, education, occupation, sex and race will have different perceptions and this can be a barrier to communication.</a:t>
            </a:r>
          </a:p>
        </p:txBody>
      </p:sp>
    </p:spTree>
    <p:extLst>
      <p:ext uri="{BB962C8B-B14F-4D97-AF65-F5344CB8AC3E}">
        <p14:creationId xmlns:p14="http://schemas.microsoft.com/office/powerpoint/2010/main" val="23838413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1F477-BA71-4EAE-B4F4-B4A6392C63C6}"/>
              </a:ext>
            </a:extLst>
          </p:cNvPr>
          <p:cNvSpPr>
            <a:spLocks noGrp="1"/>
          </p:cNvSpPr>
          <p:nvPr>
            <p:ph type="title"/>
          </p:nvPr>
        </p:nvSpPr>
        <p:spPr/>
        <p:txBody>
          <a:bodyPr/>
          <a:lstStyle/>
          <a:p>
            <a:r>
              <a:rPr lang="en-GB" b="1" dirty="0"/>
              <a:t>BARRIERS to COMMUNICATION</a:t>
            </a:r>
            <a:endParaRPr lang="en-GB" dirty="0"/>
          </a:p>
        </p:txBody>
      </p:sp>
      <p:sp>
        <p:nvSpPr>
          <p:cNvPr id="3" name="Content Placeholder 2">
            <a:extLst>
              <a:ext uri="{FF2B5EF4-FFF2-40B4-BE49-F238E27FC236}">
                <a16:creationId xmlns:a16="http://schemas.microsoft.com/office/drawing/2014/main" id="{858447B2-D0C5-409E-880A-29817BE3ADFE}"/>
              </a:ext>
            </a:extLst>
          </p:cNvPr>
          <p:cNvSpPr>
            <a:spLocks noGrp="1"/>
          </p:cNvSpPr>
          <p:nvPr>
            <p:ph idx="1"/>
          </p:nvPr>
        </p:nvSpPr>
        <p:spPr/>
        <p:txBody>
          <a:bodyPr>
            <a:normAutofit fontScale="92500" lnSpcReduction="10000"/>
          </a:bodyPr>
          <a:lstStyle/>
          <a:p>
            <a:pPr marL="0" indent="0">
              <a:buNone/>
            </a:pPr>
            <a:r>
              <a:rPr lang="en-GB" sz="4000" b="1" u="sng" dirty="0"/>
              <a:t>2) </a:t>
            </a:r>
            <a:r>
              <a:rPr lang="en-GB" sz="4000" b="1" u="sng" dirty="0">
                <a:solidFill>
                  <a:srgbClr val="0070C0"/>
                </a:solidFill>
              </a:rPr>
              <a:t>JUMPING To CONCLUSIONS</a:t>
            </a:r>
          </a:p>
          <a:p>
            <a:pPr marL="0" indent="0">
              <a:buNone/>
            </a:pPr>
            <a:r>
              <a:rPr lang="en-GB" sz="4000" b="1" dirty="0"/>
              <a:t>We often see what we want to see and hear what we want to hear, so we anticipate before we listen.</a:t>
            </a:r>
          </a:p>
          <a:p>
            <a:pPr marL="0" indent="0">
              <a:buNone/>
            </a:pPr>
            <a:r>
              <a:rPr lang="en-GB" sz="4000" b="1" dirty="0"/>
              <a:t>3) </a:t>
            </a:r>
            <a:r>
              <a:rPr lang="en-GB" sz="4000" b="1" u="sng" dirty="0">
                <a:solidFill>
                  <a:srgbClr val="0070C0"/>
                </a:solidFill>
              </a:rPr>
              <a:t>STEREOTYPING</a:t>
            </a:r>
          </a:p>
          <a:p>
            <a:pPr marL="0" indent="0">
              <a:buNone/>
            </a:pPr>
            <a:r>
              <a:rPr lang="en-GB" sz="4000" b="1" dirty="0"/>
              <a:t>Treating everyone identified in (a) above as if they are the same.</a:t>
            </a:r>
          </a:p>
          <a:p>
            <a:pPr marL="0" indent="0">
              <a:buNone/>
            </a:pPr>
            <a:r>
              <a:rPr lang="en-GB" sz="4000" b="1" dirty="0">
                <a:solidFill>
                  <a:srgbClr val="0070C0"/>
                </a:solidFill>
              </a:rPr>
              <a:t>‘</a:t>
            </a:r>
            <a:r>
              <a:rPr lang="en-GB" sz="4000" b="1" i="1" dirty="0">
                <a:solidFill>
                  <a:srgbClr val="0070C0"/>
                </a:solidFill>
              </a:rPr>
              <a:t>Jane is a woman, so you know what her view is going to be.’</a:t>
            </a:r>
          </a:p>
          <a:p>
            <a:pPr marL="0" indent="0">
              <a:buNone/>
            </a:pPr>
            <a:endParaRPr lang="en-GB" sz="4000" b="1" dirty="0">
              <a:solidFill>
                <a:srgbClr val="0070C0"/>
              </a:solidFill>
            </a:endParaRPr>
          </a:p>
        </p:txBody>
      </p:sp>
    </p:spTree>
    <p:extLst>
      <p:ext uri="{BB962C8B-B14F-4D97-AF65-F5344CB8AC3E}">
        <p14:creationId xmlns:p14="http://schemas.microsoft.com/office/powerpoint/2010/main" val="11940076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4D055-EEFC-44F2-9683-60B9575DDA6F}"/>
              </a:ext>
            </a:extLst>
          </p:cNvPr>
          <p:cNvSpPr>
            <a:spLocks noGrp="1"/>
          </p:cNvSpPr>
          <p:nvPr>
            <p:ph type="title"/>
          </p:nvPr>
        </p:nvSpPr>
        <p:spPr/>
        <p:txBody>
          <a:bodyPr/>
          <a:lstStyle/>
          <a:p>
            <a:r>
              <a:rPr lang="en-GB" b="1" dirty="0"/>
              <a:t>BARRIERS to COMMUNICATION</a:t>
            </a:r>
            <a:endParaRPr lang="en-GB" dirty="0"/>
          </a:p>
        </p:txBody>
      </p:sp>
      <p:sp>
        <p:nvSpPr>
          <p:cNvPr id="3" name="Content Placeholder 2">
            <a:extLst>
              <a:ext uri="{FF2B5EF4-FFF2-40B4-BE49-F238E27FC236}">
                <a16:creationId xmlns:a16="http://schemas.microsoft.com/office/drawing/2014/main" id="{E6C1C404-5F75-42D6-BBD2-AAAB9ED7A22C}"/>
              </a:ext>
            </a:extLst>
          </p:cNvPr>
          <p:cNvSpPr>
            <a:spLocks noGrp="1"/>
          </p:cNvSpPr>
          <p:nvPr>
            <p:ph idx="1"/>
          </p:nvPr>
        </p:nvSpPr>
        <p:spPr/>
        <p:txBody>
          <a:bodyPr>
            <a:normAutofit/>
          </a:bodyPr>
          <a:lstStyle/>
          <a:p>
            <a:r>
              <a:rPr lang="en-GB" sz="4000" b="1" dirty="0"/>
              <a:t>4</a:t>
            </a:r>
            <a:r>
              <a:rPr lang="en-GB" sz="4000" b="1" dirty="0">
                <a:solidFill>
                  <a:srgbClr val="0070C0"/>
                </a:solidFill>
              </a:rPr>
              <a:t>) </a:t>
            </a:r>
            <a:r>
              <a:rPr lang="en-GB" sz="4000" b="1" u="sng" dirty="0">
                <a:solidFill>
                  <a:srgbClr val="0070C0"/>
                </a:solidFill>
              </a:rPr>
              <a:t>LACK of KNOWLEDGE/Language</a:t>
            </a:r>
          </a:p>
          <a:p>
            <a:pPr marL="0" indent="0">
              <a:buNone/>
            </a:pPr>
            <a:r>
              <a:rPr lang="en-GB" sz="4000" b="1" dirty="0"/>
              <a:t>It is difficult to communicate with someone who has a different educational background from yours or who speaks a different language.</a:t>
            </a:r>
          </a:p>
          <a:p>
            <a:pPr marL="0" indent="0">
              <a:buNone/>
            </a:pPr>
            <a:r>
              <a:rPr lang="en-GB" sz="4000" b="1" dirty="0"/>
              <a:t> 5) </a:t>
            </a:r>
            <a:r>
              <a:rPr lang="en-GB" sz="4000" b="1" u="sng" dirty="0">
                <a:solidFill>
                  <a:srgbClr val="0070C0"/>
                </a:solidFill>
              </a:rPr>
              <a:t>LACK of INTEREST</a:t>
            </a:r>
          </a:p>
          <a:p>
            <a:pPr marL="0" indent="0">
              <a:buNone/>
            </a:pPr>
            <a:r>
              <a:rPr lang="en-GB" sz="4000" b="1" dirty="0"/>
              <a:t>If someone is talking to you about something you’re not interested in, it is difficult to listen.</a:t>
            </a:r>
          </a:p>
        </p:txBody>
      </p:sp>
    </p:spTree>
    <p:extLst>
      <p:ext uri="{BB962C8B-B14F-4D97-AF65-F5344CB8AC3E}">
        <p14:creationId xmlns:p14="http://schemas.microsoft.com/office/powerpoint/2010/main" val="2759175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DDF53-67F9-4E8E-90FD-34898972FC20}"/>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D951ECBD-0BE8-457E-B00D-67DF0724164D}"/>
              </a:ext>
            </a:extLst>
          </p:cNvPr>
          <p:cNvSpPr>
            <a:spLocks noGrp="1"/>
          </p:cNvSpPr>
          <p:nvPr>
            <p:ph idx="1"/>
          </p:nvPr>
        </p:nvSpPr>
        <p:spPr/>
        <p:txBody>
          <a:bodyPr>
            <a:normAutofit lnSpcReduction="10000"/>
          </a:bodyPr>
          <a:lstStyle/>
          <a:p>
            <a:r>
              <a:rPr lang="en-GB" sz="2800" dirty="0"/>
              <a:t>Ludlow, R. and Panton. F. (1992) </a:t>
            </a:r>
            <a:r>
              <a:rPr lang="en-GB" sz="2800" i="1" dirty="0"/>
              <a:t>The Essence of Effective Communication. </a:t>
            </a:r>
            <a:r>
              <a:rPr lang="en-GB" sz="2800" dirty="0"/>
              <a:t>New York. Prentice Hall.</a:t>
            </a:r>
          </a:p>
          <a:p>
            <a:endParaRPr lang="en-GB" sz="2800" dirty="0"/>
          </a:p>
          <a:p>
            <a:r>
              <a:rPr lang="en-GB" sz="2800" dirty="0" err="1"/>
              <a:t>Maund</a:t>
            </a:r>
            <a:r>
              <a:rPr lang="en-GB" sz="2800" dirty="0"/>
              <a:t>, A.,</a:t>
            </a:r>
            <a:r>
              <a:rPr lang="en-GB" sz="2800" dirty="0" err="1"/>
              <a:t>Schriek</a:t>
            </a:r>
            <a:r>
              <a:rPr lang="en-GB" sz="2800" dirty="0"/>
              <a:t> M. and </a:t>
            </a:r>
            <a:r>
              <a:rPr lang="en-GB" sz="2800" dirty="0" err="1"/>
              <a:t>Tinkler</a:t>
            </a:r>
            <a:r>
              <a:rPr lang="en-GB" sz="2800" dirty="0"/>
              <a:t>, P. (2017) </a:t>
            </a:r>
            <a:r>
              <a:rPr lang="en-GB" sz="2800" i="1" dirty="0"/>
              <a:t>Certificate in Higher Education: Skills for the Workplace. </a:t>
            </a:r>
            <a:r>
              <a:rPr lang="en-GB" sz="2800" dirty="0"/>
              <a:t>London; Sage Publications.</a:t>
            </a:r>
            <a:r>
              <a:rPr lang="en-GB" sz="2800" i="1" dirty="0"/>
              <a:t> </a:t>
            </a:r>
          </a:p>
          <a:p>
            <a:endParaRPr lang="en-GB" sz="2800" i="1" dirty="0"/>
          </a:p>
          <a:p>
            <a:r>
              <a:rPr lang="en-GB" sz="2800" dirty="0"/>
              <a:t>Morgan, P. (2017) </a:t>
            </a:r>
            <a:r>
              <a:rPr lang="en-GB" sz="2800" i="1" dirty="0"/>
              <a:t>The Business Student’s Guide to Study and Employability. </a:t>
            </a:r>
            <a:r>
              <a:rPr lang="en-GB" sz="2800" dirty="0"/>
              <a:t>London. Sage</a:t>
            </a:r>
          </a:p>
          <a:p>
            <a:r>
              <a:rPr lang="en-GB">
                <a:solidFill>
                  <a:srgbClr val="0070C0"/>
                </a:solidFill>
              </a:rPr>
              <a:t> Stanton</a:t>
            </a:r>
            <a:r>
              <a:rPr lang="en-GB" dirty="0">
                <a:solidFill>
                  <a:srgbClr val="0070C0"/>
                </a:solidFill>
              </a:rPr>
              <a:t>, N. (2009). ‘</a:t>
            </a:r>
            <a:r>
              <a:rPr lang="en-GB" i="1" dirty="0">
                <a:solidFill>
                  <a:srgbClr val="0070C0"/>
                </a:solidFill>
              </a:rPr>
              <a:t>Mastering Communication.’ </a:t>
            </a:r>
            <a:r>
              <a:rPr lang="en-GB" dirty="0">
                <a:solidFill>
                  <a:srgbClr val="0070C0"/>
                </a:solidFill>
              </a:rPr>
              <a:t>Basingstoke</a:t>
            </a:r>
            <a:r>
              <a:rPr lang="en-GB" i="1" dirty="0">
                <a:solidFill>
                  <a:srgbClr val="0070C0"/>
                </a:solidFill>
              </a:rPr>
              <a:t>: </a:t>
            </a:r>
            <a:r>
              <a:rPr lang="en-GB" dirty="0">
                <a:solidFill>
                  <a:srgbClr val="0070C0"/>
                </a:solidFill>
              </a:rPr>
              <a:t>Palgrave Macmillan</a:t>
            </a:r>
            <a:endParaRPr lang="en-GB" dirty="0"/>
          </a:p>
        </p:txBody>
      </p:sp>
    </p:spTree>
    <p:extLst>
      <p:ext uri="{BB962C8B-B14F-4D97-AF65-F5344CB8AC3E}">
        <p14:creationId xmlns:p14="http://schemas.microsoft.com/office/powerpoint/2010/main" val="2943200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681</TotalTime>
  <Words>1927</Words>
  <Application>Microsoft Office PowerPoint</Application>
  <PresentationFormat>Widescreen</PresentationFormat>
  <Paragraphs>215</Paragraphs>
  <Slides>43</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43</vt:i4>
      </vt:variant>
    </vt:vector>
  </HeadingPairs>
  <TitlesOfParts>
    <vt:vector size="50" baseType="lpstr">
      <vt:lpstr>Arial</vt:lpstr>
      <vt:lpstr>Calibri</vt:lpstr>
      <vt:lpstr>Calibri Light</vt:lpstr>
      <vt:lpstr>Myriad Pro</vt:lpstr>
      <vt:lpstr>Office Theme</vt:lpstr>
      <vt:lpstr>Holding PAge</vt:lpstr>
      <vt:lpstr>20140311PresentationUWTSDTemplate</vt:lpstr>
      <vt:lpstr>PowerPoint Presentation</vt:lpstr>
      <vt:lpstr>Lesson Aims</vt:lpstr>
      <vt:lpstr>The Communication Process </vt:lpstr>
      <vt:lpstr>COMMUNICATION</vt:lpstr>
      <vt:lpstr>COMMUNICATION</vt:lpstr>
      <vt:lpstr>COMMUNICATION</vt:lpstr>
      <vt:lpstr>COMMUNICATION</vt:lpstr>
      <vt:lpstr>COMMUNICATION</vt:lpstr>
      <vt:lpstr>COMMUNICATION SKILLS</vt:lpstr>
      <vt:lpstr>COMMUNICATION SKILLS</vt:lpstr>
      <vt:lpstr>COMMUNICATION SKILLS</vt:lpstr>
      <vt:lpstr>COMMUNICATION SKILLS</vt:lpstr>
      <vt:lpstr>COMMUNICATION SKILLS (THE DETAILS)</vt:lpstr>
      <vt:lpstr>COMMUNICATION SKILLS VERBAL</vt:lpstr>
      <vt:lpstr>COMMUNICATION SKILLS VERBAL</vt:lpstr>
      <vt:lpstr>COMMUNICATION SKILLS VERBAL</vt:lpstr>
      <vt:lpstr>COMMUNICATION SKILLS VERBAL</vt:lpstr>
      <vt:lpstr>COMMUNICATION SKILLS VERBAL (Written)</vt:lpstr>
      <vt:lpstr>COMMUNICATION SKILLS NON- VERBAL </vt:lpstr>
      <vt:lpstr>COMMUNICATION SKILLS NON- VERBAL </vt:lpstr>
      <vt:lpstr>COMMUNICATION SKILLS NON- VERBAL </vt:lpstr>
      <vt:lpstr>COMMUNICATION SKILLS NON- VERBAL </vt:lpstr>
      <vt:lpstr>COMMUNICATION SKILLS NON- VERBAL </vt:lpstr>
      <vt:lpstr>COMMUNICATION SKILLS NON- VERBAL </vt:lpstr>
      <vt:lpstr>COMMUNICATION SKILLS NON- VERBAL (Body Language)  POSTURE</vt:lpstr>
      <vt:lpstr>COMMUNICATION SKILLS</vt:lpstr>
      <vt:lpstr>  COMMUNICATION SKILLS NON- VERBAL  Posture   </vt:lpstr>
      <vt:lpstr>COMMUNICATION SKILLS NON- VERBAL</vt:lpstr>
      <vt:lpstr>COMMUNICATION SKILLS</vt:lpstr>
      <vt:lpstr>COMMUNICATION SKILLS</vt:lpstr>
      <vt:lpstr>COMMUNICATION SKILLS</vt:lpstr>
      <vt:lpstr>COMMUNICATION SKILLS </vt:lpstr>
      <vt:lpstr>COMMUNICATION SKILLS</vt:lpstr>
      <vt:lpstr>COMMUNICATION SKILLS</vt:lpstr>
      <vt:lpstr>COMMUNICATION SKILLS</vt:lpstr>
      <vt:lpstr>COMMUNICATION SKILLS</vt:lpstr>
      <vt:lpstr>COMMUNICATION SKILLS</vt:lpstr>
      <vt:lpstr>COMMUNICATION SKILLS</vt:lpstr>
      <vt:lpstr>COMMUNICATION SKILLS</vt:lpstr>
      <vt:lpstr>BARRIERS to COMMUNICATION</vt:lpstr>
      <vt:lpstr>BARRIERS to COMMUNICATION</vt:lpstr>
      <vt:lpstr>BARRIERS to COMMUNICATION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Process of Communication</dc:title>
  <dc:creator>Lloyd Beharry</dc:creator>
  <cp:lastModifiedBy>Lloyd Beharry</cp:lastModifiedBy>
  <cp:revision>42</cp:revision>
  <dcterms:created xsi:type="dcterms:W3CDTF">2022-02-17T05:49:03Z</dcterms:created>
  <dcterms:modified xsi:type="dcterms:W3CDTF">2022-02-18T16:32:39Z</dcterms:modified>
</cp:coreProperties>
</file>