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D3B3C7E-BC2D-4436-8B03-AC421FA66787}"/>
              </a:ext>
            </a:extLst>
          </p:cNvPr>
          <p:cNvSpPr/>
          <p:nvPr/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66887E-4265-46F7-9DE0-605FFFC9076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035130" y="1066800"/>
            <a:ext cx="8112369" cy="2073119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 cap="all" spc="39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DB1A74-54F5-45CA-8922-87FFD57515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75804" y="4876802"/>
            <a:ext cx="7821637" cy="102869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BE6EF-9D0F-4ABF-B92C-E967FE3F1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4AB150-954C-4F02-89AC-DA7163D7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79965" y="6245352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E16270-CBD7-4ACC-BFC5-9CADE7226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9B5D0C1-066E-4C02-A6B8-59FAE4A19724}"/>
              </a:ext>
            </a:extLst>
          </p:cNvPr>
          <p:cNvGrpSpPr/>
          <p:nvPr/>
        </p:nvGrpSpPr>
        <p:grpSpPr>
          <a:xfrm>
            <a:off x="5662258" y="4240546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D4386904-AFDC-449E-8D1B-906B305EBDA7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70778F2-11E8-428C-8324-479CA9D6FE92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A0BE89E-CB2D-48BA-A8D2-533FAAAA725F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8129679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2DC87-4B97-4A7C-BC4C-6E7724561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59FD9-57FD-4ABA-9FCD-7954052534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7BD40E-B0AA-47B8-900F-488A8AEC1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E623C-1E35-4485-A5B4-A71969BE7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5C6BB9-EF4F-465E-985B-34521F68C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5863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F5577-D71B-4279-B07A-62F703E5D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48367D-C35C-4023-BEBE-F834D033B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BFCF8A-B8C6-496A-98A5-BBB52DB70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CDE45C10-227D-42DF-A888-EEFD3784F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23900" y="750338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A214944-8898-48BC-AE6F-065DA7BBB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580478" y="4714704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94B3AAB-30C4-441D-B481-D253F8325953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DCB6176-5585-40BC-BC9C-CA625F989F1B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7C4F1D9-97D8-43DD-A319-C56367F97FCE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5E64ED-B373-4866-B5A2-E805D3168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291" y="1274475"/>
            <a:ext cx="3761832" cy="2823913"/>
          </a:xfrm>
        </p:spPr>
        <p:txBody>
          <a:bodyPr anchor="b">
            <a:normAutofit/>
          </a:bodyPr>
          <a:lstStyle>
            <a:lvl1pPr algn="ctr">
              <a:defRPr sz="3200" cap="all" spc="6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6D6168-DDAE-41B2-A0D5-42185A2D02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6756" y="2730304"/>
            <a:ext cx="4383030" cy="139739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589036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825EB-71EE-41B3-89D2-47A0C7C35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62F7D-C4AD-4BD4-AAC8-F0223EE4A3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37305" y="2155369"/>
            <a:ext cx="4953000" cy="399832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0FB088-28C6-4667-8DF2-0DE32AE3EC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55369"/>
            <a:ext cx="4953000" cy="39983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36095F-AE34-4E94-B722-E3A1205AE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06A8E6-BD94-48EA-8F35-DA0DF910A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478AEF-56B8-49F5-81E8-663B1FFA0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5982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F873F-001F-4254-97F3-05329E6A7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555171"/>
            <a:ext cx="10134600" cy="113551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37B575-060F-4296-A28A-93DA109F96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7306" y="1801620"/>
            <a:ext cx="4849036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581A51-F4D1-4A02-9918-C416F820B6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37306" y="2619103"/>
            <a:ext cx="4849036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2916D0-3DFE-455D-9888-3FDEFD3D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108" y="1801620"/>
            <a:ext cx="4904585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93D763-0643-4A48-8007-93391C59F6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108" y="2619103"/>
            <a:ext cx="4904585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A2D07B-3A5D-41C2-83B8-BD1AD6522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2C1367-FE5A-4CDD-B85B-724FFFE5B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2F244-23EB-4E1A-B74F-77F23F879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92739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76C0A-BEF4-4DE4-A9D2-C60298FC7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67C0AC-3C98-4D68-AE72-CFFA1638C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A7722A-E2E4-45D2-8A20-4853ED683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6B9201-B20B-4412-B745-F2F6A9148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749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C4889A-9ABE-4409-BAD8-F84C36C1F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DA5A70-FE21-4CB6-A67B-1DC798E9E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84AD11-7FD2-432C-A6AB-395BE9275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351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397CF-9CDD-4E78-8F35-A2FFE7867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94BFE-7A85-4123-B0F7-4DB1C141C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6800"/>
            <a:ext cx="6172200" cy="483869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EFD6D-1929-4A73-A860-22A36FF5C1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B399A5-94A1-4452-AFF0-918BDA8B1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9589D8-DD83-406C-A77A-176D23993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E46024-82ED-40EF-8846-F6CC44BC5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4372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D12FA-83A4-42AF-98D7-312C4C5A7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CF1DC8-2932-4C6E-BFBB-8BA1C95984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5942012" cy="48387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6E0000-EF01-46A5-8A71-25FB7EA3F9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1AD40B-9246-4532-9F73-5BA9061C3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E6B9A0-5B1C-4F7B-828A-EF74E5147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2E99FB-C932-4165-A612-8B302D8F7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029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B1126-542A-43AD-8078-EE3565165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A5F98B-5F32-4561-BFBC-9F6E5DA0A3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28700" y="2161903"/>
            <a:ext cx="10134600" cy="3743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3D0DD-B04E-4E48-8EE1-51E46131A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81352D-F9C0-4442-9601-A09A7655E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C0801-9C45-40AE-AB33-5742CDA4D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52057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946561-59BF-4566-AD2C-9B05C4771D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6250" y="723899"/>
            <a:ext cx="2271849" cy="54102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DF7870-6CBD-47E2-854C-68141BAA10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23900" y="723899"/>
            <a:ext cx="8302534" cy="5410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2FAF3-C106-49CB-A845-1FC7F7313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D5CCC-00E8-48FA-91A6-921E7B644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7E1751-E7AA-406D-A977-1ACEF1FBD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252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CE7638-D991-46E7-BF2C-67D1AC829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23900"/>
            <a:ext cx="10134600" cy="12884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7C6B9C-4923-4DAB-9748-D5CD289EB9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2161903"/>
            <a:ext cx="10134600" cy="39693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78CF6-4B33-40E4-B881-5F4C568378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4765" y="6245032"/>
            <a:ext cx="5244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AE857E-F564-4539-9984-10435B6140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54841" y="6245032"/>
            <a:ext cx="26593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1EABEF-B998-4B11-A878-8F492F8E39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79964" y="6245033"/>
            <a:ext cx="41122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EB54D17-3792-403D-9127-495845021D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160920 w 12192000"/>
              <a:gd name="connsiteY0" fmla="*/ 157606 h 6858000"/>
              <a:gd name="connsiteX1" fmla="*/ 160920 w 12192000"/>
              <a:gd name="connsiteY1" fmla="*/ 6700394 h 6858000"/>
              <a:gd name="connsiteX2" fmla="*/ 12031081 w 12192000"/>
              <a:gd name="connsiteY2" fmla="*/ 6700394 h 6858000"/>
              <a:gd name="connsiteX3" fmla="*/ 12031081 w 12192000"/>
              <a:gd name="connsiteY3" fmla="*/ 157606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160920" y="157606"/>
                </a:moveTo>
                <a:lnTo>
                  <a:pt x="160920" y="6700394"/>
                </a:lnTo>
                <a:lnTo>
                  <a:pt x="12031081" y="6700394"/>
                </a:lnTo>
                <a:lnTo>
                  <a:pt x="12031081" y="15760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4702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kern="1200" cap="none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Tx/>
        <a:buNone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-228600" algn="l" defTabSz="914400" rtl="0" eaLnBrk="1" latinLnBrk="0" hangingPunct="1">
        <a:lnSpc>
          <a:spcPct val="11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lgbtilegalservice.org.au/blue-textured-background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svg.org/warning-sticker-vector-image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9D3B3C7E-BC2D-4436-8B03-AC421FA667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19">
            <a:extLst>
              <a:ext uri="{FF2B5EF4-FFF2-40B4-BE49-F238E27FC236}">
                <a16:creationId xmlns:a16="http://schemas.microsoft.com/office/drawing/2014/main" id="{79B5D0C1-066E-4C02-A6B8-59FAE4A197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8" y="4240546"/>
            <a:ext cx="867485" cy="115439"/>
            <a:chOff x="8910933" y="1861308"/>
            <a:chExt cx="867485" cy="115439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D4386904-AFDC-449E-8D1B-906B305EBD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30" name="Straight Connector 21">
              <a:extLst>
                <a:ext uri="{FF2B5EF4-FFF2-40B4-BE49-F238E27FC236}">
                  <a16:creationId xmlns:a16="http://schemas.microsoft.com/office/drawing/2014/main" id="{F70778F2-11E8-428C-8324-479CA9D6FE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4A0BE89E-CB2D-48BA-A8D2-533FAAAA7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31" name="Rectangle 24">
            <a:extLst>
              <a:ext uri="{FF2B5EF4-FFF2-40B4-BE49-F238E27FC236}">
                <a16:creationId xmlns:a16="http://schemas.microsoft.com/office/drawing/2014/main" id="{1AB7CFDD-E67B-4078-9BD0-D09D4200E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6468FDEC-9276-4677-A82C-6B188AC614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813" b="7813"/>
          <a:stretch/>
        </p:blipFill>
        <p:spPr>
          <a:xfrm>
            <a:off x="0" y="11"/>
            <a:ext cx="12192000" cy="6857989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4DAEF25D-C97E-48E9-B20C-FEFC2EC6E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1"/>
            <a:ext cx="12191999" cy="3842872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49000">
                <a:srgbClr val="000000">
                  <a:alpha val="45000"/>
                </a:srgbClr>
              </a:gs>
              <a:gs pos="100000">
                <a:srgbClr val="000000">
                  <a:alpha val="64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748FA6-F659-492D-8B78-0E633FE0D0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3" y="778355"/>
            <a:ext cx="10058399" cy="9620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kern="1200" cap="all" spc="39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Assignment 4 – Caution sign</a:t>
            </a:r>
          </a:p>
        </p:txBody>
      </p:sp>
      <p:sp>
        <p:nvSpPr>
          <p:cNvPr id="32" name="Title 6">
            <a:extLst>
              <a:ext uri="{FF2B5EF4-FFF2-40B4-BE49-F238E27FC236}">
                <a16:creationId xmlns:a16="http://schemas.microsoft.com/office/drawing/2014/main" id="{DBD9D8BC-08F1-4ED9-BD77-7CF08990EFD0}"/>
              </a:ext>
            </a:extLst>
          </p:cNvPr>
          <p:cNvSpPr txBox="1">
            <a:spLocks/>
          </p:cNvSpPr>
          <p:nvPr/>
        </p:nvSpPr>
        <p:spPr>
          <a:xfrm>
            <a:off x="4258978" y="2565820"/>
            <a:ext cx="3674031" cy="255410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 sz="1800" b="1" kern="1200">
                <a:solidFill>
                  <a:schemeClr val="accent1"/>
                </a:solidFill>
                <a:latin typeface="+mn-lt"/>
                <a:ea typeface="+mj-ea"/>
                <a:cs typeface="+mj-cs"/>
              </a:defRPr>
            </a:lvl1pPr>
            <a:lvl2pPr marL="27432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27432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Tx/>
              <a:buNone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54864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54864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Tx/>
              <a:buNone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s-AR" sz="1600" b="0" dirty="0">
                <a:solidFill>
                  <a:schemeClr val="bg1"/>
                </a:solidFill>
                <a:latin typeface="Arial"/>
              </a:rPr>
              <a:t>Foreign languages &amp; Cultural Awareness</a:t>
            </a:r>
            <a:br>
              <a:rPr lang="es-AR" sz="1600" b="0" dirty="0">
                <a:solidFill>
                  <a:schemeClr val="bg1"/>
                </a:solidFill>
                <a:latin typeface="Arial"/>
              </a:rPr>
            </a:br>
            <a:r>
              <a:rPr lang="es-AR" sz="1600" b="0" dirty="0">
                <a:solidFill>
                  <a:schemeClr val="bg1"/>
                </a:solidFill>
                <a:latin typeface="Arial"/>
              </a:rPr>
              <a:t>Spanish – Español </a:t>
            </a:r>
            <a:br>
              <a:rPr lang="es-AR" sz="1600" b="0" dirty="0">
                <a:solidFill>
                  <a:schemeClr val="bg1"/>
                </a:solidFill>
                <a:latin typeface="Arial"/>
              </a:rPr>
            </a:br>
            <a:r>
              <a:rPr lang="es-AR" sz="1600" b="0" dirty="0">
                <a:solidFill>
                  <a:schemeClr val="bg1"/>
                </a:solidFill>
                <a:latin typeface="Arial"/>
              </a:rPr>
              <a:t>Module: BMIH5003 </a:t>
            </a:r>
            <a:br>
              <a:rPr lang="es-AR" sz="1600" b="0" dirty="0">
                <a:solidFill>
                  <a:schemeClr val="bg1"/>
                </a:solidFill>
                <a:latin typeface="Arial"/>
              </a:rPr>
            </a:br>
            <a:br>
              <a:rPr lang="es-AR" sz="1600" b="0" dirty="0">
                <a:solidFill>
                  <a:schemeClr val="bg1"/>
                </a:solidFill>
                <a:latin typeface="Arial"/>
              </a:rPr>
            </a:br>
            <a:r>
              <a:rPr lang="es-AR" sz="1600" b="0" dirty="0">
                <a:solidFill>
                  <a:schemeClr val="bg1"/>
                </a:solidFill>
                <a:latin typeface="Arial"/>
              </a:rPr>
              <a:t>Gabriela Panaghioiu </a:t>
            </a:r>
            <a:br>
              <a:rPr lang="es-AR" sz="1600" b="0" dirty="0">
                <a:solidFill>
                  <a:schemeClr val="bg1"/>
                </a:solidFill>
                <a:latin typeface="Arial"/>
              </a:rPr>
            </a:br>
            <a:r>
              <a:rPr lang="es-AR" sz="1600" b="0" dirty="0">
                <a:solidFill>
                  <a:schemeClr val="bg1"/>
                </a:solidFill>
                <a:latin typeface="Arial"/>
              </a:rPr>
              <a:t>Student email: 2016970@student.uwtsd.ac.uk</a:t>
            </a:r>
            <a:br>
              <a:rPr lang="es-AR" sz="1600" b="0" dirty="0">
                <a:solidFill>
                  <a:schemeClr val="bg1"/>
                </a:solidFill>
                <a:latin typeface="Arial"/>
              </a:rPr>
            </a:br>
            <a:r>
              <a:rPr lang="es-AR" sz="1600" b="0" dirty="0">
                <a:solidFill>
                  <a:schemeClr val="bg1"/>
                </a:solidFill>
                <a:latin typeface="Arial"/>
              </a:rPr>
              <a:t>Lecturer: Rodrigo Aguilera</a:t>
            </a:r>
            <a:br>
              <a:rPr lang="es-AR" sz="1600" b="0" dirty="0">
                <a:solidFill>
                  <a:schemeClr val="bg1"/>
                </a:solidFill>
                <a:latin typeface="Arial"/>
              </a:rPr>
            </a:br>
            <a:r>
              <a:rPr lang="es-AR" sz="1600" b="0" dirty="0">
                <a:solidFill>
                  <a:schemeClr val="bg1"/>
                </a:solidFill>
                <a:latin typeface="Arial"/>
              </a:rPr>
              <a:t>International Hotel Management</a:t>
            </a:r>
            <a:br>
              <a:rPr lang="es-AR" sz="1600" b="0" dirty="0">
                <a:solidFill>
                  <a:schemeClr val="bg1"/>
                </a:solidFill>
                <a:latin typeface="Arial"/>
              </a:rPr>
            </a:br>
            <a:endParaRPr lang="en-US" sz="1600" b="0" dirty="0">
              <a:solidFill>
                <a:schemeClr val="bg1"/>
              </a:solidFill>
              <a:latin typeface="Arial"/>
            </a:endParaRP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11B83C36-AA51-4795-92DA-4FF7F0031E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031" y="6244310"/>
            <a:ext cx="2749420" cy="57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4030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0">
            <a:extLst>
              <a:ext uri="{FF2B5EF4-FFF2-40B4-BE49-F238E27FC236}">
                <a16:creationId xmlns:a16="http://schemas.microsoft.com/office/drawing/2014/main" id="{DF0CAD46-2E46-44EB-A063-C05881768C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id="{DE8A7E9B-3161-4AE7-B85C-EE3D7786D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700" y="1028700"/>
            <a:ext cx="10134600" cy="4800600"/>
          </a:xfrm>
          <a:prstGeom prst="rect">
            <a:avLst/>
          </a:prstGeom>
          <a:solidFill>
            <a:schemeClr val="bg2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D345B2-5A78-49D7-BBE1-F937C8C9FD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39253" y="2323257"/>
            <a:ext cx="7113494" cy="3250934"/>
          </a:xfrm>
        </p:spPr>
        <p:txBody>
          <a:bodyPr>
            <a:normAutofit fontScale="90000"/>
          </a:bodyPr>
          <a:lstStyle/>
          <a:p>
            <a:br>
              <a:rPr lang="en-US" sz="1400" b="1" dirty="0">
                <a:solidFill>
                  <a:srgbClr val="C00000"/>
                </a:solidFill>
              </a:rPr>
            </a:br>
            <a:br>
              <a:rPr lang="en-US" sz="1400" b="1" dirty="0">
                <a:solidFill>
                  <a:srgbClr val="C00000"/>
                </a:solidFill>
              </a:rPr>
            </a:br>
            <a:br>
              <a:rPr lang="en-US" sz="1400" b="1" dirty="0">
                <a:solidFill>
                  <a:srgbClr val="C00000"/>
                </a:solidFill>
              </a:rPr>
            </a:br>
            <a:br>
              <a:rPr lang="en-US" sz="1400" b="1" dirty="0">
                <a:solidFill>
                  <a:srgbClr val="C00000"/>
                </a:solidFill>
              </a:rPr>
            </a:br>
            <a:br>
              <a:rPr lang="en-US" sz="1400" b="1" dirty="0">
                <a:solidFill>
                  <a:srgbClr val="C00000"/>
                </a:solidFill>
              </a:rPr>
            </a:br>
            <a:br>
              <a:rPr lang="en-US" sz="1400" b="1" dirty="0">
                <a:solidFill>
                  <a:srgbClr val="C00000"/>
                </a:solidFill>
              </a:rPr>
            </a:br>
            <a:br>
              <a:rPr lang="en-US" sz="1400" b="1" dirty="0">
                <a:solidFill>
                  <a:srgbClr val="C00000"/>
                </a:solidFill>
              </a:rPr>
            </a:br>
            <a:br>
              <a:rPr lang="en-US" sz="1400" b="1" dirty="0">
                <a:solidFill>
                  <a:srgbClr val="C00000"/>
                </a:solidFill>
              </a:rPr>
            </a:br>
            <a:br>
              <a:rPr lang="en-US" sz="1400" b="1" dirty="0">
                <a:solidFill>
                  <a:srgbClr val="C00000"/>
                </a:solidFill>
              </a:rPr>
            </a:br>
            <a:br>
              <a:rPr lang="en-US" sz="1400" b="1" dirty="0">
                <a:solidFill>
                  <a:srgbClr val="C00000"/>
                </a:solidFill>
              </a:rPr>
            </a:br>
            <a:br>
              <a:rPr lang="en-US" sz="1400" b="1" dirty="0">
                <a:solidFill>
                  <a:srgbClr val="C00000"/>
                </a:solidFill>
              </a:rPr>
            </a:br>
            <a:br>
              <a:rPr lang="en-US" sz="1400" b="1" dirty="0">
                <a:solidFill>
                  <a:srgbClr val="C00000"/>
                </a:solidFill>
              </a:rPr>
            </a:br>
            <a:br>
              <a:rPr lang="en-US" sz="1400" b="1" dirty="0">
                <a:solidFill>
                  <a:srgbClr val="C00000"/>
                </a:solidFill>
              </a:rPr>
            </a:br>
            <a:br>
              <a:rPr lang="en-US" sz="1400" b="1" dirty="0">
                <a:solidFill>
                  <a:srgbClr val="C00000"/>
                </a:solidFill>
              </a:rPr>
            </a:br>
            <a:br>
              <a:rPr lang="en-US" sz="1400" b="1" dirty="0">
                <a:solidFill>
                  <a:srgbClr val="C00000"/>
                </a:solidFill>
              </a:rPr>
            </a:br>
            <a:br>
              <a:rPr lang="en-US" sz="1400" b="1" dirty="0">
                <a:solidFill>
                  <a:srgbClr val="C00000"/>
                </a:solidFill>
              </a:rPr>
            </a:br>
            <a:br>
              <a:rPr lang="en-US" sz="1400" b="1" dirty="0">
                <a:solidFill>
                  <a:srgbClr val="C00000"/>
                </a:solidFill>
              </a:rPr>
            </a:br>
            <a:br>
              <a:rPr lang="en-US" sz="1400" b="1" dirty="0">
                <a:solidFill>
                  <a:srgbClr val="C00000"/>
                </a:solidFill>
              </a:rPr>
            </a:br>
            <a:r>
              <a:rPr lang="en-US" sz="1300" b="1" dirty="0" err="1">
                <a:solidFill>
                  <a:srgbClr val="C00000"/>
                </a:solidFill>
              </a:rPr>
              <a:t>En</a:t>
            </a:r>
            <a:r>
              <a:rPr lang="en-US" sz="1300" b="1" dirty="0">
                <a:solidFill>
                  <a:srgbClr val="C00000"/>
                </a:solidFill>
              </a:rPr>
              <a:t> </a:t>
            </a:r>
            <a:r>
              <a:rPr lang="en-US" sz="1300" b="1" dirty="0" err="1">
                <a:solidFill>
                  <a:srgbClr val="C00000"/>
                </a:solidFill>
              </a:rPr>
              <a:t>caso</a:t>
            </a:r>
            <a:r>
              <a:rPr lang="en-US" sz="1300" b="1" dirty="0">
                <a:solidFill>
                  <a:srgbClr val="C00000"/>
                </a:solidFill>
              </a:rPr>
              <a:t> de </a:t>
            </a:r>
            <a:r>
              <a:rPr lang="en-US" sz="1300" b="1" dirty="0" err="1">
                <a:solidFill>
                  <a:srgbClr val="C00000"/>
                </a:solidFill>
              </a:rPr>
              <a:t>terremoto</a:t>
            </a:r>
            <a:br>
              <a:rPr lang="en-US" sz="1300" b="1" dirty="0">
                <a:solidFill>
                  <a:srgbClr val="C00000"/>
                </a:solidFill>
              </a:rPr>
            </a:br>
            <a:br>
              <a:rPr lang="en-US" sz="1300" b="1" dirty="0">
                <a:solidFill>
                  <a:srgbClr val="C00000"/>
                </a:solidFill>
              </a:rPr>
            </a:br>
            <a:r>
              <a:rPr lang="en-US" sz="1300" b="1" dirty="0" err="1">
                <a:solidFill>
                  <a:schemeClr val="tx1"/>
                </a:solidFill>
              </a:rPr>
              <a:t>Mant</a:t>
            </a:r>
            <a:r>
              <a:rPr lang="es-AR" sz="1300" b="1" dirty="0">
                <a:solidFill>
                  <a:schemeClr val="tx1"/>
                </a:solidFill>
              </a:rPr>
              <a:t>é</a:t>
            </a:r>
            <a:r>
              <a:rPr lang="en-US" sz="1300" b="1" dirty="0">
                <a:solidFill>
                  <a:schemeClr val="tx1"/>
                </a:solidFill>
              </a:rPr>
              <a:t>n la </a:t>
            </a:r>
            <a:r>
              <a:rPr lang="en-US" sz="1300" b="1" dirty="0" err="1">
                <a:solidFill>
                  <a:schemeClr val="tx1"/>
                </a:solidFill>
              </a:rPr>
              <a:t>calma</a:t>
            </a:r>
            <a:r>
              <a:rPr lang="en-US" sz="1300" b="1" dirty="0">
                <a:solidFill>
                  <a:schemeClr val="tx1"/>
                </a:solidFill>
              </a:rPr>
              <a:t> </a:t>
            </a:r>
            <a:br>
              <a:rPr lang="en-US" sz="1300" b="1" dirty="0">
                <a:solidFill>
                  <a:schemeClr val="tx1"/>
                </a:solidFill>
              </a:rPr>
            </a:br>
            <a:r>
              <a:rPr lang="en-US" sz="1300" b="1" dirty="0">
                <a:solidFill>
                  <a:schemeClr val="tx1"/>
                </a:solidFill>
              </a:rPr>
              <a:t>*</a:t>
            </a:r>
            <a:br>
              <a:rPr lang="en-US" sz="1300" b="1" dirty="0">
                <a:solidFill>
                  <a:schemeClr val="tx1"/>
                </a:solidFill>
              </a:rPr>
            </a:br>
            <a:r>
              <a:rPr lang="en-US" sz="1300" b="1" dirty="0" err="1">
                <a:solidFill>
                  <a:schemeClr val="tx1"/>
                </a:solidFill>
              </a:rPr>
              <a:t>Pagar</a:t>
            </a:r>
            <a:r>
              <a:rPr lang="en-US" sz="1300" b="1" dirty="0">
                <a:solidFill>
                  <a:schemeClr val="tx1"/>
                </a:solidFill>
              </a:rPr>
              <a:t> la </a:t>
            </a:r>
            <a:r>
              <a:rPr lang="en-US" sz="1300" b="1" dirty="0" err="1">
                <a:solidFill>
                  <a:schemeClr val="tx1"/>
                </a:solidFill>
              </a:rPr>
              <a:t>cuenta</a:t>
            </a:r>
            <a:r>
              <a:rPr lang="en-US" sz="1300" b="1" dirty="0">
                <a:solidFill>
                  <a:schemeClr val="tx1"/>
                </a:solidFill>
              </a:rPr>
              <a:t> del hotel</a:t>
            </a:r>
            <a:br>
              <a:rPr lang="en-US" sz="1300" b="1" dirty="0">
                <a:solidFill>
                  <a:schemeClr val="tx1"/>
                </a:solidFill>
              </a:rPr>
            </a:br>
            <a:r>
              <a:rPr lang="en-US" sz="1300" b="1" dirty="0">
                <a:solidFill>
                  <a:schemeClr val="tx1"/>
                </a:solidFill>
              </a:rPr>
              <a:t>*</a:t>
            </a:r>
            <a:br>
              <a:rPr lang="en-US" sz="1300" b="1" dirty="0">
                <a:solidFill>
                  <a:schemeClr val="tx1"/>
                </a:solidFill>
              </a:rPr>
            </a:br>
            <a:r>
              <a:rPr lang="en-US" sz="1300" b="1" dirty="0" err="1">
                <a:solidFill>
                  <a:schemeClr val="tx1"/>
                </a:solidFill>
              </a:rPr>
              <a:t>Correr</a:t>
            </a:r>
            <a:r>
              <a:rPr lang="en-US" sz="1300" b="1" dirty="0">
                <a:solidFill>
                  <a:schemeClr val="tx1"/>
                </a:solidFill>
              </a:rPr>
              <a:t> </a:t>
            </a:r>
            <a:r>
              <a:rPr lang="en-US" sz="1300" b="1" dirty="0" err="1">
                <a:solidFill>
                  <a:schemeClr val="tx1"/>
                </a:solidFill>
              </a:rPr>
              <a:t>como</a:t>
            </a:r>
            <a:r>
              <a:rPr lang="en-US" sz="1300" b="1" dirty="0">
                <a:solidFill>
                  <a:schemeClr val="tx1"/>
                </a:solidFill>
              </a:rPr>
              <a:t> </a:t>
            </a:r>
            <a:r>
              <a:rPr lang="en-US" sz="1300" b="1" dirty="0" err="1">
                <a:solidFill>
                  <a:schemeClr val="tx1"/>
                </a:solidFill>
              </a:rPr>
              <a:t>el</a:t>
            </a:r>
            <a:r>
              <a:rPr lang="en-US" sz="1300" b="1" dirty="0">
                <a:solidFill>
                  <a:schemeClr val="tx1"/>
                </a:solidFill>
              </a:rPr>
              <a:t> </a:t>
            </a:r>
            <a:r>
              <a:rPr lang="en-US" sz="1300" b="1" dirty="0" err="1">
                <a:solidFill>
                  <a:schemeClr val="tx1"/>
                </a:solidFill>
              </a:rPr>
              <a:t>infierno</a:t>
            </a:r>
            <a:br>
              <a:rPr lang="en-US" sz="1300" b="1" dirty="0">
                <a:solidFill>
                  <a:srgbClr val="C00000"/>
                </a:solidFill>
              </a:rPr>
            </a:br>
            <a:br>
              <a:rPr lang="en-US" sz="1300" b="1" dirty="0">
                <a:solidFill>
                  <a:srgbClr val="C00000"/>
                </a:solidFill>
              </a:rPr>
            </a:br>
            <a:br>
              <a:rPr lang="en-US" sz="1300" b="1" dirty="0">
                <a:solidFill>
                  <a:srgbClr val="C00000"/>
                </a:solidFill>
              </a:rPr>
            </a:br>
            <a:r>
              <a:rPr lang="en-US" sz="1300" b="1" dirty="0">
                <a:solidFill>
                  <a:srgbClr val="C00000"/>
                </a:solidFill>
              </a:rPr>
              <a:t>In case of earthquake</a:t>
            </a:r>
            <a:br>
              <a:rPr lang="en-US" sz="1300" b="1" dirty="0">
                <a:solidFill>
                  <a:srgbClr val="C00000"/>
                </a:solidFill>
              </a:rPr>
            </a:br>
            <a:br>
              <a:rPr lang="en-US" sz="1300" dirty="0"/>
            </a:br>
            <a:r>
              <a:rPr lang="en-US" sz="1300" b="1" dirty="0"/>
              <a:t>stay calm</a:t>
            </a:r>
            <a:br>
              <a:rPr lang="en-US" sz="1300" b="1" dirty="0"/>
            </a:br>
            <a:r>
              <a:rPr lang="en-US" sz="1300" b="1" dirty="0"/>
              <a:t>*</a:t>
            </a:r>
            <a:br>
              <a:rPr lang="en-US" sz="1300" b="1" dirty="0"/>
            </a:br>
            <a:r>
              <a:rPr lang="en-US" sz="1300" b="1" dirty="0"/>
              <a:t>pay hotel bill</a:t>
            </a:r>
            <a:br>
              <a:rPr lang="en-US" sz="1300" b="1" dirty="0"/>
            </a:br>
            <a:r>
              <a:rPr lang="en-US" sz="1300" b="1" dirty="0"/>
              <a:t>*</a:t>
            </a:r>
            <a:br>
              <a:rPr lang="en-US" sz="1300" b="1" dirty="0"/>
            </a:br>
            <a:r>
              <a:rPr lang="en-US" sz="1300" b="1" dirty="0"/>
              <a:t>run like hell</a:t>
            </a:r>
          </a:p>
        </p:txBody>
      </p:sp>
      <p:grpSp>
        <p:nvGrpSpPr>
          <p:cNvPr id="21" name="Group 14">
            <a:extLst>
              <a:ext uri="{FF2B5EF4-FFF2-40B4-BE49-F238E27FC236}">
                <a16:creationId xmlns:a16="http://schemas.microsoft.com/office/drawing/2014/main" id="{C3E45FAB-3768-4529-B0E8-A0E9BE5E3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8" y="3891005"/>
            <a:ext cx="867485" cy="115439"/>
            <a:chOff x="8910933" y="1861308"/>
            <a:chExt cx="867485" cy="115439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6FF68CFF-0675-43D9-8EF2-EAC1F19D24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22" name="Straight Connector 16">
              <a:extLst>
                <a:ext uri="{FF2B5EF4-FFF2-40B4-BE49-F238E27FC236}">
                  <a16:creationId xmlns:a16="http://schemas.microsoft.com/office/drawing/2014/main" id="{E1414FA8-D7DF-4B14-AD83-846AB2899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638B88A0-A01D-4106-8E09-1AEB09B04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8" name="Picture 7" descr="Logo&#10;&#10;Description automatically generated with medium confidence">
            <a:extLst>
              <a:ext uri="{FF2B5EF4-FFF2-40B4-BE49-F238E27FC236}">
                <a16:creationId xmlns:a16="http://schemas.microsoft.com/office/drawing/2014/main" id="{16C5C145-FA23-4025-89D8-04E0581B82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031497" y="-1164618"/>
            <a:ext cx="8129005" cy="10063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256362"/>
      </p:ext>
    </p:extLst>
  </p:cSld>
  <p:clrMapOvr>
    <a:masterClrMapping/>
  </p:clrMapOvr>
</p:sld>
</file>

<file path=ppt/theme/theme1.xml><?xml version="1.0" encoding="utf-8"?>
<a:theme xmlns:a="http://schemas.openxmlformats.org/drawingml/2006/main" name="AdornVTI">
  <a:themeElements>
    <a:clrScheme name="GC1">
      <a:dk1>
        <a:sysClr val="windowText" lastClr="000000"/>
      </a:dk1>
      <a:lt1>
        <a:sysClr val="window" lastClr="FFFFFF"/>
      </a:lt1>
      <a:dk2>
        <a:srgbClr val="2C2830"/>
      </a:dk2>
      <a:lt2>
        <a:srgbClr val="E0DCE1"/>
      </a:lt2>
      <a:accent1>
        <a:srgbClr val="908193"/>
      </a:accent1>
      <a:accent2>
        <a:srgbClr val="A08889"/>
      </a:accent2>
      <a:accent3>
        <a:srgbClr val="B48C7E"/>
      </a:accent3>
      <a:accent4>
        <a:srgbClr val="809C9B"/>
      </a:accent4>
      <a:accent5>
        <a:srgbClr val="899F91"/>
      </a:accent5>
      <a:accent6>
        <a:srgbClr val="728274"/>
      </a:accent6>
      <a:hlink>
        <a:srgbClr val="837585"/>
      </a:hlink>
      <a:folHlink>
        <a:srgbClr val="677E83"/>
      </a:folHlink>
    </a:clrScheme>
    <a:fontScheme name="Bembo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dornVTI" id="{497E3FA9-5A27-4D12-9D04-917BEF3D1303}" vid="{34192A01-61CA-4566-9818-841C607496F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112</Words>
  <Application>Microsoft Office PowerPoint</Application>
  <PresentationFormat>Widescreen</PresentationFormat>
  <Paragraphs>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Bembo</vt:lpstr>
      <vt:lpstr>AdornVTI</vt:lpstr>
      <vt:lpstr>Assignment 4 – Caution sign</vt:lpstr>
      <vt:lpstr>                  En caso de terremoto  Mantén la calma  * Pagar la cuenta del hotel * Correr como el infierno   In case of earthquake  stay calm * pay hotel bill * run like hell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4 – Caution sign</dc:title>
  <dc:creator>Gabriela Panaghioiu</dc:creator>
  <cp:lastModifiedBy>Gabriela Panaghioiu</cp:lastModifiedBy>
  <cp:revision>1</cp:revision>
  <dcterms:created xsi:type="dcterms:W3CDTF">2022-03-11T19:38:53Z</dcterms:created>
  <dcterms:modified xsi:type="dcterms:W3CDTF">2022-03-11T20:14:14Z</dcterms:modified>
</cp:coreProperties>
</file>