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3.xml" ContentType="application/vnd.openxmlformats-officedocument.presentationml.notesSlide+xml"/>
  <Override PartName="/ppt/tags/tag12.xml" ContentType="application/vnd.openxmlformats-officedocument.presentationml.tags+xml"/>
  <Override PartName="/ppt/notesSlides/notesSlide4.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0.xml" ContentType="application/vnd.openxmlformats-officedocument.presentationml.tags+xml"/>
  <Override PartName="/ppt/notesSlides/notesSlide7.xml" ContentType="application/vnd.openxmlformats-officedocument.presentationml.notesSlide+xml"/>
  <Override PartName="/ppt/tags/tag21.xml" ContentType="application/vnd.openxmlformats-officedocument.presentationml.tags+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9.xml" ContentType="application/vnd.openxmlformats-officedocument.presentationml.notesSlide+xml"/>
  <Override PartName="/ppt/tags/tag26.xml" ContentType="application/vnd.openxmlformats-officedocument.presentationml.tags+xml"/>
  <Override PartName="/ppt/notesSlides/notesSlide10.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1.xml" ContentType="application/vnd.openxmlformats-officedocument.presentationml.notesSlide+xml"/>
  <Override PartName="/ppt/tags/tag34.xml" ContentType="application/vnd.openxmlformats-officedocument.presentationml.tags+xml"/>
  <Override PartName="/ppt/notesSlides/notesSlide12.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13.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7" r:id="rId4"/>
  </p:sldMasterIdLst>
  <p:notesMasterIdLst>
    <p:notesMasterId r:id="rId65"/>
  </p:notesMasterIdLst>
  <p:sldIdLst>
    <p:sldId id="348" r:id="rId5"/>
    <p:sldId id="350" r:id="rId6"/>
    <p:sldId id="351" r:id="rId7"/>
    <p:sldId id="353" r:id="rId8"/>
    <p:sldId id="354" r:id="rId9"/>
    <p:sldId id="352" r:id="rId10"/>
    <p:sldId id="356" r:id="rId11"/>
    <p:sldId id="357" r:id="rId12"/>
    <p:sldId id="358" r:id="rId13"/>
    <p:sldId id="359" r:id="rId14"/>
    <p:sldId id="362" r:id="rId15"/>
    <p:sldId id="268" r:id="rId16"/>
    <p:sldId id="361" r:id="rId17"/>
    <p:sldId id="367" r:id="rId18"/>
    <p:sldId id="360" r:id="rId19"/>
    <p:sldId id="363" r:id="rId20"/>
    <p:sldId id="364" r:id="rId21"/>
    <p:sldId id="365" r:id="rId22"/>
    <p:sldId id="366" r:id="rId23"/>
    <p:sldId id="368" r:id="rId24"/>
    <p:sldId id="369" r:id="rId25"/>
    <p:sldId id="370" r:id="rId26"/>
    <p:sldId id="371" r:id="rId27"/>
    <p:sldId id="372" r:id="rId28"/>
    <p:sldId id="373" r:id="rId29"/>
    <p:sldId id="374" r:id="rId30"/>
    <p:sldId id="375" r:id="rId31"/>
    <p:sldId id="376" r:id="rId32"/>
    <p:sldId id="377" r:id="rId33"/>
    <p:sldId id="378" r:id="rId34"/>
    <p:sldId id="379" r:id="rId35"/>
    <p:sldId id="380" r:id="rId36"/>
    <p:sldId id="381" r:id="rId37"/>
    <p:sldId id="382" r:id="rId38"/>
    <p:sldId id="383" r:id="rId39"/>
    <p:sldId id="384" r:id="rId40"/>
    <p:sldId id="385" r:id="rId41"/>
    <p:sldId id="386" r:id="rId42"/>
    <p:sldId id="387" r:id="rId43"/>
    <p:sldId id="388" r:id="rId44"/>
    <p:sldId id="389" r:id="rId45"/>
    <p:sldId id="390" r:id="rId46"/>
    <p:sldId id="391" r:id="rId47"/>
    <p:sldId id="392" r:id="rId48"/>
    <p:sldId id="393" r:id="rId49"/>
    <p:sldId id="394" r:id="rId50"/>
    <p:sldId id="395" r:id="rId51"/>
    <p:sldId id="396" r:id="rId52"/>
    <p:sldId id="397" r:id="rId53"/>
    <p:sldId id="398" r:id="rId54"/>
    <p:sldId id="399" r:id="rId55"/>
    <p:sldId id="400" r:id="rId56"/>
    <p:sldId id="401" r:id="rId57"/>
    <p:sldId id="402" r:id="rId58"/>
    <p:sldId id="403" r:id="rId59"/>
    <p:sldId id="404" r:id="rId60"/>
    <p:sldId id="405" r:id="rId61"/>
    <p:sldId id="406" r:id="rId62"/>
    <p:sldId id="407" r:id="rId63"/>
    <p:sldId id="408"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28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34" autoAdjust="0"/>
  </p:normalViewPr>
  <p:slideViewPr>
    <p:cSldViewPr snapToGrid="0">
      <p:cViewPr varScale="1">
        <p:scale>
          <a:sx n="43" d="100"/>
          <a:sy n="43" d="100"/>
        </p:scale>
        <p:origin x="45" y="10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C0B14E-AEA6-48D3-A387-ED4A3A3BF840}" type="doc">
      <dgm:prSet loTypeId="urn:microsoft.com/office/officeart/2005/8/layout/hProcess11" loCatId="icon" qsTypeId="urn:microsoft.com/office/officeart/2005/8/quickstyle/simple1" qsCatId="simple" csTypeId="urn:microsoft.com/office/officeart/2005/8/colors/colorful1" csCatId="colorful" phldr="1"/>
      <dgm:spPr/>
      <dgm:t>
        <a:bodyPr/>
        <a:lstStyle/>
        <a:p>
          <a:endParaRPr lang="en-US"/>
        </a:p>
      </dgm:t>
    </dgm:pt>
    <dgm:pt modelId="{AACEAFD5-63CF-4AFC-B46F-BE086C5D447C}">
      <dgm:prSet phldrT="[Text]" custT="1"/>
      <dgm:spPr/>
      <dgm:t>
        <a:bodyPr/>
        <a:lstStyle/>
        <a:p>
          <a:pPr>
            <a:lnSpc>
              <a:spcPct val="100000"/>
            </a:lnSpc>
          </a:pPr>
          <a:r>
            <a:rPr lang="en-US" sz="1400" b="1" dirty="0" smtClean="0">
              <a:solidFill>
                <a:schemeClr val="tx1">
                  <a:lumMod val="75000"/>
                  <a:lumOff val="25000"/>
                </a:schemeClr>
              </a:solidFill>
              <a:effectLst/>
              <a:latin typeface="+mj-lt"/>
            </a:rPr>
            <a:t>Starting 1920’s</a:t>
          </a:r>
          <a:endParaRPr lang="en-US" sz="1400" b="1" dirty="0">
            <a:solidFill>
              <a:schemeClr val="tx1">
                <a:lumMod val="75000"/>
                <a:lumOff val="25000"/>
              </a:schemeClr>
            </a:solidFill>
            <a:effectLst/>
            <a:latin typeface="+mj-lt"/>
          </a:endParaRPr>
        </a:p>
      </dgm:t>
    </dgm:pt>
    <dgm:pt modelId="{7A0BD8EC-BB4A-4912-A54E-6F39B681264E}" type="parTrans" cxnId="{AE101ABC-7EA3-4444-A576-8AB15A371C84}">
      <dgm:prSet/>
      <dgm:spPr/>
      <dgm:t>
        <a:bodyPr/>
        <a:lstStyle/>
        <a:p>
          <a:pPr>
            <a:lnSpc>
              <a:spcPct val="100000"/>
            </a:lnSpc>
          </a:pPr>
          <a:endParaRPr lang="en-US" sz="1800" b="0">
            <a:solidFill>
              <a:schemeClr val="tx1">
                <a:lumMod val="75000"/>
                <a:lumOff val="25000"/>
              </a:schemeClr>
            </a:solidFill>
            <a:effectLst/>
          </a:endParaRPr>
        </a:p>
      </dgm:t>
    </dgm:pt>
    <dgm:pt modelId="{7A8D4B4D-06E9-4958-810D-A6226B6AC588}" type="sibTrans" cxnId="{AE101ABC-7EA3-4444-A576-8AB15A371C84}">
      <dgm:prSet/>
      <dgm:spPr/>
      <dgm:t>
        <a:bodyPr/>
        <a:lstStyle/>
        <a:p>
          <a:pPr>
            <a:lnSpc>
              <a:spcPct val="100000"/>
            </a:lnSpc>
          </a:pPr>
          <a:endParaRPr lang="en-US" sz="1800" b="0">
            <a:solidFill>
              <a:schemeClr val="tx1">
                <a:lumMod val="75000"/>
                <a:lumOff val="25000"/>
              </a:schemeClr>
            </a:solidFill>
            <a:effectLst/>
          </a:endParaRPr>
        </a:p>
      </dgm:t>
    </dgm:pt>
    <dgm:pt modelId="{5D70EFF5-8B31-4A1F-AE44-51E4CF0013EB}">
      <dgm:prSet phldrT="[Text]" custT="1"/>
      <dgm:spPr/>
      <dgm:t>
        <a:bodyPr lIns="108000" tIns="432000" rIns="288000" anchor="t" anchorCtr="0"/>
        <a:lstStyle/>
        <a:p>
          <a:pPr marL="17463" indent="-17463">
            <a:lnSpc>
              <a:spcPct val="100000"/>
            </a:lnSpc>
            <a:buNone/>
            <a:tabLst/>
          </a:pPr>
          <a:r>
            <a:rPr lang="en-US" sz="1100" b="0" dirty="0" err="1" smtClean="0">
              <a:solidFill>
                <a:schemeClr val="tx1">
                  <a:lumMod val="75000"/>
                  <a:lumOff val="25000"/>
                </a:schemeClr>
              </a:solidFill>
              <a:effectLst/>
            </a:rPr>
            <a:t>Behavioural</a:t>
          </a:r>
          <a:r>
            <a:rPr lang="en-US" sz="1100" b="0" dirty="0" smtClean="0">
              <a:solidFill>
                <a:schemeClr val="tx1">
                  <a:lumMod val="75000"/>
                  <a:lumOff val="25000"/>
                </a:schemeClr>
              </a:solidFill>
              <a:effectLst/>
            </a:rPr>
            <a:t> theories </a:t>
          </a:r>
          <a:endParaRPr lang="en-US" sz="1100" b="0" dirty="0">
            <a:solidFill>
              <a:schemeClr val="tx1">
                <a:lumMod val="75000"/>
                <a:lumOff val="25000"/>
              </a:schemeClr>
            </a:solidFill>
            <a:effectLst/>
          </a:endParaRPr>
        </a:p>
      </dgm:t>
    </dgm:pt>
    <dgm:pt modelId="{96C720A0-FEEF-48D1-8DF6-ABA03C304822}" type="parTrans" cxnId="{E97FF64F-8020-497E-AE7D-2395DDA4560D}">
      <dgm:prSet/>
      <dgm:spPr/>
      <dgm:t>
        <a:bodyPr/>
        <a:lstStyle/>
        <a:p>
          <a:pPr>
            <a:lnSpc>
              <a:spcPct val="100000"/>
            </a:lnSpc>
          </a:pPr>
          <a:endParaRPr lang="en-US" sz="1800" b="0">
            <a:solidFill>
              <a:schemeClr val="tx1">
                <a:lumMod val="75000"/>
                <a:lumOff val="25000"/>
              </a:schemeClr>
            </a:solidFill>
            <a:effectLst/>
          </a:endParaRPr>
        </a:p>
      </dgm:t>
    </dgm:pt>
    <dgm:pt modelId="{B6A59CDE-18AD-4553-B6C5-FF001A8E8510}" type="sibTrans" cxnId="{E97FF64F-8020-497E-AE7D-2395DDA4560D}">
      <dgm:prSet/>
      <dgm:spPr/>
      <dgm:t>
        <a:bodyPr/>
        <a:lstStyle/>
        <a:p>
          <a:pPr>
            <a:lnSpc>
              <a:spcPct val="100000"/>
            </a:lnSpc>
          </a:pPr>
          <a:endParaRPr lang="en-US" sz="1800" b="0">
            <a:solidFill>
              <a:schemeClr val="tx1">
                <a:lumMod val="75000"/>
                <a:lumOff val="25000"/>
              </a:schemeClr>
            </a:solidFill>
            <a:effectLst/>
          </a:endParaRPr>
        </a:p>
      </dgm:t>
    </dgm:pt>
    <dgm:pt modelId="{D71FC021-6A65-44D1-95B9-0E6C89079866}">
      <dgm:prSet phldrT="[Text]" custT="1"/>
      <dgm:spPr/>
      <dgm:t>
        <a:bodyPr/>
        <a:lstStyle/>
        <a:p>
          <a:pPr marL="17463" indent="0">
            <a:lnSpc>
              <a:spcPct val="100000"/>
            </a:lnSpc>
            <a:buNone/>
            <a:tabLst/>
          </a:pPr>
          <a:r>
            <a:rPr lang="en-US" sz="1400" b="1" dirty="0" smtClean="0">
              <a:solidFill>
                <a:schemeClr val="tx1">
                  <a:lumMod val="75000"/>
                  <a:lumOff val="25000"/>
                </a:schemeClr>
              </a:solidFill>
              <a:effectLst/>
              <a:latin typeface="+mj-lt"/>
            </a:rPr>
            <a:t>1960’s</a:t>
          </a:r>
          <a:endParaRPr lang="en-US" sz="1400" b="1" dirty="0">
            <a:solidFill>
              <a:schemeClr val="tx1">
                <a:lumMod val="75000"/>
                <a:lumOff val="25000"/>
              </a:schemeClr>
            </a:solidFill>
            <a:effectLst/>
            <a:latin typeface="+mj-lt"/>
          </a:endParaRPr>
        </a:p>
      </dgm:t>
    </dgm:pt>
    <dgm:pt modelId="{862AAE39-3AAD-40E3-BA20-90187BD73242}" type="parTrans" cxnId="{53239C96-427C-420B-95DC-546F3B30ED65}">
      <dgm:prSet/>
      <dgm:spPr/>
      <dgm:t>
        <a:bodyPr/>
        <a:lstStyle/>
        <a:p>
          <a:pPr>
            <a:lnSpc>
              <a:spcPct val="100000"/>
            </a:lnSpc>
          </a:pPr>
          <a:endParaRPr lang="en-US" sz="1800" b="0">
            <a:solidFill>
              <a:schemeClr val="tx1">
                <a:lumMod val="75000"/>
                <a:lumOff val="25000"/>
              </a:schemeClr>
            </a:solidFill>
            <a:effectLst/>
          </a:endParaRPr>
        </a:p>
      </dgm:t>
    </dgm:pt>
    <dgm:pt modelId="{9B090D9D-470E-46E2-AABB-0368A52481AA}" type="sibTrans" cxnId="{53239C96-427C-420B-95DC-546F3B30ED65}">
      <dgm:prSet/>
      <dgm:spPr/>
      <dgm:t>
        <a:bodyPr/>
        <a:lstStyle/>
        <a:p>
          <a:pPr>
            <a:lnSpc>
              <a:spcPct val="100000"/>
            </a:lnSpc>
          </a:pPr>
          <a:endParaRPr lang="en-US" sz="1800" b="0">
            <a:solidFill>
              <a:schemeClr val="tx1">
                <a:lumMod val="75000"/>
                <a:lumOff val="25000"/>
              </a:schemeClr>
            </a:solidFill>
            <a:effectLst/>
          </a:endParaRPr>
        </a:p>
      </dgm:t>
    </dgm:pt>
    <dgm:pt modelId="{4A6BB192-9983-4F48-BBC5-6E384EED7EC5}">
      <dgm:prSet phldrT="[Text]" custT="1"/>
      <dgm:spPr/>
      <dgm:t>
        <a:bodyPr lIns="108000" tIns="432000" rIns="288000" anchor="t" anchorCtr="0"/>
        <a:lstStyle/>
        <a:p>
          <a:pPr marL="17463" indent="0">
            <a:lnSpc>
              <a:spcPct val="100000"/>
            </a:lnSpc>
            <a:buNone/>
            <a:tabLst/>
          </a:pPr>
          <a:r>
            <a:rPr lang="en-US" sz="1100" b="0" dirty="0" smtClean="0">
              <a:solidFill>
                <a:schemeClr val="tx1">
                  <a:lumMod val="75000"/>
                  <a:lumOff val="25000"/>
                </a:schemeClr>
              </a:solidFill>
              <a:effectLst/>
            </a:rPr>
            <a:t>More </a:t>
          </a:r>
          <a:r>
            <a:rPr lang="en-US" sz="1100" b="0" dirty="0" err="1" smtClean="0">
              <a:solidFill>
                <a:schemeClr val="tx1">
                  <a:lumMod val="75000"/>
                  <a:lumOff val="25000"/>
                </a:schemeClr>
              </a:solidFill>
              <a:effectLst/>
            </a:rPr>
            <a:t>behavioural</a:t>
          </a:r>
          <a:endParaRPr lang="en-US" sz="1100" b="0" dirty="0">
            <a:solidFill>
              <a:schemeClr val="tx1">
                <a:lumMod val="75000"/>
                <a:lumOff val="25000"/>
              </a:schemeClr>
            </a:solidFill>
            <a:effectLst/>
          </a:endParaRPr>
        </a:p>
      </dgm:t>
    </dgm:pt>
    <dgm:pt modelId="{230A6E4A-6CED-4DC0-AEFE-6859FE07B658}" type="parTrans" cxnId="{E3115EEA-DE9C-4F06-B8B3-BEB263D5F2B1}">
      <dgm:prSet/>
      <dgm:spPr/>
      <dgm:t>
        <a:bodyPr/>
        <a:lstStyle/>
        <a:p>
          <a:pPr>
            <a:lnSpc>
              <a:spcPct val="100000"/>
            </a:lnSpc>
          </a:pPr>
          <a:endParaRPr lang="en-US" sz="1800" b="0">
            <a:solidFill>
              <a:schemeClr val="tx1">
                <a:lumMod val="75000"/>
                <a:lumOff val="25000"/>
              </a:schemeClr>
            </a:solidFill>
            <a:effectLst/>
          </a:endParaRPr>
        </a:p>
      </dgm:t>
    </dgm:pt>
    <dgm:pt modelId="{0B568EC2-5D2A-4B00-8047-B7832F245B44}" type="sibTrans" cxnId="{E3115EEA-DE9C-4F06-B8B3-BEB263D5F2B1}">
      <dgm:prSet/>
      <dgm:spPr/>
      <dgm:t>
        <a:bodyPr/>
        <a:lstStyle/>
        <a:p>
          <a:pPr>
            <a:lnSpc>
              <a:spcPct val="100000"/>
            </a:lnSpc>
          </a:pPr>
          <a:endParaRPr lang="en-US" sz="1800" b="0">
            <a:solidFill>
              <a:schemeClr val="tx1">
                <a:lumMod val="75000"/>
                <a:lumOff val="25000"/>
              </a:schemeClr>
            </a:solidFill>
            <a:effectLst/>
          </a:endParaRPr>
        </a:p>
      </dgm:t>
    </dgm:pt>
    <dgm:pt modelId="{D07AD3FD-84FF-467E-9693-752776549C61}">
      <dgm:prSet phldrT="[Text]" custT="1"/>
      <dgm:spPr/>
      <dgm:t>
        <a:bodyPr/>
        <a:lstStyle/>
        <a:p>
          <a:pPr marL="17463" indent="-17463">
            <a:lnSpc>
              <a:spcPct val="100000"/>
            </a:lnSpc>
            <a:buNone/>
            <a:tabLst/>
          </a:pPr>
          <a:r>
            <a:rPr lang="en-US" sz="1400" b="1" dirty="0" smtClean="0">
              <a:solidFill>
                <a:schemeClr val="tx1">
                  <a:lumMod val="75000"/>
                  <a:lumOff val="25000"/>
                </a:schemeClr>
              </a:solidFill>
              <a:effectLst/>
              <a:latin typeface="+mj-lt"/>
            </a:rPr>
            <a:t>1940’s</a:t>
          </a:r>
          <a:endParaRPr lang="en-US" sz="1400" b="1" dirty="0">
            <a:solidFill>
              <a:schemeClr val="tx1">
                <a:lumMod val="75000"/>
                <a:lumOff val="25000"/>
              </a:schemeClr>
            </a:solidFill>
            <a:effectLst/>
            <a:latin typeface="+mj-lt"/>
          </a:endParaRPr>
        </a:p>
      </dgm:t>
    </dgm:pt>
    <dgm:pt modelId="{A8C9B7A9-BC2A-4753-B7F0-F2E361D95520}" type="sibTrans" cxnId="{55492768-9A5E-4F74-AC7C-959C5C24EFD3}">
      <dgm:prSet/>
      <dgm:spPr/>
      <dgm:t>
        <a:bodyPr/>
        <a:lstStyle/>
        <a:p>
          <a:pPr>
            <a:lnSpc>
              <a:spcPct val="100000"/>
            </a:lnSpc>
          </a:pPr>
          <a:endParaRPr lang="en-US" sz="1800" b="0">
            <a:solidFill>
              <a:schemeClr val="tx1">
                <a:lumMod val="75000"/>
                <a:lumOff val="25000"/>
              </a:schemeClr>
            </a:solidFill>
            <a:effectLst/>
          </a:endParaRPr>
        </a:p>
      </dgm:t>
    </dgm:pt>
    <dgm:pt modelId="{7B691773-F524-4FAD-A272-BDF0B0C4370A}" type="parTrans" cxnId="{55492768-9A5E-4F74-AC7C-959C5C24EFD3}">
      <dgm:prSet/>
      <dgm:spPr/>
      <dgm:t>
        <a:bodyPr/>
        <a:lstStyle/>
        <a:p>
          <a:pPr>
            <a:lnSpc>
              <a:spcPct val="100000"/>
            </a:lnSpc>
          </a:pPr>
          <a:endParaRPr lang="en-US" sz="1800" b="0">
            <a:solidFill>
              <a:schemeClr val="tx1">
                <a:lumMod val="75000"/>
                <a:lumOff val="25000"/>
              </a:schemeClr>
            </a:solidFill>
            <a:effectLst/>
          </a:endParaRPr>
        </a:p>
      </dgm:t>
    </dgm:pt>
    <dgm:pt modelId="{32CCB050-072A-41BF-BE1B-388CF53E5629}">
      <dgm:prSet custT="1"/>
      <dgm:spPr/>
      <dgm:t>
        <a:bodyPr/>
        <a:lstStyle/>
        <a:p>
          <a:pPr>
            <a:lnSpc>
              <a:spcPct val="100000"/>
            </a:lnSpc>
          </a:pPr>
          <a:r>
            <a:rPr lang="en-GB" sz="1400" b="1" dirty="0" smtClean="0">
              <a:solidFill>
                <a:schemeClr val="tx1">
                  <a:lumMod val="75000"/>
                  <a:lumOff val="25000"/>
                </a:schemeClr>
              </a:solidFill>
              <a:effectLst/>
              <a:latin typeface="+mj-lt"/>
            </a:rPr>
            <a:t>1990’s</a:t>
          </a:r>
          <a:endParaRPr lang="ru-RU" sz="1400" b="1" dirty="0">
            <a:solidFill>
              <a:schemeClr val="tx1">
                <a:lumMod val="75000"/>
                <a:lumOff val="25000"/>
              </a:schemeClr>
            </a:solidFill>
            <a:effectLst/>
            <a:latin typeface="+mj-lt"/>
          </a:endParaRPr>
        </a:p>
      </dgm:t>
    </dgm:pt>
    <dgm:pt modelId="{B301371B-A53D-4B79-8B8D-7B304894442B}" type="parTrans" cxnId="{042E0AE1-6450-410A-B96E-AFBADB139BEA}">
      <dgm:prSet/>
      <dgm:spPr/>
      <dgm:t>
        <a:bodyPr/>
        <a:lstStyle/>
        <a:p>
          <a:pPr>
            <a:lnSpc>
              <a:spcPct val="100000"/>
            </a:lnSpc>
          </a:pPr>
          <a:endParaRPr lang="ru-RU" sz="1800" b="0">
            <a:solidFill>
              <a:schemeClr val="tx1">
                <a:lumMod val="75000"/>
                <a:lumOff val="25000"/>
              </a:schemeClr>
            </a:solidFill>
            <a:effectLst/>
          </a:endParaRPr>
        </a:p>
      </dgm:t>
    </dgm:pt>
    <dgm:pt modelId="{BF05D8EE-4413-4737-8721-DAF10D6CAB04}" type="sibTrans" cxnId="{042E0AE1-6450-410A-B96E-AFBADB139BEA}">
      <dgm:prSet/>
      <dgm:spPr/>
      <dgm:t>
        <a:bodyPr/>
        <a:lstStyle/>
        <a:p>
          <a:pPr>
            <a:lnSpc>
              <a:spcPct val="100000"/>
            </a:lnSpc>
          </a:pPr>
          <a:endParaRPr lang="ru-RU" sz="1800" b="0">
            <a:solidFill>
              <a:schemeClr val="tx1">
                <a:lumMod val="75000"/>
                <a:lumOff val="25000"/>
              </a:schemeClr>
            </a:solidFill>
            <a:effectLst/>
          </a:endParaRPr>
        </a:p>
      </dgm:t>
    </dgm:pt>
    <dgm:pt modelId="{9E838AE2-4659-4603-ABC8-58DF4222C0D4}">
      <dgm:prSet custT="1"/>
      <dgm:spPr/>
      <dgm:t>
        <a:bodyPr/>
        <a:lstStyle/>
        <a:p>
          <a:pPr>
            <a:lnSpc>
              <a:spcPct val="100000"/>
            </a:lnSpc>
          </a:pPr>
          <a:r>
            <a:rPr lang="en-GB" sz="1400" b="1" dirty="0" smtClean="0">
              <a:solidFill>
                <a:schemeClr val="tx1">
                  <a:lumMod val="75000"/>
                  <a:lumOff val="25000"/>
                </a:schemeClr>
              </a:solidFill>
              <a:effectLst/>
              <a:latin typeface="+mj-lt"/>
            </a:rPr>
            <a:t>Since 2000</a:t>
          </a:r>
          <a:endParaRPr lang="ru-RU" sz="1400" b="1" dirty="0">
            <a:solidFill>
              <a:schemeClr val="tx1">
                <a:lumMod val="75000"/>
                <a:lumOff val="25000"/>
              </a:schemeClr>
            </a:solidFill>
            <a:effectLst/>
            <a:latin typeface="+mj-lt"/>
          </a:endParaRPr>
        </a:p>
      </dgm:t>
    </dgm:pt>
    <dgm:pt modelId="{5FC53805-9431-4BC8-ADB9-DABF59DE31C7}" type="parTrans" cxnId="{CF54291C-AAFD-4FA4-9A16-20CE892BA907}">
      <dgm:prSet/>
      <dgm:spPr/>
      <dgm:t>
        <a:bodyPr/>
        <a:lstStyle/>
        <a:p>
          <a:pPr>
            <a:lnSpc>
              <a:spcPct val="100000"/>
            </a:lnSpc>
          </a:pPr>
          <a:endParaRPr lang="ru-RU" sz="1800" b="0">
            <a:solidFill>
              <a:schemeClr val="tx1">
                <a:lumMod val="75000"/>
                <a:lumOff val="25000"/>
              </a:schemeClr>
            </a:solidFill>
            <a:effectLst/>
          </a:endParaRPr>
        </a:p>
      </dgm:t>
    </dgm:pt>
    <dgm:pt modelId="{61F1BCD3-232D-4C03-B56C-182BCB6108CD}" type="sibTrans" cxnId="{CF54291C-AAFD-4FA4-9A16-20CE892BA907}">
      <dgm:prSet/>
      <dgm:spPr/>
      <dgm:t>
        <a:bodyPr/>
        <a:lstStyle/>
        <a:p>
          <a:pPr>
            <a:lnSpc>
              <a:spcPct val="100000"/>
            </a:lnSpc>
          </a:pPr>
          <a:endParaRPr lang="ru-RU" sz="1800" b="0">
            <a:solidFill>
              <a:schemeClr val="tx1">
                <a:lumMod val="75000"/>
                <a:lumOff val="25000"/>
              </a:schemeClr>
            </a:solidFill>
            <a:effectLst/>
          </a:endParaRPr>
        </a:p>
      </dgm:t>
    </dgm:pt>
    <dgm:pt modelId="{04A40292-9119-41B2-B968-7B651F20675D}">
      <dgm:prSe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Transactional versus </a:t>
          </a:r>
          <a:r>
            <a:rPr lang="en-US" sz="1100" b="0" kern="1200" dirty="0" err="1" smtClean="0">
              <a:solidFill>
                <a:schemeClr val="tx1">
                  <a:lumMod val="75000"/>
                  <a:lumOff val="25000"/>
                </a:schemeClr>
              </a:solidFill>
              <a:effectLst/>
              <a:latin typeface="+mn-lt"/>
              <a:ea typeface="+mn-ea"/>
              <a:cs typeface="+mn-cs"/>
            </a:rPr>
            <a:t>Tranformational</a:t>
          </a:r>
          <a:r>
            <a:rPr lang="en-US" sz="1100" b="0" kern="1200" dirty="0" smtClean="0">
              <a:solidFill>
                <a:schemeClr val="tx1">
                  <a:lumMod val="75000"/>
                  <a:lumOff val="25000"/>
                </a:schemeClr>
              </a:solidFill>
              <a:effectLst/>
              <a:latin typeface="+mn-lt"/>
              <a:ea typeface="+mn-ea"/>
              <a:cs typeface="+mn-cs"/>
            </a:rPr>
            <a:t> </a:t>
          </a:r>
          <a:endParaRPr lang="en-US" sz="1100" b="0" kern="1200" dirty="0">
            <a:solidFill>
              <a:schemeClr val="tx1">
                <a:lumMod val="75000"/>
                <a:lumOff val="25000"/>
              </a:schemeClr>
            </a:solidFill>
            <a:effectLst/>
            <a:latin typeface="+mn-lt"/>
            <a:ea typeface="+mn-ea"/>
            <a:cs typeface="+mn-cs"/>
          </a:endParaRPr>
        </a:p>
      </dgm:t>
    </dgm:pt>
    <dgm:pt modelId="{70078FF1-F2A9-4A6B-88D1-8CF3595EFE73}" type="parTrans" cxnId="{1D6C5464-DE30-4BEC-9E27-B2C179C39CC4}">
      <dgm:prSet/>
      <dgm:spPr/>
      <dgm:t>
        <a:bodyPr/>
        <a:lstStyle/>
        <a:p>
          <a:pPr>
            <a:lnSpc>
              <a:spcPct val="100000"/>
            </a:lnSpc>
          </a:pPr>
          <a:endParaRPr lang="en-US" sz="1800" b="0">
            <a:solidFill>
              <a:schemeClr val="tx1">
                <a:lumMod val="75000"/>
                <a:lumOff val="25000"/>
              </a:schemeClr>
            </a:solidFill>
            <a:effectLst/>
          </a:endParaRPr>
        </a:p>
      </dgm:t>
    </dgm:pt>
    <dgm:pt modelId="{B4C4972A-0898-484E-AF78-D5D7E0F991F2}" type="sibTrans" cxnId="{1D6C5464-DE30-4BEC-9E27-B2C179C39CC4}">
      <dgm:prSet/>
      <dgm:spPr/>
      <dgm:t>
        <a:bodyPr/>
        <a:lstStyle/>
        <a:p>
          <a:pPr>
            <a:lnSpc>
              <a:spcPct val="100000"/>
            </a:lnSpc>
          </a:pPr>
          <a:endParaRPr lang="en-US" sz="1800" b="0">
            <a:solidFill>
              <a:schemeClr val="tx1">
                <a:lumMod val="75000"/>
                <a:lumOff val="25000"/>
              </a:schemeClr>
            </a:solidFill>
            <a:effectLst/>
          </a:endParaRPr>
        </a:p>
      </dgm:t>
    </dgm:pt>
    <dgm:pt modelId="{C8E903CE-0CFD-4D68-A857-80E14557005E}">
      <dgm:prSe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Distributed</a:t>
          </a:r>
          <a:endParaRPr lang="en-US" sz="1100" b="0" kern="1200" dirty="0">
            <a:solidFill>
              <a:schemeClr val="tx1">
                <a:lumMod val="75000"/>
                <a:lumOff val="25000"/>
              </a:schemeClr>
            </a:solidFill>
            <a:effectLst/>
            <a:latin typeface="+mn-lt"/>
            <a:ea typeface="+mn-ea"/>
            <a:cs typeface="+mn-cs"/>
          </a:endParaRPr>
        </a:p>
      </dgm:t>
    </dgm:pt>
    <dgm:pt modelId="{D5890537-0D77-4DA1-A100-62C393623468}" type="parTrans" cxnId="{17BD67AD-4331-49EC-BC4A-29404E891597}">
      <dgm:prSet/>
      <dgm:spPr/>
      <dgm:t>
        <a:bodyPr/>
        <a:lstStyle/>
        <a:p>
          <a:pPr>
            <a:lnSpc>
              <a:spcPct val="100000"/>
            </a:lnSpc>
          </a:pPr>
          <a:endParaRPr lang="en-US" sz="1800" b="0">
            <a:solidFill>
              <a:schemeClr val="tx1">
                <a:lumMod val="75000"/>
                <a:lumOff val="25000"/>
              </a:schemeClr>
            </a:solidFill>
            <a:effectLst/>
          </a:endParaRPr>
        </a:p>
      </dgm:t>
    </dgm:pt>
    <dgm:pt modelId="{862799CE-00F4-4DD6-894E-A487503F8DE6}" type="sibTrans" cxnId="{17BD67AD-4331-49EC-BC4A-29404E891597}">
      <dgm:prSet/>
      <dgm:spPr/>
      <dgm:t>
        <a:bodyPr/>
        <a:lstStyle/>
        <a:p>
          <a:pPr>
            <a:lnSpc>
              <a:spcPct val="100000"/>
            </a:lnSpc>
          </a:pPr>
          <a:endParaRPr lang="en-US" sz="1800" b="0">
            <a:solidFill>
              <a:schemeClr val="tx1">
                <a:lumMod val="75000"/>
                <a:lumOff val="25000"/>
              </a:schemeClr>
            </a:solidFill>
            <a:effectLst/>
          </a:endParaRPr>
        </a:p>
      </dgm:t>
    </dgm:pt>
    <dgm:pt modelId="{349299C9-846E-4827-813A-349CCCE20782}">
      <dgm:prSet phldrT="[Tex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Trait theory</a:t>
          </a:r>
          <a:endParaRPr lang="en-US" sz="1100" b="0" kern="1200" dirty="0">
            <a:solidFill>
              <a:schemeClr val="tx1">
                <a:lumMod val="75000"/>
                <a:lumOff val="25000"/>
              </a:schemeClr>
            </a:solidFill>
            <a:effectLst/>
            <a:latin typeface="+mn-lt"/>
            <a:ea typeface="+mn-ea"/>
            <a:cs typeface="+mn-cs"/>
          </a:endParaRPr>
        </a:p>
      </dgm:t>
    </dgm:pt>
    <dgm:pt modelId="{9D819F52-ACA0-4B08-8256-DF6BD8FA3A0B}" type="sibTrans" cxnId="{0EFA3039-6828-403C-9445-4359BA6645E6}">
      <dgm:prSet/>
      <dgm:spPr/>
      <dgm:t>
        <a:bodyPr/>
        <a:lstStyle/>
        <a:p>
          <a:pPr>
            <a:lnSpc>
              <a:spcPct val="100000"/>
            </a:lnSpc>
          </a:pPr>
          <a:endParaRPr lang="en-US" sz="1800" b="0">
            <a:solidFill>
              <a:schemeClr val="tx1">
                <a:lumMod val="75000"/>
                <a:lumOff val="25000"/>
              </a:schemeClr>
            </a:solidFill>
            <a:effectLst/>
          </a:endParaRPr>
        </a:p>
      </dgm:t>
    </dgm:pt>
    <dgm:pt modelId="{AEA27547-B9ED-4994-BD27-04EC297EF367}" type="parTrans" cxnId="{0EFA3039-6828-403C-9445-4359BA6645E6}">
      <dgm:prSet/>
      <dgm:spPr/>
      <dgm:t>
        <a:bodyPr/>
        <a:lstStyle/>
        <a:p>
          <a:pPr>
            <a:lnSpc>
              <a:spcPct val="100000"/>
            </a:lnSpc>
          </a:pPr>
          <a:endParaRPr lang="en-US" sz="1800" b="0">
            <a:solidFill>
              <a:schemeClr val="tx1">
                <a:lumMod val="75000"/>
                <a:lumOff val="25000"/>
              </a:schemeClr>
            </a:solidFill>
            <a:effectLst/>
          </a:endParaRPr>
        </a:p>
      </dgm:t>
    </dgm:pt>
    <dgm:pt modelId="{3D79D06E-C53A-4335-8BC5-21CE3AD79695}">
      <dgm:prSet phldrT="[Tex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‘Great man’ theory</a:t>
          </a:r>
          <a:endParaRPr lang="en-US" sz="1100" b="0" kern="1200" dirty="0">
            <a:solidFill>
              <a:schemeClr val="tx1">
                <a:lumMod val="75000"/>
                <a:lumOff val="25000"/>
              </a:schemeClr>
            </a:solidFill>
            <a:effectLst/>
            <a:latin typeface="+mn-lt"/>
            <a:ea typeface="+mn-ea"/>
            <a:cs typeface="+mn-cs"/>
          </a:endParaRPr>
        </a:p>
      </dgm:t>
    </dgm:pt>
    <dgm:pt modelId="{36B08342-1027-425F-9A61-A0EBB4F617C5}" type="parTrans" cxnId="{FA1AE794-B02A-4E03-A057-E595FDC71D56}">
      <dgm:prSet/>
      <dgm:spPr/>
      <dgm:t>
        <a:bodyPr/>
        <a:lstStyle/>
        <a:p>
          <a:endParaRPr lang="en-US"/>
        </a:p>
      </dgm:t>
    </dgm:pt>
    <dgm:pt modelId="{4B251C58-AE88-4327-A1F7-C0EF7B07B877}" type="sibTrans" cxnId="{FA1AE794-B02A-4E03-A057-E595FDC71D56}">
      <dgm:prSet/>
      <dgm:spPr/>
      <dgm:t>
        <a:bodyPr/>
        <a:lstStyle/>
        <a:p>
          <a:endParaRPr lang="en-US"/>
        </a:p>
      </dgm:t>
    </dgm:pt>
    <dgm:pt modelId="{73EBBB11-9642-45F5-B67E-B9684F754F68}">
      <dgm:prSet phldrT="[Text]" custT="1"/>
      <dgm:spPr/>
      <dgm:t>
        <a:bodyPr lIns="108000" tIns="432000" rIns="288000" anchor="t" anchorCtr="0"/>
        <a:lstStyle/>
        <a:p>
          <a:pPr marL="17463" indent="0">
            <a:lnSpc>
              <a:spcPct val="100000"/>
            </a:lnSpc>
            <a:buNone/>
            <a:tabLst/>
          </a:pPr>
          <a:r>
            <a:rPr lang="en-US" sz="1100" b="0" dirty="0" smtClean="0">
              <a:solidFill>
                <a:schemeClr val="tx1">
                  <a:lumMod val="75000"/>
                  <a:lumOff val="25000"/>
                </a:schemeClr>
              </a:solidFill>
              <a:effectLst/>
            </a:rPr>
            <a:t>Contingency / situational theories </a:t>
          </a:r>
          <a:endParaRPr lang="en-US" sz="1100" b="0" dirty="0">
            <a:solidFill>
              <a:schemeClr val="tx1">
                <a:lumMod val="75000"/>
                <a:lumOff val="25000"/>
              </a:schemeClr>
            </a:solidFill>
            <a:effectLst/>
          </a:endParaRPr>
        </a:p>
      </dgm:t>
    </dgm:pt>
    <dgm:pt modelId="{42EF6FA3-9DA6-4FC8-B61B-E2EA1DF87546}" type="parTrans" cxnId="{89AE8732-9F51-4367-ADE0-E0E706E281F7}">
      <dgm:prSet/>
      <dgm:spPr/>
    </dgm:pt>
    <dgm:pt modelId="{B51E23F0-8380-498F-B1BF-865336291E2C}" type="sibTrans" cxnId="{89AE8732-9F51-4367-ADE0-E0E706E281F7}">
      <dgm:prSet/>
      <dgm:spPr/>
    </dgm:pt>
    <dgm:pt modelId="{6E203932-382E-4750-A6C6-FFE834053D5C}">
      <dgm:prSe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Emotionally intelligent leadership</a:t>
          </a:r>
          <a:endParaRPr lang="en-US" sz="1100" b="0" kern="1200" dirty="0">
            <a:solidFill>
              <a:schemeClr val="tx1">
                <a:lumMod val="75000"/>
                <a:lumOff val="25000"/>
              </a:schemeClr>
            </a:solidFill>
            <a:effectLst/>
            <a:latin typeface="+mn-lt"/>
            <a:ea typeface="+mn-ea"/>
            <a:cs typeface="+mn-cs"/>
          </a:endParaRPr>
        </a:p>
      </dgm:t>
    </dgm:pt>
    <dgm:pt modelId="{7422C636-18E3-477D-8BF8-D850CB222A4D}" type="parTrans" cxnId="{E96DBC10-6971-4354-9DCE-D701DDDD1DDB}">
      <dgm:prSet/>
      <dgm:spPr/>
    </dgm:pt>
    <dgm:pt modelId="{41E81F29-F1F1-459E-8751-1996ED570C08}" type="sibTrans" cxnId="{E96DBC10-6971-4354-9DCE-D701DDDD1DDB}">
      <dgm:prSet/>
      <dgm:spPr/>
    </dgm:pt>
    <dgm:pt modelId="{5BAD577B-8D14-47AC-971C-854222DDCE22}">
      <dgm:prSe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Transformational (again)</a:t>
          </a:r>
          <a:endParaRPr lang="en-US" sz="1100" b="0" kern="1200" dirty="0">
            <a:solidFill>
              <a:schemeClr val="tx1">
                <a:lumMod val="75000"/>
                <a:lumOff val="25000"/>
              </a:schemeClr>
            </a:solidFill>
            <a:effectLst/>
            <a:latin typeface="+mn-lt"/>
            <a:ea typeface="+mn-ea"/>
            <a:cs typeface="+mn-cs"/>
          </a:endParaRPr>
        </a:p>
      </dgm:t>
    </dgm:pt>
    <dgm:pt modelId="{5A86690D-3A1C-4827-9DB4-D58E38E49A0E}" type="parTrans" cxnId="{2D4CB303-FDC3-40C7-A67F-AB1BECA09836}">
      <dgm:prSet/>
      <dgm:spPr/>
    </dgm:pt>
    <dgm:pt modelId="{22C03F69-1F55-4AAC-B17B-412C8DD0EB7B}" type="sibTrans" cxnId="{2D4CB303-FDC3-40C7-A67F-AB1BECA09836}">
      <dgm:prSet/>
      <dgm:spPr/>
    </dgm:pt>
    <dgm:pt modelId="{ABC79A40-BB2F-45AC-A09A-549214363629}">
      <dgm:prSet custT="1"/>
      <dgm:spPr/>
      <dgm:t>
        <a:bodyPr lIns="108000" tIns="432000" rIns="288000" anchor="t" anchorCtr="0"/>
        <a:lstStyle/>
        <a:p>
          <a:pPr marL="0" lvl="0" indent="0" defTabSz="533400">
            <a:lnSpc>
              <a:spcPct val="100000"/>
            </a:lnSpc>
            <a:spcBef>
              <a:spcPct val="0"/>
            </a:spcBef>
            <a:spcAft>
              <a:spcPts val="0"/>
            </a:spcAft>
            <a:buNone/>
          </a:pPr>
          <a:r>
            <a:rPr lang="en-US" sz="1100" b="0" kern="1200" dirty="0" smtClean="0">
              <a:solidFill>
                <a:schemeClr val="tx1">
                  <a:lumMod val="75000"/>
                  <a:lumOff val="25000"/>
                </a:schemeClr>
              </a:solidFill>
              <a:effectLst/>
              <a:latin typeface="+mn-lt"/>
              <a:ea typeface="+mn-ea"/>
              <a:cs typeface="+mn-cs"/>
            </a:rPr>
            <a:t>Charismatic leadership</a:t>
          </a:r>
          <a:endParaRPr lang="en-US" sz="1100" b="0" kern="1200" dirty="0">
            <a:solidFill>
              <a:schemeClr val="tx1">
                <a:lumMod val="75000"/>
                <a:lumOff val="25000"/>
              </a:schemeClr>
            </a:solidFill>
            <a:effectLst/>
            <a:latin typeface="+mn-lt"/>
            <a:ea typeface="+mn-ea"/>
            <a:cs typeface="+mn-cs"/>
          </a:endParaRPr>
        </a:p>
      </dgm:t>
    </dgm:pt>
    <dgm:pt modelId="{ED0766C2-564F-4B3C-AB54-E9F37B88C9F9}" type="parTrans" cxnId="{0C02E196-91B3-4DA1-B847-785ED3F2B942}">
      <dgm:prSet/>
      <dgm:spPr/>
    </dgm:pt>
    <dgm:pt modelId="{87F227BE-C5D3-486C-99D4-B6B8DFC2100A}" type="sibTrans" cxnId="{0C02E196-91B3-4DA1-B847-785ED3F2B942}">
      <dgm:prSet/>
      <dgm:spPr/>
    </dgm:pt>
    <dgm:pt modelId="{979E43FF-12CB-ED49-8959-325E1A9E21E8}" type="pres">
      <dgm:prSet presAssocID="{55C0B14E-AEA6-48D3-A387-ED4A3A3BF840}" presName="Name0" presStyleCnt="0">
        <dgm:presLayoutVars>
          <dgm:dir/>
          <dgm:resizeHandles val="exact"/>
        </dgm:presLayoutVars>
      </dgm:prSet>
      <dgm:spPr/>
      <dgm:t>
        <a:bodyPr/>
        <a:lstStyle/>
        <a:p>
          <a:endParaRPr lang="en-US"/>
        </a:p>
      </dgm:t>
    </dgm:pt>
    <dgm:pt modelId="{3754F309-1559-6442-8699-F936A65F97CA}" type="pres">
      <dgm:prSet presAssocID="{55C0B14E-AEA6-48D3-A387-ED4A3A3BF840}" presName="arrow" presStyleLbl="bgShp" presStyleIdx="0" presStyleCnt="1" custScaleY="45311"/>
      <dgm:spPr>
        <a:solidFill>
          <a:schemeClr val="bg1">
            <a:lumMod val="95000"/>
          </a:schemeClr>
        </a:solidFill>
      </dgm:spPr>
    </dgm:pt>
    <dgm:pt modelId="{312902CF-7F5D-0B49-B3FE-568A87BF4EE4}" type="pres">
      <dgm:prSet presAssocID="{55C0B14E-AEA6-48D3-A387-ED4A3A3BF840}" presName="points" presStyleCnt="0"/>
      <dgm:spPr/>
    </dgm:pt>
    <dgm:pt modelId="{7CAA598B-5AE2-814C-8895-73F0FC0D02AE}" type="pres">
      <dgm:prSet presAssocID="{AACEAFD5-63CF-4AFC-B46F-BE086C5D447C}" presName="compositeA" presStyleCnt="0"/>
      <dgm:spPr/>
    </dgm:pt>
    <dgm:pt modelId="{372828CF-3339-E44A-BBB6-2086036C9488}" type="pres">
      <dgm:prSet presAssocID="{AACEAFD5-63CF-4AFC-B46F-BE086C5D447C}" presName="textA" presStyleLbl="revTx" presStyleIdx="0" presStyleCnt="5">
        <dgm:presLayoutVars>
          <dgm:bulletEnabled val="1"/>
        </dgm:presLayoutVars>
      </dgm:prSet>
      <dgm:spPr/>
      <dgm:t>
        <a:bodyPr/>
        <a:lstStyle/>
        <a:p>
          <a:endParaRPr lang="en-US"/>
        </a:p>
      </dgm:t>
    </dgm:pt>
    <dgm:pt modelId="{A238071D-27EE-944C-AC00-AA0D602D331A}" type="pres">
      <dgm:prSet presAssocID="{AACEAFD5-63CF-4AFC-B46F-BE086C5D447C}" presName="circleA" presStyleLbl="node1" presStyleIdx="0" presStyleCnt="5"/>
      <dgm:spPr/>
    </dgm:pt>
    <dgm:pt modelId="{BECFCCEE-6D6F-F147-BE7E-FBD11FF42EAD}" type="pres">
      <dgm:prSet presAssocID="{AACEAFD5-63CF-4AFC-B46F-BE086C5D447C}" presName="spaceA" presStyleCnt="0"/>
      <dgm:spPr/>
    </dgm:pt>
    <dgm:pt modelId="{89586766-7512-7242-BC25-F8A2A8E6DC16}" type="pres">
      <dgm:prSet presAssocID="{7A8D4B4D-06E9-4958-810D-A6226B6AC588}" presName="space" presStyleCnt="0"/>
      <dgm:spPr/>
    </dgm:pt>
    <dgm:pt modelId="{F0FA847F-9671-4A4D-986D-259D97875668}" type="pres">
      <dgm:prSet presAssocID="{D07AD3FD-84FF-467E-9693-752776549C61}" presName="compositeB" presStyleCnt="0"/>
      <dgm:spPr/>
    </dgm:pt>
    <dgm:pt modelId="{66C3B005-1F82-8E46-986A-D7F66A3A11C5}" type="pres">
      <dgm:prSet presAssocID="{D07AD3FD-84FF-467E-9693-752776549C61}" presName="textB" presStyleLbl="revTx" presStyleIdx="1" presStyleCnt="5">
        <dgm:presLayoutVars>
          <dgm:bulletEnabled val="1"/>
        </dgm:presLayoutVars>
      </dgm:prSet>
      <dgm:spPr/>
      <dgm:t>
        <a:bodyPr/>
        <a:lstStyle/>
        <a:p>
          <a:endParaRPr lang="en-US"/>
        </a:p>
      </dgm:t>
    </dgm:pt>
    <dgm:pt modelId="{E003598C-A77C-E647-AC67-202397C7C2C6}" type="pres">
      <dgm:prSet presAssocID="{D07AD3FD-84FF-467E-9693-752776549C61}" presName="circleB" presStyleLbl="node1" presStyleIdx="1" presStyleCnt="5"/>
      <dgm:spPr/>
    </dgm:pt>
    <dgm:pt modelId="{EE52B993-9278-8646-B454-15C4F5F8C682}" type="pres">
      <dgm:prSet presAssocID="{D07AD3FD-84FF-467E-9693-752776549C61}" presName="spaceB" presStyleCnt="0"/>
      <dgm:spPr/>
    </dgm:pt>
    <dgm:pt modelId="{EC4C393F-83F2-044A-B85A-B4A3B578CAAD}" type="pres">
      <dgm:prSet presAssocID="{A8C9B7A9-BC2A-4753-B7F0-F2E361D95520}" presName="space" presStyleCnt="0"/>
      <dgm:spPr/>
    </dgm:pt>
    <dgm:pt modelId="{13297FFB-E45E-F34B-9908-34A907476E6C}" type="pres">
      <dgm:prSet presAssocID="{D71FC021-6A65-44D1-95B9-0E6C89079866}" presName="compositeA" presStyleCnt="0"/>
      <dgm:spPr/>
    </dgm:pt>
    <dgm:pt modelId="{E093F839-D107-C147-91A7-BF591A6B37F1}" type="pres">
      <dgm:prSet presAssocID="{D71FC021-6A65-44D1-95B9-0E6C89079866}" presName="textA" presStyleLbl="revTx" presStyleIdx="2" presStyleCnt="5">
        <dgm:presLayoutVars>
          <dgm:bulletEnabled val="1"/>
        </dgm:presLayoutVars>
      </dgm:prSet>
      <dgm:spPr/>
      <dgm:t>
        <a:bodyPr/>
        <a:lstStyle/>
        <a:p>
          <a:endParaRPr lang="en-US"/>
        </a:p>
      </dgm:t>
    </dgm:pt>
    <dgm:pt modelId="{164A0F39-72C5-6C47-BD7E-D85A1B7BF6C9}" type="pres">
      <dgm:prSet presAssocID="{D71FC021-6A65-44D1-95B9-0E6C89079866}" presName="circleA" presStyleLbl="node1" presStyleIdx="2" presStyleCnt="5"/>
      <dgm:spPr/>
    </dgm:pt>
    <dgm:pt modelId="{E3993F29-0D14-D447-8668-E1B7850A37B6}" type="pres">
      <dgm:prSet presAssocID="{D71FC021-6A65-44D1-95B9-0E6C89079866}" presName="spaceA" presStyleCnt="0"/>
      <dgm:spPr/>
    </dgm:pt>
    <dgm:pt modelId="{CDF4B581-195F-1742-8878-AA3970849ADB}" type="pres">
      <dgm:prSet presAssocID="{9B090D9D-470E-46E2-AABB-0368A52481AA}" presName="space" presStyleCnt="0"/>
      <dgm:spPr/>
    </dgm:pt>
    <dgm:pt modelId="{B4932A9D-1A61-E94D-8B9F-812126317FC8}" type="pres">
      <dgm:prSet presAssocID="{32CCB050-072A-41BF-BE1B-388CF53E5629}" presName="compositeB" presStyleCnt="0"/>
      <dgm:spPr/>
    </dgm:pt>
    <dgm:pt modelId="{F18596F0-52A6-A143-9BFC-DA068C37DE6F}" type="pres">
      <dgm:prSet presAssocID="{32CCB050-072A-41BF-BE1B-388CF53E5629}" presName="textB" presStyleLbl="revTx" presStyleIdx="3" presStyleCnt="5">
        <dgm:presLayoutVars>
          <dgm:bulletEnabled val="1"/>
        </dgm:presLayoutVars>
      </dgm:prSet>
      <dgm:spPr/>
      <dgm:t>
        <a:bodyPr/>
        <a:lstStyle/>
        <a:p>
          <a:endParaRPr lang="en-US"/>
        </a:p>
      </dgm:t>
    </dgm:pt>
    <dgm:pt modelId="{1501A02B-D4EF-144E-9CF0-602A004680BE}" type="pres">
      <dgm:prSet presAssocID="{32CCB050-072A-41BF-BE1B-388CF53E5629}" presName="circleB" presStyleLbl="node1" presStyleIdx="3" presStyleCnt="5"/>
      <dgm:spPr/>
    </dgm:pt>
    <dgm:pt modelId="{2D9E5D2A-7F10-D84E-A858-85FD944BF8E4}" type="pres">
      <dgm:prSet presAssocID="{32CCB050-072A-41BF-BE1B-388CF53E5629}" presName="spaceB" presStyleCnt="0"/>
      <dgm:spPr/>
    </dgm:pt>
    <dgm:pt modelId="{7B95C6FA-7857-A943-9165-2AAFAB22580C}" type="pres">
      <dgm:prSet presAssocID="{BF05D8EE-4413-4737-8721-DAF10D6CAB04}" presName="space" presStyleCnt="0"/>
      <dgm:spPr/>
    </dgm:pt>
    <dgm:pt modelId="{C1BDF471-A8AB-1D4C-874C-1E128B173605}" type="pres">
      <dgm:prSet presAssocID="{9E838AE2-4659-4603-ABC8-58DF4222C0D4}" presName="compositeA" presStyleCnt="0"/>
      <dgm:spPr/>
    </dgm:pt>
    <dgm:pt modelId="{10F10402-5A89-6540-96F4-099A00D5A2D6}" type="pres">
      <dgm:prSet presAssocID="{9E838AE2-4659-4603-ABC8-58DF4222C0D4}" presName="textA" presStyleLbl="revTx" presStyleIdx="4" presStyleCnt="5">
        <dgm:presLayoutVars>
          <dgm:bulletEnabled val="1"/>
        </dgm:presLayoutVars>
      </dgm:prSet>
      <dgm:spPr/>
      <dgm:t>
        <a:bodyPr/>
        <a:lstStyle/>
        <a:p>
          <a:endParaRPr lang="en-US"/>
        </a:p>
      </dgm:t>
    </dgm:pt>
    <dgm:pt modelId="{C7D1C7BE-CF8B-A24E-8F4A-58F4F4E6CD28}" type="pres">
      <dgm:prSet presAssocID="{9E838AE2-4659-4603-ABC8-58DF4222C0D4}" presName="circleA" presStyleLbl="node1" presStyleIdx="4" presStyleCnt="5"/>
      <dgm:spPr/>
    </dgm:pt>
    <dgm:pt modelId="{D2A3B786-FF2F-3347-8F32-DF3C738BF88A}" type="pres">
      <dgm:prSet presAssocID="{9E838AE2-4659-4603-ABC8-58DF4222C0D4}" presName="spaceA" presStyleCnt="0"/>
      <dgm:spPr/>
    </dgm:pt>
  </dgm:ptLst>
  <dgm:cxnLst>
    <dgm:cxn modelId="{6159EB78-387A-6141-8223-669AB14D9A35}" type="presOf" srcId="{D71FC021-6A65-44D1-95B9-0E6C89079866}" destId="{E093F839-D107-C147-91A7-BF591A6B37F1}" srcOrd="0" destOrd="0" presId="urn:microsoft.com/office/officeart/2005/8/layout/hProcess11"/>
    <dgm:cxn modelId="{E96DBC10-6971-4354-9DCE-D701DDDD1DDB}" srcId="{9E838AE2-4659-4603-ABC8-58DF4222C0D4}" destId="{6E203932-382E-4750-A6C6-FFE834053D5C}" srcOrd="1" destOrd="0" parTransId="{7422C636-18E3-477D-8BF8-D850CB222A4D}" sibTransId="{41E81F29-F1F1-459E-8751-1996ED570C08}"/>
    <dgm:cxn modelId="{128D0C97-47A2-4444-BE4E-EF716AA05109}" type="presOf" srcId="{AACEAFD5-63CF-4AFC-B46F-BE086C5D447C}" destId="{372828CF-3339-E44A-BBB6-2086036C9488}" srcOrd="0" destOrd="0" presId="urn:microsoft.com/office/officeart/2005/8/layout/hProcess11"/>
    <dgm:cxn modelId="{E3D50B03-7CAA-0F4A-A3C8-F3B1DBA170DC}" type="presOf" srcId="{32CCB050-072A-41BF-BE1B-388CF53E5629}" destId="{F18596F0-52A6-A143-9BFC-DA068C37DE6F}" srcOrd="0" destOrd="0" presId="urn:microsoft.com/office/officeart/2005/8/layout/hProcess11"/>
    <dgm:cxn modelId="{7E89577D-1942-6A44-A17F-40CE7CAFE767}" type="presOf" srcId="{5D70EFF5-8B31-4A1F-AE44-51E4CF0013EB}" destId="{66C3B005-1F82-8E46-986A-D7F66A3A11C5}" srcOrd="0" destOrd="1" presId="urn:microsoft.com/office/officeart/2005/8/layout/hProcess11"/>
    <dgm:cxn modelId="{6895C266-78EF-423D-BD7F-C19FADCB7709}" type="presOf" srcId="{73EBBB11-9642-45F5-B67E-B9684F754F68}" destId="{E093F839-D107-C147-91A7-BF591A6B37F1}" srcOrd="0" destOrd="2" presId="urn:microsoft.com/office/officeart/2005/8/layout/hProcess11"/>
    <dgm:cxn modelId="{AE101ABC-7EA3-4444-A576-8AB15A371C84}" srcId="{55C0B14E-AEA6-48D3-A387-ED4A3A3BF840}" destId="{AACEAFD5-63CF-4AFC-B46F-BE086C5D447C}" srcOrd="0" destOrd="0" parTransId="{7A0BD8EC-BB4A-4912-A54E-6F39B681264E}" sibTransId="{7A8D4B4D-06E9-4958-810D-A6226B6AC588}"/>
    <dgm:cxn modelId="{3099B7C2-7E56-9C44-9F22-55A437E5E1DF}" type="presOf" srcId="{55C0B14E-AEA6-48D3-A387-ED4A3A3BF840}" destId="{979E43FF-12CB-ED49-8959-325E1A9E21E8}" srcOrd="0" destOrd="0" presId="urn:microsoft.com/office/officeart/2005/8/layout/hProcess11"/>
    <dgm:cxn modelId="{37101D06-CF2C-E64A-9F86-CA7A28B15D37}" type="presOf" srcId="{C8E903CE-0CFD-4D68-A857-80E14557005E}" destId="{10F10402-5A89-6540-96F4-099A00D5A2D6}" srcOrd="0" destOrd="1" presId="urn:microsoft.com/office/officeart/2005/8/layout/hProcess11"/>
    <dgm:cxn modelId="{0C02E196-91B3-4DA1-B847-785ED3F2B942}" srcId="{9E838AE2-4659-4603-ABC8-58DF4222C0D4}" destId="{ABC79A40-BB2F-45AC-A09A-549214363629}" srcOrd="3" destOrd="0" parTransId="{ED0766C2-564F-4B3C-AB54-E9F37B88C9F9}" sibTransId="{87F227BE-C5D3-486C-99D4-B6B8DFC2100A}"/>
    <dgm:cxn modelId="{934FADDB-ACE1-4E06-9989-DDF711D2024B}" type="presOf" srcId="{6E203932-382E-4750-A6C6-FFE834053D5C}" destId="{10F10402-5A89-6540-96F4-099A00D5A2D6}" srcOrd="0" destOrd="2" presId="urn:microsoft.com/office/officeart/2005/8/layout/hProcess11"/>
    <dgm:cxn modelId="{938719A9-826C-C146-B6E2-ACDCF3167681}" type="presOf" srcId="{349299C9-846E-4827-813A-349CCCE20782}" destId="{372828CF-3339-E44A-BBB6-2086036C9488}" srcOrd="0" destOrd="1" presId="urn:microsoft.com/office/officeart/2005/8/layout/hProcess11"/>
    <dgm:cxn modelId="{FA1AE794-B02A-4E03-A057-E595FDC71D56}" srcId="{AACEAFD5-63CF-4AFC-B46F-BE086C5D447C}" destId="{3D79D06E-C53A-4335-8BC5-21CE3AD79695}" srcOrd="1" destOrd="0" parTransId="{36B08342-1027-425F-9A61-A0EBB4F617C5}" sibTransId="{4B251C58-AE88-4327-A1F7-C0EF7B07B877}"/>
    <dgm:cxn modelId="{9FBC3372-F202-D043-9055-43BAD72A8D54}" type="presOf" srcId="{D07AD3FD-84FF-467E-9693-752776549C61}" destId="{66C3B005-1F82-8E46-986A-D7F66A3A11C5}" srcOrd="0" destOrd="0" presId="urn:microsoft.com/office/officeart/2005/8/layout/hProcess11"/>
    <dgm:cxn modelId="{E3115EEA-DE9C-4F06-B8B3-BEB263D5F2B1}" srcId="{D71FC021-6A65-44D1-95B9-0E6C89079866}" destId="{4A6BB192-9983-4F48-BBC5-6E384EED7EC5}" srcOrd="0" destOrd="0" parTransId="{230A6E4A-6CED-4DC0-AEFE-6859FE07B658}" sibTransId="{0B568EC2-5D2A-4B00-8047-B7832F245B44}"/>
    <dgm:cxn modelId="{2D4CB303-FDC3-40C7-A67F-AB1BECA09836}" srcId="{9E838AE2-4659-4603-ABC8-58DF4222C0D4}" destId="{5BAD577B-8D14-47AC-971C-854222DDCE22}" srcOrd="2" destOrd="0" parTransId="{5A86690D-3A1C-4827-9DB4-D58E38E49A0E}" sibTransId="{22C03F69-1F55-4AAC-B17B-412C8DD0EB7B}"/>
    <dgm:cxn modelId="{042E0AE1-6450-410A-B96E-AFBADB139BEA}" srcId="{55C0B14E-AEA6-48D3-A387-ED4A3A3BF840}" destId="{32CCB050-072A-41BF-BE1B-388CF53E5629}" srcOrd="3" destOrd="0" parTransId="{B301371B-A53D-4B79-8B8D-7B304894442B}" sibTransId="{BF05D8EE-4413-4737-8721-DAF10D6CAB04}"/>
    <dgm:cxn modelId="{1D6C5464-DE30-4BEC-9E27-B2C179C39CC4}" srcId="{32CCB050-072A-41BF-BE1B-388CF53E5629}" destId="{04A40292-9119-41B2-B968-7B651F20675D}" srcOrd="0" destOrd="0" parTransId="{70078FF1-F2A9-4A6B-88D1-8CF3595EFE73}" sibTransId="{B4C4972A-0898-484E-AF78-D5D7E0F991F2}"/>
    <dgm:cxn modelId="{A75556B0-8F6B-41F1-BEC6-CE6ACB8A1CAB}" type="presOf" srcId="{ABC79A40-BB2F-45AC-A09A-549214363629}" destId="{10F10402-5A89-6540-96F4-099A00D5A2D6}" srcOrd="0" destOrd="4" presId="urn:microsoft.com/office/officeart/2005/8/layout/hProcess11"/>
    <dgm:cxn modelId="{17BD67AD-4331-49EC-BC4A-29404E891597}" srcId="{9E838AE2-4659-4603-ABC8-58DF4222C0D4}" destId="{C8E903CE-0CFD-4D68-A857-80E14557005E}" srcOrd="0" destOrd="0" parTransId="{D5890537-0D77-4DA1-A100-62C393623468}" sibTransId="{862799CE-00F4-4DD6-894E-A487503F8DE6}"/>
    <dgm:cxn modelId="{55492768-9A5E-4F74-AC7C-959C5C24EFD3}" srcId="{55C0B14E-AEA6-48D3-A387-ED4A3A3BF840}" destId="{D07AD3FD-84FF-467E-9693-752776549C61}" srcOrd="1" destOrd="0" parTransId="{7B691773-F524-4FAD-A272-BDF0B0C4370A}" sibTransId="{A8C9B7A9-BC2A-4753-B7F0-F2E361D95520}"/>
    <dgm:cxn modelId="{A4CC396F-6FFB-7F48-BC35-8D1997858A06}" type="presOf" srcId="{04A40292-9119-41B2-B968-7B651F20675D}" destId="{F18596F0-52A6-A143-9BFC-DA068C37DE6F}" srcOrd="0" destOrd="1" presId="urn:microsoft.com/office/officeart/2005/8/layout/hProcess11"/>
    <dgm:cxn modelId="{46C8700F-4FCB-4E59-B2F4-2783A3C55652}" type="presOf" srcId="{3D79D06E-C53A-4335-8BC5-21CE3AD79695}" destId="{372828CF-3339-E44A-BBB6-2086036C9488}" srcOrd="0" destOrd="2" presId="urn:microsoft.com/office/officeart/2005/8/layout/hProcess11"/>
    <dgm:cxn modelId="{1F92E5B2-6CA3-B740-8CEA-ABC194B07CE5}" type="presOf" srcId="{9E838AE2-4659-4603-ABC8-58DF4222C0D4}" destId="{10F10402-5A89-6540-96F4-099A00D5A2D6}" srcOrd="0" destOrd="0" presId="urn:microsoft.com/office/officeart/2005/8/layout/hProcess11"/>
    <dgm:cxn modelId="{89AE8732-9F51-4367-ADE0-E0E706E281F7}" srcId="{D71FC021-6A65-44D1-95B9-0E6C89079866}" destId="{73EBBB11-9642-45F5-B67E-B9684F754F68}" srcOrd="1" destOrd="0" parTransId="{42EF6FA3-9DA6-4FC8-B61B-E2EA1DF87546}" sibTransId="{B51E23F0-8380-498F-B1BF-865336291E2C}"/>
    <dgm:cxn modelId="{E97FF64F-8020-497E-AE7D-2395DDA4560D}" srcId="{D07AD3FD-84FF-467E-9693-752776549C61}" destId="{5D70EFF5-8B31-4A1F-AE44-51E4CF0013EB}" srcOrd="0" destOrd="0" parTransId="{96C720A0-FEEF-48D1-8DF6-ABA03C304822}" sibTransId="{B6A59CDE-18AD-4553-B6C5-FF001A8E8510}"/>
    <dgm:cxn modelId="{F560A2FC-9EB1-C940-9414-05C0CD448957}" type="presOf" srcId="{4A6BB192-9983-4F48-BBC5-6E384EED7EC5}" destId="{E093F839-D107-C147-91A7-BF591A6B37F1}" srcOrd="0" destOrd="1" presId="urn:microsoft.com/office/officeart/2005/8/layout/hProcess11"/>
    <dgm:cxn modelId="{CF54291C-AAFD-4FA4-9A16-20CE892BA907}" srcId="{55C0B14E-AEA6-48D3-A387-ED4A3A3BF840}" destId="{9E838AE2-4659-4603-ABC8-58DF4222C0D4}" srcOrd="4" destOrd="0" parTransId="{5FC53805-9431-4BC8-ADB9-DABF59DE31C7}" sibTransId="{61F1BCD3-232D-4C03-B56C-182BCB6108CD}"/>
    <dgm:cxn modelId="{0EFA3039-6828-403C-9445-4359BA6645E6}" srcId="{AACEAFD5-63CF-4AFC-B46F-BE086C5D447C}" destId="{349299C9-846E-4827-813A-349CCCE20782}" srcOrd="0" destOrd="0" parTransId="{AEA27547-B9ED-4994-BD27-04EC297EF367}" sibTransId="{9D819F52-ACA0-4B08-8256-DF6BD8FA3A0B}"/>
    <dgm:cxn modelId="{53239C96-427C-420B-95DC-546F3B30ED65}" srcId="{55C0B14E-AEA6-48D3-A387-ED4A3A3BF840}" destId="{D71FC021-6A65-44D1-95B9-0E6C89079866}" srcOrd="2" destOrd="0" parTransId="{862AAE39-3AAD-40E3-BA20-90187BD73242}" sibTransId="{9B090D9D-470E-46E2-AABB-0368A52481AA}"/>
    <dgm:cxn modelId="{20585880-033F-46F2-82FE-C671F9B23EC0}" type="presOf" srcId="{5BAD577B-8D14-47AC-971C-854222DDCE22}" destId="{10F10402-5A89-6540-96F4-099A00D5A2D6}" srcOrd="0" destOrd="3" presId="urn:microsoft.com/office/officeart/2005/8/layout/hProcess11"/>
    <dgm:cxn modelId="{8DB1E629-70B5-F14A-8934-559A2686B302}" type="presParOf" srcId="{979E43FF-12CB-ED49-8959-325E1A9E21E8}" destId="{3754F309-1559-6442-8699-F936A65F97CA}" srcOrd="0" destOrd="0" presId="urn:microsoft.com/office/officeart/2005/8/layout/hProcess11"/>
    <dgm:cxn modelId="{8B438C6A-ACA1-B94F-8C5F-1C14FA63B9F7}" type="presParOf" srcId="{979E43FF-12CB-ED49-8959-325E1A9E21E8}" destId="{312902CF-7F5D-0B49-B3FE-568A87BF4EE4}" srcOrd="1" destOrd="0" presId="urn:microsoft.com/office/officeart/2005/8/layout/hProcess11"/>
    <dgm:cxn modelId="{AF0E93DD-423D-C54D-BFE9-C7CDF83C0E2F}" type="presParOf" srcId="{312902CF-7F5D-0B49-B3FE-568A87BF4EE4}" destId="{7CAA598B-5AE2-814C-8895-73F0FC0D02AE}" srcOrd="0" destOrd="0" presId="urn:microsoft.com/office/officeart/2005/8/layout/hProcess11"/>
    <dgm:cxn modelId="{273CEF30-A5AD-E04D-B0D5-D59D4A96664C}" type="presParOf" srcId="{7CAA598B-5AE2-814C-8895-73F0FC0D02AE}" destId="{372828CF-3339-E44A-BBB6-2086036C9488}" srcOrd="0" destOrd="0" presId="urn:microsoft.com/office/officeart/2005/8/layout/hProcess11"/>
    <dgm:cxn modelId="{4968D800-4572-7344-A24A-C44CAAA944B1}" type="presParOf" srcId="{7CAA598B-5AE2-814C-8895-73F0FC0D02AE}" destId="{A238071D-27EE-944C-AC00-AA0D602D331A}" srcOrd="1" destOrd="0" presId="urn:microsoft.com/office/officeart/2005/8/layout/hProcess11"/>
    <dgm:cxn modelId="{F3685BBF-CBDC-CE43-934C-9773B3691846}" type="presParOf" srcId="{7CAA598B-5AE2-814C-8895-73F0FC0D02AE}" destId="{BECFCCEE-6D6F-F147-BE7E-FBD11FF42EAD}" srcOrd="2" destOrd="0" presId="urn:microsoft.com/office/officeart/2005/8/layout/hProcess11"/>
    <dgm:cxn modelId="{16EAB8D8-EC66-D842-BE68-75A923DE3F4F}" type="presParOf" srcId="{312902CF-7F5D-0B49-B3FE-568A87BF4EE4}" destId="{89586766-7512-7242-BC25-F8A2A8E6DC16}" srcOrd="1" destOrd="0" presId="urn:microsoft.com/office/officeart/2005/8/layout/hProcess11"/>
    <dgm:cxn modelId="{16CC6C88-C4A7-C843-86B6-D7D1194241EC}" type="presParOf" srcId="{312902CF-7F5D-0B49-B3FE-568A87BF4EE4}" destId="{F0FA847F-9671-4A4D-986D-259D97875668}" srcOrd="2" destOrd="0" presId="urn:microsoft.com/office/officeart/2005/8/layout/hProcess11"/>
    <dgm:cxn modelId="{B7D22B24-6342-BA43-AFF6-6BE6E85ADCE4}" type="presParOf" srcId="{F0FA847F-9671-4A4D-986D-259D97875668}" destId="{66C3B005-1F82-8E46-986A-D7F66A3A11C5}" srcOrd="0" destOrd="0" presId="urn:microsoft.com/office/officeart/2005/8/layout/hProcess11"/>
    <dgm:cxn modelId="{6C1981FF-9BF4-6B43-B119-A40C174EF410}" type="presParOf" srcId="{F0FA847F-9671-4A4D-986D-259D97875668}" destId="{E003598C-A77C-E647-AC67-202397C7C2C6}" srcOrd="1" destOrd="0" presId="urn:microsoft.com/office/officeart/2005/8/layout/hProcess11"/>
    <dgm:cxn modelId="{F5A105D7-D607-714C-AABA-4B74B5E41317}" type="presParOf" srcId="{F0FA847F-9671-4A4D-986D-259D97875668}" destId="{EE52B993-9278-8646-B454-15C4F5F8C682}" srcOrd="2" destOrd="0" presId="urn:microsoft.com/office/officeart/2005/8/layout/hProcess11"/>
    <dgm:cxn modelId="{212FECA4-A57A-0442-A10B-99AE1D791480}" type="presParOf" srcId="{312902CF-7F5D-0B49-B3FE-568A87BF4EE4}" destId="{EC4C393F-83F2-044A-B85A-B4A3B578CAAD}" srcOrd="3" destOrd="0" presId="urn:microsoft.com/office/officeart/2005/8/layout/hProcess11"/>
    <dgm:cxn modelId="{9CB87072-BB02-7540-96A9-F95A9C3EF9E1}" type="presParOf" srcId="{312902CF-7F5D-0B49-B3FE-568A87BF4EE4}" destId="{13297FFB-E45E-F34B-9908-34A907476E6C}" srcOrd="4" destOrd="0" presId="urn:microsoft.com/office/officeart/2005/8/layout/hProcess11"/>
    <dgm:cxn modelId="{9FFA598F-1314-CC4E-8EA8-2F0A0F350DB7}" type="presParOf" srcId="{13297FFB-E45E-F34B-9908-34A907476E6C}" destId="{E093F839-D107-C147-91A7-BF591A6B37F1}" srcOrd="0" destOrd="0" presId="urn:microsoft.com/office/officeart/2005/8/layout/hProcess11"/>
    <dgm:cxn modelId="{2C1DEA51-BF16-EB46-A9D4-0C897F5ADCF4}" type="presParOf" srcId="{13297FFB-E45E-F34B-9908-34A907476E6C}" destId="{164A0F39-72C5-6C47-BD7E-D85A1B7BF6C9}" srcOrd="1" destOrd="0" presId="urn:microsoft.com/office/officeart/2005/8/layout/hProcess11"/>
    <dgm:cxn modelId="{2E3A6EA0-AAF8-6C49-A912-AB77BF830EC7}" type="presParOf" srcId="{13297FFB-E45E-F34B-9908-34A907476E6C}" destId="{E3993F29-0D14-D447-8668-E1B7850A37B6}" srcOrd="2" destOrd="0" presId="urn:microsoft.com/office/officeart/2005/8/layout/hProcess11"/>
    <dgm:cxn modelId="{CA905AB8-A652-0E4A-9AD1-99DAEEB05A6A}" type="presParOf" srcId="{312902CF-7F5D-0B49-B3FE-568A87BF4EE4}" destId="{CDF4B581-195F-1742-8878-AA3970849ADB}" srcOrd="5" destOrd="0" presId="urn:microsoft.com/office/officeart/2005/8/layout/hProcess11"/>
    <dgm:cxn modelId="{911F52CA-B30A-C347-9A49-338EEA3EFFFE}" type="presParOf" srcId="{312902CF-7F5D-0B49-B3FE-568A87BF4EE4}" destId="{B4932A9D-1A61-E94D-8B9F-812126317FC8}" srcOrd="6" destOrd="0" presId="urn:microsoft.com/office/officeart/2005/8/layout/hProcess11"/>
    <dgm:cxn modelId="{A76AD246-B672-E045-BFDA-9A43C9763A6D}" type="presParOf" srcId="{B4932A9D-1A61-E94D-8B9F-812126317FC8}" destId="{F18596F0-52A6-A143-9BFC-DA068C37DE6F}" srcOrd="0" destOrd="0" presId="urn:microsoft.com/office/officeart/2005/8/layout/hProcess11"/>
    <dgm:cxn modelId="{0A7EF4D7-E0AC-EE42-BFD9-763F47B8FDB9}" type="presParOf" srcId="{B4932A9D-1A61-E94D-8B9F-812126317FC8}" destId="{1501A02B-D4EF-144E-9CF0-602A004680BE}" srcOrd="1" destOrd="0" presId="urn:microsoft.com/office/officeart/2005/8/layout/hProcess11"/>
    <dgm:cxn modelId="{80ACC028-54C4-D847-887A-13AEF449A191}" type="presParOf" srcId="{B4932A9D-1A61-E94D-8B9F-812126317FC8}" destId="{2D9E5D2A-7F10-D84E-A858-85FD944BF8E4}" srcOrd="2" destOrd="0" presId="urn:microsoft.com/office/officeart/2005/8/layout/hProcess11"/>
    <dgm:cxn modelId="{09288F11-993F-D641-948D-B4D5BB340C8F}" type="presParOf" srcId="{312902CF-7F5D-0B49-B3FE-568A87BF4EE4}" destId="{7B95C6FA-7857-A943-9165-2AAFAB22580C}" srcOrd="7" destOrd="0" presId="urn:microsoft.com/office/officeart/2005/8/layout/hProcess11"/>
    <dgm:cxn modelId="{1660E60A-8611-074B-9091-28BAB2770DF5}" type="presParOf" srcId="{312902CF-7F5D-0B49-B3FE-568A87BF4EE4}" destId="{C1BDF471-A8AB-1D4C-874C-1E128B173605}" srcOrd="8" destOrd="0" presId="urn:microsoft.com/office/officeart/2005/8/layout/hProcess11"/>
    <dgm:cxn modelId="{DCDAEAB7-ABCE-0B48-8909-B859313D92C2}" type="presParOf" srcId="{C1BDF471-A8AB-1D4C-874C-1E128B173605}" destId="{10F10402-5A89-6540-96F4-099A00D5A2D6}" srcOrd="0" destOrd="0" presId="urn:microsoft.com/office/officeart/2005/8/layout/hProcess11"/>
    <dgm:cxn modelId="{2B18B5AE-48BC-1141-BF94-E6EBF9C31BD2}" type="presParOf" srcId="{C1BDF471-A8AB-1D4C-874C-1E128B173605}" destId="{C7D1C7BE-CF8B-A24E-8F4A-58F4F4E6CD28}" srcOrd="1" destOrd="0" presId="urn:microsoft.com/office/officeart/2005/8/layout/hProcess11"/>
    <dgm:cxn modelId="{053D4CAF-FC38-9F49-8C36-98633D3A0E58}" type="presParOf" srcId="{C1BDF471-A8AB-1D4C-874C-1E128B173605}" destId="{D2A3B786-FF2F-3347-8F32-DF3C738BF88A}"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D6B53B-D64A-4B38-9397-C761BF4CA01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09E5C36-0A74-4BB8-B9B1-FD3E9A38F84E}">
      <dgm:prSet phldrT="[Text]" custT="1"/>
      <dgm:spPr>
        <a:solidFill>
          <a:schemeClr val="accent1">
            <a:lumMod val="60000"/>
            <a:lumOff val="40000"/>
          </a:schemeClr>
        </a:solidFill>
      </dgm:spPr>
      <dgm:t>
        <a:bodyPr/>
        <a:lstStyle/>
        <a:p>
          <a:r>
            <a:rPr lang="en-GB" sz="1800" b="1" dirty="0" smtClean="0">
              <a:solidFill>
                <a:schemeClr val="accent1">
                  <a:lumMod val="75000"/>
                </a:schemeClr>
              </a:solidFill>
            </a:rPr>
            <a:t>Neuroticism</a:t>
          </a:r>
          <a:endParaRPr lang="en-GB" sz="1800" b="1" dirty="0">
            <a:solidFill>
              <a:schemeClr val="accent1">
                <a:lumMod val="75000"/>
              </a:schemeClr>
            </a:solidFill>
          </a:endParaRPr>
        </a:p>
      </dgm:t>
    </dgm:pt>
    <dgm:pt modelId="{ED6DF14C-DEA7-4CEB-83E7-9FE91268B73C}" type="parTrans" cxnId="{61668599-89EA-4F77-871F-D1C6439C03E5}">
      <dgm:prSet/>
      <dgm:spPr/>
      <dgm:t>
        <a:bodyPr/>
        <a:lstStyle/>
        <a:p>
          <a:endParaRPr lang="en-GB"/>
        </a:p>
      </dgm:t>
    </dgm:pt>
    <dgm:pt modelId="{3FA4EF10-7422-4368-BFDA-79228DB1BC1C}" type="sibTrans" cxnId="{61668599-89EA-4F77-871F-D1C6439C03E5}">
      <dgm:prSet/>
      <dgm:spPr/>
      <dgm:t>
        <a:bodyPr/>
        <a:lstStyle/>
        <a:p>
          <a:endParaRPr lang="en-GB"/>
        </a:p>
      </dgm:t>
    </dgm:pt>
    <dgm:pt modelId="{5267D723-E6B0-4A2C-B539-33F54D7F6617}">
      <dgm:prSet phldrT="[Text]" custT="1"/>
      <dgm:spPr/>
      <dgm:t>
        <a:bodyPr/>
        <a:lstStyle/>
        <a:p>
          <a:r>
            <a:rPr lang="en-GB" sz="1800" i="1" dirty="0" smtClean="0"/>
            <a:t>r =</a:t>
          </a:r>
          <a:r>
            <a:rPr lang="en-GB" sz="1800" i="0" dirty="0" smtClean="0"/>
            <a:t> -.24</a:t>
          </a:r>
          <a:endParaRPr lang="en-GB" sz="1800" i="1" dirty="0"/>
        </a:p>
      </dgm:t>
    </dgm:pt>
    <dgm:pt modelId="{6B588E5C-2DBE-41EE-9C04-706D1DF966BA}" type="parTrans" cxnId="{BA6285A4-CA26-4509-9522-EEDA3F1DD4B9}">
      <dgm:prSet/>
      <dgm:spPr/>
      <dgm:t>
        <a:bodyPr/>
        <a:lstStyle/>
        <a:p>
          <a:endParaRPr lang="en-GB"/>
        </a:p>
      </dgm:t>
    </dgm:pt>
    <dgm:pt modelId="{D7D23B23-0DE7-4085-9A7F-3ADA1CA9B195}" type="sibTrans" cxnId="{BA6285A4-CA26-4509-9522-EEDA3F1DD4B9}">
      <dgm:prSet/>
      <dgm:spPr/>
      <dgm:t>
        <a:bodyPr/>
        <a:lstStyle/>
        <a:p>
          <a:endParaRPr lang="en-GB"/>
        </a:p>
      </dgm:t>
    </dgm:pt>
    <dgm:pt modelId="{4605443D-2BA6-4BE8-B931-BD1A8CCD95A1}">
      <dgm:prSet phldrT="[Text]" custT="1"/>
      <dgm:spPr>
        <a:solidFill>
          <a:schemeClr val="accent1">
            <a:lumMod val="60000"/>
            <a:lumOff val="40000"/>
          </a:schemeClr>
        </a:solidFill>
      </dgm:spPr>
      <dgm:t>
        <a:bodyPr/>
        <a:lstStyle/>
        <a:p>
          <a:r>
            <a:rPr lang="en-GB" sz="1800" b="1" dirty="0" smtClean="0">
              <a:solidFill>
                <a:schemeClr val="accent1">
                  <a:lumMod val="75000"/>
                </a:schemeClr>
              </a:solidFill>
            </a:rPr>
            <a:t>Extraversion</a:t>
          </a:r>
          <a:endParaRPr lang="en-GB" sz="1800" b="1" dirty="0">
            <a:solidFill>
              <a:schemeClr val="accent1">
                <a:lumMod val="75000"/>
              </a:schemeClr>
            </a:solidFill>
          </a:endParaRPr>
        </a:p>
      </dgm:t>
    </dgm:pt>
    <dgm:pt modelId="{9756507F-0A2F-4931-832F-A93447D78037}" type="parTrans" cxnId="{1A55F0AA-9A6E-4FDC-8DBB-8FC49261AE1C}">
      <dgm:prSet/>
      <dgm:spPr/>
      <dgm:t>
        <a:bodyPr/>
        <a:lstStyle/>
        <a:p>
          <a:endParaRPr lang="en-GB"/>
        </a:p>
      </dgm:t>
    </dgm:pt>
    <dgm:pt modelId="{EA424AD7-1744-479E-A331-419E8BFEC5AB}" type="sibTrans" cxnId="{1A55F0AA-9A6E-4FDC-8DBB-8FC49261AE1C}">
      <dgm:prSet/>
      <dgm:spPr/>
      <dgm:t>
        <a:bodyPr/>
        <a:lstStyle/>
        <a:p>
          <a:endParaRPr lang="en-GB"/>
        </a:p>
      </dgm:t>
    </dgm:pt>
    <dgm:pt modelId="{FDF0CE1D-D940-4762-B6E9-380BDB5D4B4D}">
      <dgm:prSet phldrT="[Text]" custT="1"/>
      <dgm:spPr/>
      <dgm:t>
        <a:bodyPr/>
        <a:lstStyle/>
        <a:p>
          <a:r>
            <a:rPr lang="en-GB" sz="1800" dirty="0" smtClean="0"/>
            <a:t>r = .31</a:t>
          </a:r>
          <a:endParaRPr lang="en-GB" sz="1800" dirty="0"/>
        </a:p>
      </dgm:t>
    </dgm:pt>
    <dgm:pt modelId="{28CB176B-4079-408B-9C13-58C7F496A663}" type="parTrans" cxnId="{CC6F7375-AB44-4689-B54F-22D0B6D7B9EB}">
      <dgm:prSet/>
      <dgm:spPr/>
      <dgm:t>
        <a:bodyPr/>
        <a:lstStyle/>
        <a:p>
          <a:endParaRPr lang="en-GB"/>
        </a:p>
      </dgm:t>
    </dgm:pt>
    <dgm:pt modelId="{0E141165-96F9-4866-A2DF-1E303D193C6D}" type="sibTrans" cxnId="{CC6F7375-AB44-4689-B54F-22D0B6D7B9EB}">
      <dgm:prSet/>
      <dgm:spPr/>
      <dgm:t>
        <a:bodyPr/>
        <a:lstStyle/>
        <a:p>
          <a:endParaRPr lang="en-GB"/>
        </a:p>
      </dgm:t>
    </dgm:pt>
    <dgm:pt modelId="{633E646F-4E98-4911-AE2D-AC6E7ADC03DD}" type="pres">
      <dgm:prSet presAssocID="{9ED6B53B-D64A-4B38-9397-C761BF4CA01B}" presName="linear" presStyleCnt="0">
        <dgm:presLayoutVars>
          <dgm:animLvl val="lvl"/>
          <dgm:resizeHandles val="exact"/>
        </dgm:presLayoutVars>
      </dgm:prSet>
      <dgm:spPr/>
      <dgm:t>
        <a:bodyPr/>
        <a:lstStyle/>
        <a:p>
          <a:endParaRPr lang="en-GB"/>
        </a:p>
      </dgm:t>
    </dgm:pt>
    <dgm:pt modelId="{F79C3276-83AB-4BC4-802D-EE72B8823362}" type="pres">
      <dgm:prSet presAssocID="{509E5C36-0A74-4BB8-B9B1-FD3E9A38F84E}" presName="parentText" presStyleLbl="node1" presStyleIdx="0" presStyleCnt="2" custLinFactNeighborX="1649" custLinFactNeighborY="-63304">
        <dgm:presLayoutVars>
          <dgm:chMax val="0"/>
          <dgm:bulletEnabled val="1"/>
        </dgm:presLayoutVars>
      </dgm:prSet>
      <dgm:spPr/>
      <dgm:t>
        <a:bodyPr/>
        <a:lstStyle/>
        <a:p>
          <a:endParaRPr lang="en-GB"/>
        </a:p>
      </dgm:t>
    </dgm:pt>
    <dgm:pt modelId="{4DEF39ED-9D00-4450-85CF-FB10F9FD1241}" type="pres">
      <dgm:prSet presAssocID="{509E5C36-0A74-4BB8-B9B1-FD3E9A38F84E}" presName="childText" presStyleLbl="revTx" presStyleIdx="0" presStyleCnt="2" custLinFactNeighborY="-18991">
        <dgm:presLayoutVars>
          <dgm:bulletEnabled val="1"/>
        </dgm:presLayoutVars>
      </dgm:prSet>
      <dgm:spPr/>
      <dgm:t>
        <a:bodyPr/>
        <a:lstStyle/>
        <a:p>
          <a:endParaRPr lang="en-GB"/>
        </a:p>
      </dgm:t>
    </dgm:pt>
    <dgm:pt modelId="{68E56A45-31F1-4732-A03D-AEC1B499AB21}" type="pres">
      <dgm:prSet presAssocID="{4605443D-2BA6-4BE8-B931-BD1A8CCD95A1}" presName="parentText" presStyleLbl="node1" presStyleIdx="1" presStyleCnt="2" custLinFactNeighborX="459" custLinFactNeighborY="-43681">
        <dgm:presLayoutVars>
          <dgm:chMax val="0"/>
          <dgm:bulletEnabled val="1"/>
        </dgm:presLayoutVars>
      </dgm:prSet>
      <dgm:spPr/>
      <dgm:t>
        <a:bodyPr/>
        <a:lstStyle/>
        <a:p>
          <a:endParaRPr lang="en-GB"/>
        </a:p>
      </dgm:t>
    </dgm:pt>
    <dgm:pt modelId="{0E849B0E-BAD4-45C0-B3FC-7A9C18D09B52}" type="pres">
      <dgm:prSet presAssocID="{4605443D-2BA6-4BE8-B931-BD1A8CCD95A1}" presName="childText" presStyleLbl="revTx" presStyleIdx="1" presStyleCnt="2" custLinFactNeighborX="540" custLinFactNeighborY="-21123">
        <dgm:presLayoutVars>
          <dgm:bulletEnabled val="1"/>
        </dgm:presLayoutVars>
      </dgm:prSet>
      <dgm:spPr/>
      <dgm:t>
        <a:bodyPr/>
        <a:lstStyle/>
        <a:p>
          <a:endParaRPr lang="en-GB"/>
        </a:p>
      </dgm:t>
    </dgm:pt>
  </dgm:ptLst>
  <dgm:cxnLst>
    <dgm:cxn modelId="{7B975947-092E-41CF-B110-72D994CA6021}" type="presOf" srcId="{FDF0CE1D-D940-4762-B6E9-380BDB5D4B4D}" destId="{0E849B0E-BAD4-45C0-B3FC-7A9C18D09B52}" srcOrd="0" destOrd="0" presId="urn:microsoft.com/office/officeart/2005/8/layout/vList2"/>
    <dgm:cxn modelId="{61668599-89EA-4F77-871F-D1C6439C03E5}" srcId="{9ED6B53B-D64A-4B38-9397-C761BF4CA01B}" destId="{509E5C36-0A74-4BB8-B9B1-FD3E9A38F84E}" srcOrd="0" destOrd="0" parTransId="{ED6DF14C-DEA7-4CEB-83E7-9FE91268B73C}" sibTransId="{3FA4EF10-7422-4368-BFDA-79228DB1BC1C}"/>
    <dgm:cxn modelId="{BA6285A4-CA26-4509-9522-EEDA3F1DD4B9}" srcId="{509E5C36-0A74-4BB8-B9B1-FD3E9A38F84E}" destId="{5267D723-E6B0-4A2C-B539-33F54D7F6617}" srcOrd="0" destOrd="0" parTransId="{6B588E5C-2DBE-41EE-9C04-706D1DF966BA}" sibTransId="{D7D23B23-0DE7-4085-9A7F-3ADA1CA9B195}"/>
    <dgm:cxn modelId="{CC6F7375-AB44-4689-B54F-22D0B6D7B9EB}" srcId="{4605443D-2BA6-4BE8-B931-BD1A8CCD95A1}" destId="{FDF0CE1D-D940-4762-B6E9-380BDB5D4B4D}" srcOrd="0" destOrd="0" parTransId="{28CB176B-4079-408B-9C13-58C7F496A663}" sibTransId="{0E141165-96F9-4866-A2DF-1E303D193C6D}"/>
    <dgm:cxn modelId="{CEC0D68E-1E54-44DA-A952-C6994DA79B4D}" type="presOf" srcId="{509E5C36-0A74-4BB8-B9B1-FD3E9A38F84E}" destId="{F79C3276-83AB-4BC4-802D-EE72B8823362}" srcOrd="0" destOrd="0" presId="urn:microsoft.com/office/officeart/2005/8/layout/vList2"/>
    <dgm:cxn modelId="{1A55F0AA-9A6E-4FDC-8DBB-8FC49261AE1C}" srcId="{9ED6B53B-D64A-4B38-9397-C761BF4CA01B}" destId="{4605443D-2BA6-4BE8-B931-BD1A8CCD95A1}" srcOrd="1" destOrd="0" parTransId="{9756507F-0A2F-4931-832F-A93447D78037}" sibTransId="{EA424AD7-1744-479E-A331-419E8BFEC5AB}"/>
    <dgm:cxn modelId="{99463DF3-B1F4-4E2A-A4E9-0955983FBD1E}" type="presOf" srcId="{9ED6B53B-D64A-4B38-9397-C761BF4CA01B}" destId="{633E646F-4E98-4911-AE2D-AC6E7ADC03DD}" srcOrd="0" destOrd="0" presId="urn:microsoft.com/office/officeart/2005/8/layout/vList2"/>
    <dgm:cxn modelId="{51C812E1-A73B-476F-BBB6-CF2182C56440}" type="presOf" srcId="{5267D723-E6B0-4A2C-B539-33F54D7F6617}" destId="{4DEF39ED-9D00-4450-85CF-FB10F9FD1241}" srcOrd="0" destOrd="0" presId="urn:microsoft.com/office/officeart/2005/8/layout/vList2"/>
    <dgm:cxn modelId="{8A270436-AE8B-49A0-87B1-B70469C79BCB}" type="presOf" srcId="{4605443D-2BA6-4BE8-B931-BD1A8CCD95A1}" destId="{68E56A45-31F1-4732-A03D-AEC1B499AB21}" srcOrd="0" destOrd="0" presId="urn:microsoft.com/office/officeart/2005/8/layout/vList2"/>
    <dgm:cxn modelId="{40DC6C22-E5CA-4985-ADA7-A18807079367}" type="presParOf" srcId="{633E646F-4E98-4911-AE2D-AC6E7ADC03DD}" destId="{F79C3276-83AB-4BC4-802D-EE72B8823362}" srcOrd="0" destOrd="0" presId="urn:microsoft.com/office/officeart/2005/8/layout/vList2"/>
    <dgm:cxn modelId="{B09E9C8D-0B02-4D59-9F26-7168511749A2}" type="presParOf" srcId="{633E646F-4E98-4911-AE2D-AC6E7ADC03DD}" destId="{4DEF39ED-9D00-4450-85CF-FB10F9FD1241}" srcOrd="1" destOrd="0" presId="urn:microsoft.com/office/officeart/2005/8/layout/vList2"/>
    <dgm:cxn modelId="{B5E74455-AAE4-46FE-A1B0-24156830D121}" type="presParOf" srcId="{633E646F-4E98-4911-AE2D-AC6E7ADC03DD}" destId="{68E56A45-31F1-4732-A03D-AEC1B499AB21}" srcOrd="2" destOrd="0" presId="urn:microsoft.com/office/officeart/2005/8/layout/vList2"/>
    <dgm:cxn modelId="{E6D8F6FA-D41A-49CC-A59A-27E708EDBBD0}" type="presParOf" srcId="{633E646F-4E98-4911-AE2D-AC6E7ADC03DD}" destId="{0E849B0E-BAD4-45C0-B3FC-7A9C18D09B52}"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D5D447-72F3-48F3-BAD3-36B92B5CEF66}" type="doc">
      <dgm:prSet loTypeId="urn:microsoft.com/office/officeart/2008/layout/SquareAccentList" loCatId="list" qsTypeId="urn:microsoft.com/office/officeart/2005/8/quickstyle/3d3" qsCatId="3D" csTypeId="urn:microsoft.com/office/officeart/2005/8/colors/accent1_2" csCatId="accent1" phldr="1"/>
      <dgm:spPr/>
      <dgm:t>
        <a:bodyPr/>
        <a:lstStyle/>
        <a:p>
          <a:endParaRPr lang="en-US"/>
        </a:p>
      </dgm:t>
    </dgm:pt>
    <dgm:pt modelId="{FC27BDDF-997D-44F7-9762-0456068F3027}">
      <dgm:prSet phldrT="[Text]" custT="1"/>
      <dgm:spPr/>
      <dgm:t>
        <a:bodyPr/>
        <a:lstStyle/>
        <a:p>
          <a:r>
            <a:rPr lang="en-US" sz="2000" b="1" dirty="0" smtClean="0">
              <a:solidFill>
                <a:schemeClr val="bg1"/>
              </a:solidFill>
            </a:rPr>
            <a:t>Contingent reward </a:t>
          </a:r>
          <a:endParaRPr lang="en-US" sz="2000" b="1" dirty="0">
            <a:solidFill>
              <a:schemeClr val="bg1"/>
            </a:solidFill>
          </a:endParaRPr>
        </a:p>
      </dgm:t>
    </dgm:pt>
    <dgm:pt modelId="{A42F40F5-D9D2-40E7-AC19-FFCAD887DE30}" type="parTrans" cxnId="{79112AF7-D9AD-4379-9C78-553510C502C4}">
      <dgm:prSet/>
      <dgm:spPr/>
      <dgm:t>
        <a:bodyPr/>
        <a:lstStyle/>
        <a:p>
          <a:endParaRPr lang="en-US"/>
        </a:p>
      </dgm:t>
    </dgm:pt>
    <dgm:pt modelId="{F128371F-FA4D-44FF-B93B-E16496D206BF}" type="sibTrans" cxnId="{79112AF7-D9AD-4379-9C78-553510C502C4}">
      <dgm:prSet/>
      <dgm:spPr/>
      <dgm:t>
        <a:bodyPr/>
        <a:lstStyle/>
        <a:p>
          <a:endParaRPr lang="en-US"/>
        </a:p>
      </dgm:t>
    </dgm:pt>
    <dgm:pt modelId="{C5ED904D-1F4A-44B8-8F39-A1F13CABDE09}">
      <dgm:prSet phldrT="[Text]" custT="1"/>
      <dgm:spPr/>
      <dgm:t>
        <a:bodyPr/>
        <a:lstStyle/>
        <a:p>
          <a:r>
            <a:rPr lang="en-US" sz="1600" dirty="0" smtClean="0"/>
            <a:t>Leader provides rewards if, and only if, sub-</a:t>
          </a:r>
          <a:r>
            <a:rPr lang="en-US" sz="1600" dirty="0" err="1" smtClean="0"/>
            <a:t>ords</a:t>
          </a:r>
          <a:r>
            <a:rPr lang="en-US" sz="1600" dirty="0" smtClean="0"/>
            <a:t> perform adequately</a:t>
          </a:r>
          <a:endParaRPr lang="en-US" sz="1600" dirty="0"/>
        </a:p>
      </dgm:t>
    </dgm:pt>
    <dgm:pt modelId="{574ED353-A437-449A-AE72-54D10FF59495}" type="parTrans" cxnId="{5134EC6B-211D-49A8-9D60-1EA16F460267}">
      <dgm:prSet/>
      <dgm:spPr/>
      <dgm:t>
        <a:bodyPr/>
        <a:lstStyle/>
        <a:p>
          <a:endParaRPr lang="en-US"/>
        </a:p>
      </dgm:t>
    </dgm:pt>
    <dgm:pt modelId="{DDB13FA0-CD1B-4BFB-B515-0840886DD3A9}" type="sibTrans" cxnId="{5134EC6B-211D-49A8-9D60-1EA16F460267}">
      <dgm:prSet/>
      <dgm:spPr/>
      <dgm:t>
        <a:bodyPr/>
        <a:lstStyle/>
        <a:p>
          <a:endParaRPr lang="en-US"/>
        </a:p>
      </dgm:t>
    </dgm:pt>
    <dgm:pt modelId="{F6660E23-8950-43EC-A06C-D8429EE9A974}">
      <dgm:prSet phldrT="[Text]" custT="1"/>
      <dgm:spPr/>
      <dgm:t>
        <a:bodyPr/>
        <a:lstStyle/>
        <a:p>
          <a:r>
            <a:rPr lang="en-US" sz="2000" b="1" dirty="0" smtClean="0">
              <a:solidFill>
                <a:schemeClr val="bg1"/>
              </a:solidFill>
            </a:rPr>
            <a:t>Management by exception</a:t>
          </a:r>
          <a:endParaRPr lang="en-US" sz="2000" b="1" dirty="0">
            <a:solidFill>
              <a:schemeClr val="bg1"/>
            </a:solidFill>
          </a:endParaRPr>
        </a:p>
      </dgm:t>
    </dgm:pt>
    <dgm:pt modelId="{1E23F581-C259-4FCD-AE52-C559F65F5A87}" type="parTrans" cxnId="{26492FC3-D236-4EA4-83DE-A886353BAD2E}">
      <dgm:prSet/>
      <dgm:spPr/>
      <dgm:t>
        <a:bodyPr/>
        <a:lstStyle/>
        <a:p>
          <a:endParaRPr lang="en-US"/>
        </a:p>
      </dgm:t>
    </dgm:pt>
    <dgm:pt modelId="{C21FEEA8-65E2-4C0E-911E-388790CF0DF9}" type="sibTrans" cxnId="{26492FC3-D236-4EA4-83DE-A886353BAD2E}">
      <dgm:prSet/>
      <dgm:spPr/>
      <dgm:t>
        <a:bodyPr/>
        <a:lstStyle/>
        <a:p>
          <a:endParaRPr lang="en-US"/>
        </a:p>
      </dgm:t>
    </dgm:pt>
    <dgm:pt modelId="{F4C8E136-8E9B-4E51-B6D1-CEF9C571DDA7}">
      <dgm:prSet phldrT="[Text]" custT="1"/>
      <dgm:spPr/>
      <dgm:t>
        <a:bodyPr/>
        <a:lstStyle/>
        <a:p>
          <a:r>
            <a:rPr lang="en-US" sz="1400" dirty="0" smtClean="0"/>
            <a:t>Leader does not make changes as long as performance goals are met</a:t>
          </a:r>
          <a:endParaRPr lang="en-US" sz="1400" dirty="0"/>
        </a:p>
      </dgm:t>
    </dgm:pt>
    <dgm:pt modelId="{C7614CAE-C070-4499-9998-71FF1C24AB0D}" type="parTrans" cxnId="{2DF61CAE-9394-46F4-9E48-F2124EA09DEF}">
      <dgm:prSet/>
      <dgm:spPr/>
      <dgm:t>
        <a:bodyPr/>
        <a:lstStyle/>
        <a:p>
          <a:endParaRPr lang="en-US"/>
        </a:p>
      </dgm:t>
    </dgm:pt>
    <dgm:pt modelId="{BA49EA63-AE7E-4AC1-82A3-DF6397CF86CC}" type="sibTrans" cxnId="{2DF61CAE-9394-46F4-9E48-F2124EA09DEF}">
      <dgm:prSet/>
      <dgm:spPr/>
      <dgm:t>
        <a:bodyPr/>
        <a:lstStyle/>
        <a:p>
          <a:endParaRPr lang="en-US"/>
        </a:p>
      </dgm:t>
    </dgm:pt>
    <dgm:pt modelId="{FABC6EAC-B82B-4BC2-9E81-BD2EEFEB732E}">
      <dgm:prSet phldrT="[Text]" custT="1"/>
      <dgm:spPr/>
      <dgm:t>
        <a:bodyPr/>
        <a:lstStyle/>
        <a:p>
          <a:r>
            <a:rPr lang="en-US" sz="1400" dirty="0" smtClean="0"/>
            <a:t>Only intervenes if something is </a:t>
          </a:r>
          <a:br>
            <a:rPr lang="en-US" sz="1400" dirty="0" smtClean="0"/>
          </a:br>
          <a:r>
            <a:rPr lang="en-US" sz="1400" dirty="0" smtClean="0"/>
            <a:t>wrong</a:t>
          </a:r>
          <a:endParaRPr lang="en-US" sz="1400" dirty="0"/>
        </a:p>
      </dgm:t>
    </dgm:pt>
    <dgm:pt modelId="{96E52C3F-C47C-4903-8CBB-B86113D58277}" type="parTrans" cxnId="{578C86E5-B318-433F-A8F8-058C88F5BEE3}">
      <dgm:prSet/>
      <dgm:spPr/>
      <dgm:t>
        <a:bodyPr/>
        <a:lstStyle/>
        <a:p>
          <a:endParaRPr lang="en-US"/>
        </a:p>
      </dgm:t>
    </dgm:pt>
    <dgm:pt modelId="{AA0CE81A-BB42-4C11-9F44-0BDFEACDE5DF}" type="sibTrans" cxnId="{578C86E5-B318-433F-A8F8-058C88F5BEE3}">
      <dgm:prSet/>
      <dgm:spPr/>
      <dgm:t>
        <a:bodyPr/>
        <a:lstStyle/>
        <a:p>
          <a:endParaRPr lang="en-US"/>
        </a:p>
      </dgm:t>
    </dgm:pt>
    <dgm:pt modelId="{850FBCC5-1B93-4E69-A96F-F46868EB063C}" type="pres">
      <dgm:prSet presAssocID="{E9D5D447-72F3-48F3-BAD3-36B92B5CEF66}" presName="layout" presStyleCnt="0">
        <dgm:presLayoutVars>
          <dgm:chMax/>
          <dgm:chPref/>
          <dgm:dir/>
          <dgm:resizeHandles/>
        </dgm:presLayoutVars>
      </dgm:prSet>
      <dgm:spPr/>
      <dgm:t>
        <a:bodyPr/>
        <a:lstStyle/>
        <a:p>
          <a:endParaRPr lang="en-US"/>
        </a:p>
      </dgm:t>
    </dgm:pt>
    <dgm:pt modelId="{DBEB4A10-CC3C-491C-B749-2C04B126FEBA}" type="pres">
      <dgm:prSet presAssocID="{FC27BDDF-997D-44F7-9762-0456068F3027}" presName="root" presStyleCnt="0">
        <dgm:presLayoutVars>
          <dgm:chMax/>
          <dgm:chPref/>
        </dgm:presLayoutVars>
      </dgm:prSet>
      <dgm:spPr/>
    </dgm:pt>
    <dgm:pt modelId="{5B01E7F9-6223-4852-8E3A-137D3A43E520}" type="pres">
      <dgm:prSet presAssocID="{FC27BDDF-997D-44F7-9762-0456068F3027}" presName="rootComposite" presStyleCnt="0">
        <dgm:presLayoutVars/>
      </dgm:prSet>
      <dgm:spPr/>
    </dgm:pt>
    <dgm:pt modelId="{1C879E08-85FE-41B3-AD75-5C0C5EB30A77}" type="pres">
      <dgm:prSet presAssocID="{FC27BDDF-997D-44F7-9762-0456068F3027}" presName="ParentAccent" presStyleLbl="alignNode1" presStyleIdx="0" presStyleCnt="2" custScaleY="188635" custLinFactNeighborX="-148" custLinFactNeighborY="-99765"/>
      <dgm:spPr/>
    </dgm:pt>
    <dgm:pt modelId="{121E67B2-40F5-48E4-8F5E-A11C11CE02DD}" type="pres">
      <dgm:prSet presAssocID="{FC27BDDF-997D-44F7-9762-0456068F3027}" presName="ParentSmallAccent" presStyleLbl="fgAcc1" presStyleIdx="0" presStyleCnt="2" custLinFactY="-91853" custLinFactNeighborX="-20191" custLinFactNeighborY="-100000"/>
      <dgm:spPr/>
    </dgm:pt>
    <dgm:pt modelId="{8DE9DD09-C72A-413A-B48A-4CAEE4222B77}" type="pres">
      <dgm:prSet presAssocID="{FC27BDDF-997D-44F7-9762-0456068F3027}" presName="Parent" presStyleLbl="revTx" presStyleIdx="0" presStyleCnt="5" custScaleX="66839" custScaleY="60411" custLinFactNeighborX="-1089" custLinFactNeighborY="22949">
        <dgm:presLayoutVars>
          <dgm:chMax/>
          <dgm:chPref val="4"/>
          <dgm:bulletEnabled val="1"/>
        </dgm:presLayoutVars>
      </dgm:prSet>
      <dgm:spPr/>
      <dgm:t>
        <a:bodyPr/>
        <a:lstStyle/>
        <a:p>
          <a:endParaRPr lang="en-US"/>
        </a:p>
      </dgm:t>
    </dgm:pt>
    <dgm:pt modelId="{A7B1BC74-1BC4-4AC5-83C0-B4EB1245C7C8}" type="pres">
      <dgm:prSet presAssocID="{FC27BDDF-997D-44F7-9762-0456068F3027}" presName="childShape" presStyleCnt="0">
        <dgm:presLayoutVars>
          <dgm:chMax val="0"/>
          <dgm:chPref val="0"/>
        </dgm:presLayoutVars>
      </dgm:prSet>
      <dgm:spPr/>
    </dgm:pt>
    <dgm:pt modelId="{7FE89616-DC27-4298-8AEF-A6830F7F5733}" type="pres">
      <dgm:prSet presAssocID="{C5ED904D-1F4A-44B8-8F39-A1F13CABDE09}" presName="childComposite" presStyleCnt="0">
        <dgm:presLayoutVars>
          <dgm:chMax val="0"/>
          <dgm:chPref val="0"/>
        </dgm:presLayoutVars>
      </dgm:prSet>
      <dgm:spPr/>
    </dgm:pt>
    <dgm:pt modelId="{FEA9D42B-BB93-4FEB-A905-E778AA11BE0B}" type="pres">
      <dgm:prSet presAssocID="{C5ED904D-1F4A-44B8-8F39-A1F13CABDE09}" presName="ChildAccent" presStyleLbl="solidFgAcc1" presStyleIdx="0" presStyleCnt="3" custLinFactNeighborX="12819" custLinFactNeighborY="-28833"/>
      <dgm:spPr/>
    </dgm:pt>
    <dgm:pt modelId="{639E39DC-9819-4F51-A299-56FBD4CE9E94}" type="pres">
      <dgm:prSet presAssocID="{C5ED904D-1F4A-44B8-8F39-A1F13CABDE09}" presName="Child" presStyleLbl="revTx" presStyleIdx="1" presStyleCnt="5" custScaleX="89584" custLinFactNeighborX="-1292" custLinFactNeighborY="-12142">
        <dgm:presLayoutVars>
          <dgm:chMax val="0"/>
          <dgm:chPref val="0"/>
          <dgm:bulletEnabled val="1"/>
        </dgm:presLayoutVars>
      </dgm:prSet>
      <dgm:spPr/>
      <dgm:t>
        <a:bodyPr/>
        <a:lstStyle/>
        <a:p>
          <a:endParaRPr lang="en-US"/>
        </a:p>
      </dgm:t>
    </dgm:pt>
    <dgm:pt modelId="{2EF739CC-5459-41A1-B072-B829D7E9E899}" type="pres">
      <dgm:prSet presAssocID="{F6660E23-8950-43EC-A06C-D8429EE9A974}" presName="root" presStyleCnt="0">
        <dgm:presLayoutVars>
          <dgm:chMax/>
          <dgm:chPref/>
        </dgm:presLayoutVars>
      </dgm:prSet>
      <dgm:spPr/>
    </dgm:pt>
    <dgm:pt modelId="{AB3AE171-0B9B-4381-8B0E-3F77FB7A3FF5}" type="pres">
      <dgm:prSet presAssocID="{F6660E23-8950-43EC-A06C-D8429EE9A974}" presName="rootComposite" presStyleCnt="0">
        <dgm:presLayoutVars/>
      </dgm:prSet>
      <dgm:spPr/>
    </dgm:pt>
    <dgm:pt modelId="{EFC7CA95-1691-463F-8817-4C88451E7014}" type="pres">
      <dgm:prSet presAssocID="{F6660E23-8950-43EC-A06C-D8429EE9A974}" presName="ParentAccent" presStyleLbl="alignNode1" presStyleIdx="1" presStyleCnt="2" custScaleY="188578" custLinFactY="-64901" custLinFactNeighborX="217" custLinFactNeighborY="-100000"/>
      <dgm:spPr/>
    </dgm:pt>
    <dgm:pt modelId="{EDD80F2E-77A6-4F52-AC75-6E07EBF8BA4F}" type="pres">
      <dgm:prSet presAssocID="{F6660E23-8950-43EC-A06C-D8429EE9A974}" presName="ParentSmallAccent" presStyleLbl="fgAcc1" presStyleIdx="1" presStyleCnt="2" custLinFactY="-100000" custLinFactNeighborX="2960" custLinFactNeighborY="-148799"/>
      <dgm:spPr/>
    </dgm:pt>
    <dgm:pt modelId="{70E6E03D-1352-4C5A-B444-7126E14BADF5}" type="pres">
      <dgm:prSet presAssocID="{F6660E23-8950-43EC-A06C-D8429EE9A974}" presName="Parent" presStyleLbl="revTx" presStyleIdx="2" presStyleCnt="5" custScaleX="86024" custScaleY="106537" custLinFactNeighborX="16836">
        <dgm:presLayoutVars>
          <dgm:chMax/>
          <dgm:chPref val="4"/>
          <dgm:bulletEnabled val="1"/>
        </dgm:presLayoutVars>
      </dgm:prSet>
      <dgm:spPr/>
      <dgm:t>
        <a:bodyPr/>
        <a:lstStyle/>
        <a:p>
          <a:endParaRPr lang="en-US"/>
        </a:p>
      </dgm:t>
    </dgm:pt>
    <dgm:pt modelId="{DFC05781-849C-4B58-951E-29855DE550F2}" type="pres">
      <dgm:prSet presAssocID="{F6660E23-8950-43EC-A06C-D8429EE9A974}" presName="childShape" presStyleCnt="0">
        <dgm:presLayoutVars>
          <dgm:chMax val="0"/>
          <dgm:chPref val="0"/>
        </dgm:presLayoutVars>
      </dgm:prSet>
      <dgm:spPr/>
    </dgm:pt>
    <dgm:pt modelId="{51982E89-7366-448D-BAD1-0A3F437E57E2}" type="pres">
      <dgm:prSet presAssocID="{F4C8E136-8E9B-4E51-B6D1-CEF9C571DDA7}" presName="childComposite" presStyleCnt="0">
        <dgm:presLayoutVars>
          <dgm:chMax val="0"/>
          <dgm:chPref val="0"/>
        </dgm:presLayoutVars>
      </dgm:prSet>
      <dgm:spPr/>
    </dgm:pt>
    <dgm:pt modelId="{24B1FC73-8AC7-4269-A987-59E3F99C81F8}" type="pres">
      <dgm:prSet presAssocID="{F4C8E136-8E9B-4E51-B6D1-CEF9C571DDA7}" presName="ChildAccent" presStyleLbl="solidFgAcc1" presStyleIdx="1" presStyleCnt="3" custLinFactY="-100000" custLinFactNeighborX="-30051" custLinFactNeighborY="-104044"/>
      <dgm:spPr/>
    </dgm:pt>
    <dgm:pt modelId="{EAFA606F-F1E7-4EDA-AFF4-B72D060D6763}" type="pres">
      <dgm:prSet presAssocID="{F4C8E136-8E9B-4E51-B6D1-CEF9C571DDA7}" presName="Child" presStyleLbl="revTx" presStyleIdx="3" presStyleCnt="5" custLinFactNeighborX="-2078" custLinFactNeighborY="-87535">
        <dgm:presLayoutVars>
          <dgm:chMax val="0"/>
          <dgm:chPref val="0"/>
          <dgm:bulletEnabled val="1"/>
        </dgm:presLayoutVars>
      </dgm:prSet>
      <dgm:spPr/>
      <dgm:t>
        <a:bodyPr/>
        <a:lstStyle/>
        <a:p>
          <a:endParaRPr lang="en-US"/>
        </a:p>
      </dgm:t>
    </dgm:pt>
    <dgm:pt modelId="{902A5BB2-FB6C-49CD-BAA6-7A2809016984}" type="pres">
      <dgm:prSet presAssocID="{FABC6EAC-B82B-4BC2-9E81-BD2EEFEB732E}" presName="childComposite" presStyleCnt="0">
        <dgm:presLayoutVars>
          <dgm:chMax val="0"/>
          <dgm:chPref val="0"/>
        </dgm:presLayoutVars>
      </dgm:prSet>
      <dgm:spPr/>
    </dgm:pt>
    <dgm:pt modelId="{247BEC44-FD22-4552-A66D-EDC9D84624A5}" type="pres">
      <dgm:prSet presAssocID="{FABC6EAC-B82B-4BC2-9E81-BD2EEFEB732E}" presName="ChildAccent" presStyleLbl="solidFgAcc1" presStyleIdx="2" presStyleCnt="3" custLinFactY="-35127" custLinFactNeighborX="-30051" custLinFactNeighborY="-100000"/>
      <dgm:spPr/>
    </dgm:pt>
    <dgm:pt modelId="{38F311C4-CA5B-4DD7-A1D1-98D019370F07}" type="pres">
      <dgm:prSet presAssocID="{FABC6EAC-B82B-4BC2-9E81-BD2EEFEB732E}" presName="Child" presStyleLbl="revTx" presStyleIdx="4" presStyleCnt="5" custLinFactNeighborX="530" custLinFactNeighborY="-57742">
        <dgm:presLayoutVars>
          <dgm:chMax val="0"/>
          <dgm:chPref val="0"/>
          <dgm:bulletEnabled val="1"/>
        </dgm:presLayoutVars>
      </dgm:prSet>
      <dgm:spPr/>
      <dgm:t>
        <a:bodyPr/>
        <a:lstStyle/>
        <a:p>
          <a:endParaRPr lang="en-US"/>
        </a:p>
      </dgm:t>
    </dgm:pt>
  </dgm:ptLst>
  <dgm:cxnLst>
    <dgm:cxn modelId="{26492FC3-D236-4EA4-83DE-A886353BAD2E}" srcId="{E9D5D447-72F3-48F3-BAD3-36B92B5CEF66}" destId="{F6660E23-8950-43EC-A06C-D8429EE9A974}" srcOrd="1" destOrd="0" parTransId="{1E23F581-C259-4FCD-AE52-C559F65F5A87}" sibTransId="{C21FEEA8-65E2-4C0E-911E-388790CF0DF9}"/>
    <dgm:cxn modelId="{FC28C514-9C90-4E7A-AEE4-18253499EE0D}" type="presOf" srcId="{E9D5D447-72F3-48F3-BAD3-36B92B5CEF66}" destId="{850FBCC5-1B93-4E69-A96F-F46868EB063C}" srcOrd="0" destOrd="0" presId="urn:microsoft.com/office/officeart/2008/layout/SquareAccentList"/>
    <dgm:cxn modelId="{2DF61CAE-9394-46F4-9E48-F2124EA09DEF}" srcId="{F6660E23-8950-43EC-A06C-D8429EE9A974}" destId="{F4C8E136-8E9B-4E51-B6D1-CEF9C571DDA7}" srcOrd="0" destOrd="0" parTransId="{C7614CAE-C070-4499-9998-71FF1C24AB0D}" sibTransId="{BA49EA63-AE7E-4AC1-82A3-DF6397CF86CC}"/>
    <dgm:cxn modelId="{5134EC6B-211D-49A8-9D60-1EA16F460267}" srcId="{FC27BDDF-997D-44F7-9762-0456068F3027}" destId="{C5ED904D-1F4A-44B8-8F39-A1F13CABDE09}" srcOrd="0" destOrd="0" parTransId="{574ED353-A437-449A-AE72-54D10FF59495}" sibTransId="{DDB13FA0-CD1B-4BFB-B515-0840886DD3A9}"/>
    <dgm:cxn modelId="{F85B9E3F-1DBF-4C71-94D1-4FBE7ADDA55B}" type="presOf" srcId="{C5ED904D-1F4A-44B8-8F39-A1F13CABDE09}" destId="{639E39DC-9819-4F51-A299-56FBD4CE9E94}" srcOrd="0" destOrd="0" presId="urn:microsoft.com/office/officeart/2008/layout/SquareAccentList"/>
    <dgm:cxn modelId="{2F550BFA-577B-432B-B165-5FB3AAAC15F5}" type="presOf" srcId="{F6660E23-8950-43EC-A06C-D8429EE9A974}" destId="{70E6E03D-1352-4C5A-B444-7126E14BADF5}" srcOrd="0" destOrd="0" presId="urn:microsoft.com/office/officeart/2008/layout/SquareAccentList"/>
    <dgm:cxn modelId="{B4958C9E-C6CD-4230-87A4-2651721A51AB}" type="presOf" srcId="{FC27BDDF-997D-44F7-9762-0456068F3027}" destId="{8DE9DD09-C72A-413A-B48A-4CAEE4222B77}" srcOrd="0" destOrd="0" presId="urn:microsoft.com/office/officeart/2008/layout/SquareAccentList"/>
    <dgm:cxn modelId="{07FEE6B0-59FF-41DB-BB8C-9859B3C510B4}" type="presOf" srcId="{FABC6EAC-B82B-4BC2-9E81-BD2EEFEB732E}" destId="{38F311C4-CA5B-4DD7-A1D1-98D019370F07}" srcOrd="0" destOrd="0" presId="urn:microsoft.com/office/officeart/2008/layout/SquareAccentList"/>
    <dgm:cxn modelId="{5AFB7C26-01D4-46EE-AABE-875F7D5E4ACA}" type="presOf" srcId="{F4C8E136-8E9B-4E51-B6D1-CEF9C571DDA7}" destId="{EAFA606F-F1E7-4EDA-AFF4-B72D060D6763}" srcOrd="0" destOrd="0" presId="urn:microsoft.com/office/officeart/2008/layout/SquareAccentList"/>
    <dgm:cxn modelId="{79112AF7-D9AD-4379-9C78-553510C502C4}" srcId="{E9D5D447-72F3-48F3-BAD3-36B92B5CEF66}" destId="{FC27BDDF-997D-44F7-9762-0456068F3027}" srcOrd="0" destOrd="0" parTransId="{A42F40F5-D9D2-40E7-AC19-FFCAD887DE30}" sibTransId="{F128371F-FA4D-44FF-B93B-E16496D206BF}"/>
    <dgm:cxn modelId="{578C86E5-B318-433F-A8F8-058C88F5BEE3}" srcId="{F6660E23-8950-43EC-A06C-D8429EE9A974}" destId="{FABC6EAC-B82B-4BC2-9E81-BD2EEFEB732E}" srcOrd="1" destOrd="0" parTransId="{96E52C3F-C47C-4903-8CBB-B86113D58277}" sibTransId="{AA0CE81A-BB42-4C11-9F44-0BDFEACDE5DF}"/>
    <dgm:cxn modelId="{32B6D36C-EC21-4C69-A026-5ACF48640C1A}" type="presParOf" srcId="{850FBCC5-1B93-4E69-A96F-F46868EB063C}" destId="{DBEB4A10-CC3C-491C-B749-2C04B126FEBA}" srcOrd="0" destOrd="0" presId="urn:microsoft.com/office/officeart/2008/layout/SquareAccentList"/>
    <dgm:cxn modelId="{8929356E-AC48-4AFD-9FE2-15424C3E5D1D}" type="presParOf" srcId="{DBEB4A10-CC3C-491C-B749-2C04B126FEBA}" destId="{5B01E7F9-6223-4852-8E3A-137D3A43E520}" srcOrd="0" destOrd="0" presId="urn:microsoft.com/office/officeart/2008/layout/SquareAccentList"/>
    <dgm:cxn modelId="{E314E847-4E1C-4294-89D2-704F34376024}" type="presParOf" srcId="{5B01E7F9-6223-4852-8E3A-137D3A43E520}" destId="{1C879E08-85FE-41B3-AD75-5C0C5EB30A77}" srcOrd="0" destOrd="0" presId="urn:microsoft.com/office/officeart/2008/layout/SquareAccentList"/>
    <dgm:cxn modelId="{F36ED551-F926-4C91-BD4E-E1EE9D21A162}" type="presParOf" srcId="{5B01E7F9-6223-4852-8E3A-137D3A43E520}" destId="{121E67B2-40F5-48E4-8F5E-A11C11CE02DD}" srcOrd="1" destOrd="0" presId="urn:microsoft.com/office/officeart/2008/layout/SquareAccentList"/>
    <dgm:cxn modelId="{F3B14C44-8E4A-463C-BCD3-97877DC31EB3}" type="presParOf" srcId="{5B01E7F9-6223-4852-8E3A-137D3A43E520}" destId="{8DE9DD09-C72A-413A-B48A-4CAEE4222B77}" srcOrd="2" destOrd="0" presId="urn:microsoft.com/office/officeart/2008/layout/SquareAccentList"/>
    <dgm:cxn modelId="{5C7E0C19-A472-438F-9170-10DE23A7990B}" type="presParOf" srcId="{DBEB4A10-CC3C-491C-B749-2C04B126FEBA}" destId="{A7B1BC74-1BC4-4AC5-83C0-B4EB1245C7C8}" srcOrd="1" destOrd="0" presId="urn:microsoft.com/office/officeart/2008/layout/SquareAccentList"/>
    <dgm:cxn modelId="{656CFE51-3391-4C13-8B3E-2D51D6B3FE75}" type="presParOf" srcId="{A7B1BC74-1BC4-4AC5-83C0-B4EB1245C7C8}" destId="{7FE89616-DC27-4298-8AEF-A6830F7F5733}" srcOrd="0" destOrd="0" presId="urn:microsoft.com/office/officeart/2008/layout/SquareAccentList"/>
    <dgm:cxn modelId="{31EA4E72-183D-4804-9E53-B5E8709AA35D}" type="presParOf" srcId="{7FE89616-DC27-4298-8AEF-A6830F7F5733}" destId="{FEA9D42B-BB93-4FEB-A905-E778AA11BE0B}" srcOrd="0" destOrd="0" presId="urn:microsoft.com/office/officeart/2008/layout/SquareAccentList"/>
    <dgm:cxn modelId="{C4DA0BEA-38F7-4891-A44D-97216B119F78}" type="presParOf" srcId="{7FE89616-DC27-4298-8AEF-A6830F7F5733}" destId="{639E39DC-9819-4F51-A299-56FBD4CE9E94}" srcOrd="1" destOrd="0" presId="urn:microsoft.com/office/officeart/2008/layout/SquareAccentList"/>
    <dgm:cxn modelId="{568A2C10-4C0C-4CB1-B129-4A91BD2666AB}" type="presParOf" srcId="{850FBCC5-1B93-4E69-A96F-F46868EB063C}" destId="{2EF739CC-5459-41A1-B072-B829D7E9E899}" srcOrd="1" destOrd="0" presId="urn:microsoft.com/office/officeart/2008/layout/SquareAccentList"/>
    <dgm:cxn modelId="{727EBFF5-301E-4961-AB07-D2B33A2E4626}" type="presParOf" srcId="{2EF739CC-5459-41A1-B072-B829D7E9E899}" destId="{AB3AE171-0B9B-4381-8B0E-3F77FB7A3FF5}" srcOrd="0" destOrd="0" presId="urn:microsoft.com/office/officeart/2008/layout/SquareAccentList"/>
    <dgm:cxn modelId="{6C117A38-72F0-46BF-BF84-56C7E2E1F78B}" type="presParOf" srcId="{AB3AE171-0B9B-4381-8B0E-3F77FB7A3FF5}" destId="{EFC7CA95-1691-463F-8817-4C88451E7014}" srcOrd="0" destOrd="0" presId="urn:microsoft.com/office/officeart/2008/layout/SquareAccentList"/>
    <dgm:cxn modelId="{7884E9FD-293E-418A-998E-7A3E4853543C}" type="presParOf" srcId="{AB3AE171-0B9B-4381-8B0E-3F77FB7A3FF5}" destId="{EDD80F2E-77A6-4F52-AC75-6E07EBF8BA4F}" srcOrd="1" destOrd="0" presId="urn:microsoft.com/office/officeart/2008/layout/SquareAccentList"/>
    <dgm:cxn modelId="{E616A032-ED33-4944-A9DA-D2DBDBCC6553}" type="presParOf" srcId="{AB3AE171-0B9B-4381-8B0E-3F77FB7A3FF5}" destId="{70E6E03D-1352-4C5A-B444-7126E14BADF5}" srcOrd="2" destOrd="0" presId="urn:microsoft.com/office/officeart/2008/layout/SquareAccentList"/>
    <dgm:cxn modelId="{8FDAFB8F-15B3-4624-B0A1-A328480F34A8}" type="presParOf" srcId="{2EF739CC-5459-41A1-B072-B829D7E9E899}" destId="{DFC05781-849C-4B58-951E-29855DE550F2}" srcOrd="1" destOrd="0" presId="urn:microsoft.com/office/officeart/2008/layout/SquareAccentList"/>
    <dgm:cxn modelId="{64843BA7-F389-4C6C-8689-FDCB04A08727}" type="presParOf" srcId="{DFC05781-849C-4B58-951E-29855DE550F2}" destId="{51982E89-7366-448D-BAD1-0A3F437E57E2}" srcOrd="0" destOrd="0" presId="urn:microsoft.com/office/officeart/2008/layout/SquareAccentList"/>
    <dgm:cxn modelId="{2F8CBBFE-2597-471F-9B9B-54104EB50568}" type="presParOf" srcId="{51982E89-7366-448D-BAD1-0A3F437E57E2}" destId="{24B1FC73-8AC7-4269-A987-59E3F99C81F8}" srcOrd="0" destOrd="0" presId="urn:microsoft.com/office/officeart/2008/layout/SquareAccentList"/>
    <dgm:cxn modelId="{D7EC7F43-0FE6-4658-8A14-7FE312285B34}" type="presParOf" srcId="{51982E89-7366-448D-BAD1-0A3F437E57E2}" destId="{EAFA606F-F1E7-4EDA-AFF4-B72D060D6763}" srcOrd="1" destOrd="0" presId="urn:microsoft.com/office/officeart/2008/layout/SquareAccentList"/>
    <dgm:cxn modelId="{D166D798-00F4-44F0-B4AA-53F243D83C73}" type="presParOf" srcId="{DFC05781-849C-4B58-951E-29855DE550F2}" destId="{902A5BB2-FB6C-49CD-BAA6-7A2809016984}" srcOrd="1" destOrd="0" presId="urn:microsoft.com/office/officeart/2008/layout/SquareAccentList"/>
    <dgm:cxn modelId="{A3B9207C-FF8E-48B3-9544-9F6A75CF1A9A}" type="presParOf" srcId="{902A5BB2-FB6C-49CD-BAA6-7A2809016984}" destId="{247BEC44-FD22-4552-A66D-EDC9D84624A5}" srcOrd="0" destOrd="0" presId="urn:microsoft.com/office/officeart/2008/layout/SquareAccentList"/>
    <dgm:cxn modelId="{9277EC2E-2583-4C48-9E8E-FA659BC8CC64}" type="presParOf" srcId="{902A5BB2-FB6C-49CD-BAA6-7A2809016984}" destId="{38F311C4-CA5B-4DD7-A1D1-98D019370F07}" srcOrd="1" destOrd="0" presId="urn:microsoft.com/office/officeart/2008/layout/Squa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F109A7-AF44-48C7-B001-EF618D0CD94B}" type="doc">
      <dgm:prSet loTypeId="urn:microsoft.com/office/officeart/2005/8/layout/matrix3" loCatId="matrix" qsTypeId="urn:microsoft.com/office/officeart/2005/8/quickstyle/3d2" qsCatId="3D" csTypeId="urn:microsoft.com/office/officeart/2005/8/colors/accent1_2" csCatId="accent1" phldr="1"/>
      <dgm:spPr/>
      <dgm:t>
        <a:bodyPr/>
        <a:lstStyle/>
        <a:p>
          <a:endParaRPr lang="en-US"/>
        </a:p>
      </dgm:t>
    </dgm:pt>
    <dgm:pt modelId="{F48A4F40-3C99-4B00-A498-BD8E5A21794A}">
      <dgm:prSet phldrT="[Text]"/>
      <dgm:spPr/>
      <dgm:t>
        <a:bodyPr/>
        <a:lstStyle/>
        <a:p>
          <a:r>
            <a:rPr lang="en-US" b="1" dirty="0" err="1" smtClean="0"/>
            <a:t>Individualised</a:t>
          </a:r>
          <a:r>
            <a:rPr lang="en-US" b="1" dirty="0" smtClean="0"/>
            <a:t> Consideration</a:t>
          </a:r>
          <a:endParaRPr lang="en-US" b="1" dirty="0"/>
        </a:p>
      </dgm:t>
    </dgm:pt>
    <dgm:pt modelId="{8E764453-9577-4F25-BD92-8D7F0549435B}" type="parTrans" cxnId="{F5AD8BFD-60BF-48AB-878E-80F89ABB8942}">
      <dgm:prSet/>
      <dgm:spPr/>
      <dgm:t>
        <a:bodyPr/>
        <a:lstStyle/>
        <a:p>
          <a:endParaRPr lang="en-US"/>
        </a:p>
      </dgm:t>
    </dgm:pt>
    <dgm:pt modelId="{7F05FE50-9B83-461E-8F77-29F67256734D}" type="sibTrans" cxnId="{F5AD8BFD-60BF-48AB-878E-80F89ABB8942}">
      <dgm:prSet/>
      <dgm:spPr/>
      <dgm:t>
        <a:bodyPr/>
        <a:lstStyle/>
        <a:p>
          <a:endParaRPr lang="en-US"/>
        </a:p>
      </dgm:t>
    </dgm:pt>
    <dgm:pt modelId="{6267CEF4-6F8E-4003-A73B-7A965133F59A}">
      <dgm:prSet phldrT="[Text]"/>
      <dgm:spPr>
        <a:solidFill>
          <a:schemeClr val="accent6">
            <a:lumMod val="60000"/>
            <a:lumOff val="40000"/>
          </a:schemeClr>
        </a:solidFill>
      </dgm:spPr>
      <dgm:t>
        <a:bodyPr/>
        <a:lstStyle/>
        <a:p>
          <a:r>
            <a:rPr lang="en-US" b="1" dirty="0" smtClean="0"/>
            <a:t>Intellectual Stimulation</a:t>
          </a:r>
          <a:endParaRPr lang="en-US" b="1" dirty="0"/>
        </a:p>
      </dgm:t>
    </dgm:pt>
    <dgm:pt modelId="{57A867E6-8B61-4894-A912-4C03964BE146}" type="parTrans" cxnId="{D0358BA5-59A5-46FE-AA47-2CBFAA400FC8}">
      <dgm:prSet/>
      <dgm:spPr/>
      <dgm:t>
        <a:bodyPr/>
        <a:lstStyle/>
        <a:p>
          <a:endParaRPr lang="en-US"/>
        </a:p>
      </dgm:t>
    </dgm:pt>
    <dgm:pt modelId="{466BD0D8-E754-4E1B-A820-CF030C3F2C32}" type="sibTrans" cxnId="{D0358BA5-59A5-46FE-AA47-2CBFAA400FC8}">
      <dgm:prSet/>
      <dgm:spPr/>
      <dgm:t>
        <a:bodyPr/>
        <a:lstStyle/>
        <a:p>
          <a:endParaRPr lang="en-US"/>
        </a:p>
      </dgm:t>
    </dgm:pt>
    <dgm:pt modelId="{5FDC4788-3DF5-4629-9E13-E9102095F640}">
      <dgm:prSet phldrT="[Text]"/>
      <dgm:spPr>
        <a:solidFill>
          <a:schemeClr val="accent6">
            <a:lumMod val="60000"/>
            <a:lumOff val="40000"/>
          </a:schemeClr>
        </a:solidFill>
      </dgm:spPr>
      <dgm:t>
        <a:bodyPr/>
        <a:lstStyle/>
        <a:p>
          <a:r>
            <a:rPr lang="en-US" b="1" dirty="0" smtClean="0"/>
            <a:t>Inspirational Motivation</a:t>
          </a:r>
          <a:endParaRPr lang="en-US" b="1" dirty="0"/>
        </a:p>
      </dgm:t>
    </dgm:pt>
    <dgm:pt modelId="{96E6388F-665F-447E-BFC8-927648AC48B5}" type="parTrans" cxnId="{04315253-DF0C-4F1B-B692-54DFDA11D5AA}">
      <dgm:prSet/>
      <dgm:spPr/>
      <dgm:t>
        <a:bodyPr/>
        <a:lstStyle/>
        <a:p>
          <a:endParaRPr lang="en-US"/>
        </a:p>
      </dgm:t>
    </dgm:pt>
    <dgm:pt modelId="{6FE25924-C2B5-4993-9B56-0582AAABC3C2}" type="sibTrans" cxnId="{04315253-DF0C-4F1B-B692-54DFDA11D5AA}">
      <dgm:prSet/>
      <dgm:spPr/>
      <dgm:t>
        <a:bodyPr/>
        <a:lstStyle/>
        <a:p>
          <a:endParaRPr lang="en-US"/>
        </a:p>
      </dgm:t>
    </dgm:pt>
    <dgm:pt modelId="{FC88F442-8993-4453-A674-C40893050274}">
      <dgm:prSet phldrT="[Text]"/>
      <dgm:spPr>
        <a:solidFill>
          <a:schemeClr val="accent6">
            <a:lumMod val="60000"/>
            <a:lumOff val="40000"/>
          </a:schemeClr>
        </a:solidFill>
      </dgm:spPr>
      <dgm:t>
        <a:bodyPr/>
        <a:lstStyle/>
        <a:p>
          <a:r>
            <a:rPr lang="en-US" b="1" dirty="0" err="1" smtClean="0"/>
            <a:t>Idealised</a:t>
          </a:r>
          <a:r>
            <a:rPr lang="en-US" b="1" dirty="0" smtClean="0"/>
            <a:t> Influence / Charisma</a:t>
          </a:r>
          <a:endParaRPr lang="en-US" b="1" dirty="0"/>
        </a:p>
      </dgm:t>
    </dgm:pt>
    <dgm:pt modelId="{213CDAE0-431B-4319-A424-92002E3A33C7}" type="parTrans" cxnId="{1E01B196-CD72-400C-9CA6-25F77162FB44}">
      <dgm:prSet/>
      <dgm:spPr/>
      <dgm:t>
        <a:bodyPr/>
        <a:lstStyle/>
        <a:p>
          <a:endParaRPr lang="en-US"/>
        </a:p>
      </dgm:t>
    </dgm:pt>
    <dgm:pt modelId="{D6CE6519-75AF-4BE4-B582-F973F8F3570B}" type="sibTrans" cxnId="{1E01B196-CD72-400C-9CA6-25F77162FB44}">
      <dgm:prSet/>
      <dgm:spPr/>
      <dgm:t>
        <a:bodyPr/>
        <a:lstStyle/>
        <a:p>
          <a:endParaRPr lang="en-US"/>
        </a:p>
      </dgm:t>
    </dgm:pt>
    <dgm:pt modelId="{CE505530-5E39-4B97-A26F-C98F62F9A68B}" type="pres">
      <dgm:prSet presAssocID="{1FF109A7-AF44-48C7-B001-EF618D0CD94B}" presName="matrix" presStyleCnt="0">
        <dgm:presLayoutVars>
          <dgm:chMax val="1"/>
          <dgm:dir/>
          <dgm:resizeHandles val="exact"/>
        </dgm:presLayoutVars>
      </dgm:prSet>
      <dgm:spPr/>
      <dgm:t>
        <a:bodyPr/>
        <a:lstStyle/>
        <a:p>
          <a:endParaRPr lang="en-US"/>
        </a:p>
      </dgm:t>
    </dgm:pt>
    <dgm:pt modelId="{772A93A4-A459-4516-B204-6AB073C5A47F}" type="pres">
      <dgm:prSet presAssocID="{1FF109A7-AF44-48C7-B001-EF618D0CD94B}" presName="diamond" presStyleLbl="bgShp" presStyleIdx="0" presStyleCnt="1"/>
      <dgm:spPr/>
    </dgm:pt>
    <dgm:pt modelId="{A64E7A4D-8D77-4B86-8388-E892177C3DE0}" type="pres">
      <dgm:prSet presAssocID="{1FF109A7-AF44-48C7-B001-EF618D0CD94B}" presName="quad1" presStyleLbl="node1" presStyleIdx="0" presStyleCnt="4">
        <dgm:presLayoutVars>
          <dgm:chMax val="0"/>
          <dgm:chPref val="0"/>
          <dgm:bulletEnabled val="1"/>
        </dgm:presLayoutVars>
      </dgm:prSet>
      <dgm:spPr/>
      <dgm:t>
        <a:bodyPr/>
        <a:lstStyle/>
        <a:p>
          <a:endParaRPr lang="en-US"/>
        </a:p>
      </dgm:t>
    </dgm:pt>
    <dgm:pt modelId="{A42A3401-743A-4C56-8F94-20BE62C7A417}" type="pres">
      <dgm:prSet presAssocID="{1FF109A7-AF44-48C7-B001-EF618D0CD94B}" presName="quad2" presStyleLbl="node1" presStyleIdx="1" presStyleCnt="4">
        <dgm:presLayoutVars>
          <dgm:chMax val="0"/>
          <dgm:chPref val="0"/>
          <dgm:bulletEnabled val="1"/>
        </dgm:presLayoutVars>
      </dgm:prSet>
      <dgm:spPr/>
      <dgm:t>
        <a:bodyPr/>
        <a:lstStyle/>
        <a:p>
          <a:endParaRPr lang="en-US"/>
        </a:p>
      </dgm:t>
    </dgm:pt>
    <dgm:pt modelId="{5392025E-022B-4AE9-9CB2-351CBFBD12C7}" type="pres">
      <dgm:prSet presAssocID="{1FF109A7-AF44-48C7-B001-EF618D0CD94B}" presName="quad3" presStyleLbl="node1" presStyleIdx="2" presStyleCnt="4">
        <dgm:presLayoutVars>
          <dgm:chMax val="0"/>
          <dgm:chPref val="0"/>
          <dgm:bulletEnabled val="1"/>
        </dgm:presLayoutVars>
      </dgm:prSet>
      <dgm:spPr/>
      <dgm:t>
        <a:bodyPr/>
        <a:lstStyle/>
        <a:p>
          <a:endParaRPr lang="en-US"/>
        </a:p>
      </dgm:t>
    </dgm:pt>
    <dgm:pt modelId="{265DFC33-A573-4D71-8181-C4EEE4DE1BD7}" type="pres">
      <dgm:prSet presAssocID="{1FF109A7-AF44-48C7-B001-EF618D0CD94B}" presName="quad4" presStyleLbl="node1" presStyleIdx="3" presStyleCnt="4">
        <dgm:presLayoutVars>
          <dgm:chMax val="0"/>
          <dgm:chPref val="0"/>
          <dgm:bulletEnabled val="1"/>
        </dgm:presLayoutVars>
      </dgm:prSet>
      <dgm:spPr/>
      <dgm:t>
        <a:bodyPr/>
        <a:lstStyle/>
        <a:p>
          <a:endParaRPr lang="en-US"/>
        </a:p>
      </dgm:t>
    </dgm:pt>
  </dgm:ptLst>
  <dgm:cxnLst>
    <dgm:cxn modelId="{01E21B07-4570-40B3-8094-9CD9AF70BC45}" type="presOf" srcId="{6267CEF4-6F8E-4003-A73B-7A965133F59A}" destId="{A42A3401-743A-4C56-8F94-20BE62C7A417}" srcOrd="0" destOrd="0" presId="urn:microsoft.com/office/officeart/2005/8/layout/matrix3"/>
    <dgm:cxn modelId="{5B3DA07E-1FB4-461C-922F-4899758086EC}" type="presOf" srcId="{1FF109A7-AF44-48C7-B001-EF618D0CD94B}" destId="{CE505530-5E39-4B97-A26F-C98F62F9A68B}" srcOrd="0" destOrd="0" presId="urn:microsoft.com/office/officeart/2005/8/layout/matrix3"/>
    <dgm:cxn modelId="{1E01B196-CD72-400C-9CA6-25F77162FB44}" srcId="{1FF109A7-AF44-48C7-B001-EF618D0CD94B}" destId="{FC88F442-8993-4453-A674-C40893050274}" srcOrd="3" destOrd="0" parTransId="{213CDAE0-431B-4319-A424-92002E3A33C7}" sibTransId="{D6CE6519-75AF-4BE4-B582-F973F8F3570B}"/>
    <dgm:cxn modelId="{E10891B6-7B6B-4F11-9971-FE7DFBD1F1D1}" type="presOf" srcId="{FC88F442-8993-4453-A674-C40893050274}" destId="{265DFC33-A573-4D71-8181-C4EEE4DE1BD7}" srcOrd="0" destOrd="0" presId="urn:microsoft.com/office/officeart/2005/8/layout/matrix3"/>
    <dgm:cxn modelId="{0158F8C1-E4B8-42FF-BCB2-8BEDB859BAD6}" type="presOf" srcId="{F48A4F40-3C99-4B00-A498-BD8E5A21794A}" destId="{A64E7A4D-8D77-4B86-8388-E892177C3DE0}" srcOrd="0" destOrd="0" presId="urn:microsoft.com/office/officeart/2005/8/layout/matrix3"/>
    <dgm:cxn modelId="{04315253-DF0C-4F1B-B692-54DFDA11D5AA}" srcId="{1FF109A7-AF44-48C7-B001-EF618D0CD94B}" destId="{5FDC4788-3DF5-4629-9E13-E9102095F640}" srcOrd="2" destOrd="0" parTransId="{96E6388F-665F-447E-BFC8-927648AC48B5}" sibTransId="{6FE25924-C2B5-4993-9B56-0582AAABC3C2}"/>
    <dgm:cxn modelId="{A7AF698B-CBDE-445A-A5C0-CC398990D82D}" type="presOf" srcId="{5FDC4788-3DF5-4629-9E13-E9102095F640}" destId="{5392025E-022B-4AE9-9CB2-351CBFBD12C7}" srcOrd="0" destOrd="0" presId="urn:microsoft.com/office/officeart/2005/8/layout/matrix3"/>
    <dgm:cxn modelId="{F5AD8BFD-60BF-48AB-878E-80F89ABB8942}" srcId="{1FF109A7-AF44-48C7-B001-EF618D0CD94B}" destId="{F48A4F40-3C99-4B00-A498-BD8E5A21794A}" srcOrd="0" destOrd="0" parTransId="{8E764453-9577-4F25-BD92-8D7F0549435B}" sibTransId="{7F05FE50-9B83-461E-8F77-29F67256734D}"/>
    <dgm:cxn modelId="{D0358BA5-59A5-46FE-AA47-2CBFAA400FC8}" srcId="{1FF109A7-AF44-48C7-B001-EF618D0CD94B}" destId="{6267CEF4-6F8E-4003-A73B-7A965133F59A}" srcOrd="1" destOrd="0" parTransId="{57A867E6-8B61-4894-A912-4C03964BE146}" sibTransId="{466BD0D8-E754-4E1B-A820-CF030C3F2C32}"/>
    <dgm:cxn modelId="{86020859-E195-408C-B233-34F16DA39164}" type="presParOf" srcId="{CE505530-5E39-4B97-A26F-C98F62F9A68B}" destId="{772A93A4-A459-4516-B204-6AB073C5A47F}" srcOrd="0" destOrd="0" presId="urn:microsoft.com/office/officeart/2005/8/layout/matrix3"/>
    <dgm:cxn modelId="{5B656D60-2081-428D-A8AB-8B82B13F8FEE}" type="presParOf" srcId="{CE505530-5E39-4B97-A26F-C98F62F9A68B}" destId="{A64E7A4D-8D77-4B86-8388-E892177C3DE0}" srcOrd="1" destOrd="0" presId="urn:microsoft.com/office/officeart/2005/8/layout/matrix3"/>
    <dgm:cxn modelId="{90205210-0940-406B-9F5F-0C738281A93A}" type="presParOf" srcId="{CE505530-5E39-4B97-A26F-C98F62F9A68B}" destId="{A42A3401-743A-4C56-8F94-20BE62C7A417}" srcOrd="2" destOrd="0" presId="urn:microsoft.com/office/officeart/2005/8/layout/matrix3"/>
    <dgm:cxn modelId="{F48D61E9-D111-4EDC-8FF1-08A2FE9D47CF}" type="presParOf" srcId="{CE505530-5E39-4B97-A26F-C98F62F9A68B}" destId="{5392025E-022B-4AE9-9CB2-351CBFBD12C7}" srcOrd="3" destOrd="0" presId="urn:microsoft.com/office/officeart/2005/8/layout/matrix3"/>
    <dgm:cxn modelId="{314AC6A9-7F64-46EE-B5E9-92981878FE0C}" type="presParOf" srcId="{CE505530-5E39-4B97-A26F-C98F62F9A68B}" destId="{265DFC33-A573-4D71-8181-C4EEE4DE1BD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F109A7-AF44-48C7-B001-EF618D0CD94B}" type="doc">
      <dgm:prSet loTypeId="urn:microsoft.com/office/officeart/2005/8/layout/matrix3" loCatId="matrix" qsTypeId="urn:microsoft.com/office/officeart/2005/8/quickstyle/3d2" qsCatId="3D" csTypeId="urn:microsoft.com/office/officeart/2005/8/colors/accent1_2" csCatId="accent1" phldr="1"/>
      <dgm:spPr/>
      <dgm:t>
        <a:bodyPr/>
        <a:lstStyle/>
        <a:p>
          <a:endParaRPr lang="en-US"/>
        </a:p>
      </dgm:t>
    </dgm:pt>
    <dgm:pt modelId="{F48A4F40-3C99-4B00-A498-BD8E5A21794A}">
      <dgm:prSet phldrT="[Text]"/>
      <dgm:spPr>
        <a:solidFill>
          <a:schemeClr val="accent6">
            <a:lumMod val="60000"/>
            <a:lumOff val="40000"/>
          </a:schemeClr>
        </a:solidFill>
      </dgm:spPr>
      <dgm:t>
        <a:bodyPr/>
        <a:lstStyle/>
        <a:p>
          <a:r>
            <a:rPr lang="en-US" b="1" dirty="0" err="1" smtClean="0"/>
            <a:t>Individualised</a:t>
          </a:r>
          <a:r>
            <a:rPr lang="en-US" b="1" dirty="0" smtClean="0"/>
            <a:t> Consideration</a:t>
          </a:r>
          <a:endParaRPr lang="en-US" b="1" dirty="0"/>
        </a:p>
      </dgm:t>
    </dgm:pt>
    <dgm:pt modelId="{8E764453-9577-4F25-BD92-8D7F0549435B}" type="parTrans" cxnId="{F5AD8BFD-60BF-48AB-878E-80F89ABB8942}">
      <dgm:prSet/>
      <dgm:spPr/>
      <dgm:t>
        <a:bodyPr/>
        <a:lstStyle/>
        <a:p>
          <a:endParaRPr lang="en-US"/>
        </a:p>
      </dgm:t>
    </dgm:pt>
    <dgm:pt modelId="{7F05FE50-9B83-461E-8F77-29F67256734D}" type="sibTrans" cxnId="{F5AD8BFD-60BF-48AB-878E-80F89ABB8942}">
      <dgm:prSet/>
      <dgm:spPr/>
      <dgm:t>
        <a:bodyPr/>
        <a:lstStyle/>
        <a:p>
          <a:endParaRPr lang="en-US"/>
        </a:p>
      </dgm:t>
    </dgm:pt>
    <dgm:pt modelId="{6267CEF4-6F8E-4003-A73B-7A965133F59A}">
      <dgm:prSet phldrT="[Text]"/>
      <dgm:spPr/>
      <dgm:t>
        <a:bodyPr/>
        <a:lstStyle/>
        <a:p>
          <a:r>
            <a:rPr lang="en-US" b="1" dirty="0" smtClean="0"/>
            <a:t>Intellectual Stimulation</a:t>
          </a:r>
          <a:endParaRPr lang="en-US" b="1" dirty="0"/>
        </a:p>
      </dgm:t>
    </dgm:pt>
    <dgm:pt modelId="{57A867E6-8B61-4894-A912-4C03964BE146}" type="parTrans" cxnId="{D0358BA5-59A5-46FE-AA47-2CBFAA400FC8}">
      <dgm:prSet/>
      <dgm:spPr/>
      <dgm:t>
        <a:bodyPr/>
        <a:lstStyle/>
        <a:p>
          <a:endParaRPr lang="en-US"/>
        </a:p>
      </dgm:t>
    </dgm:pt>
    <dgm:pt modelId="{466BD0D8-E754-4E1B-A820-CF030C3F2C32}" type="sibTrans" cxnId="{D0358BA5-59A5-46FE-AA47-2CBFAA400FC8}">
      <dgm:prSet/>
      <dgm:spPr/>
      <dgm:t>
        <a:bodyPr/>
        <a:lstStyle/>
        <a:p>
          <a:endParaRPr lang="en-US"/>
        </a:p>
      </dgm:t>
    </dgm:pt>
    <dgm:pt modelId="{5FDC4788-3DF5-4629-9E13-E9102095F640}">
      <dgm:prSet phldrT="[Text]"/>
      <dgm:spPr>
        <a:solidFill>
          <a:schemeClr val="accent6">
            <a:lumMod val="60000"/>
            <a:lumOff val="40000"/>
          </a:schemeClr>
        </a:solidFill>
      </dgm:spPr>
      <dgm:t>
        <a:bodyPr/>
        <a:lstStyle/>
        <a:p>
          <a:r>
            <a:rPr lang="en-US" b="1" dirty="0" smtClean="0"/>
            <a:t>Inspirational Motivation</a:t>
          </a:r>
          <a:endParaRPr lang="en-US" b="1" dirty="0"/>
        </a:p>
      </dgm:t>
    </dgm:pt>
    <dgm:pt modelId="{96E6388F-665F-447E-BFC8-927648AC48B5}" type="parTrans" cxnId="{04315253-DF0C-4F1B-B692-54DFDA11D5AA}">
      <dgm:prSet/>
      <dgm:spPr/>
      <dgm:t>
        <a:bodyPr/>
        <a:lstStyle/>
        <a:p>
          <a:endParaRPr lang="en-US"/>
        </a:p>
      </dgm:t>
    </dgm:pt>
    <dgm:pt modelId="{6FE25924-C2B5-4993-9B56-0582AAABC3C2}" type="sibTrans" cxnId="{04315253-DF0C-4F1B-B692-54DFDA11D5AA}">
      <dgm:prSet/>
      <dgm:spPr/>
      <dgm:t>
        <a:bodyPr/>
        <a:lstStyle/>
        <a:p>
          <a:endParaRPr lang="en-US"/>
        </a:p>
      </dgm:t>
    </dgm:pt>
    <dgm:pt modelId="{FC88F442-8993-4453-A674-C40893050274}">
      <dgm:prSet phldrT="[Text]"/>
      <dgm:spPr>
        <a:solidFill>
          <a:schemeClr val="accent6">
            <a:lumMod val="60000"/>
            <a:lumOff val="40000"/>
          </a:schemeClr>
        </a:solidFill>
      </dgm:spPr>
      <dgm:t>
        <a:bodyPr/>
        <a:lstStyle/>
        <a:p>
          <a:r>
            <a:rPr lang="en-US" b="1" dirty="0" err="1" smtClean="0"/>
            <a:t>Idealised</a:t>
          </a:r>
          <a:r>
            <a:rPr lang="en-US" b="1" dirty="0" smtClean="0"/>
            <a:t> Influence / Charisma</a:t>
          </a:r>
          <a:endParaRPr lang="en-US" b="1" dirty="0"/>
        </a:p>
      </dgm:t>
    </dgm:pt>
    <dgm:pt modelId="{213CDAE0-431B-4319-A424-92002E3A33C7}" type="parTrans" cxnId="{1E01B196-CD72-400C-9CA6-25F77162FB44}">
      <dgm:prSet/>
      <dgm:spPr/>
      <dgm:t>
        <a:bodyPr/>
        <a:lstStyle/>
        <a:p>
          <a:endParaRPr lang="en-US"/>
        </a:p>
      </dgm:t>
    </dgm:pt>
    <dgm:pt modelId="{D6CE6519-75AF-4BE4-B582-F973F8F3570B}" type="sibTrans" cxnId="{1E01B196-CD72-400C-9CA6-25F77162FB44}">
      <dgm:prSet/>
      <dgm:spPr/>
      <dgm:t>
        <a:bodyPr/>
        <a:lstStyle/>
        <a:p>
          <a:endParaRPr lang="en-US"/>
        </a:p>
      </dgm:t>
    </dgm:pt>
    <dgm:pt modelId="{CE505530-5E39-4B97-A26F-C98F62F9A68B}" type="pres">
      <dgm:prSet presAssocID="{1FF109A7-AF44-48C7-B001-EF618D0CD94B}" presName="matrix" presStyleCnt="0">
        <dgm:presLayoutVars>
          <dgm:chMax val="1"/>
          <dgm:dir/>
          <dgm:resizeHandles val="exact"/>
        </dgm:presLayoutVars>
      </dgm:prSet>
      <dgm:spPr/>
      <dgm:t>
        <a:bodyPr/>
        <a:lstStyle/>
        <a:p>
          <a:endParaRPr lang="en-US"/>
        </a:p>
      </dgm:t>
    </dgm:pt>
    <dgm:pt modelId="{772A93A4-A459-4516-B204-6AB073C5A47F}" type="pres">
      <dgm:prSet presAssocID="{1FF109A7-AF44-48C7-B001-EF618D0CD94B}" presName="diamond" presStyleLbl="bgShp" presStyleIdx="0" presStyleCnt="1"/>
      <dgm:spPr/>
    </dgm:pt>
    <dgm:pt modelId="{A64E7A4D-8D77-4B86-8388-E892177C3DE0}" type="pres">
      <dgm:prSet presAssocID="{1FF109A7-AF44-48C7-B001-EF618D0CD94B}" presName="quad1" presStyleLbl="node1" presStyleIdx="0" presStyleCnt="4">
        <dgm:presLayoutVars>
          <dgm:chMax val="0"/>
          <dgm:chPref val="0"/>
          <dgm:bulletEnabled val="1"/>
        </dgm:presLayoutVars>
      </dgm:prSet>
      <dgm:spPr/>
      <dgm:t>
        <a:bodyPr/>
        <a:lstStyle/>
        <a:p>
          <a:endParaRPr lang="en-US"/>
        </a:p>
      </dgm:t>
    </dgm:pt>
    <dgm:pt modelId="{A42A3401-743A-4C56-8F94-20BE62C7A417}" type="pres">
      <dgm:prSet presAssocID="{1FF109A7-AF44-48C7-B001-EF618D0CD94B}" presName="quad2" presStyleLbl="node1" presStyleIdx="1" presStyleCnt="4">
        <dgm:presLayoutVars>
          <dgm:chMax val="0"/>
          <dgm:chPref val="0"/>
          <dgm:bulletEnabled val="1"/>
        </dgm:presLayoutVars>
      </dgm:prSet>
      <dgm:spPr/>
      <dgm:t>
        <a:bodyPr/>
        <a:lstStyle/>
        <a:p>
          <a:endParaRPr lang="en-US"/>
        </a:p>
      </dgm:t>
    </dgm:pt>
    <dgm:pt modelId="{5392025E-022B-4AE9-9CB2-351CBFBD12C7}" type="pres">
      <dgm:prSet presAssocID="{1FF109A7-AF44-48C7-B001-EF618D0CD94B}" presName="quad3" presStyleLbl="node1" presStyleIdx="2" presStyleCnt="4" custLinFactNeighborX="-2712" custLinFactNeighborY="-1796">
        <dgm:presLayoutVars>
          <dgm:chMax val="0"/>
          <dgm:chPref val="0"/>
          <dgm:bulletEnabled val="1"/>
        </dgm:presLayoutVars>
      </dgm:prSet>
      <dgm:spPr/>
      <dgm:t>
        <a:bodyPr/>
        <a:lstStyle/>
        <a:p>
          <a:endParaRPr lang="en-US"/>
        </a:p>
      </dgm:t>
    </dgm:pt>
    <dgm:pt modelId="{265DFC33-A573-4D71-8181-C4EEE4DE1BD7}" type="pres">
      <dgm:prSet presAssocID="{1FF109A7-AF44-48C7-B001-EF618D0CD94B}" presName="quad4" presStyleLbl="node1" presStyleIdx="3" presStyleCnt="4">
        <dgm:presLayoutVars>
          <dgm:chMax val="0"/>
          <dgm:chPref val="0"/>
          <dgm:bulletEnabled val="1"/>
        </dgm:presLayoutVars>
      </dgm:prSet>
      <dgm:spPr/>
      <dgm:t>
        <a:bodyPr/>
        <a:lstStyle/>
        <a:p>
          <a:endParaRPr lang="en-US"/>
        </a:p>
      </dgm:t>
    </dgm:pt>
  </dgm:ptLst>
  <dgm:cxnLst>
    <dgm:cxn modelId="{01E21B07-4570-40B3-8094-9CD9AF70BC45}" type="presOf" srcId="{6267CEF4-6F8E-4003-A73B-7A965133F59A}" destId="{A42A3401-743A-4C56-8F94-20BE62C7A417}" srcOrd="0" destOrd="0" presId="urn:microsoft.com/office/officeart/2005/8/layout/matrix3"/>
    <dgm:cxn modelId="{5B3DA07E-1FB4-461C-922F-4899758086EC}" type="presOf" srcId="{1FF109A7-AF44-48C7-B001-EF618D0CD94B}" destId="{CE505530-5E39-4B97-A26F-C98F62F9A68B}" srcOrd="0" destOrd="0" presId="urn:microsoft.com/office/officeart/2005/8/layout/matrix3"/>
    <dgm:cxn modelId="{1E01B196-CD72-400C-9CA6-25F77162FB44}" srcId="{1FF109A7-AF44-48C7-B001-EF618D0CD94B}" destId="{FC88F442-8993-4453-A674-C40893050274}" srcOrd="3" destOrd="0" parTransId="{213CDAE0-431B-4319-A424-92002E3A33C7}" sibTransId="{D6CE6519-75AF-4BE4-B582-F973F8F3570B}"/>
    <dgm:cxn modelId="{E10891B6-7B6B-4F11-9971-FE7DFBD1F1D1}" type="presOf" srcId="{FC88F442-8993-4453-A674-C40893050274}" destId="{265DFC33-A573-4D71-8181-C4EEE4DE1BD7}" srcOrd="0" destOrd="0" presId="urn:microsoft.com/office/officeart/2005/8/layout/matrix3"/>
    <dgm:cxn modelId="{0158F8C1-E4B8-42FF-BCB2-8BEDB859BAD6}" type="presOf" srcId="{F48A4F40-3C99-4B00-A498-BD8E5A21794A}" destId="{A64E7A4D-8D77-4B86-8388-E892177C3DE0}" srcOrd="0" destOrd="0" presId="urn:microsoft.com/office/officeart/2005/8/layout/matrix3"/>
    <dgm:cxn modelId="{04315253-DF0C-4F1B-B692-54DFDA11D5AA}" srcId="{1FF109A7-AF44-48C7-B001-EF618D0CD94B}" destId="{5FDC4788-3DF5-4629-9E13-E9102095F640}" srcOrd="2" destOrd="0" parTransId="{96E6388F-665F-447E-BFC8-927648AC48B5}" sibTransId="{6FE25924-C2B5-4993-9B56-0582AAABC3C2}"/>
    <dgm:cxn modelId="{A7AF698B-CBDE-445A-A5C0-CC398990D82D}" type="presOf" srcId="{5FDC4788-3DF5-4629-9E13-E9102095F640}" destId="{5392025E-022B-4AE9-9CB2-351CBFBD12C7}" srcOrd="0" destOrd="0" presId="urn:microsoft.com/office/officeart/2005/8/layout/matrix3"/>
    <dgm:cxn modelId="{F5AD8BFD-60BF-48AB-878E-80F89ABB8942}" srcId="{1FF109A7-AF44-48C7-B001-EF618D0CD94B}" destId="{F48A4F40-3C99-4B00-A498-BD8E5A21794A}" srcOrd="0" destOrd="0" parTransId="{8E764453-9577-4F25-BD92-8D7F0549435B}" sibTransId="{7F05FE50-9B83-461E-8F77-29F67256734D}"/>
    <dgm:cxn modelId="{D0358BA5-59A5-46FE-AA47-2CBFAA400FC8}" srcId="{1FF109A7-AF44-48C7-B001-EF618D0CD94B}" destId="{6267CEF4-6F8E-4003-A73B-7A965133F59A}" srcOrd="1" destOrd="0" parTransId="{57A867E6-8B61-4894-A912-4C03964BE146}" sibTransId="{466BD0D8-E754-4E1B-A820-CF030C3F2C32}"/>
    <dgm:cxn modelId="{86020859-E195-408C-B233-34F16DA39164}" type="presParOf" srcId="{CE505530-5E39-4B97-A26F-C98F62F9A68B}" destId="{772A93A4-A459-4516-B204-6AB073C5A47F}" srcOrd="0" destOrd="0" presId="urn:microsoft.com/office/officeart/2005/8/layout/matrix3"/>
    <dgm:cxn modelId="{5B656D60-2081-428D-A8AB-8B82B13F8FEE}" type="presParOf" srcId="{CE505530-5E39-4B97-A26F-C98F62F9A68B}" destId="{A64E7A4D-8D77-4B86-8388-E892177C3DE0}" srcOrd="1" destOrd="0" presId="urn:microsoft.com/office/officeart/2005/8/layout/matrix3"/>
    <dgm:cxn modelId="{90205210-0940-406B-9F5F-0C738281A93A}" type="presParOf" srcId="{CE505530-5E39-4B97-A26F-C98F62F9A68B}" destId="{A42A3401-743A-4C56-8F94-20BE62C7A417}" srcOrd="2" destOrd="0" presId="urn:microsoft.com/office/officeart/2005/8/layout/matrix3"/>
    <dgm:cxn modelId="{F48D61E9-D111-4EDC-8FF1-08A2FE9D47CF}" type="presParOf" srcId="{CE505530-5E39-4B97-A26F-C98F62F9A68B}" destId="{5392025E-022B-4AE9-9CB2-351CBFBD12C7}" srcOrd="3" destOrd="0" presId="urn:microsoft.com/office/officeart/2005/8/layout/matrix3"/>
    <dgm:cxn modelId="{314AC6A9-7F64-46EE-B5E9-92981878FE0C}" type="presParOf" srcId="{CE505530-5E39-4B97-A26F-C98F62F9A68B}" destId="{265DFC33-A573-4D71-8181-C4EEE4DE1BD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F109A7-AF44-48C7-B001-EF618D0CD94B}" type="doc">
      <dgm:prSet loTypeId="urn:microsoft.com/office/officeart/2005/8/layout/matrix3" loCatId="matrix" qsTypeId="urn:microsoft.com/office/officeart/2005/8/quickstyle/3d2" qsCatId="3D" csTypeId="urn:microsoft.com/office/officeart/2005/8/colors/accent1_2" csCatId="accent1" phldr="1"/>
      <dgm:spPr/>
      <dgm:t>
        <a:bodyPr/>
        <a:lstStyle/>
        <a:p>
          <a:endParaRPr lang="en-US"/>
        </a:p>
      </dgm:t>
    </dgm:pt>
    <dgm:pt modelId="{F48A4F40-3C99-4B00-A498-BD8E5A21794A}">
      <dgm:prSet phldrT="[Text]"/>
      <dgm:spPr>
        <a:solidFill>
          <a:schemeClr val="accent6">
            <a:lumMod val="60000"/>
            <a:lumOff val="40000"/>
          </a:schemeClr>
        </a:solidFill>
      </dgm:spPr>
      <dgm:t>
        <a:bodyPr/>
        <a:lstStyle/>
        <a:p>
          <a:r>
            <a:rPr lang="en-US" b="1" dirty="0" err="1" smtClean="0"/>
            <a:t>Individualised</a:t>
          </a:r>
          <a:r>
            <a:rPr lang="en-US" b="1" dirty="0" smtClean="0"/>
            <a:t> Consideration</a:t>
          </a:r>
          <a:endParaRPr lang="en-US" b="1" dirty="0"/>
        </a:p>
      </dgm:t>
    </dgm:pt>
    <dgm:pt modelId="{8E764453-9577-4F25-BD92-8D7F0549435B}" type="parTrans" cxnId="{F5AD8BFD-60BF-48AB-878E-80F89ABB8942}">
      <dgm:prSet/>
      <dgm:spPr/>
      <dgm:t>
        <a:bodyPr/>
        <a:lstStyle/>
        <a:p>
          <a:endParaRPr lang="en-US"/>
        </a:p>
      </dgm:t>
    </dgm:pt>
    <dgm:pt modelId="{7F05FE50-9B83-461E-8F77-29F67256734D}" type="sibTrans" cxnId="{F5AD8BFD-60BF-48AB-878E-80F89ABB8942}">
      <dgm:prSet/>
      <dgm:spPr/>
      <dgm:t>
        <a:bodyPr/>
        <a:lstStyle/>
        <a:p>
          <a:endParaRPr lang="en-US"/>
        </a:p>
      </dgm:t>
    </dgm:pt>
    <dgm:pt modelId="{6267CEF4-6F8E-4003-A73B-7A965133F59A}">
      <dgm:prSet phldrT="[Text]"/>
      <dgm:spPr>
        <a:solidFill>
          <a:schemeClr val="accent6">
            <a:lumMod val="60000"/>
            <a:lumOff val="40000"/>
          </a:schemeClr>
        </a:solidFill>
      </dgm:spPr>
      <dgm:t>
        <a:bodyPr/>
        <a:lstStyle/>
        <a:p>
          <a:r>
            <a:rPr lang="en-US" b="1" dirty="0" smtClean="0"/>
            <a:t>Intellectual Stimulation</a:t>
          </a:r>
          <a:endParaRPr lang="en-US" b="1" dirty="0"/>
        </a:p>
      </dgm:t>
    </dgm:pt>
    <dgm:pt modelId="{57A867E6-8B61-4894-A912-4C03964BE146}" type="parTrans" cxnId="{D0358BA5-59A5-46FE-AA47-2CBFAA400FC8}">
      <dgm:prSet/>
      <dgm:spPr/>
      <dgm:t>
        <a:bodyPr/>
        <a:lstStyle/>
        <a:p>
          <a:endParaRPr lang="en-US"/>
        </a:p>
      </dgm:t>
    </dgm:pt>
    <dgm:pt modelId="{466BD0D8-E754-4E1B-A820-CF030C3F2C32}" type="sibTrans" cxnId="{D0358BA5-59A5-46FE-AA47-2CBFAA400FC8}">
      <dgm:prSet/>
      <dgm:spPr/>
      <dgm:t>
        <a:bodyPr/>
        <a:lstStyle/>
        <a:p>
          <a:endParaRPr lang="en-US"/>
        </a:p>
      </dgm:t>
    </dgm:pt>
    <dgm:pt modelId="{5FDC4788-3DF5-4629-9E13-E9102095F640}">
      <dgm:prSet phldrT="[Text]"/>
      <dgm:spPr/>
      <dgm:t>
        <a:bodyPr/>
        <a:lstStyle/>
        <a:p>
          <a:r>
            <a:rPr lang="en-US" b="1" dirty="0" smtClean="0"/>
            <a:t>Inspirational Motivation</a:t>
          </a:r>
          <a:endParaRPr lang="en-US" b="1" dirty="0"/>
        </a:p>
      </dgm:t>
    </dgm:pt>
    <dgm:pt modelId="{96E6388F-665F-447E-BFC8-927648AC48B5}" type="parTrans" cxnId="{04315253-DF0C-4F1B-B692-54DFDA11D5AA}">
      <dgm:prSet/>
      <dgm:spPr/>
      <dgm:t>
        <a:bodyPr/>
        <a:lstStyle/>
        <a:p>
          <a:endParaRPr lang="en-US"/>
        </a:p>
      </dgm:t>
    </dgm:pt>
    <dgm:pt modelId="{6FE25924-C2B5-4993-9B56-0582AAABC3C2}" type="sibTrans" cxnId="{04315253-DF0C-4F1B-B692-54DFDA11D5AA}">
      <dgm:prSet/>
      <dgm:spPr/>
      <dgm:t>
        <a:bodyPr/>
        <a:lstStyle/>
        <a:p>
          <a:endParaRPr lang="en-US"/>
        </a:p>
      </dgm:t>
    </dgm:pt>
    <dgm:pt modelId="{FC88F442-8993-4453-A674-C40893050274}">
      <dgm:prSet phldrT="[Text]"/>
      <dgm:spPr>
        <a:solidFill>
          <a:schemeClr val="accent6">
            <a:lumMod val="60000"/>
            <a:lumOff val="40000"/>
          </a:schemeClr>
        </a:solidFill>
      </dgm:spPr>
      <dgm:t>
        <a:bodyPr/>
        <a:lstStyle/>
        <a:p>
          <a:r>
            <a:rPr lang="en-US" b="1" dirty="0" err="1" smtClean="0"/>
            <a:t>Idealised</a:t>
          </a:r>
          <a:r>
            <a:rPr lang="en-US" b="1" dirty="0" smtClean="0"/>
            <a:t> Influence / Charisma</a:t>
          </a:r>
          <a:endParaRPr lang="en-US" b="1" dirty="0"/>
        </a:p>
      </dgm:t>
    </dgm:pt>
    <dgm:pt modelId="{213CDAE0-431B-4319-A424-92002E3A33C7}" type="parTrans" cxnId="{1E01B196-CD72-400C-9CA6-25F77162FB44}">
      <dgm:prSet/>
      <dgm:spPr/>
      <dgm:t>
        <a:bodyPr/>
        <a:lstStyle/>
        <a:p>
          <a:endParaRPr lang="en-US"/>
        </a:p>
      </dgm:t>
    </dgm:pt>
    <dgm:pt modelId="{D6CE6519-75AF-4BE4-B582-F973F8F3570B}" type="sibTrans" cxnId="{1E01B196-CD72-400C-9CA6-25F77162FB44}">
      <dgm:prSet/>
      <dgm:spPr/>
      <dgm:t>
        <a:bodyPr/>
        <a:lstStyle/>
        <a:p>
          <a:endParaRPr lang="en-US"/>
        </a:p>
      </dgm:t>
    </dgm:pt>
    <dgm:pt modelId="{CE505530-5E39-4B97-A26F-C98F62F9A68B}" type="pres">
      <dgm:prSet presAssocID="{1FF109A7-AF44-48C7-B001-EF618D0CD94B}" presName="matrix" presStyleCnt="0">
        <dgm:presLayoutVars>
          <dgm:chMax val="1"/>
          <dgm:dir/>
          <dgm:resizeHandles val="exact"/>
        </dgm:presLayoutVars>
      </dgm:prSet>
      <dgm:spPr/>
      <dgm:t>
        <a:bodyPr/>
        <a:lstStyle/>
        <a:p>
          <a:endParaRPr lang="en-US"/>
        </a:p>
      </dgm:t>
    </dgm:pt>
    <dgm:pt modelId="{772A93A4-A459-4516-B204-6AB073C5A47F}" type="pres">
      <dgm:prSet presAssocID="{1FF109A7-AF44-48C7-B001-EF618D0CD94B}" presName="diamond" presStyleLbl="bgShp" presStyleIdx="0" presStyleCnt="1"/>
      <dgm:spPr/>
    </dgm:pt>
    <dgm:pt modelId="{A64E7A4D-8D77-4B86-8388-E892177C3DE0}" type="pres">
      <dgm:prSet presAssocID="{1FF109A7-AF44-48C7-B001-EF618D0CD94B}" presName="quad1" presStyleLbl="node1" presStyleIdx="0" presStyleCnt="4">
        <dgm:presLayoutVars>
          <dgm:chMax val="0"/>
          <dgm:chPref val="0"/>
          <dgm:bulletEnabled val="1"/>
        </dgm:presLayoutVars>
      </dgm:prSet>
      <dgm:spPr/>
      <dgm:t>
        <a:bodyPr/>
        <a:lstStyle/>
        <a:p>
          <a:endParaRPr lang="en-US"/>
        </a:p>
      </dgm:t>
    </dgm:pt>
    <dgm:pt modelId="{A42A3401-743A-4C56-8F94-20BE62C7A417}" type="pres">
      <dgm:prSet presAssocID="{1FF109A7-AF44-48C7-B001-EF618D0CD94B}" presName="quad2" presStyleLbl="node1" presStyleIdx="1" presStyleCnt="4">
        <dgm:presLayoutVars>
          <dgm:chMax val="0"/>
          <dgm:chPref val="0"/>
          <dgm:bulletEnabled val="1"/>
        </dgm:presLayoutVars>
      </dgm:prSet>
      <dgm:spPr/>
      <dgm:t>
        <a:bodyPr/>
        <a:lstStyle/>
        <a:p>
          <a:endParaRPr lang="en-US"/>
        </a:p>
      </dgm:t>
    </dgm:pt>
    <dgm:pt modelId="{5392025E-022B-4AE9-9CB2-351CBFBD12C7}" type="pres">
      <dgm:prSet presAssocID="{1FF109A7-AF44-48C7-B001-EF618D0CD94B}" presName="quad3" presStyleLbl="node1" presStyleIdx="2" presStyleCnt="4">
        <dgm:presLayoutVars>
          <dgm:chMax val="0"/>
          <dgm:chPref val="0"/>
          <dgm:bulletEnabled val="1"/>
        </dgm:presLayoutVars>
      </dgm:prSet>
      <dgm:spPr/>
      <dgm:t>
        <a:bodyPr/>
        <a:lstStyle/>
        <a:p>
          <a:endParaRPr lang="en-US"/>
        </a:p>
      </dgm:t>
    </dgm:pt>
    <dgm:pt modelId="{265DFC33-A573-4D71-8181-C4EEE4DE1BD7}" type="pres">
      <dgm:prSet presAssocID="{1FF109A7-AF44-48C7-B001-EF618D0CD94B}" presName="quad4" presStyleLbl="node1" presStyleIdx="3" presStyleCnt="4">
        <dgm:presLayoutVars>
          <dgm:chMax val="0"/>
          <dgm:chPref val="0"/>
          <dgm:bulletEnabled val="1"/>
        </dgm:presLayoutVars>
      </dgm:prSet>
      <dgm:spPr/>
      <dgm:t>
        <a:bodyPr/>
        <a:lstStyle/>
        <a:p>
          <a:endParaRPr lang="en-US"/>
        </a:p>
      </dgm:t>
    </dgm:pt>
  </dgm:ptLst>
  <dgm:cxnLst>
    <dgm:cxn modelId="{01E21B07-4570-40B3-8094-9CD9AF70BC45}" type="presOf" srcId="{6267CEF4-6F8E-4003-A73B-7A965133F59A}" destId="{A42A3401-743A-4C56-8F94-20BE62C7A417}" srcOrd="0" destOrd="0" presId="urn:microsoft.com/office/officeart/2005/8/layout/matrix3"/>
    <dgm:cxn modelId="{5B3DA07E-1FB4-461C-922F-4899758086EC}" type="presOf" srcId="{1FF109A7-AF44-48C7-B001-EF618D0CD94B}" destId="{CE505530-5E39-4B97-A26F-C98F62F9A68B}" srcOrd="0" destOrd="0" presId="urn:microsoft.com/office/officeart/2005/8/layout/matrix3"/>
    <dgm:cxn modelId="{1E01B196-CD72-400C-9CA6-25F77162FB44}" srcId="{1FF109A7-AF44-48C7-B001-EF618D0CD94B}" destId="{FC88F442-8993-4453-A674-C40893050274}" srcOrd="3" destOrd="0" parTransId="{213CDAE0-431B-4319-A424-92002E3A33C7}" sibTransId="{D6CE6519-75AF-4BE4-B582-F973F8F3570B}"/>
    <dgm:cxn modelId="{E10891B6-7B6B-4F11-9971-FE7DFBD1F1D1}" type="presOf" srcId="{FC88F442-8993-4453-A674-C40893050274}" destId="{265DFC33-A573-4D71-8181-C4EEE4DE1BD7}" srcOrd="0" destOrd="0" presId="urn:microsoft.com/office/officeart/2005/8/layout/matrix3"/>
    <dgm:cxn modelId="{0158F8C1-E4B8-42FF-BCB2-8BEDB859BAD6}" type="presOf" srcId="{F48A4F40-3C99-4B00-A498-BD8E5A21794A}" destId="{A64E7A4D-8D77-4B86-8388-E892177C3DE0}" srcOrd="0" destOrd="0" presId="urn:microsoft.com/office/officeart/2005/8/layout/matrix3"/>
    <dgm:cxn modelId="{04315253-DF0C-4F1B-B692-54DFDA11D5AA}" srcId="{1FF109A7-AF44-48C7-B001-EF618D0CD94B}" destId="{5FDC4788-3DF5-4629-9E13-E9102095F640}" srcOrd="2" destOrd="0" parTransId="{96E6388F-665F-447E-BFC8-927648AC48B5}" sibTransId="{6FE25924-C2B5-4993-9B56-0582AAABC3C2}"/>
    <dgm:cxn modelId="{A7AF698B-CBDE-445A-A5C0-CC398990D82D}" type="presOf" srcId="{5FDC4788-3DF5-4629-9E13-E9102095F640}" destId="{5392025E-022B-4AE9-9CB2-351CBFBD12C7}" srcOrd="0" destOrd="0" presId="urn:microsoft.com/office/officeart/2005/8/layout/matrix3"/>
    <dgm:cxn modelId="{F5AD8BFD-60BF-48AB-878E-80F89ABB8942}" srcId="{1FF109A7-AF44-48C7-B001-EF618D0CD94B}" destId="{F48A4F40-3C99-4B00-A498-BD8E5A21794A}" srcOrd="0" destOrd="0" parTransId="{8E764453-9577-4F25-BD92-8D7F0549435B}" sibTransId="{7F05FE50-9B83-461E-8F77-29F67256734D}"/>
    <dgm:cxn modelId="{D0358BA5-59A5-46FE-AA47-2CBFAA400FC8}" srcId="{1FF109A7-AF44-48C7-B001-EF618D0CD94B}" destId="{6267CEF4-6F8E-4003-A73B-7A965133F59A}" srcOrd="1" destOrd="0" parTransId="{57A867E6-8B61-4894-A912-4C03964BE146}" sibTransId="{466BD0D8-E754-4E1B-A820-CF030C3F2C32}"/>
    <dgm:cxn modelId="{86020859-E195-408C-B233-34F16DA39164}" type="presParOf" srcId="{CE505530-5E39-4B97-A26F-C98F62F9A68B}" destId="{772A93A4-A459-4516-B204-6AB073C5A47F}" srcOrd="0" destOrd="0" presId="urn:microsoft.com/office/officeart/2005/8/layout/matrix3"/>
    <dgm:cxn modelId="{5B656D60-2081-428D-A8AB-8B82B13F8FEE}" type="presParOf" srcId="{CE505530-5E39-4B97-A26F-C98F62F9A68B}" destId="{A64E7A4D-8D77-4B86-8388-E892177C3DE0}" srcOrd="1" destOrd="0" presId="urn:microsoft.com/office/officeart/2005/8/layout/matrix3"/>
    <dgm:cxn modelId="{90205210-0940-406B-9F5F-0C738281A93A}" type="presParOf" srcId="{CE505530-5E39-4B97-A26F-C98F62F9A68B}" destId="{A42A3401-743A-4C56-8F94-20BE62C7A417}" srcOrd="2" destOrd="0" presId="urn:microsoft.com/office/officeart/2005/8/layout/matrix3"/>
    <dgm:cxn modelId="{F48D61E9-D111-4EDC-8FF1-08A2FE9D47CF}" type="presParOf" srcId="{CE505530-5E39-4B97-A26F-C98F62F9A68B}" destId="{5392025E-022B-4AE9-9CB2-351CBFBD12C7}" srcOrd="3" destOrd="0" presId="urn:microsoft.com/office/officeart/2005/8/layout/matrix3"/>
    <dgm:cxn modelId="{314AC6A9-7F64-46EE-B5E9-92981878FE0C}" type="presParOf" srcId="{CE505530-5E39-4B97-A26F-C98F62F9A68B}" destId="{265DFC33-A573-4D71-8181-C4EEE4DE1BD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F109A7-AF44-48C7-B001-EF618D0CD94B}" type="doc">
      <dgm:prSet loTypeId="urn:microsoft.com/office/officeart/2005/8/layout/matrix3" loCatId="matrix" qsTypeId="urn:microsoft.com/office/officeart/2005/8/quickstyle/3d2" qsCatId="3D" csTypeId="urn:microsoft.com/office/officeart/2005/8/colors/accent1_2" csCatId="accent1" phldr="1"/>
      <dgm:spPr/>
      <dgm:t>
        <a:bodyPr/>
        <a:lstStyle/>
        <a:p>
          <a:endParaRPr lang="en-US"/>
        </a:p>
      </dgm:t>
    </dgm:pt>
    <dgm:pt modelId="{F48A4F40-3C99-4B00-A498-BD8E5A21794A}">
      <dgm:prSet phldrT="[Text]"/>
      <dgm:spPr>
        <a:solidFill>
          <a:schemeClr val="accent6">
            <a:lumMod val="60000"/>
            <a:lumOff val="40000"/>
          </a:schemeClr>
        </a:solidFill>
      </dgm:spPr>
      <dgm:t>
        <a:bodyPr/>
        <a:lstStyle/>
        <a:p>
          <a:r>
            <a:rPr lang="en-US" b="1" dirty="0" err="1" smtClean="0"/>
            <a:t>Individualised</a:t>
          </a:r>
          <a:r>
            <a:rPr lang="en-US" b="1" dirty="0" smtClean="0"/>
            <a:t> Consideration</a:t>
          </a:r>
          <a:endParaRPr lang="en-US" b="1" dirty="0"/>
        </a:p>
      </dgm:t>
    </dgm:pt>
    <dgm:pt modelId="{8E764453-9577-4F25-BD92-8D7F0549435B}" type="parTrans" cxnId="{F5AD8BFD-60BF-48AB-878E-80F89ABB8942}">
      <dgm:prSet/>
      <dgm:spPr/>
      <dgm:t>
        <a:bodyPr/>
        <a:lstStyle/>
        <a:p>
          <a:endParaRPr lang="en-US"/>
        </a:p>
      </dgm:t>
    </dgm:pt>
    <dgm:pt modelId="{7F05FE50-9B83-461E-8F77-29F67256734D}" type="sibTrans" cxnId="{F5AD8BFD-60BF-48AB-878E-80F89ABB8942}">
      <dgm:prSet/>
      <dgm:spPr/>
      <dgm:t>
        <a:bodyPr/>
        <a:lstStyle/>
        <a:p>
          <a:endParaRPr lang="en-US"/>
        </a:p>
      </dgm:t>
    </dgm:pt>
    <dgm:pt modelId="{6267CEF4-6F8E-4003-A73B-7A965133F59A}">
      <dgm:prSet phldrT="[Text]"/>
      <dgm:spPr>
        <a:solidFill>
          <a:schemeClr val="accent6">
            <a:lumMod val="60000"/>
            <a:lumOff val="40000"/>
          </a:schemeClr>
        </a:solidFill>
      </dgm:spPr>
      <dgm:t>
        <a:bodyPr/>
        <a:lstStyle/>
        <a:p>
          <a:r>
            <a:rPr lang="en-US" b="1" dirty="0" smtClean="0"/>
            <a:t>Intellectual Stimulation</a:t>
          </a:r>
          <a:endParaRPr lang="en-US" b="1" dirty="0"/>
        </a:p>
      </dgm:t>
    </dgm:pt>
    <dgm:pt modelId="{57A867E6-8B61-4894-A912-4C03964BE146}" type="parTrans" cxnId="{D0358BA5-59A5-46FE-AA47-2CBFAA400FC8}">
      <dgm:prSet/>
      <dgm:spPr/>
      <dgm:t>
        <a:bodyPr/>
        <a:lstStyle/>
        <a:p>
          <a:endParaRPr lang="en-US"/>
        </a:p>
      </dgm:t>
    </dgm:pt>
    <dgm:pt modelId="{466BD0D8-E754-4E1B-A820-CF030C3F2C32}" type="sibTrans" cxnId="{D0358BA5-59A5-46FE-AA47-2CBFAA400FC8}">
      <dgm:prSet/>
      <dgm:spPr/>
      <dgm:t>
        <a:bodyPr/>
        <a:lstStyle/>
        <a:p>
          <a:endParaRPr lang="en-US"/>
        </a:p>
      </dgm:t>
    </dgm:pt>
    <dgm:pt modelId="{5FDC4788-3DF5-4629-9E13-E9102095F640}">
      <dgm:prSet phldrT="[Text]"/>
      <dgm:spPr>
        <a:solidFill>
          <a:schemeClr val="accent6">
            <a:lumMod val="60000"/>
            <a:lumOff val="40000"/>
          </a:schemeClr>
        </a:solidFill>
      </dgm:spPr>
      <dgm:t>
        <a:bodyPr/>
        <a:lstStyle/>
        <a:p>
          <a:r>
            <a:rPr lang="en-US" b="1" dirty="0" smtClean="0"/>
            <a:t>Inspirational Motivation</a:t>
          </a:r>
          <a:endParaRPr lang="en-US" b="1" dirty="0"/>
        </a:p>
      </dgm:t>
    </dgm:pt>
    <dgm:pt modelId="{96E6388F-665F-447E-BFC8-927648AC48B5}" type="parTrans" cxnId="{04315253-DF0C-4F1B-B692-54DFDA11D5AA}">
      <dgm:prSet/>
      <dgm:spPr/>
      <dgm:t>
        <a:bodyPr/>
        <a:lstStyle/>
        <a:p>
          <a:endParaRPr lang="en-US"/>
        </a:p>
      </dgm:t>
    </dgm:pt>
    <dgm:pt modelId="{6FE25924-C2B5-4993-9B56-0582AAABC3C2}" type="sibTrans" cxnId="{04315253-DF0C-4F1B-B692-54DFDA11D5AA}">
      <dgm:prSet/>
      <dgm:spPr/>
      <dgm:t>
        <a:bodyPr/>
        <a:lstStyle/>
        <a:p>
          <a:endParaRPr lang="en-US"/>
        </a:p>
      </dgm:t>
    </dgm:pt>
    <dgm:pt modelId="{FC88F442-8993-4453-A674-C40893050274}">
      <dgm:prSet phldrT="[Text]"/>
      <dgm:spPr/>
      <dgm:t>
        <a:bodyPr/>
        <a:lstStyle/>
        <a:p>
          <a:r>
            <a:rPr lang="en-US" b="1" dirty="0" err="1" smtClean="0"/>
            <a:t>Idealised</a:t>
          </a:r>
          <a:r>
            <a:rPr lang="en-US" b="1" dirty="0" smtClean="0"/>
            <a:t> Influence / Charisma</a:t>
          </a:r>
          <a:endParaRPr lang="en-US" b="1" dirty="0"/>
        </a:p>
      </dgm:t>
    </dgm:pt>
    <dgm:pt modelId="{213CDAE0-431B-4319-A424-92002E3A33C7}" type="parTrans" cxnId="{1E01B196-CD72-400C-9CA6-25F77162FB44}">
      <dgm:prSet/>
      <dgm:spPr/>
      <dgm:t>
        <a:bodyPr/>
        <a:lstStyle/>
        <a:p>
          <a:endParaRPr lang="en-US"/>
        </a:p>
      </dgm:t>
    </dgm:pt>
    <dgm:pt modelId="{D6CE6519-75AF-4BE4-B582-F973F8F3570B}" type="sibTrans" cxnId="{1E01B196-CD72-400C-9CA6-25F77162FB44}">
      <dgm:prSet/>
      <dgm:spPr/>
      <dgm:t>
        <a:bodyPr/>
        <a:lstStyle/>
        <a:p>
          <a:endParaRPr lang="en-US"/>
        </a:p>
      </dgm:t>
    </dgm:pt>
    <dgm:pt modelId="{CE505530-5E39-4B97-A26F-C98F62F9A68B}" type="pres">
      <dgm:prSet presAssocID="{1FF109A7-AF44-48C7-B001-EF618D0CD94B}" presName="matrix" presStyleCnt="0">
        <dgm:presLayoutVars>
          <dgm:chMax val="1"/>
          <dgm:dir/>
          <dgm:resizeHandles val="exact"/>
        </dgm:presLayoutVars>
      </dgm:prSet>
      <dgm:spPr/>
      <dgm:t>
        <a:bodyPr/>
        <a:lstStyle/>
        <a:p>
          <a:endParaRPr lang="en-US"/>
        </a:p>
      </dgm:t>
    </dgm:pt>
    <dgm:pt modelId="{772A93A4-A459-4516-B204-6AB073C5A47F}" type="pres">
      <dgm:prSet presAssocID="{1FF109A7-AF44-48C7-B001-EF618D0CD94B}" presName="diamond" presStyleLbl="bgShp" presStyleIdx="0" presStyleCnt="1"/>
      <dgm:spPr/>
    </dgm:pt>
    <dgm:pt modelId="{A64E7A4D-8D77-4B86-8388-E892177C3DE0}" type="pres">
      <dgm:prSet presAssocID="{1FF109A7-AF44-48C7-B001-EF618D0CD94B}" presName="quad1" presStyleLbl="node1" presStyleIdx="0" presStyleCnt="4">
        <dgm:presLayoutVars>
          <dgm:chMax val="0"/>
          <dgm:chPref val="0"/>
          <dgm:bulletEnabled val="1"/>
        </dgm:presLayoutVars>
      </dgm:prSet>
      <dgm:spPr/>
      <dgm:t>
        <a:bodyPr/>
        <a:lstStyle/>
        <a:p>
          <a:endParaRPr lang="en-US"/>
        </a:p>
      </dgm:t>
    </dgm:pt>
    <dgm:pt modelId="{A42A3401-743A-4C56-8F94-20BE62C7A417}" type="pres">
      <dgm:prSet presAssocID="{1FF109A7-AF44-48C7-B001-EF618D0CD94B}" presName="quad2" presStyleLbl="node1" presStyleIdx="1" presStyleCnt="4">
        <dgm:presLayoutVars>
          <dgm:chMax val="0"/>
          <dgm:chPref val="0"/>
          <dgm:bulletEnabled val="1"/>
        </dgm:presLayoutVars>
      </dgm:prSet>
      <dgm:spPr/>
      <dgm:t>
        <a:bodyPr/>
        <a:lstStyle/>
        <a:p>
          <a:endParaRPr lang="en-US"/>
        </a:p>
      </dgm:t>
    </dgm:pt>
    <dgm:pt modelId="{5392025E-022B-4AE9-9CB2-351CBFBD12C7}" type="pres">
      <dgm:prSet presAssocID="{1FF109A7-AF44-48C7-B001-EF618D0CD94B}" presName="quad3" presStyleLbl="node1" presStyleIdx="2" presStyleCnt="4">
        <dgm:presLayoutVars>
          <dgm:chMax val="0"/>
          <dgm:chPref val="0"/>
          <dgm:bulletEnabled val="1"/>
        </dgm:presLayoutVars>
      </dgm:prSet>
      <dgm:spPr/>
      <dgm:t>
        <a:bodyPr/>
        <a:lstStyle/>
        <a:p>
          <a:endParaRPr lang="en-US"/>
        </a:p>
      </dgm:t>
    </dgm:pt>
    <dgm:pt modelId="{265DFC33-A573-4D71-8181-C4EEE4DE1BD7}" type="pres">
      <dgm:prSet presAssocID="{1FF109A7-AF44-48C7-B001-EF618D0CD94B}" presName="quad4" presStyleLbl="node1" presStyleIdx="3" presStyleCnt="4">
        <dgm:presLayoutVars>
          <dgm:chMax val="0"/>
          <dgm:chPref val="0"/>
          <dgm:bulletEnabled val="1"/>
        </dgm:presLayoutVars>
      </dgm:prSet>
      <dgm:spPr/>
      <dgm:t>
        <a:bodyPr/>
        <a:lstStyle/>
        <a:p>
          <a:endParaRPr lang="en-US"/>
        </a:p>
      </dgm:t>
    </dgm:pt>
  </dgm:ptLst>
  <dgm:cxnLst>
    <dgm:cxn modelId="{01E21B07-4570-40B3-8094-9CD9AF70BC45}" type="presOf" srcId="{6267CEF4-6F8E-4003-A73B-7A965133F59A}" destId="{A42A3401-743A-4C56-8F94-20BE62C7A417}" srcOrd="0" destOrd="0" presId="urn:microsoft.com/office/officeart/2005/8/layout/matrix3"/>
    <dgm:cxn modelId="{5B3DA07E-1FB4-461C-922F-4899758086EC}" type="presOf" srcId="{1FF109A7-AF44-48C7-B001-EF618D0CD94B}" destId="{CE505530-5E39-4B97-A26F-C98F62F9A68B}" srcOrd="0" destOrd="0" presId="urn:microsoft.com/office/officeart/2005/8/layout/matrix3"/>
    <dgm:cxn modelId="{1E01B196-CD72-400C-9CA6-25F77162FB44}" srcId="{1FF109A7-AF44-48C7-B001-EF618D0CD94B}" destId="{FC88F442-8993-4453-A674-C40893050274}" srcOrd="3" destOrd="0" parTransId="{213CDAE0-431B-4319-A424-92002E3A33C7}" sibTransId="{D6CE6519-75AF-4BE4-B582-F973F8F3570B}"/>
    <dgm:cxn modelId="{E10891B6-7B6B-4F11-9971-FE7DFBD1F1D1}" type="presOf" srcId="{FC88F442-8993-4453-A674-C40893050274}" destId="{265DFC33-A573-4D71-8181-C4EEE4DE1BD7}" srcOrd="0" destOrd="0" presId="urn:microsoft.com/office/officeart/2005/8/layout/matrix3"/>
    <dgm:cxn modelId="{0158F8C1-E4B8-42FF-BCB2-8BEDB859BAD6}" type="presOf" srcId="{F48A4F40-3C99-4B00-A498-BD8E5A21794A}" destId="{A64E7A4D-8D77-4B86-8388-E892177C3DE0}" srcOrd="0" destOrd="0" presId="urn:microsoft.com/office/officeart/2005/8/layout/matrix3"/>
    <dgm:cxn modelId="{04315253-DF0C-4F1B-B692-54DFDA11D5AA}" srcId="{1FF109A7-AF44-48C7-B001-EF618D0CD94B}" destId="{5FDC4788-3DF5-4629-9E13-E9102095F640}" srcOrd="2" destOrd="0" parTransId="{96E6388F-665F-447E-BFC8-927648AC48B5}" sibTransId="{6FE25924-C2B5-4993-9B56-0582AAABC3C2}"/>
    <dgm:cxn modelId="{A7AF698B-CBDE-445A-A5C0-CC398990D82D}" type="presOf" srcId="{5FDC4788-3DF5-4629-9E13-E9102095F640}" destId="{5392025E-022B-4AE9-9CB2-351CBFBD12C7}" srcOrd="0" destOrd="0" presId="urn:microsoft.com/office/officeart/2005/8/layout/matrix3"/>
    <dgm:cxn modelId="{F5AD8BFD-60BF-48AB-878E-80F89ABB8942}" srcId="{1FF109A7-AF44-48C7-B001-EF618D0CD94B}" destId="{F48A4F40-3C99-4B00-A498-BD8E5A21794A}" srcOrd="0" destOrd="0" parTransId="{8E764453-9577-4F25-BD92-8D7F0549435B}" sibTransId="{7F05FE50-9B83-461E-8F77-29F67256734D}"/>
    <dgm:cxn modelId="{D0358BA5-59A5-46FE-AA47-2CBFAA400FC8}" srcId="{1FF109A7-AF44-48C7-B001-EF618D0CD94B}" destId="{6267CEF4-6F8E-4003-A73B-7A965133F59A}" srcOrd="1" destOrd="0" parTransId="{57A867E6-8B61-4894-A912-4C03964BE146}" sibTransId="{466BD0D8-E754-4E1B-A820-CF030C3F2C32}"/>
    <dgm:cxn modelId="{86020859-E195-408C-B233-34F16DA39164}" type="presParOf" srcId="{CE505530-5E39-4B97-A26F-C98F62F9A68B}" destId="{772A93A4-A459-4516-B204-6AB073C5A47F}" srcOrd="0" destOrd="0" presId="urn:microsoft.com/office/officeart/2005/8/layout/matrix3"/>
    <dgm:cxn modelId="{5B656D60-2081-428D-A8AB-8B82B13F8FEE}" type="presParOf" srcId="{CE505530-5E39-4B97-A26F-C98F62F9A68B}" destId="{A64E7A4D-8D77-4B86-8388-E892177C3DE0}" srcOrd="1" destOrd="0" presId="urn:microsoft.com/office/officeart/2005/8/layout/matrix3"/>
    <dgm:cxn modelId="{90205210-0940-406B-9F5F-0C738281A93A}" type="presParOf" srcId="{CE505530-5E39-4B97-A26F-C98F62F9A68B}" destId="{A42A3401-743A-4C56-8F94-20BE62C7A417}" srcOrd="2" destOrd="0" presId="urn:microsoft.com/office/officeart/2005/8/layout/matrix3"/>
    <dgm:cxn modelId="{F48D61E9-D111-4EDC-8FF1-08A2FE9D47CF}" type="presParOf" srcId="{CE505530-5E39-4B97-A26F-C98F62F9A68B}" destId="{5392025E-022B-4AE9-9CB2-351CBFBD12C7}" srcOrd="3" destOrd="0" presId="urn:microsoft.com/office/officeart/2005/8/layout/matrix3"/>
    <dgm:cxn modelId="{314AC6A9-7F64-46EE-B5E9-92981878FE0C}" type="presParOf" srcId="{CE505530-5E39-4B97-A26F-C98F62F9A68B}" destId="{265DFC33-A573-4D71-8181-C4EEE4DE1BD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4F309-1559-6442-8699-F936A65F97CA}">
      <dsp:nvSpPr>
        <dsp:cNvPr id="0" name=""/>
        <dsp:cNvSpPr/>
      </dsp:nvSpPr>
      <dsp:spPr>
        <a:xfrm>
          <a:off x="0" y="1539583"/>
          <a:ext cx="10058399" cy="681620"/>
        </a:xfrm>
        <a:prstGeom prst="notchedRightArrow">
          <a:avLst/>
        </a:prstGeom>
        <a:solidFill>
          <a:schemeClr val="bg1">
            <a:lumMod val="95000"/>
          </a:schemeClr>
        </a:solidFill>
        <a:ln>
          <a:noFill/>
        </a:ln>
        <a:effectLst/>
      </dsp:spPr>
      <dsp:style>
        <a:lnRef idx="0">
          <a:scrgbClr r="0" g="0" b="0"/>
        </a:lnRef>
        <a:fillRef idx="1">
          <a:scrgbClr r="0" g="0" b="0"/>
        </a:fillRef>
        <a:effectRef idx="0">
          <a:scrgbClr r="0" g="0" b="0"/>
        </a:effectRef>
        <a:fontRef idx="minor"/>
      </dsp:style>
    </dsp:sp>
    <dsp:sp modelId="{372828CF-3339-E44A-BBB6-2086036C9488}">
      <dsp:nvSpPr>
        <dsp:cNvPr id="0" name=""/>
        <dsp:cNvSpPr/>
      </dsp:nvSpPr>
      <dsp:spPr>
        <a:xfrm>
          <a:off x="3978" y="0"/>
          <a:ext cx="1739346" cy="150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1">
          <a:noAutofit/>
        </a:bodyPr>
        <a:lstStyle/>
        <a:p>
          <a:pPr lvl="0" algn="l" defTabSz="622300">
            <a:lnSpc>
              <a:spcPct val="100000"/>
            </a:lnSpc>
            <a:spcBef>
              <a:spcPct val="0"/>
            </a:spcBef>
            <a:spcAft>
              <a:spcPct val="35000"/>
            </a:spcAft>
          </a:pPr>
          <a:r>
            <a:rPr lang="en-US" sz="1400" b="1" kern="1200" dirty="0" smtClean="0">
              <a:solidFill>
                <a:schemeClr val="tx1">
                  <a:lumMod val="75000"/>
                  <a:lumOff val="25000"/>
                </a:schemeClr>
              </a:solidFill>
              <a:effectLst/>
              <a:latin typeface="+mj-lt"/>
            </a:rPr>
            <a:t>Starting 1920’s</a:t>
          </a:r>
          <a:endParaRPr lang="en-US" sz="1400" b="1" kern="1200" dirty="0">
            <a:solidFill>
              <a:schemeClr val="tx1">
                <a:lumMod val="75000"/>
                <a:lumOff val="25000"/>
              </a:schemeClr>
            </a:solidFill>
            <a:effectLst/>
            <a:latin typeface="+mj-lt"/>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Trait theory</a:t>
          </a:r>
          <a:endParaRPr lang="en-US" sz="1100" b="0" kern="1200" dirty="0">
            <a:solidFill>
              <a:schemeClr val="tx1">
                <a:lumMod val="75000"/>
                <a:lumOff val="25000"/>
              </a:schemeClr>
            </a:solidFill>
            <a:effectLst/>
            <a:latin typeface="+mn-lt"/>
            <a:ea typeface="+mn-ea"/>
            <a:cs typeface="+mn-cs"/>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‘Great man’ theory</a:t>
          </a:r>
          <a:endParaRPr lang="en-US" sz="1100" b="0" kern="1200" dirty="0">
            <a:solidFill>
              <a:schemeClr val="tx1">
                <a:lumMod val="75000"/>
                <a:lumOff val="25000"/>
              </a:schemeClr>
            </a:solidFill>
            <a:effectLst/>
            <a:latin typeface="+mn-lt"/>
            <a:ea typeface="+mn-ea"/>
            <a:cs typeface="+mn-cs"/>
          </a:endParaRPr>
        </a:p>
      </dsp:txBody>
      <dsp:txXfrm>
        <a:off x="3978" y="0"/>
        <a:ext cx="1739346" cy="1504315"/>
      </dsp:txXfrm>
    </dsp:sp>
    <dsp:sp modelId="{A238071D-27EE-944C-AC00-AA0D602D331A}">
      <dsp:nvSpPr>
        <dsp:cNvPr id="0" name=""/>
        <dsp:cNvSpPr/>
      </dsp:nvSpPr>
      <dsp:spPr>
        <a:xfrm>
          <a:off x="685612" y="1692354"/>
          <a:ext cx="376078" cy="376078"/>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3B005-1F82-8E46-986A-D7F66A3A11C5}">
      <dsp:nvSpPr>
        <dsp:cNvPr id="0" name=""/>
        <dsp:cNvSpPr/>
      </dsp:nvSpPr>
      <dsp:spPr>
        <a:xfrm>
          <a:off x="1830292" y="2256472"/>
          <a:ext cx="1739346" cy="150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1">
          <a:noAutofit/>
        </a:bodyPr>
        <a:lstStyle/>
        <a:p>
          <a:pPr marL="17463" lvl="0" indent="-17463" algn="l" defTabSz="622300">
            <a:lnSpc>
              <a:spcPct val="100000"/>
            </a:lnSpc>
            <a:spcBef>
              <a:spcPct val="0"/>
            </a:spcBef>
            <a:spcAft>
              <a:spcPct val="35000"/>
            </a:spcAft>
            <a:buNone/>
            <a:tabLst/>
          </a:pPr>
          <a:r>
            <a:rPr lang="en-US" sz="1400" b="1" kern="1200" dirty="0" smtClean="0">
              <a:solidFill>
                <a:schemeClr val="tx1">
                  <a:lumMod val="75000"/>
                  <a:lumOff val="25000"/>
                </a:schemeClr>
              </a:solidFill>
              <a:effectLst/>
              <a:latin typeface="+mj-lt"/>
            </a:rPr>
            <a:t>1940’s</a:t>
          </a:r>
          <a:endParaRPr lang="en-US" sz="1400" b="1" kern="1200" dirty="0">
            <a:solidFill>
              <a:schemeClr val="tx1">
                <a:lumMod val="75000"/>
                <a:lumOff val="25000"/>
              </a:schemeClr>
            </a:solidFill>
            <a:effectLst/>
            <a:latin typeface="+mj-lt"/>
          </a:endParaRPr>
        </a:p>
        <a:p>
          <a:pPr marL="17463" lvl="1" indent="-17463" algn="l" defTabSz="488950">
            <a:lnSpc>
              <a:spcPct val="100000"/>
            </a:lnSpc>
            <a:spcBef>
              <a:spcPct val="0"/>
            </a:spcBef>
            <a:spcAft>
              <a:spcPct val="15000"/>
            </a:spcAft>
            <a:buChar char="••"/>
            <a:tabLst/>
          </a:pPr>
          <a:r>
            <a:rPr lang="en-US" sz="1100" b="0" kern="1200" dirty="0" err="1" smtClean="0">
              <a:solidFill>
                <a:schemeClr val="tx1">
                  <a:lumMod val="75000"/>
                  <a:lumOff val="25000"/>
                </a:schemeClr>
              </a:solidFill>
              <a:effectLst/>
            </a:rPr>
            <a:t>Behavioural</a:t>
          </a:r>
          <a:r>
            <a:rPr lang="en-US" sz="1100" b="0" kern="1200" dirty="0" smtClean="0">
              <a:solidFill>
                <a:schemeClr val="tx1">
                  <a:lumMod val="75000"/>
                  <a:lumOff val="25000"/>
                </a:schemeClr>
              </a:solidFill>
              <a:effectLst/>
            </a:rPr>
            <a:t> theories </a:t>
          </a:r>
          <a:endParaRPr lang="en-US" sz="1100" b="0" kern="1200" dirty="0">
            <a:solidFill>
              <a:schemeClr val="tx1">
                <a:lumMod val="75000"/>
                <a:lumOff val="25000"/>
              </a:schemeClr>
            </a:solidFill>
            <a:effectLst/>
          </a:endParaRPr>
        </a:p>
      </dsp:txBody>
      <dsp:txXfrm>
        <a:off x="1830292" y="2256472"/>
        <a:ext cx="1739346" cy="1504315"/>
      </dsp:txXfrm>
    </dsp:sp>
    <dsp:sp modelId="{E003598C-A77C-E647-AC67-202397C7C2C6}">
      <dsp:nvSpPr>
        <dsp:cNvPr id="0" name=""/>
        <dsp:cNvSpPr/>
      </dsp:nvSpPr>
      <dsp:spPr>
        <a:xfrm>
          <a:off x="2511926" y="1692354"/>
          <a:ext cx="376078" cy="376078"/>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93F839-D107-C147-91A7-BF591A6B37F1}">
      <dsp:nvSpPr>
        <dsp:cNvPr id="0" name=""/>
        <dsp:cNvSpPr/>
      </dsp:nvSpPr>
      <dsp:spPr>
        <a:xfrm>
          <a:off x="3656606" y="0"/>
          <a:ext cx="1739346" cy="150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1">
          <a:noAutofit/>
        </a:bodyPr>
        <a:lstStyle/>
        <a:p>
          <a:pPr marL="17463" lvl="0" indent="0" algn="l" defTabSz="622300">
            <a:lnSpc>
              <a:spcPct val="100000"/>
            </a:lnSpc>
            <a:spcBef>
              <a:spcPct val="0"/>
            </a:spcBef>
            <a:spcAft>
              <a:spcPct val="35000"/>
            </a:spcAft>
            <a:buNone/>
            <a:tabLst/>
          </a:pPr>
          <a:r>
            <a:rPr lang="en-US" sz="1400" b="1" kern="1200" dirty="0" smtClean="0">
              <a:solidFill>
                <a:schemeClr val="tx1">
                  <a:lumMod val="75000"/>
                  <a:lumOff val="25000"/>
                </a:schemeClr>
              </a:solidFill>
              <a:effectLst/>
              <a:latin typeface="+mj-lt"/>
            </a:rPr>
            <a:t>1960’s</a:t>
          </a:r>
          <a:endParaRPr lang="en-US" sz="1400" b="1" kern="1200" dirty="0">
            <a:solidFill>
              <a:schemeClr val="tx1">
                <a:lumMod val="75000"/>
                <a:lumOff val="25000"/>
              </a:schemeClr>
            </a:solidFill>
            <a:effectLst/>
            <a:latin typeface="+mj-lt"/>
          </a:endParaRPr>
        </a:p>
        <a:p>
          <a:pPr marL="17463" lvl="1" indent="0" algn="l" defTabSz="488950">
            <a:lnSpc>
              <a:spcPct val="100000"/>
            </a:lnSpc>
            <a:spcBef>
              <a:spcPct val="0"/>
            </a:spcBef>
            <a:spcAft>
              <a:spcPct val="15000"/>
            </a:spcAft>
            <a:buChar char="••"/>
            <a:tabLst/>
          </a:pPr>
          <a:r>
            <a:rPr lang="en-US" sz="1100" b="0" kern="1200" dirty="0" smtClean="0">
              <a:solidFill>
                <a:schemeClr val="tx1">
                  <a:lumMod val="75000"/>
                  <a:lumOff val="25000"/>
                </a:schemeClr>
              </a:solidFill>
              <a:effectLst/>
            </a:rPr>
            <a:t>More </a:t>
          </a:r>
          <a:r>
            <a:rPr lang="en-US" sz="1100" b="0" kern="1200" dirty="0" err="1" smtClean="0">
              <a:solidFill>
                <a:schemeClr val="tx1">
                  <a:lumMod val="75000"/>
                  <a:lumOff val="25000"/>
                </a:schemeClr>
              </a:solidFill>
              <a:effectLst/>
            </a:rPr>
            <a:t>behavioural</a:t>
          </a:r>
          <a:endParaRPr lang="en-US" sz="1100" b="0" kern="1200" dirty="0">
            <a:solidFill>
              <a:schemeClr val="tx1">
                <a:lumMod val="75000"/>
                <a:lumOff val="25000"/>
              </a:schemeClr>
            </a:solidFill>
            <a:effectLst/>
          </a:endParaRPr>
        </a:p>
        <a:p>
          <a:pPr marL="17463" lvl="1" indent="0" algn="l" defTabSz="488950">
            <a:lnSpc>
              <a:spcPct val="100000"/>
            </a:lnSpc>
            <a:spcBef>
              <a:spcPct val="0"/>
            </a:spcBef>
            <a:spcAft>
              <a:spcPct val="15000"/>
            </a:spcAft>
            <a:buChar char="••"/>
            <a:tabLst/>
          </a:pPr>
          <a:r>
            <a:rPr lang="en-US" sz="1100" b="0" kern="1200" dirty="0" smtClean="0">
              <a:solidFill>
                <a:schemeClr val="tx1">
                  <a:lumMod val="75000"/>
                  <a:lumOff val="25000"/>
                </a:schemeClr>
              </a:solidFill>
              <a:effectLst/>
            </a:rPr>
            <a:t>Contingency / situational theories </a:t>
          </a:r>
          <a:endParaRPr lang="en-US" sz="1100" b="0" kern="1200" dirty="0">
            <a:solidFill>
              <a:schemeClr val="tx1">
                <a:lumMod val="75000"/>
                <a:lumOff val="25000"/>
              </a:schemeClr>
            </a:solidFill>
            <a:effectLst/>
          </a:endParaRPr>
        </a:p>
      </dsp:txBody>
      <dsp:txXfrm>
        <a:off x="3656606" y="0"/>
        <a:ext cx="1739346" cy="1504315"/>
      </dsp:txXfrm>
    </dsp:sp>
    <dsp:sp modelId="{164A0F39-72C5-6C47-BD7E-D85A1B7BF6C9}">
      <dsp:nvSpPr>
        <dsp:cNvPr id="0" name=""/>
        <dsp:cNvSpPr/>
      </dsp:nvSpPr>
      <dsp:spPr>
        <a:xfrm>
          <a:off x="4338240" y="1692354"/>
          <a:ext cx="376078" cy="376078"/>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8596F0-52A6-A143-9BFC-DA068C37DE6F}">
      <dsp:nvSpPr>
        <dsp:cNvPr id="0" name=""/>
        <dsp:cNvSpPr/>
      </dsp:nvSpPr>
      <dsp:spPr>
        <a:xfrm>
          <a:off x="5482920" y="2256472"/>
          <a:ext cx="1739346" cy="150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1">
          <a:noAutofit/>
        </a:bodyPr>
        <a:lstStyle/>
        <a:p>
          <a:pPr lvl="0" algn="l" defTabSz="622300">
            <a:lnSpc>
              <a:spcPct val="100000"/>
            </a:lnSpc>
            <a:spcBef>
              <a:spcPct val="0"/>
            </a:spcBef>
            <a:spcAft>
              <a:spcPct val="35000"/>
            </a:spcAft>
          </a:pPr>
          <a:r>
            <a:rPr lang="en-GB" sz="1400" b="1" kern="1200" dirty="0" smtClean="0">
              <a:solidFill>
                <a:schemeClr val="tx1">
                  <a:lumMod val="75000"/>
                  <a:lumOff val="25000"/>
                </a:schemeClr>
              </a:solidFill>
              <a:effectLst/>
              <a:latin typeface="+mj-lt"/>
            </a:rPr>
            <a:t>1990’s</a:t>
          </a:r>
          <a:endParaRPr lang="ru-RU" sz="1400" b="1" kern="1200" dirty="0">
            <a:solidFill>
              <a:schemeClr val="tx1">
                <a:lumMod val="75000"/>
                <a:lumOff val="25000"/>
              </a:schemeClr>
            </a:solidFill>
            <a:effectLst/>
            <a:latin typeface="+mj-lt"/>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Transactional versus </a:t>
          </a:r>
          <a:r>
            <a:rPr lang="en-US" sz="1100" b="0" kern="1200" dirty="0" err="1" smtClean="0">
              <a:solidFill>
                <a:schemeClr val="tx1">
                  <a:lumMod val="75000"/>
                  <a:lumOff val="25000"/>
                </a:schemeClr>
              </a:solidFill>
              <a:effectLst/>
              <a:latin typeface="+mn-lt"/>
              <a:ea typeface="+mn-ea"/>
              <a:cs typeface="+mn-cs"/>
            </a:rPr>
            <a:t>Tranformational</a:t>
          </a:r>
          <a:r>
            <a:rPr lang="en-US" sz="1100" b="0" kern="1200" dirty="0" smtClean="0">
              <a:solidFill>
                <a:schemeClr val="tx1">
                  <a:lumMod val="75000"/>
                  <a:lumOff val="25000"/>
                </a:schemeClr>
              </a:solidFill>
              <a:effectLst/>
              <a:latin typeface="+mn-lt"/>
              <a:ea typeface="+mn-ea"/>
              <a:cs typeface="+mn-cs"/>
            </a:rPr>
            <a:t> </a:t>
          </a:r>
          <a:endParaRPr lang="en-US" sz="1100" b="0" kern="1200" dirty="0">
            <a:solidFill>
              <a:schemeClr val="tx1">
                <a:lumMod val="75000"/>
                <a:lumOff val="25000"/>
              </a:schemeClr>
            </a:solidFill>
            <a:effectLst/>
            <a:latin typeface="+mn-lt"/>
            <a:ea typeface="+mn-ea"/>
            <a:cs typeface="+mn-cs"/>
          </a:endParaRPr>
        </a:p>
      </dsp:txBody>
      <dsp:txXfrm>
        <a:off x="5482920" y="2256472"/>
        <a:ext cx="1739346" cy="1504315"/>
      </dsp:txXfrm>
    </dsp:sp>
    <dsp:sp modelId="{1501A02B-D4EF-144E-9CF0-602A004680BE}">
      <dsp:nvSpPr>
        <dsp:cNvPr id="0" name=""/>
        <dsp:cNvSpPr/>
      </dsp:nvSpPr>
      <dsp:spPr>
        <a:xfrm>
          <a:off x="6164554" y="1692354"/>
          <a:ext cx="376078" cy="376078"/>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10402-5A89-6540-96F4-099A00D5A2D6}">
      <dsp:nvSpPr>
        <dsp:cNvPr id="0" name=""/>
        <dsp:cNvSpPr/>
      </dsp:nvSpPr>
      <dsp:spPr>
        <a:xfrm>
          <a:off x="7309234" y="0"/>
          <a:ext cx="1739346" cy="150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1">
          <a:noAutofit/>
        </a:bodyPr>
        <a:lstStyle/>
        <a:p>
          <a:pPr lvl="0" algn="l" defTabSz="622300">
            <a:lnSpc>
              <a:spcPct val="100000"/>
            </a:lnSpc>
            <a:spcBef>
              <a:spcPct val="0"/>
            </a:spcBef>
            <a:spcAft>
              <a:spcPct val="35000"/>
            </a:spcAft>
          </a:pPr>
          <a:r>
            <a:rPr lang="en-GB" sz="1400" b="1" kern="1200" dirty="0" smtClean="0">
              <a:solidFill>
                <a:schemeClr val="tx1">
                  <a:lumMod val="75000"/>
                  <a:lumOff val="25000"/>
                </a:schemeClr>
              </a:solidFill>
              <a:effectLst/>
              <a:latin typeface="+mj-lt"/>
            </a:rPr>
            <a:t>Since 2000</a:t>
          </a:r>
          <a:endParaRPr lang="ru-RU" sz="1400" b="1" kern="1200" dirty="0">
            <a:solidFill>
              <a:schemeClr val="tx1">
                <a:lumMod val="75000"/>
                <a:lumOff val="25000"/>
              </a:schemeClr>
            </a:solidFill>
            <a:effectLst/>
            <a:latin typeface="+mj-lt"/>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Distributed</a:t>
          </a:r>
          <a:endParaRPr lang="en-US" sz="1100" b="0" kern="1200" dirty="0">
            <a:solidFill>
              <a:schemeClr val="tx1">
                <a:lumMod val="75000"/>
                <a:lumOff val="25000"/>
              </a:schemeClr>
            </a:solidFill>
            <a:effectLst/>
            <a:latin typeface="+mn-lt"/>
            <a:ea typeface="+mn-ea"/>
            <a:cs typeface="+mn-cs"/>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Emotionally intelligent leadership</a:t>
          </a:r>
          <a:endParaRPr lang="en-US" sz="1100" b="0" kern="1200" dirty="0">
            <a:solidFill>
              <a:schemeClr val="tx1">
                <a:lumMod val="75000"/>
                <a:lumOff val="25000"/>
              </a:schemeClr>
            </a:solidFill>
            <a:effectLst/>
            <a:latin typeface="+mn-lt"/>
            <a:ea typeface="+mn-ea"/>
            <a:cs typeface="+mn-cs"/>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Transformational (again)</a:t>
          </a:r>
          <a:endParaRPr lang="en-US" sz="1100" b="0" kern="1200" dirty="0">
            <a:solidFill>
              <a:schemeClr val="tx1">
                <a:lumMod val="75000"/>
                <a:lumOff val="25000"/>
              </a:schemeClr>
            </a:solidFill>
            <a:effectLst/>
            <a:latin typeface="+mn-lt"/>
            <a:ea typeface="+mn-ea"/>
            <a:cs typeface="+mn-cs"/>
          </a:endParaRPr>
        </a:p>
        <a:p>
          <a:pPr marL="0" lvl="0" indent="0" algn="l" defTabSz="533400">
            <a:lnSpc>
              <a:spcPct val="100000"/>
            </a:lnSpc>
            <a:spcBef>
              <a:spcPct val="0"/>
            </a:spcBef>
            <a:spcAft>
              <a:spcPts val="0"/>
            </a:spcAft>
            <a:buChar char="••"/>
          </a:pPr>
          <a:r>
            <a:rPr lang="en-US" sz="1100" b="0" kern="1200" dirty="0" smtClean="0">
              <a:solidFill>
                <a:schemeClr val="tx1">
                  <a:lumMod val="75000"/>
                  <a:lumOff val="25000"/>
                </a:schemeClr>
              </a:solidFill>
              <a:effectLst/>
              <a:latin typeface="+mn-lt"/>
              <a:ea typeface="+mn-ea"/>
              <a:cs typeface="+mn-cs"/>
            </a:rPr>
            <a:t>Charismatic leadership</a:t>
          </a:r>
          <a:endParaRPr lang="en-US" sz="1100" b="0" kern="1200" dirty="0">
            <a:solidFill>
              <a:schemeClr val="tx1">
                <a:lumMod val="75000"/>
                <a:lumOff val="25000"/>
              </a:schemeClr>
            </a:solidFill>
            <a:effectLst/>
            <a:latin typeface="+mn-lt"/>
            <a:ea typeface="+mn-ea"/>
            <a:cs typeface="+mn-cs"/>
          </a:endParaRPr>
        </a:p>
      </dsp:txBody>
      <dsp:txXfrm>
        <a:off x="7309234" y="0"/>
        <a:ext cx="1739346" cy="1504315"/>
      </dsp:txXfrm>
    </dsp:sp>
    <dsp:sp modelId="{C7D1C7BE-CF8B-A24E-8F4A-58F4F4E6CD28}">
      <dsp:nvSpPr>
        <dsp:cNvPr id="0" name=""/>
        <dsp:cNvSpPr/>
      </dsp:nvSpPr>
      <dsp:spPr>
        <a:xfrm>
          <a:off x="7990868" y="1692354"/>
          <a:ext cx="376078" cy="376078"/>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C3276-83AB-4BC4-802D-EE72B8823362}">
      <dsp:nvSpPr>
        <dsp:cNvPr id="0" name=""/>
        <dsp:cNvSpPr/>
      </dsp:nvSpPr>
      <dsp:spPr>
        <a:xfrm>
          <a:off x="0" y="0"/>
          <a:ext cx="3552056" cy="486720"/>
        </a:xfrm>
        <a:prstGeom prst="round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b="1" kern="1200" dirty="0" smtClean="0">
              <a:solidFill>
                <a:schemeClr val="accent1">
                  <a:lumMod val="75000"/>
                </a:schemeClr>
              </a:solidFill>
            </a:rPr>
            <a:t>Neuroticism</a:t>
          </a:r>
          <a:endParaRPr lang="en-GB" sz="1800" b="1" kern="1200" dirty="0">
            <a:solidFill>
              <a:schemeClr val="accent1">
                <a:lumMod val="75000"/>
              </a:schemeClr>
            </a:solidFill>
          </a:endParaRPr>
        </a:p>
      </dsp:txBody>
      <dsp:txXfrm>
        <a:off x="23760" y="23760"/>
        <a:ext cx="3504536" cy="439200"/>
      </dsp:txXfrm>
    </dsp:sp>
    <dsp:sp modelId="{4DEF39ED-9D00-4450-85CF-FB10F9FD1241}">
      <dsp:nvSpPr>
        <dsp:cNvPr id="0" name=""/>
        <dsp:cNvSpPr/>
      </dsp:nvSpPr>
      <dsp:spPr>
        <a:xfrm>
          <a:off x="0" y="396404"/>
          <a:ext cx="3552056"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78"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i="1" kern="1200" dirty="0" smtClean="0"/>
            <a:t>r =</a:t>
          </a:r>
          <a:r>
            <a:rPr lang="en-GB" sz="1800" i="0" kern="1200" dirty="0" smtClean="0"/>
            <a:t> -.24</a:t>
          </a:r>
          <a:endParaRPr lang="en-GB" sz="1800" i="1" kern="1200" dirty="0"/>
        </a:p>
      </dsp:txBody>
      <dsp:txXfrm>
        <a:off x="0" y="396404"/>
        <a:ext cx="3552056" cy="430560"/>
      </dsp:txXfrm>
    </dsp:sp>
    <dsp:sp modelId="{68E56A45-31F1-4732-A03D-AEC1B499AB21}">
      <dsp:nvSpPr>
        <dsp:cNvPr id="0" name=""/>
        <dsp:cNvSpPr/>
      </dsp:nvSpPr>
      <dsp:spPr>
        <a:xfrm>
          <a:off x="0" y="731324"/>
          <a:ext cx="3552056" cy="486720"/>
        </a:xfrm>
        <a:prstGeom prst="round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b="1" kern="1200" dirty="0" smtClean="0">
              <a:solidFill>
                <a:schemeClr val="accent1">
                  <a:lumMod val="75000"/>
                </a:schemeClr>
              </a:solidFill>
            </a:rPr>
            <a:t>Extraversion</a:t>
          </a:r>
          <a:endParaRPr lang="en-GB" sz="1800" b="1" kern="1200" dirty="0">
            <a:solidFill>
              <a:schemeClr val="accent1">
                <a:lumMod val="75000"/>
              </a:schemeClr>
            </a:solidFill>
          </a:endParaRPr>
        </a:p>
      </dsp:txBody>
      <dsp:txXfrm>
        <a:off x="23760" y="755084"/>
        <a:ext cx="3504536" cy="439200"/>
      </dsp:txXfrm>
    </dsp:sp>
    <dsp:sp modelId="{0E849B0E-BAD4-45C0-B3FC-7A9C18D09B52}">
      <dsp:nvSpPr>
        <dsp:cNvPr id="0" name=""/>
        <dsp:cNvSpPr/>
      </dsp:nvSpPr>
      <dsp:spPr>
        <a:xfrm>
          <a:off x="0" y="1303307"/>
          <a:ext cx="3552056"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78"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smtClean="0"/>
            <a:t>r = .31</a:t>
          </a:r>
          <a:endParaRPr lang="en-GB" sz="1800" kern="1200" dirty="0"/>
        </a:p>
      </dsp:txBody>
      <dsp:txXfrm>
        <a:off x="0" y="1303307"/>
        <a:ext cx="3552056" cy="430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79E08-85FE-41B3-AD75-5C0C5EB30A77}">
      <dsp:nvSpPr>
        <dsp:cNvPr id="0" name=""/>
        <dsp:cNvSpPr/>
      </dsp:nvSpPr>
      <dsp:spPr>
        <a:xfrm>
          <a:off x="0" y="1"/>
          <a:ext cx="2969381" cy="658975"/>
        </a:xfrm>
        <a:prstGeom prst="rect">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21E67B2-40F5-48E4-8F5E-A11C11CE02DD}">
      <dsp:nvSpPr>
        <dsp:cNvPr id="0" name=""/>
        <dsp:cNvSpPr/>
      </dsp:nvSpPr>
      <dsp:spPr>
        <a:xfrm>
          <a:off x="0" y="216023"/>
          <a:ext cx="218141" cy="218141"/>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DE9DD09-C72A-413A-B48A-4CAEE4222B77}">
      <dsp:nvSpPr>
        <dsp:cNvPr id="0" name=""/>
        <dsp:cNvSpPr/>
      </dsp:nvSpPr>
      <dsp:spPr>
        <a:xfrm>
          <a:off x="464385" y="144018"/>
          <a:ext cx="1984704" cy="379115"/>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l" defTabSz="889000">
            <a:lnSpc>
              <a:spcPct val="90000"/>
            </a:lnSpc>
            <a:spcBef>
              <a:spcPct val="0"/>
            </a:spcBef>
            <a:spcAft>
              <a:spcPct val="35000"/>
            </a:spcAft>
          </a:pPr>
          <a:r>
            <a:rPr lang="en-US" sz="2000" b="1" kern="1200" dirty="0" smtClean="0">
              <a:solidFill>
                <a:schemeClr val="bg1"/>
              </a:solidFill>
            </a:rPr>
            <a:t>Contingent reward </a:t>
          </a:r>
          <a:endParaRPr lang="en-US" sz="2000" b="1" kern="1200" dirty="0">
            <a:solidFill>
              <a:schemeClr val="bg1"/>
            </a:solidFill>
          </a:endParaRPr>
        </a:p>
      </dsp:txBody>
      <dsp:txXfrm>
        <a:off x="464385" y="144018"/>
        <a:ext cx="1984704" cy="379115"/>
      </dsp:txXfrm>
    </dsp:sp>
    <dsp:sp modelId="{FEA9D42B-BB93-4FEB-A905-E778AA11BE0B}">
      <dsp:nvSpPr>
        <dsp:cNvPr id="0" name=""/>
        <dsp:cNvSpPr/>
      </dsp:nvSpPr>
      <dsp:spPr>
        <a:xfrm>
          <a:off x="32347" y="1234939"/>
          <a:ext cx="218136" cy="218136"/>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39E39DC-9819-4F51-A299-56FBD4CE9E94}">
      <dsp:nvSpPr>
        <dsp:cNvPr id="0" name=""/>
        <dsp:cNvSpPr/>
      </dsp:nvSpPr>
      <dsp:spPr>
        <a:xfrm>
          <a:off x="320382" y="1090925"/>
          <a:ext cx="2473884" cy="508475"/>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l" defTabSz="711200">
            <a:lnSpc>
              <a:spcPct val="90000"/>
            </a:lnSpc>
            <a:spcBef>
              <a:spcPct val="0"/>
            </a:spcBef>
            <a:spcAft>
              <a:spcPct val="35000"/>
            </a:spcAft>
          </a:pPr>
          <a:r>
            <a:rPr lang="en-US" sz="1600" kern="1200" dirty="0" smtClean="0"/>
            <a:t>Leader provides rewards if, and only if, sub-</a:t>
          </a:r>
          <a:r>
            <a:rPr lang="en-US" sz="1600" kern="1200" dirty="0" err="1" smtClean="0"/>
            <a:t>ords</a:t>
          </a:r>
          <a:r>
            <a:rPr lang="en-US" sz="1600" kern="1200" dirty="0" smtClean="0"/>
            <a:t> perform adequately</a:t>
          </a:r>
          <a:endParaRPr lang="en-US" sz="1600" kern="1200" dirty="0"/>
        </a:p>
      </dsp:txBody>
      <dsp:txXfrm>
        <a:off x="320382" y="1090925"/>
        <a:ext cx="2473884" cy="508475"/>
      </dsp:txXfrm>
    </dsp:sp>
    <dsp:sp modelId="{EFC7CA95-1691-463F-8817-4C88451E7014}">
      <dsp:nvSpPr>
        <dsp:cNvPr id="0" name=""/>
        <dsp:cNvSpPr/>
      </dsp:nvSpPr>
      <dsp:spPr>
        <a:xfrm>
          <a:off x="3126618" y="0"/>
          <a:ext cx="2969381" cy="658776"/>
        </a:xfrm>
        <a:prstGeom prst="rect">
          <a:avLst/>
        </a:prstGeom>
        <a:solidFill>
          <a:schemeClr val="accent1">
            <a:hueOff val="0"/>
            <a:satOff val="0"/>
            <a:lumOff val="0"/>
            <a:alphaOff val="0"/>
          </a:schemeClr>
        </a:solidFill>
        <a:ln>
          <a:noFill/>
        </a:ln>
        <a:effectLst>
          <a:outerShdw blurRad="38100" dist="25400" dir="2700000" algn="br"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DD80F2E-77A6-4F52-AC75-6E07EBF8BA4F}">
      <dsp:nvSpPr>
        <dsp:cNvPr id="0" name=""/>
        <dsp:cNvSpPr/>
      </dsp:nvSpPr>
      <dsp:spPr>
        <a:xfrm>
          <a:off x="3128691" y="236535"/>
          <a:ext cx="218141" cy="218141"/>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0E6E03D-1352-4C5A-B444-7126E14BADF5}">
      <dsp:nvSpPr>
        <dsp:cNvPr id="0" name=""/>
        <dsp:cNvSpPr/>
      </dsp:nvSpPr>
      <dsp:spPr>
        <a:xfrm>
          <a:off x="3541619" y="0"/>
          <a:ext cx="2554380" cy="668583"/>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lvl="0" algn="l" defTabSz="889000">
            <a:lnSpc>
              <a:spcPct val="90000"/>
            </a:lnSpc>
            <a:spcBef>
              <a:spcPct val="0"/>
            </a:spcBef>
            <a:spcAft>
              <a:spcPct val="35000"/>
            </a:spcAft>
          </a:pPr>
          <a:r>
            <a:rPr lang="en-US" sz="2000" b="1" kern="1200" dirty="0" smtClean="0">
              <a:solidFill>
                <a:schemeClr val="bg1"/>
              </a:solidFill>
            </a:rPr>
            <a:t>Management by exception</a:t>
          </a:r>
          <a:endParaRPr lang="en-US" sz="2000" b="1" kern="1200" dirty="0">
            <a:solidFill>
              <a:schemeClr val="bg1"/>
            </a:solidFill>
          </a:endParaRPr>
        </a:p>
      </dsp:txBody>
      <dsp:txXfrm>
        <a:off x="3541619" y="0"/>
        <a:ext cx="2554380" cy="668583"/>
      </dsp:txXfrm>
    </dsp:sp>
    <dsp:sp modelId="{24B1FC73-8AC7-4269-A987-59E3F99C81F8}">
      <dsp:nvSpPr>
        <dsp:cNvPr id="0" name=""/>
        <dsp:cNvSpPr/>
      </dsp:nvSpPr>
      <dsp:spPr>
        <a:xfrm>
          <a:off x="3056682" y="997375"/>
          <a:ext cx="218136" cy="218136"/>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EAFA606F-F1E7-4EDA-AFF4-B72D060D6763}">
      <dsp:nvSpPr>
        <dsp:cNvPr id="0" name=""/>
        <dsp:cNvSpPr/>
      </dsp:nvSpPr>
      <dsp:spPr>
        <a:xfrm>
          <a:off x="3272706" y="852204"/>
          <a:ext cx="2761524" cy="508475"/>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t>Leader does not make changes as long as performance goals are met</a:t>
          </a:r>
          <a:endParaRPr lang="en-US" sz="1400" kern="1200" dirty="0"/>
        </a:p>
      </dsp:txBody>
      <dsp:txXfrm>
        <a:off x="3272706" y="852204"/>
        <a:ext cx="2761524" cy="508475"/>
      </dsp:txXfrm>
    </dsp:sp>
    <dsp:sp modelId="{247BEC44-FD22-4552-A66D-EDC9D84624A5}">
      <dsp:nvSpPr>
        <dsp:cNvPr id="0" name=""/>
        <dsp:cNvSpPr/>
      </dsp:nvSpPr>
      <dsp:spPr>
        <a:xfrm>
          <a:off x="3056682" y="1656183"/>
          <a:ext cx="218136" cy="218136"/>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38F311C4-CA5B-4DD7-A1D1-98D019370F07}">
      <dsp:nvSpPr>
        <dsp:cNvPr id="0" name=""/>
        <dsp:cNvSpPr/>
      </dsp:nvSpPr>
      <dsp:spPr>
        <a:xfrm>
          <a:off x="3334475" y="1512170"/>
          <a:ext cx="2761524" cy="508475"/>
        </a:xfrm>
        <a:prstGeom prst="rect">
          <a:avLst/>
        </a:prstGeom>
        <a:noFill/>
        <a:ln w="12700"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l" defTabSz="622300">
            <a:lnSpc>
              <a:spcPct val="90000"/>
            </a:lnSpc>
            <a:spcBef>
              <a:spcPct val="0"/>
            </a:spcBef>
            <a:spcAft>
              <a:spcPct val="35000"/>
            </a:spcAft>
          </a:pPr>
          <a:r>
            <a:rPr lang="en-US" sz="1400" kern="1200" dirty="0" smtClean="0"/>
            <a:t>Only intervenes if something is </a:t>
          </a:r>
          <a:br>
            <a:rPr lang="en-US" sz="1400" kern="1200" dirty="0" smtClean="0"/>
          </a:br>
          <a:r>
            <a:rPr lang="en-US" sz="1400" kern="1200" dirty="0" smtClean="0"/>
            <a:t>wrong</a:t>
          </a:r>
          <a:endParaRPr lang="en-US" sz="1400" kern="1200" dirty="0"/>
        </a:p>
      </dsp:txBody>
      <dsp:txXfrm>
        <a:off x="3334475" y="1512170"/>
        <a:ext cx="2761524" cy="508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A93A4-A459-4516-B204-6AB073C5A47F}">
      <dsp:nvSpPr>
        <dsp:cNvPr id="0" name=""/>
        <dsp:cNvSpPr/>
      </dsp:nvSpPr>
      <dsp:spPr>
        <a:xfrm>
          <a:off x="1016000" y="0"/>
          <a:ext cx="4064000" cy="4064000"/>
        </a:xfrm>
        <a:prstGeom prst="diamond">
          <a:avLst/>
        </a:prstGeom>
        <a:gradFill rotWithShape="0">
          <a:gsLst>
            <a:gs pos="0">
              <a:schemeClr val="accent1">
                <a:tint val="40000"/>
                <a:hueOff val="0"/>
                <a:satOff val="0"/>
                <a:lumOff val="0"/>
                <a:alphaOff val="0"/>
                <a:shade val="85000"/>
                <a:satMod val="130000"/>
              </a:schemeClr>
            </a:gs>
            <a:gs pos="34000">
              <a:schemeClr val="accent1">
                <a:tint val="40000"/>
                <a:hueOff val="0"/>
                <a:satOff val="0"/>
                <a:lumOff val="0"/>
                <a:alphaOff val="0"/>
                <a:shade val="87000"/>
                <a:satMod val="125000"/>
              </a:schemeClr>
            </a:gs>
            <a:gs pos="70000">
              <a:schemeClr val="accent1">
                <a:tint val="40000"/>
                <a:hueOff val="0"/>
                <a:satOff val="0"/>
                <a:lumOff val="0"/>
                <a:alphaOff val="0"/>
                <a:tint val="100000"/>
                <a:shade val="90000"/>
                <a:satMod val="130000"/>
              </a:schemeClr>
            </a:gs>
            <a:gs pos="100000">
              <a:schemeClr val="accent1">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64E7A4D-8D77-4B86-8388-E892177C3DE0}">
      <dsp:nvSpPr>
        <dsp:cNvPr id="0" name=""/>
        <dsp:cNvSpPr/>
      </dsp:nvSpPr>
      <dsp:spPr>
        <a:xfrm>
          <a:off x="1402080" y="386080"/>
          <a:ext cx="1584960" cy="158496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Individualised</a:t>
          </a:r>
          <a:r>
            <a:rPr lang="en-US" sz="1300" b="1" kern="1200" dirty="0" smtClean="0"/>
            <a:t> Consideration</a:t>
          </a:r>
          <a:endParaRPr lang="en-US" sz="1300" b="1" kern="1200" dirty="0"/>
        </a:p>
      </dsp:txBody>
      <dsp:txXfrm>
        <a:off x="1479451" y="463451"/>
        <a:ext cx="1430218" cy="1430218"/>
      </dsp:txXfrm>
    </dsp:sp>
    <dsp:sp modelId="{A42A3401-743A-4C56-8F94-20BE62C7A417}">
      <dsp:nvSpPr>
        <dsp:cNvPr id="0" name=""/>
        <dsp:cNvSpPr/>
      </dsp:nvSpPr>
      <dsp:spPr>
        <a:xfrm>
          <a:off x="310896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Intellectual Stimulation</a:t>
          </a:r>
          <a:endParaRPr lang="en-US" sz="1300" b="1" kern="1200" dirty="0"/>
        </a:p>
      </dsp:txBody>
      <dsp:txXfrm>
        <a:off x="3186331" y="463451"/>
        <a:ext cx="1430218" cy="1430218"/>
      </dsp:txXfrm>
    </dsp:sp>
    <dsp:sp modelId="{5392025E-022B-4AE9-9CB2-351CBFBD12C7}">
      <dsp:nvSpPr>
        <dsp:cNvPr id="0" name=""/>
        <dsp:cNvSpPr/>
      </dsp:nvSpPr>
      <dsp:spPr>
        <a:xfrm>
          <a:off x="1402080" y="209296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Inspirational Motivation</a:t>
          </a:r>
          <a:endParaRPr lang="en-US" sz="1300" b="1" kern="1200" dirty="0"/>
        </a:p>
      </dsp:txBody>
      <dsp:txXfrm>
        <a:off x="1479451" y="2170331"/>
        <a:ext cx="1430218" cy="1430218"/>
      </dsp:txXfrm>
    </dsp:sp>
    <dsp:sp modelId="{265DFC33-A573-4D71-8181-C4EEE4DE1BD7}">
      <dsp:nvSpPr>
        <dsp:cNvPr id="0" name=""/>
        <dsp:cNvSpPr/>
      </dsp:nvSpPr>
      <dsp:spPr>
        <a:xfrm>
          <a:off x="3108960" y="209296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Idealised</a:t>
          </a:r>
          <a:r>
            <a:rPr lang="en-US" sz="1300" b="1" kern="1200" dirty="0" smtClean="0"/>
            <a:t> Influence / Charisma</a:t>
          </a:r>
          <a:endParaRPr lang="en-US" sz="1300" b="1" kern="1200" dirty="0"/>
        </a:p>
      </dsp:txBody>
      <dsp:txXfrm>
        <a:off x="3186331" y="2170331"/>
        <a:ext cx="1430218" cy="14302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A93A4-A459-4516-B204-6AB073C5A47F}">
      <dsp:nvSpPr>
        <dsp:cNvPr id="0" name=""/>
        <dsp:cNvSpPr/>
      </dsp:nvSpPr>
      <dsp:spPr>
        <a:xfrm>
          <a:off x="1016000" y="0"/>
          <a:ext cx="4064000" cy="4064000"/>
        </a:xfrm>
        <a:prstGeom prst="diamond">
          <a:avLst/>
        </a:prstGeom>
        <a:gradFill rotWithShape="0">
          <a:gsLst>
            <a:gs pos="0">
              <a:schemeClr val="accent1">
                <a:tint val="40000"/>
                <a:hueOff val="0"/>
                <a:satOff val="0"/>
                <a:lumOff val="0"/>
                <a:alphaOff val="0"/>
                <a:shade val="85000"/>
                <a:satMod val="130000"/>
              </a:schemeClr>
            </a:gs>
            <a:gs pos="34000">
              <a:schemeClr val="accent1">
                <a:tint val="40000"/>
                <a:hueOff val="0"/>
                <a:satOff val="0"/>
                <a:lumOff val="0"/>
                <a:alphaOff val="0"/>
                <a:shade val="87000"/>
                <a:satMod val="125000"/>
              </a:schemeClr>
            </a:gs>
            <a:gs pos="70000">
              <a:schemeClr val="accent1">
                <a:tint val="40000"/>
                <a:hueOff val="0"/>
                <a:satOff val="0"/>
                <a:lumOff val="0"/>
                <a:alphaOff val="0"/>
                <a:tint val="100000"/>
                <a:shade val="90000"/>
                <a:satMod val="130000"/>
              </a:schemeClr>
            </a:gs>
            <a:gs pos="100000">
              <a:schemeClr val="accent1">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64E7A4D-8D77-4B86-8388-E892177C3DE0}">
      <dsp:nvSpPr>
        <dsp:cNvPr id="0" name=""/>
        <dsp:cNvSpPr/>
      </dsp:nvSpPr>
      <dsp:spPr>
        <a:xfrm>
          <a:off x="140208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Individualised</a:t>
          </a:r>
          <a:r>
            <a:rPr lang="en-US" sz="1300" b="1" kern="1200" dirty="0" smtClean="0"/>
            <a:t> Consideration</a:t>
          </a:r>
          <a:endParaRPr lang="en-US" sz="1300" b="1" kern="1200" dirty="0"/>
        </a:p>
      </dsp:txBody>
      <dsp:txXfrm>
        <a:off x="1479451" y="463451"/>
        <a:ext cx="1430218" cy="1430218"/>
      </dsp:txXfrm>
    </dsp:sp>
    <dsp:sp modelId="{A42A3401-743A-4C56-8F94-20BE62C7A417}">
      <dsp:nvSpPr>
        <dsp:cNvPr id="0" name=""/>
        <dsp:cNvSpPr/>
      </dsp:nvSpPr>
      <dsp:spPr>
        <a:xfrm>
          <a:off x="3108960" y="386080"/>
          <a:ext cx="1584960" cy="158496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Intellectual Stimulation</a:t>
          </a:r>
          <a:endParaRPr lang="en-US" sz="1300" b="1" kern="1200" dirty="0"/>
        </a:p>
      </dsp:txBody>
      <dsp:txXfrm>
        <a:off x="3186331" y="463451"/>
        <a:ext cx="1430218" cy="1430218"/>
      </dsp:txXfrm>
    </dsp:sp>
    <dsp:sp modelId="{5392025E-022B-4AE9-9CB2-351CBFBD12C7}">
      <dsp:nvSpPr>
        <dsp:cNvPr id="0" name=""/>
        <dsp:cNvSpPr/>
      </dsp:nvSpPr>
      <dsp:spPr>
        <a:xfrm>
          <a:off x="1359095" y="2064494"/>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Inspirational Motivation</a:t>
          </a:r>
          <a:endParaRPr lang="en-US" sz="1300" b="1" kern="1200" dirty="0"/>
        </a:p>
      </dsp:txBody>
      <dsp:txXfrm>
        <a:off x="1436466" y="2141865"/>
        <a:ext cx="1430218" cy="1430218"/>
      </dsp:txXfrm>
    </dsp:sp>
    <dsp:sp modelId="{265DFC33-A573-4D71-8181-C4EEE4DE1BD7}">
      <dsp:nvSpPr>
        <dsp:cNvPr id="0" name=""/>
        <dsp:cNvSpPr/>
      </dsp:nvSpPr>
      <dsp:spPr>
        <a:xfrm>
          <a:off x="3108960" y="209296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Idealised</a:t>
          </a:r>
          <a:r>
            <a:rPr lang="en-US" sz="1300" b="1" kern="1200" dirty="0" smtClean="0"/>
            <a:t> Influence / Charisma</a:t>
          </a:r>
          <a:endParaRPr lang="en-US" sz="1300" b="1" kern="1200" dirty="0"/>
        </a:p>
      </dsp:txBody>
      <dsp:txXfrm>
        <a:off x="3186331" y="2170331"/>
        <a:ext cx="1430218" cy="14302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A93A4-A459-4516-B204-6AB073C5A47F}">
      <dsp:nvSpPr>
        <dsp:cNvPr id="0" name=""/>
        <dsp:cNvSpPr/>
      </dsp:nvSpPr>
      <dsp:spPr>
        <a:xfrm>
          <a:off x="1016000" y="0"/>
          <a:ext cx="4064000" cy="4064000"/>
        </a:xfrm>
        <a:prstGeom prst="diamond">
          <a:avLst/>
        </a:prstGeom>
        <a:gradFill rotWithShape="0">
          <a:gsLst>
            <a:gs pos="0">
              <a:schemeClr val="accent1">
                <a:tint val="40000"/>
                <a:hueOff val="0"/>
                <a:satOff val="0"/>
                <a:lumOff val="0"/>
                <a:alphaOff val="0"/>
                <a:shade val="85000"/>
                <a:satMod val="130000"/>
              </a:schemeClr>
            </a:gs>
            <a:gs pos="34000">
              <a:schemeClr val="accent1">
                <a:tint val="40000"/>
                <a:hueOff val="0"/>
                <a:satOff val="0"/>
                <a:lumOff val="0"/>
                <a:alphaOff val="0"/>
                <a:shade val="87000"/>
                <a:satMod val="125000"/>
              </a:schemeClr>
            </a:gs>
            <a:gs pos="70000">
              <a:schemeClr val="accent1">
                <a:tint val="40000"/>
                <a:hueOff val="0"/>
                <a:satOff val="0"/>
                <a:lumOff val="0"/>
                <a:alphaOff val="0"/>
                <a:tint val="100000"/>
                <a:shade val="90000"/>
                <a:satMod val="130000"/>
              </a:schemeClr>
            </a:gs>
            <a:gs pos="100000">
              <a:schemeClr val="accent1">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64E7A4D-8D77-4B86-8388-E892177C3DE0}">
      <dsp:nvSpPr>
        <dsp:cNvPr id="0" name=""/>
        <dsp:cNvSpPr/>
      </dsp:nvSpPr>
      <dsp:spPr>
        <a:xfrm>
          <a:off x="140208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Individualised</a:t>
          </a:r>
          <a:r>
            <a:rPr lang="en-US" sz="1300" b="1" kern="1200" dirty="0" smtClean="0"/>
            <a:t> Consideration</a:t>
          </a:r>
          <a:endParaRPr lang="en-US" sz="1300" b="1" kern="1200" dirty="0"/>
        </a:p>
      </dsp:txBody>
      <dsp:txXfrm>
        <a:off x="1479451" y="463451"/>
        <a:ext cx="1430218" cy="1430218"/>
      </dsp:txXfrm>
    </dsp:sp>
    <dsp:sp modelId="{A42A3401-743A-4C56-8F94-20BE62C7A417}">
      <dsp:nvSpPr>
        <dsp:cNvPr id="0" name=""/>
        <dsp:cNvSpPr/>
      </dsp:nvSpPr>
      <dsp:spPr>
        <a:xfrm>
          <a:off x="310896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Intellectual Stimulation</a:t>
          </a:r>
          <a:endParaRPr lang="en-US" sz="1300" b="1" kern="1200" dirty="0"/>
        </a:p>
      </dsp:txBody>
      <dsp:txXfrm>
        <a:off x="3186331" y="463451"/>
        <a:ext cx="1430218" cy="1430218"/>
      </dsp:txXfrm>
    </dsp:sp>
    <dsp:sp modelId="{5392025E-022B-4AE9-9CB2-351CBFBD12C7}">
      <dsp:nvSpPr>
        <dsp:cNvPr id="0" name=""/>
        <dsp:cNvSpPr/>
      </dsp:nvSpPr>
      <dsp:spPr>
        <a:xfrm>
          <a:off x="1402080" y="2092960"/>
          <a:ext cx="1584960" cy="158496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Inspirational Motivation</a:t>
          </a:r>
          <a:endParaRPr lang="en-US" sz="1300" b="1" kern="1200" dirty="0"/>
        </a:p>
      </dsp:txBody>
      <dsp:txXfrm>
        <a:off x="1479451" y="2170331"/>
        <a:ext cx="1430218" cy="1430218"/>
      </dsp:txXfrm>
    </dsp:sp>
    <dsp:sp modelId="{265DFC33-A573-4D71-8181-C4EEE4DE1BD7}">
      <dsp:nvSpPr>
        <dsp:cNvPr id="0" name=""/>
        <dsp:cNvSpPr/>
      </dsp:nvSpPr>
      <dsp:spPr>
        <a:xfrm>
          <a:off x="3108960" y="209296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Idealised</a:t>
          </a:r>
          <a:r>
            <a:rPr lang="en-US" sz="1300" b="1" kern="1200" dirty="0" smtClean="0"/>
            <a:t> Influence / Charisma</a:t>
          </a:r>
          <a:endParaRPr lang="en-US" sz="1300" b="1" kern="1200" dirty="0"/>
        </a:p>
      </dsp:txBody>
      <dsp:txXfrm>
        <a:off x="3186331" y="2170331"/>
        <a:ext cx="1430218" cy="1430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A93A4-A459-4516-B204-6AB073C5A47F}">
      <dsp:nvSpPr>
        <dsp:cNvPr id="0" name=""/>
        <dsp:cNvSpPr/>
      </dsp:nvSpPr>
      <dsp:spPr>
        <a:xfrm>
          <a:off x="1016000" y="0"/>
          <a:ext cx="4064000" cy="4064000"/>
        </a:xfrm>
        <a:prstGeom prst="diamond">
          <a:avLst/>
        </a:prstGeom>
        <a:gradFill rotWithShape="0">
          <a:gsLst>
            <a:gs pos="0">
              <a:schemeClr val="accent1">
                <a:tint val="40000"/>
                <a:hueOff val="0"/>
                <a:satOff val="0"/>
                <a:lumOff val="0"/>
                <a:alphaOff val="0"/>
                <a:shade val="85000"/>
                <a:satMod val="130000"/>
              </a:schemeClr>
            </a:gs>
            <a:gs pos="34000">
              <a:schemeClr val="accent1">
                <a:tint val="40000"/>
                <a:hueOff val="0"/>
                <a:satOff val="0"/>
                <a:lumOff val="0"/>
                <a:alphaOff val="0"/>
                <a:shade val="87000"/>
                <a:satMod val="125000"/>
              </a:schemeClr>
            </a:gs>
            <a:gs pos="70000">
              <a:schemeClr val="accent1">
                <a:tint val="40000"/>
                <a:hueOff val="0"/>
                <a:satOff val="0"/>
                <a:lumOff val="0"/>
                <a:alphaOff val="0"/>
                <a:tint val="100000"/>
                <a:shade val="90000"/>
                <a:satMod val="130000"/>
              </a:schemeClr>
            </a:gs>
            <a:gs pos="100000">
              <a:schemeClr val="accent1">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64E7A4D-8D77-4B86-8388-E892177C3DE0}">
      <dsp:nvSpPr>
        <dsp:cNvPr id="0" name=""/>
        <dsp:cNvSpPr/>
      </dsp:nvSpPr>
      <dsp:spPr>
        <a:xfrm>
          <a:off x="140208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Individualised</a:t>
          </a:r>
          <a:r>
            <a:rPr lang="en-US" sz="1300" b="1" kern="1200" dirty="0" smtClean="0"/>
            <a:t> Consideration</a:t>
          </a:r>
          <a:endParaRPr lang="en-US" sz="1300" b="1" kern="1200" dirty="0"/>
        </a:p>
      </dsp:txBody>
      <dsp:txXfrm>
        <a:off x="1479451" y="463451"/>
        <a:ext cx="1430218" cy="1430218"/>
      </dsp:txXfrm>
    </dsp:sp>
    <dsp:sp modelId="{A42A3401-743A-4C56-8F94-20BE62C7A417}">
      <dsp:nvSpPr>
        <dsp:cNvPr id="0" name=""/>
        <dsp:cNvSpPr/>
      </dsp:nvSpPr>
      <dsp:spPr>
        <a:xfrm>
          <a:off x="3108960" y="38608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Intellectual Stimulation</a:t>
          </a:r>
          <a:endParaRPr lang="en-US" sz="1300" b="1" kern="1200" dirty="0"/>
        </a:p>
      </dsp:txBody>
      <dsp:txXfrm>
        <a:off x="3186331" y="463451"/>
        <a:ext cx="1430218" cy="1430218"/>
      </dsp:txXfrm>
    </dsp:sp>
    <dsp:sp modelId="{5392025E-022B-4AE9-9CB2-351CBFBD12C7}">
      <dsp:nvSpPr>
        <dsp:cNvPr id="0" name=""/>
        <dsp:cNvSpPr/>
      </dsp:nvSpPr>
      <dsp:spPr>
        <a:xfrm>
          <a:off x="1402080" y="2092960"/>
          <a:ext cx="1584960" cy="1584960"/>
        </a:xfrm>
        <a:prstGeom prst="roundRect">
          <a:avLst/>
        </a:prstGeom>
        <a:solidFill>
          <a:schemeClr val="accent6">
            <a:lumMod val="60000"/>
            <a:lumOff val="40000"/>
          </a:schemeClr>
        </a:soli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Inspirational Motivation</a:t>
          </a:r>
          <a:endParaRPr lang="en-US" sz="1300" b="1" kern="1200" dirty="0"/>
        </a:p>
      </dsp:txBody>
      <dsp:txXfrm>
        <a:off x="1479451" y="2170331"/>
        <a:ext cx="1430218" cy="1430218"/>
      </dsp:txXfrm>
    </dsp:sp>
    <dsp:sp modelId="{265DFC33-A573-4D71-8181-C4EEE4DE1BD7}">
      <dsp:nvSpPr>
        <dsp:cNvPr id="0" name=""/>
        <dsp:cNvSpPr/>
      </dsp:nvSpPr>
      <dsp:spPr>
        <a:xfrm>
          <a:off x="3108960" y="2092960"/>
          <a:ext cx="1584960" cy="1584960"/>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err="1" smtClean="0"/>
            <a:t>Idealised</a:t>
          </a:r>
          <a:r>
            <a:rPr lang="en-US" sz="1300" b="1" kern="1200" dirty="0" smtClean="0"/>
            <a:t> Influence / Charisma</a:t>
          </a:r>
          <a:endParaRPr lang="en-US" sz="1300" b="1" kern="1200" dirty="0"/>
        </a:p>
      </dsp:txBody>
      <dsp:txXfrm>
        <a:off x="3186331" y="2170331"/>
        <a:ext cx="1430218"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E290A-3022-42DA-A924-421EC01A2917}" type="datetimeFigureOut">
              <a:rPr lang="en-GB" smtClean="0"/>
              <a:t>03/03/2020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47708-9E6C-40C8-A92E-E00B97C19D20}" type="slidenum">
              <a:rPr lang="en-GB" smtClean="0"/>
              <a:t>‹#›</a:t>
            </a:fld>
            <a:endParaRPr lang="en-GB"/>
          </a:p>
        </p:txBody>
      </p:sp>
    </p:spTree>
    <p:extLst>
      <p:ext uri="{BB962C8B-B14F-4D97-AF65-F5344CB8AC3E}">
        <p14:creationId xmlns:p14="http://schemas.microsoft.com/office/powerpoint/2010/main" val="16802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Great man hypothesis = </a:t>
            </a:r>
            <a:r>
              <a:rPr lang="en-GB" dirty="0" err="1" smtClean="0"/>
              <a:t>carlyle</a:t>
            </a:r>
            <a:r>
              <a:rPr lang="en-GB" dirty="0" smtClean="0"/>
              <a:t> in the 1840’s stated</a:t>
            </a:r>
            <a:r>
              <a:rPr lang="en-GB" baseline="0" dirty="0" smtClean="0"/>
              <a:t> that individuals with personal charisma, intelligence, wisdom or political skill utilise their power in a way that has a decisive historical impact. </a:t>
            </a:r>
            <a:r>
              <a:rPr lang="en-GB" baseline="0" dirty="0" err="1" smtClean="0"/>
              <a:t>Stogdill</a:t>
            </a:r>
            <a:r>
              <a:rPr lang="en-GB" baseline="0" dirty="0" smtClean="0"/>
              <a:t> extended this to include specific traits of ‘great men’ essentially.</a:t>
            </a:r>
          </a:p>
          <a:p>
            <a:endParaRPr lang="en-GB" baseline="0" dirty="0" smtClean="0"/>
          </a:p>
          <a:p>
            <a:r>
              <a:rPr lang="en-GB" baseline="0" dirty="0" smtClean="0"/>
              <a:t>Traits associated with leadership included the following. The letter in brackets corresponds with the factor of the big five that the trait would now be associated with.</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14</a:t>
            </a:fld>
            <a:endParaRPr lang="en-GB"/>
          </a:p>
        </p:txBody>
      </p:sp>
    </p:spTree>
    <p:extLst>
      <p:ext uri="{BB962C8B-B14F-4D97-AF65-F5344CB8AC3E}">
        <p14:creationId xmlns:p14="http://schemas.microsoft.com/office/powerpoint/2010/main" val="49645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20</a:t>
            </a:fld>
            <a:endParaRPr lang="en-GB"/>
          </a:p>
        </p:txBody>
      </p:sp>
    </p:spTree>
    <p:extLst>
      <p:ext uri="{BB962C8B-B14F-4D97-AF65-F5344CB8AC3E}">
        <p14:creationId xmlns:p14="http://schemas.microsoft.com/office/powerpoint/2010/main" val="1856570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22</a:t>
            </a:fld>
            <a:endParaRPr lang="en-GB"/>
          </a:p>
        </p:txBody>
      </p:sp>
    </p:spTree>
    <p:extLst>
      <p:ext uri="{BB962C8B-B14F-4D97-AF65-F5344CB8AC3E}">
        <p14:creationId xmlns:p14="http://schemas.microsoft.com/office/powerpoint/2010/main" val="726977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23</a:t>
            </a:fld>
            <a:endParaRPr lang="en-GB"/>
          </a:p>
        </p:txBody>
      </p:sp>
    </p:spTree>
    <p:extLst>
      <p:ext uri="{BB962C8B-B14F-4D97-AF65-F5344CB8AC3E}">
        <p14:creationId xmlns:p14="http://schemas.microsoft.com/office/powerpoint/2010/main" val="2490982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26</a:t>
            </a:fld>
            <a:endParaRPr lang="en-GB"/>
          </a:p>
        </p:txBody>
      </p:sp>
    </p:spTree>
    <p:extLst>
      <p:ext uri="{BB962C8B-B14F-4D97-AF65-F5344CB8AC3E}">
        <p14:creationId xmlns:p14="http://schemas.microsoft.com/office/powerpoint/2010/main" val="766159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31</a:t>
            </a:fld>
            <a:endParaRPr lang="en-GB"/>
          </a:p>
        </p:txBody>
      </p:sp>
    </p:spTree>
    <p:extLst>
      <p:ext uri="{BB962C8B-B14F-4D97-AF65-F5344CB8AC3E}">
        <p14:creationId xmlns:p14="http://schemas.microsoft.com/office/powerpoint/2010/main" val="4088046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Transformational leadership, on the other hand, go beyond the skilled used of inducement by developing, challenging and inspiring the intellects of followers so that they become willing to go beyond their self-interest in the service of a higher collection purpose, mission or vision. Transformational leaders encourage followers by setting a personal example and followers become motivated and emotional attached to the leader.</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32</a:t>
            </a:fld>
            <a:endParaRPr lang="en-GB"/>
          </a:p>
        </p:txBody>
      </p:sp>
    </p:spTree>
    <p:extLst>
      <p:ext uri="{BB962C8B-B14F-4D97-AF65-F5344CB8AC3E}">
        <p14:creationId xmlns:p14="http://schemas.microsoft.com/office/powerpoint/2010/main" val="1548979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Individualised</a:t>
            </a:r>
            <a:r>
              <a:rPr lang="en-GB" baseline="0" dirty="0" smtClean="0"/>
              <a:t> consideration – the leader develops and mentors followers and attends to their needs.</a:t>
            </a:r>
          </a:p>
          <a:p>
            <a:r>
              <a:rPr lang="en-GB" baseline="0" dirty="0" smtClean="0"/>
              <a:t>Intellectual simulation – the leader encourages free thinking and looks at new ways of solving problems and completing tasks. Emphasises reasoning before action is taken.</a:t>
            </a:r>
          </a:p>
          <a:p>
            <a:r>
              <a:rPr lang="en-GB" baseline="0" dirty="0" smtClean="0"/>
              <a:t>Inspirational motivation – the leader is optimistic and excited about goals and future plans, thus encouraging others to raise their expectations.</a:t>
            </a:r>
          </a:p>
          <a:p>
            <a:r>
              <a:rPr lang="en-GB" baseline="0" dirty="0" smtClean="0"/>
              <a:t>Idealised influence (or charisma) – the leader makes personal sacrifices, take responsibility for their actions, shares any glory and show great determination.</a:t>
            </a:r>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33</a:t>
            </a:fld>
            <a:endParaRPr lang="en-GB"/>
          </a:p>
        </p:txBody>
      </p:sp>
    </p:spTree>
    <p:extLst>
      <p:ext uri="{BB962C8B-B14F-4D97-AF65-F5344CB8AC3E}">
        <p14:creationId xmlns:p14="http://schemas.microsoft.com/office/powerpoint/2010/main" val="1326272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41</a:t>
            </a:fld>
            <a:endParaRPr lang="en-GB"/>
          </a:p>
        </p:txBody>
      </p:sp>
    </p:spTree>
    <p:extLst>
      <p:ext uri="{BB962C8B-B14F-4D97-AF65-F5344CB8AC3E}">
        <p14:creationId xmlns:p14="http://schemas.microsoft.com/office/powerpoint/2010/main" val="4276904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Hogan and Hogan (2002) argue</a:t>
            </a:r>
            <a:r>
              <a:rPr lang="en-GB" baseline="0" dirty="0" smtClean="0"/>
              <a:t> that TF leaders tend to be more agreeable, open and extraverted than TA leaders. TF leaders need acceptance and status, which they would achieve by being generous and sensitive (agreeable). TF leaders also need to be expressive, dominant, and persuasive for which their high extraversion would be advantageous, while their high openness score may be particularly beneficial in enabling them to ‘do things differently’; that is to innovate and create through an imaginative vision of the future.</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42</a:t>
            </a:fld>
            <a:endParaRPr lang="en-GB"/>
          </a:p>
        </p:txBody>
      </p:sp>
    </p:spTree>
    <p:extLst>
      <p:ext uri="{BB962C8B-B14F-4D97-AF65-F5344CB8AC3E}">
        <p14:creationId xmlns:p14="http://schemas.microsoft.com/office/powerpoint/2010/main" val="2970454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Michelle </a:t>
            </a:r>
            <a:r>
              <a:rPr lang="en-GB" dirty="0" err="1" smtClean="0"/>
              <a:t>obama</a:t>
            </a:r>
            <a:r>
              <a:rPr lang="en-GB" dirty="0" smtClean="0"/>
              <a:t> is the current</a:t>
            </a:r>
            <a:r>
              <a:rPr lang="en-GB" baseline="0" dirty="0" smtClean="0"/>
              <a:t> first lady – however she was a leader in her own right before her husband became president. </a:t>
            </a:r>
            <a:r>
              <a:rPr lang="en-GB" baseline="0" dirty="0" err="1" smtClean="0"/>
              <a:t>Shes</a:t>
            </a:r>
            <a:r>
              <a:rPr lang="en-GB" baseline="0" dirty="0" smtClean="0"/>
              <a:t> one of only three first ladies ever to hold a graduate degree (from Harvard Law!). She was her husbands superior before they met – Obama was her summer associate when she began working as a lawyer. And she gave up approximately $212,000 a year just to be the first lady…</a:t>
            </a:r>
          </a:p>
          <a:p>
            <a:endParaRPr lang="en-GB" baseline="0" dirty="0" smtClean="0"/>
          </a:p>
          <a:p>
            <a:r>
              <a:rPr lang="en-GB" baseline="0" dirty="0" smtClean="0"/>
              <a:t>Benazir Bhutto – probably the first </a:t>
            </a:r>
            <a:r>
              <a:rPr lang="en-GB" baseline="0" dirty="0" err="1" smtClean="0"/>
              <a:t>muslim</a:t>
            </a:r>
            <a:r>
              <a:rPr lang="en-GB" baseline="0" dirty="0" smtClean="0"/>
              <a:t> who became the prime minister of Pakistan for two terms! She is famous for her leadership, her concern for people and her sophistication.</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49</a:t>
            </a:fld>
            <a:endParaRPr lang="en-GB"/>
          </a:p>
        </p:txBody>
      </p:sp>
    </p:spTree>
    <p:extLst>
      <p:ext uri="{BB962C8B-B14F-4D97-AF65-F5344CB8AC3E}">
        <p14:creationId xmlns:p14="http://schemas.microsoft.com/office/powerpoint/2010/main" val="28223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50</a:t>
            </a:fld>
            <a:endParaRPr lang="en-GB"/>
          </a:p>
        </p:txBody>
      </p:sp>
    </p:spTree>
    <p:extLst>
      <p:ext uri="{BB962C8B-B14F-4D97-AF65-F5344CB8AC3E}">
        <p14:creationId xmlns:p14="http://schemas.microsoft.com/office/powerpoint/2010/main" val="26156229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57</a:t>
            </a:fld>
            <a:endParaRPr lang="en-GB"/>
          </a:p>
        </p:txBody>
      </p:sp>
    </p:spTree>
    <p:extLst>
      <p:ext uri="{BB962C8B-B14F-4D97-AF65-F5344CB8AC3E}">
        <p14:creationId xmlns:p14="http://schemas.microsoft.com/office/powerpoint/2010/main" val="3667026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59</a:t>
            </a:fld>
            <a:endParaRPr lang="en-GB"/>
          </a:p>
        </p:txBody>
      </p:sp>
    </p:spTree>
    <p:extLst>
      <p:ext uri="{BB962C8B-B14F-4D97-AF65-F5344CB8AC3E}">
        <p14:creationId xmlns:p14="http://schemas.microsoft.com/office/powerpoint/2010/main" val="1933477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a:prstGeom prst="rect">
            <a:avLst/>
          </a:prstGeo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1" name="Oval 10">
            <a:extLst>
              <a:ext uri="{FF2B5EF4-FFF2-40B4-BE49-F238E27FC236}">
                <a16:creationId xmlns:a16="http://schemas.microsoft.com/office/drawing/2014/main" id="{68EC5FC9-F7D0-0141-850B-7623CA81A775}"/>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B8F839E6-7F1F-6E4D-B83C-F5DA99E98229}"/>
              </a:ext>
            </a:extLst>
          </p:cNvPr>
          <p:cNvSpPr/>
          <p:nvPr userDrawn="1"/>
        </p:nvSpPr>
        <p:spPr>
          <a:xfrm>
            <a:off x="10337662" y="4398630"/>
            <a:ext cx="1700492" cy="1700492"/>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EACA50E-A3A8-9D41-B30C-03B00FB2DEF0}"/>
              </a:ext>
            </a:extLst>
          </p:cNvPr>
          <p:cNvSpPr/>
          <p:nvPr userDrawn="1"/>
        </p:nvSpPr>
        <p:spPr>
          <a:xfrm>
            <a:off x="5664569" y="541205"/>
            <a:ext cx="283407" cy="283407"/>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A92073B-F20B-034A-BC3A-9B993F0DD0BA}"/>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4091F50-D240-B145-B0B1-DAEDDFDE34AD}"/>
              </a:ext>
            </a:extLst>
          </p:cNvPr>
          <p:cNvSpPr/>
          <p:nvPr userDrawn="1"/>
        </p:nvSpPr>
        <p:spPr>
          <a:xfrm>
            <a:off x="0" y="-1994"/>
            <a:ext cx="1700492" cy="1700492"/>
          </a:xfrm>
          <a:prstGeom prst="ellipse">
            <a:avLst/>
          </a:prstGeom>
          <a:noFill/>
          <a:ln w="38100">
            <a:solidFill>
              <a:schemeClr val="accent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21" name="Group 20">
            <a:extLst>
              <a:ext uri="{FF2B5EF4-FFF2-40B4-BE49-F238E27FC236}">
                <a16:creationId xmlns:a16="http://schemas.microsoft.com/office/drawing/2014/main" id="{7A2141DD-8D8D-FA43-BD4F-2CFC93C87782}"/>
              </a:ext>
            </a:extLst>
          </p:cNvPr>
          <p:cNvGrpSpPr/>
          <p:nvPr userDrawn="1"/>
        </p:nvGrpSpPr>
        <p:grpSpPr>
          <a:xfrm rot="5400000">
            <a:off x="-21619" y="1088453"/>
            <a:ext cx="910099" cy="99010"/>
            <a:chOff x="622418" y="280927"/>
            <a:chExt cx="2335705" cy="254101"/>
          </a:xfrm>
        </p:grpSpPr>
        <p:sp>
          <p:nvSpPr>
            <p:cNvPr id="22" name="Oval 21">
              <a:extLst>
                <a:ext uri="{FF2B5EF4-FFF2-40B4-BE49-F238E27FC236}">
                  <a16:creationId xmlns:a16="http://schemas.microsoft.com/office/drawing/2014/main" id="{71A62821-5E0F-DE41-B5C2-17A3A7277F4E}"/>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C311AE14-D8F0-1D4C-9D8D-603836582793}"/>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1F2BE645-D4F2-304C-9AFA-473D8F888A85}"/>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93640330-30A6-6948-87A7-9DE6D41794F5}"/>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ADFB6548-D83C-1D4E-AE87-2E8F1D3D0FA7}"/>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97C7400-7EDC-8845-AB5A-80FB8175C1E2}"/>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Title 1">
            <a:extLst>
              <a:ext uri="{FF2B5EF4-FFF2-40B4-BE49-F238E27FC236}">
                <a16:creationId xmlns:a16="http://schemas.microsoft.com/office/drawing/2014/main" id="{BC941C44-9B96-0040-8C71-D8364EB577C2}"/>
              </a:ext>
            </a:extLst>
          </p:cNvPr>
          <p:cNvSpPr>
            <a:spLocks noGrp="1"/>
          </p:cNvSpPr>
          <p:nvPr>
            <p:ph type="title" hasCustomPrompt="1"/>
          </p:nvPr>
        </p:nvSpPr>
        <p:spPr>
          <a:xfrm>
            <a:off x="1097280" y="421817"/>
            <a:ext cx="10058400" cy="1369074"/>
          </a:xfrm>
          <a:prstGeom prst="rect">
            <a:avLst/>
          </a:prstGeom>
        </p:spPr>
        <p:txBody>
          <a:bodyPr lIns="0" rIns="0" anchor="ctr">
            <a:normAutofit/>
          </a:bodyPr>
          <a:lstStyle>
            <a:lvl1pPr>
              <a:defRPr sz="4000" cap="all" baseline="0"/>
            </a:lvl1pPr>
          </a:lstStyle>
          <a:p>
            <a:r>
              <a:rPr lang="en-US" dirty="0"/>
              <a:t>Title Goes Here</a:t>
            </a:r>
          </a:p>
        </p:txBody>
      </p:sp>
      <p:sp>
        <p:nvSpPr>
          <p:cNvPr id="29" name="Oval 28">
            <a:extLst>
              <a:ext uri="{FF2B5EF4-FFF2-40B4-BE49-F238E27FC236}">
                <a16:creationId xmlns:a16="http://schemas.microsoft.com/office/drawing/2014/main" id="{E014993B-5057-2A4C-9CA0-383DC5504020}"/>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43B110E8-1FE2-BC47-A5AE-4C698B688B65}"/>
              </a:ext>
            </a:extLst>
          </p:cNvPr>
          <p:cNvSpPr/>
          <p:nvPr userDrawn="1"/>
        </p:nvSpPr>
        <p:spPr>
          <a:xfrm>
            <a:off x="5664570" y="125360"/>
            <a:ext cx="176394" cy="176394"/>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87DACF2F-5D4D-434D-8786-E4DF0385E6F6}"/>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FE816CC-CBCA-7946-B9E5-E9649EF369BE}"/>
              </a:ext>
            </a:extLst>
          </p:cNvPr>
          <p:cNvSpPr/>
          <p:nvPr userDrawn="1"/>
        </p:nvSpPr>
        <p:spPr>
          <a:xfrm>
            <a:off x="11383587" y="6035040"/>
            <a:ext cx="776923" cy="7769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4" name="Picture Placeholder 3">
            <a:extLst>
              <a:ext uri="{FF2B5EF4-FFF2-40B4-BE49-F238E27FC236}">
                <a16:creationId xmlns:a16="http://schemas.microsoft.com/office/drawing/2014/main" id="{C950F4E3-11A9-2549-A00D-601AEF6E49A4}"/>
              </a:ext>
            </a:extLst>
          </p:cNvPr>
          <p:cNvSpPr>
            <a:spLocks noGrp="1"/>
          </p:cNvSpPr>
          <p:nvPr>
            <p:ph type="pic" sz="quarter" idx="13"/>
          </p:nvPr>
        </p:nvSpPr>
        <p:spPr>
          <a:xfrm>
            <a:off x="1097279" y="2160508"/>
            <a:ext cx="2919413" cy="2919413"/>
          </a:xfrm>
          <a:prstGeom prst="ellipse">
            <a:avLst/>
          </a:prstGeom>
          <a:solidFill>
            <a:srgbClr val="EDEFF7"/>
          </a:solidFill>
          <a:ln w="38100">
            <a:solidFill>
              <a:schemeClr val="accent3"/>
            </a:solidFill>
          </a:ln>
        </p:spPr>
        <p:txBody>
          <a:bodyPr anchor="ctr"/>
          <a:lstStyle>
            <a:lvl1pPr algn="ctr">
              <a:defRPr/>
            </a:lvl1pPr>
          </a:lstStyle>
          <a:p>
            <a:r>
              <a:rPr lang="en-US"/>
              <a:t>Click icon to add picture</a:t>
            </a:r>
            <a:endParaRPr lang="en-US" dirty="0"/>
          </a:p>
        </p:txBody>
      </p:sp>
      <p:sp>
        <p:nvSpPr>
          <p:cNvPr id="21" name="Picture Placeholder 3">
            <a:extLst>
              <a:ext uri="{FF2B5EF4-FFF2-40B4-BE49-F238E27FC236}">
                <a16:creationId xmlns:a16="http://schemas.microsoft.com/office/drawing/2014/main" id="{21B5A175-E633-E74F-AE3B-DF58F989F443}"/>
              </a:ext>
            </a:extLst>
          </p:cNvPr>
          <p:cNvSpPr>
            <a:spLocks noGrp="1"/>
          </p:cNvSpPr>
          <p:nvPr>
            <p:ph type="pic" sz="quarter" idx="14"/>
          </p:nvPr>
        </p:nvSpPr>
        <p:spPr>
          <a:xfrm>
            <a:off x="4659186" y="2160508"/>
            <a:ext cx="2919413" cy="2919413"/>
          </a:xfrm>
          <a:prstGeom prst="ellipse">
            <a:avLst/>
          </a:prstGeom>
          <a:solidFill>
            <a:srgbClr val="EDEFF7"/>
          </a:solidFill>
          <a:ln w="38100">
            <a:solidFill>
              <a:schemeClr val="accent6"/>
            </a:solidFill>
          </a:ln>
        </p:spPr>
        <p:txBody>
          <a:bodyPr anchor="ctr"/>
          <a:lstStyle>
            <a:lvl1pPr algn="ctr">
              <a:defRPr/>
            </a:lvl1pPr>
          </a:lstStyle>
          <a:p>
            <a:r>
              <a:rPr lang="en-US"/>
              <a:t>Click icon to add picture</a:t>
            </a:r>
            <a:endParaRPr lang="en-US" dirty="0"/>
          </a:p>
        </p:txBody>
      </p:sp>
      <p:sp>
        <p:nvSpPr>
          <p:cNvPr id="22" name="Picture Placeholder 3">
            <a:extLst>
              <a:ext uri="{FF2B5EF4-FFF2-40B4-BE49-F238E27FC236}">
                <a16:creationId xmlns:a16="http://schemas.microsoft.com/office/drawing/2014/main" id="{261D2778-BA56-D247-9B2C-28D010C9D4E2}"/>
              </a:ext>
            </a:extLst>
          </p:cNvPr>
          <p:cNvSpPr>
            <a:spLocks noGrp="1"/>
          </p:cNvSpPr>
          <p:nvPr>
            <p:ph type="pic" sz="quarter" idx="15"/>
          </p:nvPr>
        </p:nvSpPr>
        <p:spPr>
          <a:xfrm>
            <a:off x="8221093" y="2160508"/>
            <a:ext cx="2919413" cy="2919413"/>
          </a:xfrm>
          <a:prstGeom prst="ellipse">
            <a:avLst/>
          </a:prstGeom>
          <a:solidFill>
            <a:srgbClr val="EDEFF7"/>
          </a:solidFill>
          <a:ln w="38100">
            <a:solidFill>
              <a:schemeClr val="accent1"/>
            </a:solidFill>
          </a:ln>
        </p:spPr>
        <p:txBody>
          <a:bodyPr anchor="ctr"/>
          <a:lstStyle>
            <a:lvl1pPr algn="ctr">
              <a:defRPr/>
            </a:lvl1pPr>
          </a:lstStyle>
          <a:p>
            <a:r>
              <a:rPr lang="en-US"/>
              <a:t>Click icon to add picture</a:t>
            </a:r>
            <a:endParaRPr lang="en-US" dirty="0"/>
          </a:p>
        </p:txBody>
      </p:sp>
      <p:sp>
        <p:nvSpPr>
          <p:cNvPr id="23" name="Text Placeholder 3">
            <a:extLst>
              <a:ext uri="{FF2B5EF4-FFF2-40B4-BE49-F238E27FC236}">
                <a16:creationId xmlns:a16="http://schemas.microsoft.com/office/drawing/2014/main" id="{2DAF6EFF-134E-BA40-8B51-917FDE13C076}"/>
              </a:ext>
            </a:extLst>
          </p:cNvPr>
          <p:cNvSpPr>
            <a:spLocks noGrp="1"/>
          </p:cNvSpPr>
          <p:nvPr>
            <p:ph type="body" sz="half" idx="2" hasCustomPrompt="1"/>
          </p:nvPr>
        </p:nvSpPr>
        <p:spPr>
          <a:xfrm>
            <a:off x="1097279" y="5486968"/>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Name Goes Here</a:t>
            </a:r>
          </a:p>
        </p:txBody>
      </p:sp>
      <p:sp>
        <p:nvSpPr>
          <p:cNvPr id="24" name="Text Placeholder 3">
            <a:extLst>
              <a:ext uri="{FF2B5EF4-FFF2-40B4-BE49-F238E27FC236}">
                <a16:creationId xmlns:a16="http://schemas.microsoft.com/office/drawing/2014/main" id="{188BF917-678C-1249-95B9-7FD2AC7B2231}"/>
              </a:ext>
            </a:extLst>
          </p:cNvPr>
          <p:cNvSpPr>
            <a:spLocks noGrp="1"/>
          </p:cNvSpPr>
          <p:nvPr>
            <p:ph type="body" sz="half" idx="16" hasCustomPrompt="1"/>
          </p:nvPr>
        </p:nvSpPr>
        <p:spPr>
          <a:xfrm>
            <a:off x="4666773" y="5486968"/>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Name Goes Here</a:t>
            </a:r>
          </a:p>
        </p:txBody>
      </p:sp>
      <p:sp>
        <p:nvSpPr>
          <p:cNvPr id="25" name="Text Placeholder 3">
            <a:extLst>
              <a:ext uri="{FF2B5EF4-FFF2-40B4-BE49-F238E27FC236}">
                <a16:creationId xmlns:a16="http://schemas.microsoft.com/office/drawing/2014/main" id="{BAFF17AE-3EA2-2D47-BCDD-E5587B127062}"/>
              </a:ext>
            </a:extLst>
          </p:cNvPr>
          <p:cNvSpPr>
            <a:spLocks noGrp="1"/>
          </p:cNvSpPr>
          <p:nvPr>
            <p:ph type="body" sz="half" idx="17" hasCustomPrompt="1"/>
          </p:nvPr>
        </p:nvSpPr>
        <p:spPr>
          <a:xfrm>
            <a:off x="8236267" y="5486968"/>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Name Goes Here</a:t>
            </a:r>
          </a:p>
        </p:txBody>
      </p:sp>
      <p:grpSp>
        <p:nvGrpSpPr>
          <p:cNvPr id="26" name="Group 25">
            <a:extLst>
              <a:ext uri="{FF2B5EF4-FFF2-40B4-BE49-F238E27FC236}">
                <a16:creationId xmlns:a16="http://schemas.microsoft.com/office/drawing/2014/main" id="{F2D7EDB7-7C02-0245-8A1F-553F094A4429}"/>
              </a:ext>
            </a:extLst>
          </p:cNvPr>
          <p:cNvGrpSpPr/>
          <p:nvPr userDrawn="1"/>
        </p:nvGrpSpPr>
        <p:grpSpPr>
          <a:xfrm rot="5400000">
            <a:off x="-21619" y="1088453"/>
            <a:ext cx="910099" cy="99010"/>
            <a:chOff x="622418" y="280927"/>
            <a:chExt cx="2335705" cy="254101"/>
          </a:xfrm>
        </p:grpSpPr>
        <p:sp>
          <p:nvSpPr>
            <p:cNvPr id="27" name="Oval 26">
              <a:extLst>
                <a:ext uri="{FF2B5EF4-FFF2-40B4-BE49-F238E27FC236}">
                  <a16:creationId xmlns:a16="http://schemas.microsoft.com/office/drawing/2014/main" id="{8CF5D165-4F6F-2447-8B9E-8B0D94808ED3}"/>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146C35C7-7133-4C43-BBF7-575440F7BAD3}"/>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D33DD7BE-C379-5C42-9FB0-EF72161049F4}"/>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743DFC41-C6DE-7942-9358-E23A1EE8759D}"/>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A2ABB593-7229-9548-8BCC-C947B1BF8D93}"/>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986D2413-D60D-484E-ACAB-31891AFDA133}"/>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Title 1">
            <a:extLst>
              <a:ext uri="{FF2B5EF4-FFF2-40B4-BE49-F238E27FC236}">
                <a16:creationId xmlns:a16="http://schemas.microsoft.com/office/drawing/2014/main" id="{86090E0F-345E-3D4B-8886-95D8A4A77CE7}"/>
              </a:ext>
            </a:extLst>
          </p:cNvPr>
          <p:cNvSpPr>
            <a:spLocks noGrp="1"/>
          </p:cNvSpPr>
          <p:nvPr>
            <p:ph type="title" hasCustomPrompt="1"/>
          </p:nvPr>
        </p:nvSpPr>
        <p:spPr>
          <a:xfrm>
            <a:off x="1097280" y="421817"/>
            <a:ext cx="10058400" cy="1369074"/>
          </a:xfrm>
          <a:prstGeom prst="rect">
            <a:avLst/>
          </a:prstGeom>
        </p:spPr>
        <p:txBody>
          <a:bodyPr lIns="0" rIns="0" anchor="ctr">
            <a:normAutofit/>
          </a:bodyPr>
          <a:lstStyle>
            <a:lvl1pPr>
              <a:defRPr sz="4000" cap="all" baseline="0"/>
            </a:lvl1pPr>
          </a:lstStyle>
          <a:p>
            <a:r>
              <a:rPr lang="en-US" dirty="0"/>
              <a:t>Title Goes Here</a:t>
            </a:r>
          </a:p>
        </p:txBody>
      </p:sp>
    </p:spTree>
    <p:extLst>
      <p:ext uri="{BB962C8B-B14F-4D97-AF65-F5344CB8AC3E}">
        <p14:creationId xmlns:p14="http://schemas.microsoft.com/office/powerpoint/2010/main" val="325868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17873" y="758952"/>
            <a:ext cx="7356255" cy="3566160"/>
          </a:xfrm>
          <a:prstGeom prst="rect">
            <a:avLst/>
          </a:prstGeom>
        </p:spPr>
        <p:txBody>
          <a:bodyPr anchor="b" anchorCtr="0">
            <a:normAutofit/>
          </a:bodyPr>
          <a:lstStyle>
            <a:lvl1pPr algn="ctr">
              <a:lnSpc>
                <a:spcPct val="90000"/>
              </a:lnSpc>
              <a:defRPr sz="8000" b="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17873" y="4663440"/>
            <a:ext cx="7356255" cy="1143000"/>
          </a:xfrm>
        </p:spPr>
        <p:txBody>
          <a:bodyPr lIns="91440" rIns="91440" anchor="t" anchorCtr="0">
            <a:normAutofit/>
          </a:bodyPr>
          <a:lstStyle>
            <a:lvl1pPr marL="0" indent="0" algn="ctr">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158240" y="4485132"/>
            <a:ext cx="9875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12" name="Oval 11">
            <a:extLst>
              <a:ext uri="{FF2B5EF4-FFF2-40B4-BE49-F238E27FC236}">
                <a16:creationId xmlns:a16="http://schemas.microsoft.com/office/drawing/2014/main" id="{8675A452-E352-BE40-9E44-7C0E90F4DBC5}"/>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72E00246-7C7C-8E48-B95E-02BE89F197F5}"/>
              </a:ext>
            </a:extLst>
          </p:cNvPr>
          <p:cNvSpPr/>
          <p:nvPr userDrawn="1"/>
        </p:nvSpPr>
        <p:spPr>
          <a:xfrm>
            <a:off x="10337662" y="4398630"/>
            <a:ext cx="1700492" cy="1700492"/>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BF1652A-A323-BC48-9A00-7ECF1C4E1DA4}"/>
              </a:ext>
            </a:extLst>
          </p:cNvPr>
          <p:cNvSpPr/>
          <p:nvPr userDrawn="1"/>
        </p:nvSpPr>
        <p:spPr>
          <a:xfrm>
            <a:off x="11634902" y="2565781"/>
            <a:ext cx="283407" cy="283407"/>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F733BC29-8FD1-CB45-8FF6-0C7CC3CB423D}"/>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4C67EB1F-C984-B840-BD1F-FD174D01A3AF}"/>
              </a:ext>
            </a:extLst>
          </p:cNvPr>
          <p:cNvSpPr/>
          <p:nvPr userDrawn="1"/>
        </p:nvSpPr>
        <p:spPr>
          <a:xfrm>
            <a:off x="6135" y="0"/>
            <a:ext cx="1700492" cy="1700492"/>
          </a:xfrm>
          <a:prstGeom prst="ellipse">
            <a:avLst/>
          </a:prstGeom>
          <a:noFill/>
          <a:ln w="38100">
            <a:solidFill>
              <a:schemeClr val="accent5"/>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9D75F8B1-A294-E349-BD08-B06B2954212A}"/>
              </a:ext>
            </a:extLst>
          </p:cNvPr>
          <p:cNvGrpSpPr/>
          <p:nvPr userDrawn="1"/>
        </p:nvGrpSpPr>
        <p:grpSpPr>
          <a:xfrm>
            <a:off x="495300" y="0"/>
            <a:ext cx="11201400" cy="6880860"/>
            <a:chOff x="495300" y="0"/>
            <a:chExt cx="11201400" cy="6880860"/>
          </a:xfrm>
        </p:grpSpPr>
        <p:sp>
          <p:nvSpPr>
            <p:cNvPr id="33" name="Freeform 32">
              <a:extLst>
                <a:ext uri="{FF2B5EF4-FFF2-40B4-BE49-F238E27FC236}">
                  <a16:creationId xmlns:a16="http://schemas.microsoft.com/office/drawing/2014/main" id="{5942EFAD-842E-9C46-9853-C0F135D24007}"/>
                </a:ext>
              </a:extLst>
            </p:cNvPr>
            <p:cNvSpPr/>
            <p:nvPr userDrawn="1"/>
          </p:nvSpPr>
          <p:spPr>
            <a:xfrm>
              <a:off x="495300" y="0"/>
              <a:ext cx="1337265" cy="6880860"/>
            </a:xfrm>
            <a:custGeom>
              <a:avLst/>
              <a:gdLst>
                <a:gd name="connsiteX0" fmla="*/ 1173967 w 1337265"/>
                <a:gd name="connsiteY0" fmla="*/ 0 h 6880860"/>
                <a:gd name="connsiteX1" fmla="*/ 1319300 w 1337265"/>
                <a:gd name="connsiteY1" fmla="*/ 0 h 6880860"/>
                <a:gd name="connsiteX2" fmla="*/ 1204253 w 1337265"/>
                <a:gd name="connsiteY2" fmla="*/ 146399 h 6880860"/>
                <a:gd name="connsiteX3" fmla="*/ 114300 w 1337265"/>
                <a:gd name="connsiteY3" fmla="*/ 3429000 h 6880860"/>
                <a:gd name="connsiteX4" fmla="*/ 1204253 w 1337265"/>
                <a:gd name="connsiteY4" fmla="*/ 6711601 h 6880860"/>
                <a:gd name="connsiteX5" fmla="*/ 1337265 w 1337265"/>
                <a:gd name="connsiteY5" fmla="*/ 6880860 h 6880860"/>
                <a:gd name="connsiteX6" fmla="*/ 1191931 w 1337265"/>
                <a:gd name="connsiteY6" fmla="*/ 6880860 h 6880860"/>
                <a:gd name="connsiteX7" fmla="*/ 1112661 w 1337265"/>
                <a:gd name="connsiteY7" fmla="*/ 6779988 h 6880860"/>
                <a:gd name="connsiteX8" fmla="*/ 0 w 1337265"/>
                <a:gd name="connsiteY8" fmla="*/ 3429000 h 6880860"/>
                <a:gd name="connsiteX9" fmla="*/ 1112661 w 1337265"/>
                <a:gd name="connsiteY9" fmla="*/ 78012 h 6880860"/>
                <a:gd name="connsiteX10" fmla="*/ 1173967 w 1337265"/>
                <a:gd name="connsiteY10" fmla="*/ 0 h 688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7265" h="6880860">
                  <a:moveTo>
                    <a:pt x="1173967" y="0"/>
                  </a:moveTo>
                  <a:lnTo>
                    <a:pt x="1319300" y="0"/>
                  </a:lnTo>
                  <a:lnTo>
                    <a:pt x="1204253" y="146399"/>
                  </a:lnTo>
                  <a:cubicBezTo>
                    <a:pt x="519693" y="1061765"/>
                    <a:pt x="114300" y="2198040"/>
                    <a:pt x="114300" y="3429000"/>
                  </a:cubicBezTo>
                  <a:cubicBezTo>
                    <a:pt x="114300" y="4659960"/>
                    <a:pt x="519693" y="5796235"/>
                    <a:pt x="1204253" y="6711601"/>
                  </a:cubicBezTo>
                  <a:lnTo>
                    <a:pt x="1337265" y="6880860"/>
                  </a:lnTo>
                  <a:lnTo>
                    <a:pt x="1191931" y="6880860"/>
                  </a:lnTo>
                  <a:lnTo>
                    <a:pt x="1112661" y="6779988"/>
                  </a:lnTo>
                  <a:cubicBezTo>
                    <a:pt x="413839" y="5845552"/>
                    <a:pt x="0" y="4685605"/>
                    <a:pt x="0" y="3429000"/>
                  </a:cubicBezTo>
                  <a:cubicBezTo>
                    <a:pt x="0" y="2172395"/>
                    <a:pt x="413839" y="1012448"/>
                    <a:pt x="1112661" y="78012"/>
                  </a:cubicBezTo>
                  <a:lnTo>
                    <a:pt x="1173967"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31">
              <a:extLst>
                <a:ext uri="{FF2B5EF4-FFF2-40B4-BE49-F238E27FC236}">
                  <a16:creationId xmlns:a16="http://schemas.microsoft.com/office/drawing/2014/main" id="{BE0B7AF7-52C0-EB45-93DE-79DFF44F5AAE}"/>
                </a:ext>
              </a:extLst>
            </p:cNvPr>
            <p:cNvSpPr/>
            <p:nvPr userDrawn="1"/>
          </p:nvSpPr>
          <p:spPr>
            <a:xfrm>
              <a:off x="10359435" y="0"/>
              <a:ext cx="1337265" cy="6880860"/>
            </a:xfrm>
            <a:custGeom>
              <a:avLst/>
              <a:gdLst>
                <a:gd name="connsiteX0" fmla="*/ 17965 w 1337265"/>
                <a:gd name="connsiteY0" fmla="*/ 0 h 6880860"/>
                <a:gd name="connsiteX1" fmla="*/ 163299 w 1337265"/>
                <a:gd name="connsiteY1" fmla="*/ 0 h 6880860"/>
                <a:gd name="connsiteX2" fmla="*/ 224604 w 1337265"/>
                <a:gd name="connsiteY2" fmla="*/ 78012 h 6880860"/>
                <a:gd name="connsiteX3" fmla="*/ 1337265 w 1337265"/>
                <a:gd name="connsiteY3" fmla="*/ 3429000 h 6880860"/>
                <a:gd name="connsiteX4" fmla="*/ 224604 w 1337265"/>
                <a:gd name="connsiteY4" fmla="*/ 6779988 h 6880860"/>
                <a:gd name="connsiteX5" fmla="*/ 145334 w 1337265"/>
                <a:gd name="connsiteY5" fmla="*/ 6880860 h 6880860"/>
                <a:gd name="connsiteX6" fmla="*/ 0 w 1337265"/>
                <a:gd name="connsiteY6" fmla="*/ 6880860 h 6880860"/>
                <a:gd name="connsiteX7" fmla="*/ 133012 w 1337265"/>
                <a:gd name="connsiteY7" fmla="*/ 6711601 h 6880860"/>
                <a:gd name="connsiteX8" fmla="*/ 1222965 w 1337265"/>
                <a:gd name="connsiteY8" fmla="*/ 3429000 h 6880860"/>
                <a:gd name="connsiteX9" fmla="*/ 133012 w 1337265"/>
                <a:gd name="connsiteY9" fmla="*/ 146399 h 6880860"/>
                <a:gd name="connsiteX10" fmla="*/ 17965 w 1337265"/>
                <a:gd name="connsiteY10" fmla="*/ 0 h 688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37265" h="6880860">
                  <a:moveTo>
                    <a:pt x="17965" y="0"/>
                  </a:moveTo>
                  <a:lnTo>
                    <a:pt x="163299" y="0"/>
                  </a:lnTo>
                  <a:lnTo>
                    <a:pt x="224604" y="78012"/>
                  </a:lnTo>
                  <a:cubicBezTo>
                    <a:pt x="923426" y="1012448"/>
                    <a:pt x="1337265" y="2172395"/>
                    <a:pt x="1337265" y="3429000"/>
                  </a:cubicBezTo>
                  <a:cubicBezTo>
                    <a:pt x="1337265" y="4685605"/>
                    <a:pt x="923426" y="5845552"/>
                    <a:pt x="224604" y="6779988"/>
                  </a:cubicBezTo>
                  <a:lnTo>
                    <a:pt x="145334" y="6880860"/>
                  </a:lnTo>
                  <a:lnTo>
                    <a:pt x="0" y="6880860"/>
                  </a:lnTo>
                  <a:lnTo>
                    <a:pt x="133012" y="6711601"/>
                  </a:lnTo>
                  <a:cubicBezTo>
                    <a:pt x="817572" y="5796235"/>
                    <a:pt x="1222965" y="4659960"/>
                    <a:pt x="1222965" y="3429000"/>
                  </a:cubicBezTo>
                  <a:cubicBezTo>
                    <a:pt x="1222965" y="2198040"/>
                    <a:pt x="817572" y="1061765"/>
                    <a:pt x="133012" y="146399"/>
                  </a:cubicBezTo>
                  <a:lnTo>
                    <a:pt x="17965"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97280" y="2120900"/>
            <a:ext cx="4639736" cy="3748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1" name="Group 10">
            <a:extLst>
              <a:ext uri="{FF2B5EF4-FFF2-40B4-BE49-F238E27FC236}">
                <a16:creationId xmlns:a16="http://schemas.microsoft.com/office/drawing/2014/main" id="{D06E6D77-4CA3-764C-99E1-7D2CFE6B929E}"/>
              </a:ext>
            </a:extLst>
          </p:cNvPr>
          <p:cNvGrpSpPr/>
          <p:nvPr userDrawn="1"/>
        </p:nvGrpSpPr>
        <p:grpSpPr>
          <a:xfrm rot="5400000">
            <a:off x="-21619" y="1088453"/>
            <a:ext cx="910099" cy="99010"/>
            <a:chOff x="622418" y="280927"/>
            <a:chExt cx="2335705" cy="254101"/>
          </a:xfrm>
        </p:grpSpPr>
        <p:sp>
          <p:nvSpPr>
            <p:cNvPr id="12" name="Oval 11">
              <a:extLst>
                <a:ext uri="{FF2B5EF4-FFF2-40B4-BE49-F238E27FC236}">
                  <a16:creationId xmlns:a16="http://schemas.microsoft.com/office/drawing/2014/main" id="{1D155117-8A2A-414B-9598-C2919DF747DC}"/>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3838F88-99DE-9246-A83B-9C7DB6AE99EF}"/>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D031FBA2-FD0D-7346-8941-4861923E15CF}"/>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22D5D5E-3339-5D47-9E1C-8897082672DB}"/>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13BE7267-458F-A141-8480-10E9FB553671}"/>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A71A438B-57BE-F445-AFBB-BBB2270E9BB4}"/>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Title 1">
            <a:extLst>
              <a:ext uri="{FF2B5EF4-FFF2-40B4-BE49-F238E27FC236}">
                <a16:creationId xmlns:a16="http://schemas.microsoft.com/office/drawing/2014/main" id="{040C74AA-3663-2A49-AA62-C9207F22BF3D}"/>
              </a:ext>
            </a:extLst>
          </p:cNvPr>
          <p:cNvSpPr>
            <a:spLocks noGrp="1"/>
          </p:cNvSpPr>
          <p:nvPr>
            <p:ph type="title" hasCustomPrompt="1"/>
          </p:nvPr>
        </p:nvSpPr>
        <p:spPr>
          <a:xfrm>
            <a:off x="1097280" y="421817"/>
            <a:ext cx="10058400" cy="1369074"/>
          </a:xfrm>
          <a:prstGeom prst="rect">
            <a:avLst/>
          </a:prstGeom>
        </p:spPr>
        <p:txBody>
          <a:bodyPr lIns="0" rIns="0" anchor="ctr">
            <a:normAutofit/>
          </a:bodyPr>
          <a:lstStyle>
            <a:lvl1pPr>
              <a:defRPr sz="4000" cap="all" baseline="0"/>
            </a:lvl1pPr>
          </a:lstStyle>
          <a:p>
            <a:r>
              <a:rPr lang="en-US" dirty="0"/>
              <a:t>Title Goes Here</a:t>
            </a:r>
          </a:p>
        </p:txBody>
      </p:sp>
      <p:sp>
        <p:nvSpPr>
          <p:cNvPr id="19" name="Oval 18">
            <a:extLst>
              <a:ext uri="{FF2B5EF4-FFF2-40B4-BE49-F238E27FC236}">
                <a16:creationId xmlns:a16="http://schemas.microsoft.com/office/drawing/2014/main" id="{8E70AAE0-F405-8C4D-B2F2-BC73ABD2560F}"/>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FC72AC8A-19AA-5641-88DA-414732A1A643}"/>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B0FF4153-FE4A-204C-B4B4-F331F8058F73}"/>
              </a:ext>
            </a:extLst>
          </p:cNvPr>
          <p:cNvSpPr/>
          <p:nvPr userDrawn="1"/>
        </p:nvSpPr>
        <p:spPr>
          <a:xfrm>
            <a:off x="5664570" y="125360"/>
            <a:ext cx="176394" cy="176394"/>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0910027-B57E-5C4C-B196-C2CF16EB6B83}"/>
              </a:ext>
            </a:extLst>
          </p:cNvPr>
          <p:cNvSpPr/>
          <p:nvPr userDrawn="1"/>
        </p:nvSpPr>
        <p:spPr>
          <a:xfrm>
            <a:off x="11383587" y="6035040"/>
            <a:ext cx="776923" cy="7769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13" name="Group 12">
            <a:extLst>
              <a:ext uri="{FF2B5EF4-FFF2-40B4-BE49-F238E27FC236}">
                <a16:creationId xmlns:a16="http://schemas.microsoft.com/office/drawing/2014/main" id="{DD896C11-7092-DD43-9676-23A81081B759}"/>
              </a:ext>
            </a:extLst>
          </p:cNvPr>
          <p:cNvGrpSpPr/>
          <p:nvPr userDrawn="1"/>
        </p:nvGrpSpPr>
        <p:grpSpPr>
          <a:xfrm rot="5400000">
            <a:off x="-21619" y="1088453"/>
            <a:ext cx="910099" cy="99010"/>
            <a:chOff x="622418" y="280927"/>
            <a:chExt cx="2335705" cy="254101"/>
          </a:xfrm>
        </p:grpSpPr>
        <p:sp>
          <p:nvSpPr>
            <p:cNvPr id="14" name="Oval 13">
              <a:extLst>
                <a:ext uri="{FF2B5EF4-FFF2-40B4-BE49-F238E27FC236}">
                  <a16:creationId xmlns:a16="http://schemas.microsoft.com/office/drawing/2014/main" id="{D39FB8D4-533A-0C44-89B5-487470B0B82B}"/>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42B0AB-C322-C14B-B2A1-E9F144473219}"/>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47ABE4C7-7926-3949-9205-07E33FB2D2CE}"/>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E1B43F26-6C7C-4D43-9D1C-A0F792F54874}"/>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53D175F-F9D4-DD4E-81B9-495A2E867249}"/>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52D03A0-BBCF-2042-832A-8082F1377835}"/>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Title 1">
            <a:extLst>
              <a:ext uri="{FF2B5EF4-FFF2-40B4-BE49-F238E27FC236}">
                <a16:creationId xmlns:a16="http://schemas.microsoft.com/office/drawing/2014/main" id="{E2831508-70C2-2F43-998D-55CE4837BA4C}"/>
              </a:ext>
            </a:extLst>
          </p:cNvPr>
          <p:cNvSpPr>
            <a:spLocks noGrp="1"/>
          </p:cNvSpPr>
          <p:nvPr>
            <p:ph type="title" hasCustomPrompt="1"/>
          </p:nvPr>
        </p:nvSpPr>
        <p:spPr>
          <a:xfrm>
            <a:off x="1097280" y="421817"/>
            <a:ext cx="10058400" cy="1369074"/>
          </a:xfrm>
          <a:prstGeom prst="rect">
            <a:avLst/>
          </a:prstGeom>
        </p:spPr>
        <p:txBody>
          <a:bodyPr lIns="0" rIns="0" anchor="ctr">
            <a:normAutofit/>
          </a:bodyPr>
          <a:lstStyle>
            <a:lvl1pPr>
              <a:defRPr sz="4000" cap="all" baseline="0"/>
            </a:lvl1pPr>
          </a:lstStyle>
          <a:p>
            <a:r>
              <a:rPr lang="en-US" dirty="0"/>
              <a:t>Title Goes Here</a:t>
            </a:r>
          </a:p>
        </p:txBody>
      </p:sp>
      <p:sp>
        <p:nvSpPr>
          <p:cNvPr id="21" name="Oval 20">
            <a:extLst>
              <a:ext uri="{FF2B5EF4-FFF2-40B4-BE49-F238E27FC236}">
                <a16:creationId xmlns:a16="http://schemas.microsoft.com/office/drawing/2014/main" id="{5232ACE3-4E65-6243-9416-19BFA39FD92C}"/>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372105-F1CB-9149-A4B9-C151B3CCB9B4}"/>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CAE2DDF3-5C18-5644-8994-8CD902656DE8}"/>
              </a:ext>
            </a:extLst>
          </p:cNvPr>
          <p:cNvSpPr/>
          <p:nvPr userDrawn="1"/>
        </p:nvSpPr>
        <p:spPr>
          <a:xfrm>
            <a:off x="5664570" y="125360"/>
            <a:ext cx="176394" cy="176394"/>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0383F4E3-E6C1-BB40-90E6-290C140F9A07}"/>
              </a:ext>
            </a:extLst>
          </p:cNvPr>
          <p:cNvSpPr/>
          <p:nvPr userDrawn="1"/>
        </p:nvSpPr>
        <p:spPr>
          <a:xfrm>
            <a:off x="11383587" y="6035040"/>
            <a:ext cx="776923" cy="7769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9" name="Group 8">
            <a:extLst>
              <a:ext uri="{FF2B5EF4-FFF2-40B4-BE49-F238E27FC236}">
                <a16:creationId xmlns:a16="http://schemas.microsoft.com/office/drawing/2014/main" id="{A2C09A16-A6B6-E04E-A40A-F482C0A95C0A}"/>
              </a:ext>
            </a:extLst>
          </p:cNvPr>
          <p:cNvGrpSpPr/>
          <p:nvPr userDrawn="1"/>
        </p:nvGrpSpPr>
        <p:grpSpPr>
          <a:xfrm rot="5400000">
            <a:off x="-21619" y="1088453"/>
            <a:ext cx="910099" cy="99010"/>
            <a:chOff x="622418" y="280927"/>
            <a:chExt cx="2335705" cy="254101"/>
          </a:xfrm>
        </p:grpSpPr>
        <p:sp>
          <p:nvSpPr>
            <p:cNvPr id="10" name="Oval 9">
              <a:extLst>
                <a:ext uri="{FF2B5EF4-FFF2-40B4-BE49-F238E27FC236}">
                  <a16:creationId xmlns:a16="http://schemas.microsoft.com/office/drawing/2014/main" id="{A6B2DF34-338D-4F43-B8F7-D7A00348B68B}"/>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3778C21-4171-774D-A73F-77BEBF2E4C18}"/>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CC25D2EF-AE01-A247-8BC3-8F35F863C0A6}"/>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F860801-109B-EB4F-96A8-35D76B759583}"/>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7337F70-9199-7242-BD8B-8F96606A18A1}"/>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DF9320B7-AD58-7649-BC95-614ED90F4E69}"/>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Title 1">
            <a:extLst>
              <a:ext uri="{FF2B5EF4-FFF2-40B4-BE49-F238E27FC236}">
                <a16:creationId xmlns:a16="http://schemas.microsoft.com/office/drawing/2014/main" id="{0C0DE796-998A-F84E-9B56-1958C6777C8D}"/>
              </a:ext>
            </a:extLst>
          </p:cNvPr>
          <p:cNvSpPr>
            <a:spLocks noGrp="1"/>
          </p:cNvSpPr>
          <p:nvPr>
            <p:ph type="title" hasCustomPrompt="1"/>
          </p:nvPr>
        </p:nvSpPr>
        <p:spPr>
          <a:xfrm>
            <a:off x="1097280" y="421817"/>
            <a:ext cx="10058400" cy="1369074"/>
          </a:xfrm>
          <a:prstGeom prst="rect">
            <a:avLst/>
          </a:prstGeom>
        </p:spPr>
        <p:txBody>
          <a:bodyPr lIns="0" rIns="0" anchor="ctr">
            <a:normAutofit/>
          </a:bodyPr>
          <a:lstStyle>
            <a:lvl1pPr>
              <a:defRPr sz="4000" cap="all" baseline="0"/>
            </a:lvl1pPr>
          </a:lstStyle>
          <a:p>
            <a:r>
              <a:rPr lang="en-US" dirty="0"/>
              <a:t>Title Goes Here</a:t>
            </a:r>
          </a:p>
        </p:txBody>
      </p:sp>
      <p:sp>
        <p:nvSpPr>
          <p:cNvPr id="17" name="Oval 16">
            <a:extLst>
              <a:ext uri="{FF2B5EF4-FFF2-40B4-BE49-F238E27FC236}">
                <a16:creationId xmlns:a16="http://schemas.microsoft.com/office/drawing/2014/main" id="{7B23D2B0-E152-D14D-8154-8DD47BD10DF3}"/>
              </a:ext>
            </a:extLst>
          </p:cNvPr>
          <p:cNvSpPr/>
          <p:nvPr userDrawn="1"/>
        </p:nvSpPr>
        <p:spPr>
          <a:xfrm>
            <a:off x="10429390" y="360726"/>
            <a:ext cx="1035859" cy="1035859"/>
          </a:xfrm>
          <a:prstGeom prst="ellipse">
            <a:avLst/>
          </a:prstGeom>
          <a:noFill/>
          <a:ln w="381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8A3BEDF6-5ABA-3B42-99BB-4438813B1A4B}"/>
              </a:ext>
            </a:extLst>
          </p:cNvPr>
          <p:cNvSpPr/>
          <p:nvPr userDrawn="1"/>
        </p:nvSpPr>
        <p:spPr>
          <a:xfrm>
            <a:off x="458087" y="5430446"/>
            <a:ext cx="99011" cy="9901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A9CF8BE7-F2AC-AB4C-900F-F64D55111EFC}"/>
              </a:ext>
            </a:extLst>
          </p:cNvPr>
          <p:cNvSpPr/>
          <p:nvPr userDrawn="1"/>
        </p:nvSpPr>
        <p:spPr>
          <a:xfrm>
            <a:off x="5664570" y="125360"/>
            <a:ext cx="176394" cy="176394"/>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5EF4254B-D281-684E-BD0B-63AEC0AC197C}"/>
              </a:ext>
            </a:extLst>
          </p:cNvPr>
          <p:cNvSpPr/>
          <p:nvPr userDrawn="1"/>
        </p:nvSpPr>
        <p:spPr>
          <a:xfrm>
            <a:off x="11383587" y="6035040"/>
            <a:ext cx="776923" cy="7769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grpSp>
        <p:nvGrpSpPr>
          <p:cNvPr id="9" name="Group 8">
            <a:extLst>
              <a:ext uri="{FF2B5EF4-FFF2-40B4-BE49-F238E27FC236}">
                <a16:creationId xmlns:a16="http://schemas.microsoft.com/office/drawing/2014/main" id="{A2C09A16-A6B6-E04E-A40A-F482C0A95C0A}"/>
              </a:ext>
            </a:extLst>
          </p:cNvPr>
          <p:cNvGrpSpPr/>
          <p:nvPr userDrawn="1"/>
        </p:nvGrpSpPr>
        <p:grpSpPr>
          <a:xfrm rot="5400000">
            <a:off x="-21619" y="1088453"/>
            <a:ext cx="910099" cy="99010"/>
            <a:chOff x="622418" y="280927"/>
            <a:chExt cx="2335705" cy="254101"/>
          </a:xfrm>
        </p:grpSpPr>
        <p:sp>
          <p:nvSpPr>
            <p:cNvPr id="10" name="Oval 9">
              <a:extLst>
                <a:ext uri="{FF2B5EF4-FFF2-40B4-BE49-F238E27FC236}">
                  <a16:creationId xmlns:a16="http://schemas.microsoft.com/office/drawing/2014/main" id="{A6B2DF34-338D-4F43-B8F7-D7A00348B68B}"/>
                </a:ext>
              </a:extLst>
            </p:cNvPr>
            <p:cNvSpPr/>
            <p:nvPr userDrawn="1"/>
          </p:nvSpPr>
          <p:spPr>
            <a:xfrm>
              <a:off x="1038739" y="280927"/>
              <a:ext cx="254101" cy="254101"/>
            </a:xfrm>
            <a:prstGeom prst="ellipse">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3778C21-4171-774D-A73F-77BEBF2E4C18}"/>
                </a:ext>
              </a:extLst>
            </p:cNvPr>
            <p:cNvSpPr/>
            <p:nvPr userDrawn="1"/>
          </p:nvSpPr>
          <p:spPr>
            <a:xfrm>
              <a:off x="1455060" y="280927"/>
              <a:ext cx="254101" cy="254101"/>
            </a:xfrm>
            <a:prstGeom prst="ellipse">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CC25D2EF-AE01-A247-8BC3-8F35F863C0A6}"/>
                </a:ext>
              </a:extLst>
            </p:cNvPr>
            <p:cNvSpPr/>
            <p:nvPr userDrawn="1"/>
          </p:nvSpPr>
          <p:spPr>
            <a:xfrm>
              <a:off x="1871381" y="280927"/>
              <a:ext cx="254101" cy="254101"/>
            </a:xfrm>
            <a:prstGeom prst="ellipse">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F860801-109B-EB4F-96A8-35D76B759583}"/>
                </a:ext>
              </a:extLst>
            </p:cNvPr>
            <p:cNvSpPr/>
            <p:nvPr userDrawn="1"/>
          </p:nvSpPr>
          <p:spPr>
            <a:xfrm>
              <a:off x="2287702" y="280927"/>
              <a:ext cx="254101" cy="254101"/>
            </a:xfrm>
            <a:prstGeom prst="ellipse">
              <a:avLst/>
            </a:prstGeom>
            <a:solidFill>
              <a:schemeClr val="accent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7337F70-9199-7242-BD8B-8F96606A18A1}"/>
                </a:ext>
              </a:extLst>
            </p:cNvPr>
            <p:cNvSpPr/>
            <p:nvPr userDrawn="1"/>
          </p:nvSpPr>
          <p:spPr>
            <a:xfrm>
              <a:off x="2704022" y="280927"/>
              <a:ext cx="254101" cy="254101"/>
            </a:xfrm>
            <a:prstGeom prst="ellipse">
              <a:avLst/>
            </a:prstGeom>
            <a:solidFill>
              <a:schemeClr val="accent6"/>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DF9320B7-AD58-7649-BC95-614ED90F4E69}"/>
                </a:ext>
              </a:extLst>
            </p:cNvPr>
            <p:cNvSpPr/>
            <p:nvPr userDrawn="1"/>
          </p:nvSpPr>
          <p:spPr>
            <a:xfrm>
              <a:off x="622418" y="280927"/>
              <a:ext cx="254101" cy="254101"/>
            </a:xfrm>
            <a:prstGeom prst="ellipse">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Title 1">
            <a:extLst>
              <a:ext uri="{FF2B5EF4-FFF2-40B4-BE49-F238E27FC236}">
                <a16:creationId xmlns:a16="http://schemas.microsoft.com/office/drawing/2014/main" id="{0C0DE796-998A-F84E-9B56-1958C6777C8D}"/>
              </a:ext>
            </a:extLst>
          </p:cNvPr>
          <p:cNvSpPr>
            <a:spLocks noGrp="1"/>
          </p:cNvSpPr>
          <p:nvPr>
            <p:ph type="title" hasCustomPrompt="1"/>
          </p:nvPr>
        </p:nvSpPr>
        <p:spPr>
          <a:xfrm>
            <a:off x="1097280" y="421817"/>
            <a:ext cx="5751389" cy="1369074"/>
          </a:xfrm>
          <a:prstGeom prst="rect">
            <a:avLst/>
          </a:prstGeom>
        </p:spPr>
        <p:txBody>
          <a:bodyPr lIns="0" rIns="0" anchor="ctr">
            <a:normAutofit/>
          </a:bodyPr>
          <a:lstStyle>
            <a:lvl1pPr>
              <a:defRPr sz="4000" cap="all" baseline="0"/>
            </a:lvl1pPr>
          </a:lstStyle>
          <a:p>
            <a:r>
              <a:rPr lang="en-US" dirty="0"/>
              <a:t>Title Goes Here</a:t>
            </a:r>
          </a:p>
        </p:txBody>
      </p:sp>
      <p:sp>
        <p:nvSpPr>
          <p:cNvPr id="21" name="Picture Placeholder 20">
            <a:extLst>
              <a:ext uri="{FF2B5EF4-FFF2-40B4-BE49-F238E27FC236}">
                <a16:creationId xmlns:a16="http://schemas.microsoft.com/office/drawing/2014/main" id="{384D173E-9054-4C40-98EA-A6EAC4D8511B}"/>
              </a:ext>
            </a:extLst>
          </p:cNvPr>
          <p:cNvSpPr>
            <a:spLocks noGrp="1"/>
          </p:cNvSpPr>
          <p:nvPr>
            <p:ph type="pic" sz="quarter" idx="13"/>
          </p:nvPr>
        </p:nvSpPr>
        <p:spPr>
          <a:xfrm>
            <a:off x="7921641" y="0"/>
            <a:ext cx="4270360" cy="6858001"/>
          </a:xfrm>
          <a:custGeom>
            <a:avLst/>
            <a:gdLst>
              <a:gd name="connsiteX0" fmla="*/ 1904091 w 4305219"/>
              <a:gd name="connsiteY0" fmla="*/ 0 h 6913983"/>
              <a:gd name="connsiteX1" fmla="*/ 4305219 w 4305219"/>
              <a:gd name="connsiteY1" fmla="*/ 0 h 6913983"/>
              <a:gd name="connsiteX2" fmla="*/ 4305219 w 4305219"/>
              <a:gd name="connsiteY2" fmla="*/ 6913983 h 6913983"/>
              <a:gd name="connsiteX3" fmla="*/ 1818156 w 4305219"/>
              <a:gd name="connsiteY3" fmla="*/ 6913983 h 6913983"/>
              <a:gd name="connsiteX4" fmla="*/ 1507580 w 4305219"/>
              <a:gd name="connsiteY4" fmla="*/ 6681739 h 6913983"/>
              <a:gd name="connsiteX5" fmla="*/ 0 w 4305219"/>
              <a:gd name="connsiteY5" fmla="*/ 3484983 h 6913983"/>
              <a:gd name="connsiteX6" fmla="*/ 1826504 w 4305219"/>
              <a:gd name="connsiteY6" fmla="*/ 49741 h 6913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5219" h="6913983">
                <a:moveTo>
                  <a:pt x="1904091" y="0"/>
                </a:moveTo>
                <a:lnTo>
                  <a:pt x="4305219" y="0"/>
                </a:lnTo>
                <a:lnTo>
                  <a:pt x="4305219" y="6913983"/>
                </a:lnTo>
                <a:lnTo>
                  <a:pt x="1818156" y="6913983"/>
                </a:lnTo>
                <a:lnTo>
                  <a:pt x="1507580" y="6681739"/>
                </a:lnTo>
                <a:cubicBezTo>
                  <a:pt x="586863" y="5921896"/>
                  <a:pt x="0" y="4771974"/>
                  <a:pt x="0" y="3484983"/>
                </a:cubicBezTo>
                <a:cubicBezTo>
                  <a:pt x="0" y="2054993"/>
                  <a:pt x="724522" y="794225"/>
                  <a:pt x="1826504" y="49741"/>
                </a:cubicBezTo>
                <a:close/>
              </a:path>
            </a:pathLst>
          </a:cu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p:spPr>
        <p:txBody>
          <a:bodyPr wrap="square">
            <a:noAutofit/>
          </a:bodyPr>
          <a:lstStyle/>
          <a:p>
            <a:r>
              <a:rPr lang="en-US"/>
              <a:t>Click icon to add picture</a:t>
            </a:r>
            <a:endParaRPr lang="en-US" dirty="0"/>
          </a:p>
        </p:txBody>
      </p:sp>
      <p:sp>
        <p:nvSpPr>
          <p:cNvPr id="18" name="Content Placeholder 2">
            <a:extLst>
              <a:ext uri="{FF2B5EF4-FFF2-40B4-BE49-F238E27FC236}">
                <a16:creationId xmlns:a16="http://schemas.microsoft.com/office/drawing/2014/main" id="{881322FE-E286-E344-B332-CF37E6CAD2DC}"/>
              </a:ext>
            </a:extLst>
          </p:cNvPr>
          <p:cNvSpPr>
            <a:spLocks noGrp="1"/>
          </p:cNvSpPr>
          <p:nvPr>
            <p:ph sz="half" idx="1"/>
          </p:nvPr>
        </p:nvSpPr>
        <p:spPr>
          <a:xfrm>
            <a:off x="1097278" y="2322728"/>
            <a:ext cx="5751389" cy="4032225"/>
          </a:xfrm>
        </p:spPr>
        <p:txBody>
          <a:bodyPr anchor="t">
            <a:normAutofit/>
          </a:bodyPr>
          <a:lstStyle>
            <a:lvl1pPr>
              <a:defRPr sz="1600"/>
            </a:lvl1pPr>
            <a:lvl2pPr>
              <a:defRPr sz="1400"/>
            </a:lvl2pPr>
            <a:lvl3pPr>
              <a:defRPr sz="1200"/>
            </a:lvl3pPr>
            <a:lvl4pPr>
              <a:defRPr sz="1100"/>
            </a:lvl4pPr>
            <a:lvl5pPr>
              <a:defRPr sz="11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9985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0507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3/2/2020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2" r:id="rId3"/>
    <p:sldLayoutId id="2147483708" r:id="rId4"/>
    <p:sldLayoutId id="2147483709" r:id="rId5"/>
    <p:sldLayoutId id="2147483716" r:id="rId6"/>
    <p:sldLayoutId id="2147483710" r:id="rId7"/>
    <p:sldLayoutId id="2147483724" r:id="rId8"/>
    <p:sldLayoutId id="2147483711" r:id="rId9"/>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0.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4.xml"/></Relationships>
</file>

<file path=ppt/slides/_rels/slide2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5.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9.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7.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0.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3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6.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1.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50278-9A9A-0F4E-BDCF-6351BE173254}"/>
              </a:ext>
            </a:extLst>
          </p:cNvPr>
          <p:cNvSpPr>
            <a:spLocks noGrp="1"/>
          </p:cNvSpPr>
          <p:nvPr>
            <p:ph type="ctrTitle"/>
          </p:nvPr>
        </p:nvSpPr>
        <p:spPr/>
        <p:txBody>
          <a:bodyPr>
            <a:normAutofit/>
          </a:bodyPr>
          <a:lstStyle/>
          <a:p>
            <a:pPr algn="ctr"/>
            <a:r>
              <a:rPr lang="en-US" sz="7200" dirty="0"/>
              <a:t>Psychology for Work</a:t>
            </a:r>
          </a:p>
        </p:txBody>
      </p:sp>
      <p:sp>
        <p:nvSpPr>
          <p:cNvPr id="3" name="Subtitle 2">
            <a:extLst>
              <a:ext uri="{FF2B5EF4-FFF2-40B4-BE49-F238E27FC236}">
                <a16:creationId xmlns:a16="http://schemas.microsoft.com/office/drawing/2014/main" id="{117F481B-9C2C-084A-8DF1-0582D2DA4B02}"/>
              </a:ext>
            </a:extLst>
          </p:cNvPr>
          <p:cNvSpPr>
            <a:spLocks noGrp="1"/>
          </p:cNvSpPr>
          <p:nvPr>
            <p:ph type="subTitle" idx="1"/>
          </p:nvPr>
        </p:nvSpPr>
        <p:spPr/>
        <p:txBody>
          <a:bodyPr/>
          <a:lstStyle/>
          <a:p>
            <a:pPr algn="ctr"/>
            <a:r>
              <a:rPr lang="en-US" b="1" dirty="0"/>
              <a:t>Leadership</a:t>
            </a:r>
          </a:p>
        </p:txBody>
      </p:sp>
    </p:spTree>
    <p:extLst>
      <p:ext uri="{BB962C8B-B14F-4D97-AF65-F5344CB8AC3E}">
        <p14:creationId xmlns:p14="http://schemas.microsoft.com/office/powerpoint/2010/main" val="3827693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09A741-FF63-4E7E-97DF-6723584ACA4C}"/>
              </a:ext>
            </a:extLst>
          </p:cNvPr>
          <p:cNvSpPr>
            <a:spLocks noGrp="1"/>
          </p:cNvSpPr>
          <p:nvPr>
            <p:ph idx="1"/>
          </p:nvPr>
        </p:nvSpPr>
        <p:spPr/>
        <p:txBody>
          <a:bodyPr/>
          <a:lstStyle/>
          <a:p>
            <a:r>
              <a:rPr lang="en-GB" dirty="0"/>
              <a:t>Leadership is defined as….</a:t>
            </a:r>
          </a:p>
          <a:p>
            <a:endParaRPr lang="en-GB" dirty="0"/>
          </a:p>
          <a:p>
            <a:endParaRPr lang="en-GB" dirty="0"/>
          </a:p>
        </p:txBody>
      </p:sp>
      <p:sp>
        <p:nvSpPr>
          <p:cNvPr id="3" name="Title 2">
            <a:extLst>
              <a:ext uri="{FF2B5EF4-FFF2-40B4-BE49-F238E27FC236}">
                <a16:creationId xmlns:a16="http://schemas.microsoft.com/office/drawing/2014/main" id="{74A705F7-DF7B-4728-8067-5C92E34CF5FB}"/>
              </a:ext>
            </a:extLst>
          </p:cNvPr>
          <p:cNvSpPr>
            <a:spLocks noGrp="1"/>
          </p:cNvSpPr>
          <p:nvPr>
            <p:ph type="title"/>
          </p:nvPr>
        </p:nvSpPr>
        <p:spPr/>
        <p:txBody>
          <a:bodyPr/>
          <a:lstStyle/>
          <a:p>
            <a:r>
              <a:rPr lang="en-GB" dirty="0"/>
              <a:t>What is leadership?</a:t>
            </a:r>
          </a:p>
        </p:txBody>
      </p:sp>
      <p:sp>
        <p:nvSpPr>
          <p:cNvPr id="4" name="Oval 3">
            <a:extLst>
              <a:ext uri="{FF2B5EF4-FFF2-40B4-BE49-F238E27FC236}">
                <a16:creationId xmlns:a16="http://schemas.microsoft.com/office/drawing/2014/main" id="{A1761E46-45C4-4D47-A4ED-B69874AD090F}"/>
              </a:ext>
            </a:extLst>
          </p:cNvPr>
          <p:cNvSpPr/>
          <p:nvPr/>
        </p:nvSpPr>
        <p:spPr>
          <a:xfrm>
            <a:off x="6267648" y="3261184"/>
            <a:ext cx="1844842" cy="1732547"/>
          </a:xfrm>
          <a:prstGeom prst="ellipse">
            <a:avLst/>
          </a:prstGeom>
          <a:noFill/>
          <a:ln w="28575">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6">
                    <a:lumMod val="50000"/>
                  </a:schemeClr>
                </a:solidFill>
              </a:rPr>
              <a:t>Decisions made</a:t>
            </a:r>
          </a:p>
        </p:txBody>
      </p:sp>
      <p:sp>
        <p:nvSpPr>
          <p:cNvPr id="5" name="Oval 4">
            <a:extLst>
              <a:ext uri="{FF2B5EF4-FFF2-40B4-BE49-F238E27FC236}">
                <a16:creationId xmlns:a16="http://schemas.microsoft.com/office/drawing/2014/main" id="{469E9A9F-5179-41D2-8EF8-36933D86503E}"/>
              </a:ext>
            </a:extLst>
          </p:cNvPr>
          <p:cNvSpPr/>
          <p:nvPr/>
        </p:nvSpPr>
        <p:spPr>
          <a:xfrm>
            <a:off x="3728184" y="3298971"/>
            <a:ext cx="1844842" cy="1732547"/>
          </a:xfrm>
          <a:prstGeom prst="ellipse">
            <a:avLst/>
          </a:prstGeom>
          <a:noFill/>
          <a:ln w="28575">
            <a:solidFill>
              <a:schemeClr val="accent3">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accent3">
                    <a:lumMod val="50000"/>
                  </a:schemeClr>
                </a:solidFill>
              </a:rPr>
              <a:t>Behaviours and styles</a:t>
            </a:r>
          </a:p>
        </p:txBody>
      </p:sp>
      <p:sp>
        <p:nvSpPr>
          <p:cNvPr id="6" name="Oval 5">
            <a:extLst>
              <a:ext uri="{FF2B5EF4-FFF2-40B4-BE49-F238E27FC236}">
                <a16:creationId xmlns:a16="http://schemas.microsoft.com/office/drawing/2014/main" id="{1F517945-9A1A-4476-9F57-90242A46E9E3}"/>
              </a:ext>
            </a:extLst>
          </p:cNvPr>
          <p:cNvSpPr/>
          <p:nvPr/>
        </p:nvSpPr>
        <p:spPr>
          <a:xfrm>
            <a:off x="1188720" y="3298971"/>
            <a:ext cx="1844842" cy="1732547"/>
          </a:xfrm>
          <a:prstGeom prst="ellipse">
            <a:avLst/>
          </a:prstGeom>
          <a:noFill/>
          <a:ln w="28575">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Personal qualities</a:t>
            </a:r>
          </a:p>
        </p:txBody>
      </p:sp>
      <p:sp>
        <p:nvSpPr>
          <p:cNvPr id="7" name="Oval 6">
            <a:extLst>
              <a:ext uri="{FF2B5EF4-FFF2-40B4-BE49-F238E27FC236}">
                <a16:creationId xmlns:a16="http://schemas.microsoft.com/office/drawing/2014/main" id="{BC2AA141-DE4B-45FD-925E-D100A013EF20}"/>
              </a:ext>
            </a:extLst>
          </p:cNvPr>
          <p:cNvSpPr/>
          <p:nvPr/>
        </p:nvSpPr>
        <p:spPr>
          <a:xfrm>
            <a:off x="8807112" y="3261183"/>
            <a:ext cx="1844842" cy="1732547"/>
          </a:xfrm>
          <a:prstGeom prst="ellipse">
            <a:avLst/>
          </a:prstGeom>
          <a:noFill/>
          <a:ln w="28575">
            <a:solidFill>
              <a:schemeClr val="accent4">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4">
                    <a:lumMod val="50000"/>
                  </a:schemeClr>
                </a:solidFill>
              </a:rPr>
              <a:t>The impact / outcome</a:t>
            </a:r>
          </a:p>
        </p:txBody>
      </p:sp>
    </p:spTree>
    <p:extLst>
      <p:ext uri="{BB962C8B-B14F-4D97-AF65-F5344CB8AC3E}">
        <p14:creationId xmlns:p14="http://schemas.microsoft.com/office/powerpoint/2010/main" val="383373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09A741-FF63-4E7E-97DF-6723584ACA4C}"/>
              </a:ext>
            </a:extLst>
          </p:cNvPr>
          <p:cNvSpPr>
            <a:spLocks noGrp="1"/>
          </p:cNvSpPr>
          <p:nvPr>
            <p:ph idx="1"/>
          </p:nvPr>
        </p:nvSpPr>
        <p:spPr/>
        <p:txBody>
          <a:bodyPr>
            <a:normAutofit lnSpcReduction="10000"/>
          </a:bodyPr>
          <a:lstStyle/>
          <a:p>
            <a:r>
              <a:rPr lang="en-GB" b="1" i="1" dirty="0"/>
              <a:t>Leader:</a:t>
            </a:r>
          </a:p>
          <a:p>
            <a:pPr>
              <a:lnSpc>
                <a:spcPct val="90000"/>
              </a:lnSpc>
              <a:buFont typeface="Courier New" panose="02070309020205020404" pitchFamily="49" charset="0"/>
              <a:buChar char="o"/>
            </a:pPr>
            <a:r>
              <a:rPr lang="en-GB" altLang="en-US" dirty="0"/>
              <a:t> The person who is appointed, elected or informally chosen to direct and co-ordinate the work of others (Fiedler, 1995)</a:t>
            </a:r>
          </a:p>
          <a:p>
            <a:endParaRPr lang="en-GB" dirty="0"/>
          </a:p>
          <a:p>
            <a:r>
              <a:rPr lang="en-GB" b="1" i="1" dirty="0"/>
              <a:t>Leadership:</a:t>
            </a:r>
          </a:p>
          <a:p>
            <a:pPr>
              <a:buFont typeface="Courier New" panose="02070309020205020404" pitchFamily="49" charset="0"/>
              <a:buChar char="o"/>
            </a:pPr>
            <a:r>
              <a:rPr lang="en-GB" altLang="en-US" dirty="0"/>
              <a:t> A process whereby an individual influences a group of individuals to achieve a common goal (Northouse, 2015)</a:t>
            </a:r>
          </a:p>
          <a:p>
            <a:pPr>
              <a:buFont typeface="Courier New" panose="02070309020205020404" pitchFamily="49" charset="0"/>
              <a:buChar char="o"/>
            </a:pPr>
            <a:r>
              <a:rPr lang="en-GB" altLang="en-US" dirty="0"/>
              <a:t> T</a:t>
            </a:r>
            <a:r>
              <a:rPr lang="en-GB" dirty="0"/>
              <a:t>he ability of an individual to influence, motivate, and enable others to contribute towards the effectiveness and success of the organisation of which they are members (House et al., 2004)</a:t>
            </a:r>
          </a:p>
          <a:p>
            <a:pPr>
              <a:buFont typeface="Courier New" panose="02070309020205020404" pitchFamily="49" charset="0"/>
              <a:buChar char="o"/>
            </a:pPr>
            <a:endParaRPr lang="en-GB" altLang="en-US" dirty="0"/>
          </a:p>
          <a:p>
            <a:endParaRPr lang="en-GB" dirty="0"/>
          </a:p>
          <a:p>
            <a:pPr marL="0" indent="0">
              <a:buNone/>
            </a:pPr>
            <a:endParaRPr lang="en-GB" dirty="0"/>
          </a:p>
          <a:p>
            <a:endParaRPr lang="en-GB" dirty="0"/>
          </a:p>
        </p:txBody>
      </p:sp>
      <p:sp>
        <p:nvSpPr>
          <p:cNvPr id="3" name="Title 2">
            <a:extLst>
              <a:ext uri="{FF2B5EF4-FFF2-40B4-BE49-F238E27FC236}">
                <a16:creationId xmlns:a16="http://schemas.microsoft.com/office/drawing/2014/main" id="{74A705F7-DF7B-4728-8067-5C92E34CF5FB}"/>
              </a:ext>
            </a:extLst>
          </p:cNvPr>
          <p:cNvSpPr>
            <a:spLocks noGrp="1"/>
          </p:cNvSpPr>
          <p:nvPr>
            <p:ph type="title"/>
          </p:nvPr>
        </p:nvSpPr>
        <p:spPr/>
        <p:txBody>
          <a:bodyPr/>
          <a:lstStyle/>
          <a:p>
            <a:r>
              <a:rPr lang="en-GB" dirty="0"/>
              <a:t>Leaders and leadership</a:t>
            </a:r>
          </a:p>
        </p:txBody>
      </p:sp>
    </p:spTree>
    <p:extLst>
      <p:ext uri="{BB962C8B-B14F-4D97-AF65-F5344CB8AC3E}">
        <p14:creationId xmlns:p14="http://schemas.microsoft.com/office/powerpoint/2010/main" val="1493699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653F05-52C5-4AD7-AC2F-76F21A8C6DEF}"/>
              </a:ext>
            </a:extLst>
          </p:cNvPr>
          <p:cNvSpPr>
            <a:spLocks noGrp="1"/>
          </p:cNvSpPr>
          <p:nvPr>
            <p:ph sz="half" idx="1"/>
          </p:nvPr>
        </p:nvSpPr>
        <p:spPr/>
        <p:txBody>
          <a:bodyPr>
            <a:normAutofit fontScale="92500" lnSpcReduction="20000"/>
          </a:bodyPr>
          <a:lstStyle/>
          <a:p>
            <a:r>
              <a:rPr lang="en-GB" sz="2400" dirty="0"/>
              <a:t>Who becomes a leader and how do leaders differ from other people?</a:t>
            </a:r>
          </a:p>
          <a:p>
            <a:pPr marL="617220" lvl="2">
              <a:buFont typeface="Wingdings" panose="05000000000000000000" pitchFamily="2" charset="2"/>
              <a:buChar char="v"/>
            </a:pPr>
            <a:r>
              <a:rPr lang="en-GB" sz="1800" dirty="0">
                <a:solidFill>
                  <a:srgbClr val="00B050"/>
                </a:solidFill>
              </a:rPr>
              <a:t>Can we predict the emergence of leadership?</a:t>
            </a:r>
          </a:p>
          <a:p>
            <a:pPr lvl="1"/>
            <a:endParaRPr lang="en-GB" sz="2000" dirty="0"/>
          </a:p>
          <a:p>
            <a:r>
              <a:rPr lang="en-GB" sz="2400" dirty="0"/>
              <a:t>How can we describe their leadership?</a:t>
            </a:r>
          </a:p>
          <a:p>
            <a:endParaRPr lang="en-GB" sz="2400" dirty="0"/>
          </a:p>
          <a:p>
            <a:r>
              <a:rPr lang="en-GB" sz="2400" dirty="0"/>
              <a:t>How are they different from other people?</a:t>
            </a:r>
          </a:p>
          <a:p>
            <a:endParaRPr lang="en-GB" dirty="0"/>
          </a:p>
        </p:txBody>
      </p:sp>
      <p:sp>
        <p:nvSpPr>
          <p:cNvPr id="3" name="Content Placeholder 2">
            <a:extLst>
              <a:ext uri="{FF2B5EF4-FFF2-40B4-BE49-F238E27FC236}">
                <a16:creationId xmlns:a16="http://schemas.microsoft.com/office/drawing/2014/main" id="{C9C958D3-AAED-4758-AF87-BCCCD643FCDA}"/>
              </a:ext>
            </a:extLst>
          </p:cNvPr>
          <p:cNvSpPr>
            <a:spLocks noGrp="1"/>
          </p:cNvSpPr>
          <p:nvPr>
            <p:ph sz="half" idx="2"/>
          </p:nvPr>
        </p:nvSpPr>
        <p:spPr/>
        <p:txBody>
          <a:bodyPr>
            <a:normAutofit fontScale="92500" lnSpcReduction="10000"/>
          </a:bodyPr>
          <a:lstStyle/>
          <a:p>
            <a:r>
              <a:rPr lang="en-GB" sz="2400" dirty="0"/>
              <a:t>What determines the effectiveness of leaders?</a:t>
            </a:r>
          </a:p>
          <a:p>
            <a:pPr lvl="2">
              <a:buFont typeface="Wingdings" panose="05000000000000000000" pitchFamily="2" charset="2"/>
              <a:buChar char="v"/>
            </a:pPr>
            <a:r>
              <a:rPr lang="en-GB" sz="1800" dirty="0">
                <a:solidFill>
                  <a:srgbClr val="00B050"/>
                </a:solidFill>
              </a:rPr>
              <a:t>What characteristics do they possess, what do they do, what do they say?</a:t>
            </a:r>
          </a:p>
          <a:p>
            <a:pPr lvl="1"/>
            <a:endParaRPr lang="en-GB" sz="2000" dirty="0"/>
          </a:p>
          <a:p>
            <a:r>
              <a:rPr lang="en-GB" sz="2400" dirty="0"/>
              <a:t>How do we know they are effective?</a:t>
            </a:r>
          </a:p>
          <a:p>
            <a:pPr lvl="2">
              <a:buFont typeface="Wingdings" panose="05000000000000000000" pitchFamily="2" charset="2"/>
              <a:buChar char="v"/>
            </a:pPr>
            <a:r>
              <a:rPr lang="en-GB" sz="1900" dirty="0">
                <a:solidFill>
                  <a:srgbClr val="00B050"/>
                </a:solidFill>
              </a:rPr>
              <a:t>Performance?</a:t>
            </a:r>
          </a:p>
          <a:p>
            <a:pPr lvl="2">
              <a:buFont typeface="Wingdings" panose="05000000000000000000" pitchFamily="2" charset="2"/>
              <a:buChar char="v"/>
            </a:pPr>
            <a:r>
              <a:rPr lang="en-GB" sz="1900" dirty="0">
                <a:solidFill>
                  <a:srgbClr val="00B050"/>
                </a:solidFill>
              </a:rPr>
              <a:t>Grievances against leader?</a:t>
            </a:r>
          </a:p>
          <a:p>
            <a:pPr lvl="2">
              <a:buFont typeface="Wingdings" panose="05000000000000000000" pitchFamily="2" charset="2"/>
              <a:buChar char="v"/>
            </a:pPr>
            <a:r>
              <a:rPr lang="en-GB" sz="1900" dirty="0">
                <a:solidFill>
                  <a:srgbClr val="00B050"/>
                </a:solidFill>
              </a:rPr>
              <a:t>Voluntary turnover?</a:t>
            </a:r>
          </a:p>
          <a:p>
            <a:endParaRPr lang="en-GB" dirty="0"/>
          </a:p>
        </p:txBody>
      </p:sp>
      <p:sp>
        <p:nvSpPr>
          <p:cNvPr id="4" name="Title 3">
            <a:extLst>
              <a:ext uri="{FF2B5EF4-FFF2-40B4-BE49-F238E27FC236}">
                <a16:creationId xmlns:a16="http://schemas.microsoft.com/office/drawing/2014/main" id="{B3D6AB4D-D139-4E47-98AE-CAECAB567D74}"/>
              </a:ext>
            </a:extLst>
          </p:cNvPr>
          <p:cNvSpPr>
            <a:spLocks noGrp="1"/>
          </p:cNvSpPr>
          <p:nvPr>
            <p:ph type="title"/>
          </p:nvPr>
        </p:nvSpPr>
        <p:spPr/>
        <p:txBody>
          <a:bodyPr/>
          <a:lstStyle/>
          <a:p>
            <a:r>
              <a:rPr lang="en-GB" dirty="0"/>
              <a:t>Leaders and leadership</a:t>
            </a:r>
          </a:p>
        </p:txBody>
      </p:sp>
    </p:spTree>
    <p:extLst>
      <p:ext uri="{BB962C8B-B14F-4D97-AF65-F5344CB8AC3E}">
        <p14:creationId xmlns:p14="http://schemas.microsoft.com/office/powerpoint/2010/main" val="2347171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358B31-0516-4F7F-B37F-669B379B455C}"/>
              </a:ext>
            </a:extLst>
          </p:cNvPr>
          <p:cNvSpPr>
            <a:spLocks noGrp="1"/>
          </p:cNvSpPr>
          <p:nvPr>
            <p:ph idx="1"/>
          </p:nvPr>
        </p:nvSpPr>
        <p:spPr/>
        <p:txBody>
          <a:bodyPr>
            <a:noAutofit/>
          </a:bodyPr>
          <a:lstStyle/>
          <a:p>
            <a:r>
              <a:rPr lang="en-GB" dirty="0"/>
              <a:t>Dependent upon perspective? Situation? Context?</a:t>
            </a:r>
          </a:p>
          <a:p>
            <a:endParaRPr lang="en-GB" dirty="0"/>
          </a:p>
          <a:p>
            <a:r>
              <a:rPr lang="en-GB" b="1" dirty="0">
                <a:solidFill>
                  <a:schemeClr val="accent1">
                    <a:lumMod val="50000"/>
                  </a:schemeClr>
                </a:solidFill>
              </a:rPr>
              <a:t>Profit perspective: </a:t>
            </a:r>
            <a:r>
              <a:rPr lang="en-GB" dirty="0"/>
              <a:t>ensure the organisation follows a strategy/vision that leads to making a monetary profit</a:t>
            </a:r>
          </a:p>
          <a:p>
            <a:endParaRPr lang="en-GB" dirty="0"/>
          </a:p>
          <a:p>
            <a:pPr marL="0" indent="0">
              <a:buNone/>
            </a:pPr>
            <a:r>
              <a:rPr lang="en-GB" b="1" dirty="0">
                <a:solidFill>
                  <a:schemeClr val="accent3">
                    <a:lumMod val="50000"/>
                  </a:schemeClr>
                </a:solidFill>
              </a:rPr>
              <a:t>People perspective: </a:t>
            </a:r>
            <a:r>
              <a:rPr lang="en-GB" dirty="0"/>
              <a:t>recognise and support the needs of followers, bringing out the best in people so as to reach common or individual goals</a:t>
            </a:r>
          </a:p>
          <a:p>
            <a:pPr marL="0" indent="0">
              <a:buNone/>
            </a:pPr>
            <a:endParaRPr lang="en-GB" dirty="0"/>
          </a:p>
          <a:p>
            <a:pPr marL="0" indent="0">
              <a:buNone/>
            </a:pPr>
            <a:r>
              <a:rPr lang="en-GB" b="1" dirty="0">
                <a:solidFill>
                  <a:schemeClr val="accent6">
                    <a:lumMod val="50000"/>
                  </a:schemeClr>
                </a:solidFill>
              </a:rPr>
              <a:t>Public-benefit perspective: </a:t>
            </a:r>
            <a:r>
              <a:rPr lang="en-GB" dirty="0"/>
              <a:t>implement decisions that benefit future as well as current generations</a:t>
            </a:r>
          </a:p>
        </p:txBody>
      </p:sp>
      <p:sp>
        <p:nvSpPr>
          <p:cNvPr id="3" name="Title 2">
            <a:extLst>
              <a:ext uri="{FF2B5EF4-FFF2-40B4-BE49-F238E27FC236}">
                <a16:creationId xmlns:a16="http://schemas.microsoft.com/office/drawing/2014/main" id="{998BFAA6-11B3-42BF-AB72-0B156CB3978F}"/>
              </a:ext>
            </a:extLst>
          </p:cNvPr>
          <p:cNvSpPr>
            <a:spLocks noGrp="1"/>
          </p:cNvSpPr>
          <p:nvPr>
            <p:ph type="title"/>
          </p:nvPr>
        </p:nvSpPr>
        <p:spPr/>
        <p:txBody>
          <a:bodyPr/>
          <a:lstStyle/>
          <a:p>
            <a:r>
              <a:rPr lang="en-GB" dirty="0"/>
              <a:t>The purpose of leadership</a:t>
            </a:r>
          </a:p>
        </p:txBody>
      </p:sp>
    </p:spTree>
    <p:extLst>
      <p:ext uri="{BB962C8B-B14F-4D97-AF65-F5344CB8AC3E}">
        <p14:creationId xmlns:p14="http://schemas.microsoft.com/office/powerpoint/2010/main" val="128304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3313F-2EA9-4F27-9EDE-AB1E5280D0E6}"/>
              </a:ext>
            </a:extLst>
          </p:cNvPr>
          <p:cNvSpPr>
            <a:spLocks noGrp="1"/>
          </p:cNvSpPr>
          <p:nvPr>
            <p:ph type="title"/>
          </p:nvPr>
        </p:nvSpPr>
        <p:spPr>
          <a:xfrm>
            <a:off x="2417873" y="758951"/>
            <a:ext cx="7356255" cy="4887869"/>
          </a:xfrm>
        </p:spPr>
        <p:txBody>
          <a:bodyPr>
            <a:noAutofit/>
          </a:bodyPr>
          <a:lstStyle/>
          <a:p>
            <a:r>
              <a:rPr lang="en-GB" sz="3600" dirty="0"/>
              <a:t>Task: </a:t>
            </a:r>
            <a:br>
              <a:rPr lang="en-GB" sz="3600" dirty="0"/>
            </a:br>
            <a:r>
              <a:rPr lang="en-GB" sz="3600" dirty="0"/>
              <a:t/>
            </a:r>
            <a:br>
              <a:rPr lang="en-GB" sz="3600" dirty="0"/>
            </a:br>
            <a:r>
              <a:rPr lang="en-GB" sz="3600" dirty="0"/>
              <a:t>Write down the name of TWO people you consider to be ‘leaders’, and three characteristics that make you feel that they are leaders</a:t>
            </a:r>
          </a:p>
        </p:txBody>
      </p:sp>
    </p:spTree>
    <p:extLst>
      <p:ext uri="{BB962C8B-B14F-4D97-AF65-F5344CB8AC3E}">
        <p14:creationId xmlns:p14="http://schemas.microsoft.com/office/powerpoint/2010/main" val="3349651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thinkin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stretch>
            <a:fillRect/>
          </a:stretch>
        </p:blipFill>
        <p:spPr>
          <a:xfrm>
            <a:off x="4977198" y="2253654"/>
            <a:ext cx="2143125" cy="2143125"/>
          </a:xfrm>
          <a:prstGeom prst="rect">
            <a:avLst/>
          </a:prstGeom>
        </p:spPr>
      </p:pic>
      <p:sp>
        <p:nvSpPr>
          <p:cNvPr id="5" name="Cloud Callout 4"/>
          <p:cNvSpPr/>
          <p:nvPr/>
        </p:nvSpPr>
        <p:spPr>
          <a:xfrm>
            <a:off x="7344287" y="214210"/>
            <a:ext cx="3308302" cy="2143124"/>
          </a:xfrm>
          <a:prstGeom prst="cloudCallout">
            <a:avLst>
              <a:gd name="adj1" fmla="val -49471"/>
              <a:gd name="adj2" fmla="val 78411"/>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lumMod val="50000"/>
                  </a:schemeClr>
                </a:solidFill>
              </a:rPr>
              <a:t>Why are some people better leaders than others?</a:t>
            </a:r>
          </a:p>
        </p:txBody>
      </p:sp>
      <p:sp>
        <p:nvSpPr>
          <p:cNvPr id="7" name="Cloud Callout 6"/>
          <p:cNvSpPr/>
          <p:nvPr/>
        </p:nvSpPr>
        <p:spPr>
          <a:xfrm>
            <a:off x="7536159" y="3801979"/>
            <a:ext cx="3308303" cy="2867381"/>
          </a:xfrm>
          <a:prstGeom prst="cloudCallout">
            <a:avLst>
              <a:gd name="adj1" fmla="val -66732"/>
              <a:gd name="adj2" fmla="val -56224"/>
            </a:avLst>
          </a:prstGeom>
          <a:solidFill>
            <a:schemeClr val="accent5">
              <a:lumMod val="60000"/>
              <a:lumOff val="4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50000"/>
                  </a:schemeClr>
                </a:solidFill>
              </a:rPr>
              <a:t>Is there something that distinguishes ‘good’ leaders from ‘bad’ leaders?</a:t>
            </a:r>
          </a:p>
        </p:txBody>
      </p:sp>
      <p:sp>
        <p:nvSpPr>
          <p:cNvPr id="9" name="Cloud Callout 8"/>
          <p:cNvSpPr/>
          <p:nvPr/>
        </p:nvSpPr>
        <p:spPr>
          <a:xfrm>
            <a:off x="1539411" y="557133"/>
            <a:ext cx="3308304" cy="2143123"/>
          </a:xfrm>
          <a:prstGeom prst="cloudCallout">
            <a:avLst>
              <a:gd name="adj1" fmla="val 49780"/>
              <a:gd name="adj2" fmla="val 68620"/>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2">
                    <a:lumMod val="50000"/>
                  </a:schemeClr>
                </a:solidFill>
              </a:rPr>
              <a:t>Can anyone become a leader in certain situations?</a:t>
            </a:r>
          </a:p>
        </p:txBody>
      </p:sp>
      <p:sp>
        <p:nvSpPr>
          <p:cNvPr id="10" name="Cloud Callout 9"/>
          <p:cNvSpPr/>
          <p:nvPr/>
        </p:nvSpPr>
        <p:spPr>
          <a:xfrm>
            <a:off x="689811" y="4122821"/>
            <a:ext cx="5289123" cy="2330515"/>
          </a:xfrm>
          <a:prstGeom prst="cloudCallout">
            <a:avLst>
              <a:gd name="adj1" fmla="val 30863"/>
              <a:gd name="adj2" fmla="val -76725"/>
            </a:avLst>
          </a:prstGeom>
          <a:solidFill>
            <a:schemeClr val="accent6">
              <a:lumMod val="60000"/>
              <a:lumOff val="4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6">
                    <a:lumMod val="50000"/>
                  </a:schemeClr>
                </a:solidFill>
              </a:rPr>
              <a:t>Are there specific types of leadership that may be more effective than others? </a:t>
            </a:r>
          </a:p>
          <a:p>
            <a:pPr algn="ctr"/>
            <a:r>
              <a:rPr lang="en-GB" i="1" dirty="0">
                <a:solidFill>
                  <a:schemeClr val="accent6">
                    <a:lumMod val="50000"/>
                  </a:schemeClr>
                </a:solidFill>
              </a:rPr>
              <a:t>(For all people, or for some people?)</a:t>
            </a:r>
            <a:endParaRPr lang="en-GB" dirty="0">
              <a:solidFill>
                <a:schemeClr val="accent6">
                  <a:lumMod val="50000"/>
                </a:schemeClr>
              </a:solidFill>
            </a:endParaRPr>
          </a:p>
        </p:txBody>
      </p:sp>
    </p:spTree>
    <p:custDataLst>
      <p:tags r:id="rId1"/>
    </p:custDataLst>
    <p:extLst>
      <p:ext uri="{BB962C8B-B14F-4D97-AF65-F5344CB8AC3E}">
        <p14:creationId xmlns:p14="http://schemas.microsoft.com/office/powerpoint/2010/main" val="25485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AE5478B6-DB22-4533-BE75-1393F929A9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3031" y="815891"/>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FB5FAE5C-5711-421F-932C-37D8B02986DA}"/>
              </a:ext>
            </a:extLst>
          </p:cNvPr>
          <p:cNvPicPr>
            <a:picLocks noChangeAspect="1"/>
          </p:cNvPicPr>
          <p:nvPr/>
        </p:nvPicPr>
        <p:blipFill>
          <a:blip r:embed="rId3"/>
          <a:stretch>
            <a:fillRect/>
          </a:stretch>
        </p:blipFill>
        <p:spPr>
          <a:xfrm>
            <a:off x="4020762" y="815891"/>
            <a:ext cx="3368992" cy="2143125"/>
          </a:xfrm>
          <a:prstGeom prst="rect">
            <a:avLst/>
          </a:prstGeom>
        </p:spPr>
      </p:pic>
      <p:pic>
        <p:nvPicPr>
          <p:cNvPr id="4" name="Picture 3">
            <a:extLst>
              <a:ext uri="{FF2B5EF4-FFF2-40B4-BE49-F238E27FC236}">
                <a16:creationId xmlns:a16="http://schemas.microsoft.com/office/drawing/2014/main" id="{E8A73B92-326A-4716-8809-C92FAD72E7B1}"/>
              </a:ext>
            </a:extLst>
          </p:cNvPr>
          <p:cNvPicPr>
            <a:picLocks noChangeAspect="1"/>
          </p:cNvPicPr>
          <p:nvPr/>
        </p:nvPicPr>
        <p:blipFill>
          <a:blip r:embed="rId4"/>
          <a:stretch>
            <a:fillRect/>
          </a:stretch>
        </p:blipFill>
        <p:spPr>
          <a:xfrm>
            <a:off x="669881" y="3862890"/>
            <a:ext cx="3552141" cy="2143125"/>
          </a:xfrm>
          <a:prstGeom prst="rect">
            <a:avLst/>
          </a:prstGeom>
        </p:spPr>
      </p:pic>
      <p:pic>
        <p:nvPicPr>
          <p:cNvPr id="5" name="Picture 4">
            <a:extLst>
              <a:ext uri="{FF2B5EF4-FFF2-40B4-BE49-F238E27FC236}">
                <a16:creationId xmlns:a16="http://schemas.microsoft.com/office/drawing/2014/main" id="{5F4E4C79-4C2B-4E35-99F4-FEC9384315CE}"/>
              </a:ext>
            </a:extLst>
          </p:cNvPr>
          <p:cNvPicPr>
            <a:picLocks noChangeAspect="1"/>
          </p:cNvPicPr>
          <p:nvPr/>
        </p:nvPicPr>
        <p:blipFill>
          <a:blip r:embed="rId5"/>
          <a:stretch>
            <a:fillRect/>
          </a:stretch>
        </p:blipFill>
        <p:spPr>
          <a:xfrm>
            <a:off x="7774405" y="667710"/>
            <a:ext cx="4225089" cy="2439486"/>
          </a:xfrm>
          <a:prstGeom prst="rect">
            <a:avLst/>
          </a:prstGeom>
        </p:spPr>
      </p:pic>
      <p:pic>
        <p:nvPicPr>
          <p:cNvPr id="6" name="Picture 5">
            <a:extLst>
              <a:ext uri="{FF2B5EF4-FFF2-40B4-BE49-F238E27FC236}">
                <a16:creationId xmlns:a16="http://schemas.microsoft.com/office/drawing/2014/main" id="{A5A79C19-E451-4797-9718-6110A8D54DFE}"/>
              </a:ext>
            </a:extLst>
          </p:cNvPr>
          <p:cNvPicPr>
            <a:picLocks noChangeAspect="1"/>
          </p:cNvPicPr>
          <p:nvPr/>
        </p:nvPicPr>
        <p:blipFill>
          <a:blip r:embed="rId6"/>
          <a:stretch>
            <a:fillRect/>
          </a:stretch>
        </p:blipFill>
        <p:spPr>
          <a:xfrm>
            <a:off x="4873631" y="3616867"/>
            <a:ext cx="3860132" cy="2573421"/>
          </a:xfrm>
          <a:prstGeom prst="rect">
            <a:avLst/>
          </a:prstGeom>
        </p:spPr>
      </p:pic>
      <p:pic>
        <p:nvPicPr>
          <p:cNvPr id="7" name="Picture 6">
            <a:extLst>
              <a:ext uri="{FF2B5EF4-FFF2-40B4-BE49-F238E27FC236}">
                <a16:creationId xmlns:a16="http://schemas.microsoft.com/office/drawing/2014/main" id="{E97E5305-BCB9-4EFA-9A33-FE37AF42E739}"/>
              </a:ext>
            </a:extLst>
          </p:cNvPr>
          <p:cNvPicPr>
            <a:picLocks noChangeAspect="1"/>
          </p:cNvPicPr>
          <p:nvPr/>
        </p:nvPicPr>
        <p:blipFill>
          <a:blip r:embed="rId7"/>
          <a:stretch>
            <a:fillRect/>
          </a:stretch>
        </p:blipFill>
        <p:spPr>
          <a:xfrm>
            <a:off x="9385372" y="3862890"/>
            <a:ext cx="2343150" cy="1952625"/>
          </a:xfrm>
          <a:prstGeom prst="rect">
            <a:avLst/>
          </a:prstGeom>
        </p:spPr>
      </p:pic>
    </p:spTree>
    <p:extLst>
      <p:ext uri="{BB962C8B-B14F-4D97-AF65-F5344CB8AC3E}">
        <p14:creationId xmlns:p14="http://schemas.microsoft.com/office/powerpoint/2010/main" val="318852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When </a:t>
            </a:r>
            <a:r>
              <a:rPr lang="en-GB" sz="2400" dirty="0"/>
              <a:t>– and why – is leadership seen as being important?</a:t>
            </a:r>
          </a:p>
          <a:p>
            <a:pPr marL="457200" indent="-457200">
              <a:buFont typeface="Arial" panose="020B0604020202020204" pitchFamily="34" charset="0"/>
              <a:buChar char="•"/>
            </a:pPr>
            <a:r>
              <a:rPr lang="en-GB" sz="2400" dirty="0"/>
              <a:t>How are ‘leaders’ perceived as such?</a:t>
            </a:r>
          </a:p>
          <a:p>
            <a:pPr marL="457200" indent="-457200">
              <a:buFont typeface="Arial" panose="020B0604020202020204" pitchFamily="34" charset="0"/>
              <a:buChar char="•"/>
            </a:pPr>
            <a:r>
              <a:rPr lang="en-GB" sz="2400" dirty="0"/>
              <a:t>Are perceptions of leaders the same across cultures?</a:t>
            </a:r>
            <a:endParaRPr lang="en-GB" sz="2400" dirty="0"/>
          </a:p>
        </p:txBody>
      </p:sp>
      <p:sp>
        <p:nvSpPr>
          <p:cNvPr id="3" name="Title 2"/>
          <p:cNvSpPr>
            <a:spLocks noGrp="1"/>
          </p:cNvSpPr>
          <p:nvPr>
            <p:ph type="title"/>
          </p:nvPr>
        </p:nvSpPr>
        <p:spPr/>
        <p:txBody>
          <a:bodyPr/>
          <a:lstStyle/>
          <a:p>
            <a:r>
              <a:rPr lang="en-GB" dirty="0" smtClean="0"/>
              <a:t>What defines a ‘good leader’?</a:t>
            </a:r>
            <a:endParaRPr lang="en-GB" dirty="0"/>
          </a:p>
        </p:txBody>
      </p:sp>
    </p:spTree>
    <p:extLst>
      <p:ext uri="{BB962C8B-B14F-4D97-AF65-F5344CB8AC3E}">
        <p14:creationId xmlns:p14="http://schemas.microsoft.com/office/powerpoint/2010/main" val="1813508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factors in leadership research</a:t>
            </a: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1. Description of the leader rather than the dynamics of the leader’s relationship with subordinates</a:t>
            </a:r>
          </a:p>
          <a:p>
            <a:endParaRPr lang="en-GB" sz="2400" dirty="0"/>
          </a:p>
          <a:p>
            <a:r>
              <a:rPr lang="en-GB" sz="2400" dirty="0" smtClean="0"/>
              <a:t>2. Attempts to identify the characteristics / behaviour of a ‘good leader’ regardless of the situation</a:t>
            </a:r>
            <a:endParaRPr lang="en-GB" sz="2400" dirty="0"/>
          </a:p>
        </p:txBody>
      </p:sp>
    </p:spTree>
    <p:extLst>
      <p:ext uri="{BB962C8B-B14F-4D97-AF65-F5344CB8AC3E}">
        <p14:creationId xmlns:p14="http://schemas.microsoft.com/office/powerpoint/2010/main" val="372349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Leadership conceptualised as:</a:t>
            </a:r>
            <a:endParaRPr lang="en-GB" sz="3600" dirty="0"/>
          </a:p>
        </p:txBody>
      </p:sp>
      <p:sp>
        <p:nvSpPr>
          <p:cNvPr id="3" name="Content Placeholder 2"/>
          <p:cNvSpPr>
            <a:spLocks noGrp="1"/>
          </p:cNvSpPr>
          <p:nvPr>
            <p:ph idx="1"/>
          </p:nvPr>
        </p:nvSpPr>
        <p:spPr/>
        <p:txBody>
          <a:bodyPr>
            <a:normAutofit/>
          </a:bodyPr>
          <a:lstStyle/>
          <a:p>
            <a:r>
              <a:rPr lang="en-GB" sz="2400" dirty="0" smtClean="0"/>
              <a:t>Having the ability to understand group goals</a:t>
            </a:r>
          </a:p>
          <a:p>
            <a:endParaRPr lang="en-GB" sz="2400" dirty="0"/>
          </a:p>
          <a:p>
            <a:r>
              <a:rPr lang="en-GB" sz="2400" dirty="0" smtClean="0"/>
              <a:t>Having the ability to be in charge</a:t>
            </a:r>
          </a:p>
          <a:p>
            <a:endParaRPr lang="en-GB" sz="2400" dirty="0"/>
          </a:p>
          <a:p>
            <a:r>
              <a:rPr lang="en-GB" sz="2400" dirty="0" smtClean="0"/>
              <a:t>Being perceived as a nice person</a:t>
            </a:r>
          </a:p>
          <a:p>
            <a:endParaRPr lang="en-GB" sz="2400" dirty="0"/>
          </a:p>
          <a:p>
            <a:r>
              <a:rPr lang="en-GB" sz="2400" dirty="0" smtClean="0"/>
              <a:t>Being emotionally calm</a:t>
            </a:r>
            <a:endParaRPr lang="en-GB" sz="2400" dirty="0"/>
          </a:p>
        </p:txBody>
      </p:sp>
    </p:spTree>
    <p:custDataLst>
      <p:tags r:id="rId1"/>
    </p:custDataLst>
    <p:extLst>
      <p:ext uri="{BB962C8B-B14F-4D97-AF65-F5344CB8AC3E}">
        <p14:creationId xmlns:p14="http://schemas.microsoft.com/office/powerpoint/2010/main" val="4796318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6" descr="SmartArt Process diagram">
            <a:extLst>
              <a:ext uri="{FF2B5EF4-FFF2-40B4-BE49-F238E27FC236}">
                <a16:creationId xmlns:a16="http://schemas.microsoft.com/office/drawing/2014/main" id="{668F23AC-E03A-498E-B416-C53303ABA132}"/>
              </a:ext>
            </a:extLst>
          </p:cNvPr>
          <p:cNvGraphicFramePr>
            <a:graphicFrameLocks noGrp="1"/>
          </p:cNvGraphicFramePr>
          <p:nvPr>
            <p:ph idx="1"/>
            <p:extLst>
              <p:ext uri="{D42A27DB-BD31-4B8C-83A1-F6EECF244321}">
                <p14:modId xmlns:p14="http://schemas.microsoft.com/office/powerpoint/2010/main" val="2240004951"/>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86531FB3-8761-4C62-A879-97C144611878}"/>
              </a:ext>
            </a:extLst>
          </p:cNvPr>
          <p:cNvSpPr>
            <a:spLocks noGrp="1"/>
          </p:cNvSpPr>
          <p:nvPr>
            <p:ph type="title"/>
          </p:nvPr>
        </p:nvSpPr>
        <p:spPr>
          <a:xfrm>
            <a:off x="1097280" y="421817"/>
            <a:ext cx="9139540" cy="1369074"/>
          </a:xfrm>
        </p:spPr>
        <p:txBody>
          <a:bodyPr/>
          <a:lstStyle/>
          <a:p>
            <a:r>
              <a:rPr lang="en-US" dirty="0" smtClean="0"/>
              <a:t>Brief timeline of Western Leadership Theories</a:t>
            </a:r>
            <a:endParaRPr lang="en-US" dirty="0"/>
          </a:p>
        </p:txBody>
      </p:sp>
    </p:spTree>
    <p:extLst>
      <p:ext uri="{BB962C8B-B14F-4D97-AF65-F5344CB8AC3E}">
        <p14:creationId xmlns:p14="http://schemas.microsoft.com/office/powerpoint/2010/main" val="1888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5"/>
          <p:cNvSpPr>
            <a:spLocks noGrp="1" noChangeArrowheads="1"/>
          </p:cNvSpPr>
          <p:nvPr>
            <p:ph type="title"/>
          </p:nvPr>
        </p:nvSpPr>
        <p:spPr>
          <a:xfrm>
            <a:off x="1103971" y="680677"/>
            <a:ext cx="9106829" cy="724644"/>
          </a:xfrm>
          <a:noFill/>
          <a:ln/>
        </p:spPr>
        <p:txBody>
          <a:bodyPr/>
          <a:lstStyle/>
          <a:p>
            <a:r>
              <a:rPr lang="en-GB" altLang="en-US" sz="3600" dirty="0"/>
              <a:t>The Oldest Analysis</a:t>
            </a:r>
          </a:p>
        </p:txBody>
      </p:sp>
      <p:sp>
        <p:nvSpPr>
          <p:cNvPr id="29702" name="Text Box 6"/>
          <p:cNvSpPr txBox="1">
            <a:spLocks noChangeArrowheads="1"/>
          </p:cNvSpPr>
          <p:nvPr/>
        </p:nvSpPr>
        <p:spPr bwMode="auto">
          <a:xfrm>
            <a:off x="1103971" y="1688250"/>
            <a:ext cx="9302165" cy="46443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spcBef>
                <a:spcPct val="20000"/>
              </a:spcBef>
            </a:pPr>
            <a:r>
              <a:rPr lang="en-GB" altLang="en-US" sz="2400" b="1" dirty="0"/>
              <a:t>What personal characteristics do leaders have</a:t>
            </a:r>
            <a:r>
              <a:rPr lang="en-GB" altLang="en-US" sz="2400" b="1" dirty="0" smtClean="0"/>
              <a:t>?</a:t>
            </a:r>
          </a:p>
          <a:p>
            <a:pPr eaLnBrk="0" hangingPunct="0">
              <a:spcBef>
                <a:spcPct val="20000"/>
              </a:spcBef>
            </a:pPr>
            <a:endParaRPr lang="en-GB" altLang="en-US" sz="2400" b="1" dirty="0"/>
          </a:p>
          <a:p>
            <a:pPr indent="304800" eaLnBrk="0" hangingPunct="0">
              <a:spcBef>
                <a:spcPct val="20000"/>
              </a:spcBef>
            </a:pPr>
            <a:r>
              <a:rPr lang="en-GB" altLang="en-US" sz="2000" dirty="0"/>
              <a:t>Dominance</a:t>
            </a:r>
            <a:endParaRPr lang="en-GB" altLang="en-US" sz="2000" dirty="0"/>
          </a:p>
          <a:p>
            <a:pPr indent="304800" eaLnBrk="0" hangingPunct="0">
              <a:spcBef>
                <a:spcPct val="20000"/>
              </a:spcBef>
            </a:pPr>
            <a:r>
              <a:rPr lang="en-GB" altLang="en-US" sz="2000" dirty="0"/>
              <a:t>Extraversion</a:t>
            </a:r>
            <a:endParaRPr lang="en-GB" altLang="en-US" sz="2000" dirty="0"/>
          </a:p>
          <a:p>
            <a:pPr indent="304800" eaLnBrk="0" hangingPunct="0">
              <a:spcBef>
                <a:spcPct val="20000"/>
              </a:spcBef>
            </a:pPr>
            <a:r>
              <a:rPr lang="en-GB" altLang="en-US" sz="2000" dirty="0"/>
              <a:t>Emotional stability</a:t>
            </a:r>
          </a:p>
          <a:p>
            <a:pPr indent="304800" eaLnBrk="0" hangingPunct="0">
              <a:spcBef>
                <a:spcPct val="20000"/>
              </a:spcBef>
            </a:pPr>
            <a:r>
              <a:rPr lang="en-GB" altLang="en-US" sz="2000" dirty="0"/>
              <a:t>Conscientiousness</a:t>
            </a:r>
            <a:endParaRPr lang="en-GB" altLang="en-US" sz="2000" dirty="0"/>
          </a:p>
          <a:p>
            <a:pPr indent="304800" eaLnBrk="0" hangingPunct="0"/>
            <a:r>
              <a:rPr lang="en-GB" altLang="en-US" sz="2000" dirty="0"/>
              <a:t>Intelligence</a:t>
            </a:r>
          </a:p>
          <a:p>
            <a:pPr indent="304800" eaLnBrk="0" hangingPunct="0"/>
            <a:endParaRPr lang="en-GB" altLang="en-US" sz="2000" dirty="0"/>
          </a:p>
          <a:p>
            <a:pPr eaLnBrk="0" hangingPunct="0">
              <a:spcBef>
                <a:spcPts val="600"/>
              </a:spcBef>
              <a:spcAft>
                <a:spcPts val="3000"/>
              </a:spcAft>
            </a:pPr>
            <a:r>
              <a:rPr lang="en-GB" altLang="en-US" sz="2400" dirty="0" smtClean="0"/>
              <a:t>So </a:t>
            </a:r>
            <a:r>
              <a:rPr lang="en-GB" altLang="en-US" sz="2400" dirty="0"/>
              <a:t>these are the kinds of people who tend to get into </a:t>
            </a:r>
            <a:r>
              <a:rPr lang="en-GB" altLang="en-US" sz="2400" dirty="0" smtClean="0"/>
              <a:t>leadership </a:t>
            </a:r>
            <a:r>
              <a:rPr lang="en-GB" altLang="en-US" sz="2400" dirty="0"/>
              <a:t>positions. </a:t>
            </a:r>
            <a:endParaRPr lang="en-GB" altLang="en-US" sz="2400" dirty="0" smtClean="0"/>
          </a:p>
          <a:p>
            <a:pPr eaLnBrk="0" hangingPunct="0">
              <a:spcBef>
                <a:spcPts val="600"/>
              </a:spcBef>
              <a:spcAft>
                <a:spcPts val="3000"/>
              </a:spcAft>
            </a:pPr>
            <a:r>
              <a:rPr lang="en-GB" altLang="en-US" sz="2400" dirty="0" smtClean="0"/>
              <a:t>BUT - What </a:t>
            </a:r>
            <a:r>
              <a:rPr lang="en-GB" altLang="en-US" sz="2400" dirty="0"/>
              <a:t>might be the consequences?</a:t>
            </a:r>
            <a:endParaRPr lang="en-GB" altLang="en-US" sz="2400" b="1" dirty="0"/>
          </a:p>
        </p:txBody>
      </p:sp>
    </p:spTree>
    <p:extLst>
      <p:ext uri="{BB962C8B-B14F-4D97-AF65-F5344CB8AC3E}">
        <p14:creationId xmlns:p14="http://schemas.microsoft.com/office/powerpoint/2010/main" val="183151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5483" y="457200"/>
            <a:ext cx="8995317" cy="1027584"/>
          </a:xfrm>
        </p:spPr>
        <p:txBody>
          <a:bodyPr/>
          <a:lstStyle/>
          <a:p>
            <a:r>
              <a:rPr lang="en-GB" dirty="0" smtClean="0"/>
              <a:t>Early trait approach</a:t>
            </a:r>
            <a:endParaRPr lang="en-GB" dirty="0"/>
          </a:p>
        </p:txBody>
      </p:sp>
      <p:sp>
        <p:nvSpPr>
          <p:cNvPr id="3" name="Content Placeholder 2"/>
          <p:cNvSpPr>
            <a:spLocks noGrp="1"/>
          </p:cNvSpPr>
          <p:nvPr>
            <p:ph idx="1"/>
          </p:nvPr>
        </p:nvSpPr>
        <p:spPr>
          <a:xfrm>
            <a:off x="1594624" y="1628800"/>
            <a:ext cx="8698528" cy="4246240"/>
          </a:xfrm>
        </p:spPr>
        <p:txBody>
          <a:bodyPr/>
          <a:lstStyle/>
          <a:p>
            <a:r>
              <a:rPr lang="en-GB" sz="2800" dirty="0" err="1"/>
              <a:t>Stogdill</a:t>
            </a:r>
            <a:r>
              <a:rPr lang="en-GB" sz="2800" dirty="0"/>
              <a:t> (1948)</a:t>
            </a:r>
          </a:p>
          <a:p>
            <a:pPr lvl="2"/>
            <a:r>
              <a:rPr lang="en-GB" sz="1800" dirty="0" smtClean="0"/>
              <a:t>Review of over 100 studies in 30’s &amp; 40’s</a:t>
            </a:r>
          </a:p>
          <a:p>
            <a:pPr lvl="2"/>
            <a:r>
              <a:rPr lang="en-GB" sz="1800" dirty="0" smtClean="0"/>
              <a:t>Extension of the ‘great man’ hypothesis</a:t>
            </a:r>
          </a:p>
          <a:p>
            <a:r>
              <a:rPr lang="en-GB" sz="2800" dirty="0"/>
              <a:t>Traits associated with leadership included:</a:t>
            </a:r>
          </a:p>
          <a:p>
            <a:pPr lvl="2"/>
            <a:r>
              <a:rPr lang="en-GB" sz="1800" dirty="0" smtClean="0"/>
              <a:t>Self-confidence (N)</a:t>
            </a:r>
          </a:p>
          <a:p>
            <a:pPr lvl="2"/>
            <a:r>
              <a:rPr lang="en-GB" sz="1800" dirty="0" smtClean="0"/>
              <a:t>Dominance (E)</a:t>
            </a:r>
          </a:p>
          <a:p>
            <a:pPr lvl="2"/>
            <a:r>
              <a:rPr lang="en-GB" sz="1800" dirty="0" smtClean="0"/>
              <a:t>Extraversion (E)</a:t>
            </a:r>
          </a:p>
          <a:p>
            <a:pPr lvl="2"/>
            <a:r>
              <a:rPr lang="en-GB" sz="1800" dirty="0" smtClean="0"/>
              <a:t>Intelligence (O)</a:t>
            </a:r>
          </a:p>
          <a:p>
            <a:pPr lvl="2"/>
            <a:r>
              <a:rPr lang="en-GB" sz="1800" dirty="0" smtClean="0"/>
              <a:t>Responsibility (C)</a:t>
            </a:r>
          </a:p>
          <a:p>
            <a:pPr lvl="2"/>
            <a:r>
              <a:rPr lang="en-GB" sz="1800" dirty="0" smtClean="0"/>
              <a:t>Social awareness (A) </a:t>
            </a:r>
            <a:endParaRPr lang="en-GB" sz="1800" dirty="0"/>
          </a:p>
        </p:txBody>
      </p:sp>
      <p:sp>
        <p:nvSpPr>
          <p:cNvPr id="4" name="Snip and Round Single Corner Rectangle 3"/>
          <p:cNvSpPr/>
          <p:nvPr/>
        </p:nvSpPr>
        <p:spPr bwMode="auto">
          <a:xfrm>
            <a:off x="6672064" y="3969469"/>
            <a:ext cx="3744416" cy="2232248"/>
          </a:xfrm>
          <a:prstGeom prst="snipRoundRect">
            <a:avLst/>
          </a:prstGeom>
          <a:solidFill>
            <a:schemeClr val="accent1">
              <a:lumMod val="75000"/>
            </a:schemeClr>
          </a:solidFill>
          <a:ln w="381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sz="2400" dirty="0">
                <a:solidFill>
                  <a:schemeClr val="tx2">
                    <a:lumMod val="10000"/>
                    <a:lumOff val="90000"/>
                  </a:schemeClr>
                </a:solidFill>
                <a:latin typeface="Arial" charset="0"/>
              </a:rPr>
              <a:t/>
            </a:r>
            <a:br>
              <a:rPr lang="en-GB" sz="2400" dirty="0">
                <a:solidFill>
                  <a:schemeClr val="tx2">
                    <a:lumMod val="10000"/>
                    <a:lumOff val="90000"/>
                  </a:schemeClr>
                </a:solidFill>
                <a:latin typeface="Arial" charset="0"/>
              </a:rPr>
            </a:br>
            <a:r>
              <a:rPr lang="en-GB" sz="2400" dirty="0">
                <a:solidFill>
                  <a:schemeClr val="tx2">
                    <a:lumMod val="10000"/>
                    <a:lumOff val="90000"/>
                  </a:schemeClr>
                </a:solidFill>
                <a:latin typeface="Arial" charset="0"/>
              </a:rPr>
              <a:t>BUT –always influenced/moderated by situational factors</a:t>
            </a:r>
          </a:p>
        </p:txBody>
      </p:sp>
    </p:spTree>
    <p:custDataLst>
      <p:tags r:id="rId1"/>
    </p:custDataLst>
    <p:extLst>
      <p:ext uri="{BB962C8B-B14F-4D97-AF65-F5344CB8AC3E}">
        <p14:creationId xmlns:p14="http://schemas.microsoft.com/office/powerpoint/2010/main" val="197088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902" y="457200"/>
            <a:ext cx="4486074" cy="739552"/>
          </a:xfrm>
        </p:spPr>
        <p:txBody>
          <a:bodyPr>
            <a:normAutofit/>
          </a:bodyPr>
          <a:lstStyle/>
          <a:p>
            <a:r>
              <a:rPr lang="en-GB" sz="3600" dirty="0"/>
              <a:t>Lord et al., 1984</a:t>
            </a:r>
            <a:endParaRPr lang="en-GB" sz="3600" dirty="0"/>
          </a:p>
        </p:txBody>
      </p:sp>
      <p:sp>
        <p:nvSpPr>
          <p:cNvPr id="3" name="Content Placeholder 2"/>
          <p:cNvSpPr>
            <a:spLocks noGrp="1"/>
          </p:cNvSpPr>
          <p:nvPr>
            <p:ph idx="1"/>
          </p:nvPr>
        </p:nvSpPr>
        <p:spPr>
          <a:xfrm>
            <a:off x="1393902" y="1412776"/>
            <a:ext cx="4846114" cy="4454624"/>
          </a:xfrm>
        </p:spPr>
        <p:txBody>
          <a:bodyPr>
            <a:normAutofit fontScale="92500" lnSpcReduction="10000"/>
          </a:bodyPr>
          <a:lstStyle/>
          <a:p>
            <a:r>
              <a:rPr lang="en-GB" sz="2800" dirty="0"/>
              <a:t>Leaders perceived as being:</a:t>
            </a:r>
          </a:p>
          <a:p>
            <a:pPr lvl="2"/>
            <a:r>
              <a:rPr lang="en-GB" sz="2400" dirty="0"/>
              <a:t>Caring</a:t>
            </a:r>
          </a:p>
          <a:p>
            <a:pPr lvl="2"/>
            <a:r>
              <a:rPr lang="en-GB" sz="2400" dirty="0"/>
              <a:t>Outgoing</a:t>
            </a:r>
          </a:p>
          <a:p>
            <a:pPr lvl="2"/>
            <a:r>
              <a:rPr lang="en-GB" sz="2400" dirty="0"/>
              <a:t>Honest</a:t>
            </a:r>
          </a:p>
          <a:p>
            <a:pPr lvl="2"/>
            <a:r>
              <a:rPr lang="en-GB" sz="2400" dirty="0"/>
              <a:t>Competent</a:t>
            </a:r>
          </a:p>
          <a:p>
            <a:pPr lvl="2"/>
            <a:r>
              <a:rPr lang="en-GB" sz="2400" dirty="0"/>
              <a:t>Verbally skilled</a:t>
            </a:r>
          </a:p>
          <a:p>
            <a:pPr lvl="2"/>
            <a:r>
              <a:rPr lang="en-GB" sz="2400" dirty="0"/>
              <a:t>Decisive</a:t>
            </a:r>
          </a:p>
          <a:p>
            <a:pPr lvl="2"/>
            <a:r>
              <a:rPr lang="en-GB" sz="2400" dirty="0"/>
              <a:t>Educated</a:t>
            </a:r>
          </a:p>
          <a:p>
            <a:pPr lvl="2"/>
            <a:r>
              <a:rPr lang="en-GB" sz="2400" dirty="0"/>
              <a:t>Dedicated</a:t>
            </a:r>
          </a:p>
          <a:p>
            <a:pPr lvl="2"/>
            <a:r>
              <a:rPr lang="en-GB" sz="2400" dirty="0"/>
              <a:t>Aggressive</a:t>
            </a:r>
          </a:p>
          <a:p>
            <a:pPr lvl="2"/>
            <a:r>
              <a:rPr lang="en-GB" sz="2400" dirty="0"/>
              <a:t>Elegant </a:t>
            </a:r>
            <a:endParaRPr lang="en-GB" sz="2400" dirty="0"/>
          </a:p>
        </p:txBody>
      </p:sp>
      <p:sp>
        <p:nvSpPr>
          <p:cNvPr id="4" name="Content Placeholder 2"/>
          <p:cNvSpPr txBox="1">
            <a:spLocks/>
          </p:cNvSpPr>
          <p:nvPr/>
        </p:nvSpPr>
        <p:spPr>
          <a:xfrm>
            <a:off x="6237926" y="1412776"/>
            <a:ext cx="4645664" cy="4454624"/>
          </a:xfrm>
          <a:prstGeom prst="rect">
            <a:avLst/>
          </a:prstGeom>
        </p:spPr>
        <p:txBody>
          <a:bodyPr vert="horz" lIns="91440" tIns="45720" rIns="91440" bIns="45720" rtlCol="0">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a:lstStyle>
          <a:p>
            <a:r>
              <a:rPr lang="en-GB" sz="2800" dirty="0"/>
              <a:t>Leaders tend to higher than non-leaders on:</a:t>
            </a:r>
          </a:p>
          <a:p>
            <a:endParaRPr lang="en-GB" sz="2800" dirty="0"/>
          </a:p>
          <a:p>
            <a:pPr lvl="1"/>
            <a:r>
              <a:rPr lang="en-GB" i="1" dirty="0"/>
              <a:t>Intelligence</a:t>
            </a:r>
          </a:p>
          <a:p>
            <a:pPr lvl="1"/>
            <a:r>
              <a:rPr lang="en-GB" i="1" dirty="0"/>
              <a:t>Dominance / need for power</a:t>
            </a:r>
          </a:p>
          <a:p>
            <a:pPr lvl="1"/>
            <a:r>
              <a:rPr lang="en-GB" i="1" dirty="0"/>
              <a:t>Self-confidence</a:t>
            </a:r>
          </a:p>
          <a:p>
            <a:pPr lvl="1"/>
            <a:r>
              <a:rPr lang="en-GB" i="1" dirty="0"/>
              <a:t>Energy / persistence</a:t>
            </a:r>
          </a:p>
          <a:p>
            <a:pPr lvl="1"/>
            <a:r>
              <a:rPr lang="en-GB" i="1" dirty="0"/>
              <a:t>Knowledge of the task</a:t>
            </a:r>
          </a:p>
          <a:p>
            <a:pPr lvl="1"/>
            <a:endParaRPr lang="en-GB" i="1" dirty="0"/>
          </a:p>
        </p:txBody>
      </p:sp>
      <p:sp>
        <p:nvSpPr>
          <p:cNvPr id="5" name="Title 1"/>
          <p:cNvSpPr txBox="1">
            <a:spLocks/>
          </p:cNvSpPr>
          <p:nvPr/>
        </p:nvSpPr>
        <p:spPr>
          <a:xfrm>
            <a:off x="6384032" y="457200"/>
            <a:ext cx="3898776" cy="7395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a:lstStyle>
          <a:p>
            <a:endParaRPr lang="en-GB" sz="3600" dirty="0"/>
          </a:p>
        </p:txBody>
      </p:sp>
      <p:sp>
        <p:nvSpPr>
          <p:cNvPr id="6" name="Title 1"/>
          <p:cNvSpPr txBox="1">
            <a:spLocks/>
          </p:cNvSpPr>
          <p:nvPr/>
        </p:nvSpPr>
        <p:spPr>
          <a:xfrm>
            <a:off x="6384032" y="487882"/>
            <a:ext cx="3898776" cy="7395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a:lstStyle>
          <a:p>
            <a:r>
              <a:rPr lang="en-GB" sz="3600" dirty="0" smtClean="0">
                <a:solidFill>
                  <a:schemeClr val="tx1"/>
                </a:solidFill>
              </a:rPr>
              <a:t>STOGDILL, </a:t>
            </a:r>
            <a:r>
              <a:rPr lang="en-GB" sz="3600" dirty="0">
                <a:solidFill>
                  <a:schemeClr val="tx1"/>
                </a:solidFill>
              </a:rPr>
              <a:t>1974</a:t>
            </a:r>
            <a:endParaRPr lang="en-GB" sz="3600" dirty="0">
              <a:solidFill>
                <a:schemeClr val="tx1"/>
              </a:solidFill>
            </a:endParaRPr>
          </a:p>
        </p:txBody>
      </p:sp>
    </p:spTree>
    <p:custDataLst>
      <p:tags r:id="rId1"/>
    </p:custDataLst>
    <p:extLst>
      <p:ext uri="{BB962C8B-B14F-4D97-AF65-F5344CB8AC3E}">
        <p14:creationId xmlns:p14="http://schemas.microsoft.com/office/powerpoint/2010/main" val="368170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organisational leadership?</a:t>
            </a:r>
            <a:endParaRPr lang="en-GB" dirty="0"/>
          </a:p>
        </p:txBody>
      </p:sp>
      <p:sp>
        <p:nvSpPr>
          <p:cNvPr id="3" name="Content Placeholder 2"/>
          <p:cNvSpPr>
            <a:spLocks noGrp="1"/>
          </p:cNvSpPr>
          <p:nvPr>
            <p:ph idx="1"/>
          </p:nvPr>
        </p:nvSpPr>
        <p:spPr/>
        <p:txBody>
          <a:bodyPr>
            <a:normAutofit/>
          </a:bodyPr>
          <a:lstStyle/>
          <a:p>
            <a:r>
              <a:rPr lang="en-GB" sz="2400" b="1" dirty="0" smtClean="0">
                <a:solidFill>
                  <a:schemeClr val="tx1"/>
                </a:solidFill>
              </a:rPr>
              <a:t>Leaders are often defined by:</a:t>
            </a:r>
          </a:p>
          <a:p>
            <a:endParaRPr lang="en-GB" sz="2400" dirty="0" smtClean="0">
              <a:solidFill>
                <a:schemeClr val="tx1"/>
              </a:solidFill>
            </a:endParaRPr>
          </a:p>
          <a:p>
            <a:pPr marL="514350" indent="-514350">
              <a:buAutoNum type="arabicParenR"/>
            </a:pPr>
            <a:r>
              <a:rPr lang="en-GB" sz="2400" dirty="0" smtClean="0">
                <a:solidFill>
                  <a:schemeClr val="tx1"/>
                </a:solidFill>
              </a:rPr>
              <a:t>Excellence and outstanding achievement in the field/profession</a:t>
            </a:r>
          </a:p>
          <a:p>
            <a:pPr marL="514350" indent="-514350">
              <a:buAutoNum type="arabicParenR"/>
            </a:pPr>
            <a:r>
              <a:rPr lang="en-GB" sz="2400" dirty="0" smtClean="0">
                <a:solidFill>
                  <a:schemeClr val="tx1"/>
                </a:solidFill>
              </a:rPr>
              <a:t>The capacity to influence others</a:t>
            </a:r>
          </a:p>
        </p:txBody>
      </p:sp>
    </p:spTree>
    <p:custDataLst>
      <p:tags r:id="rId1"/>
    </p:custDataLst>
    <p:extLst>
      <p:ext uri="{BB962C8B-B14F-4D97-AF65-F5344CB8AC3E}">
        <p14:creationId xmlns:p14="http://schemas.microsoft.com/office/powerpoint/2010/main" val="30157370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organisational leadership important?</a:t>
            </a:r>
            <a:endParaRPr lang="en-GB" dirty="0"/>
          </a:p>
        </p:txBody>
      </p:sp>
      <p:sp>
        <p:nvSpPr>
          <p:cNvPr id="3" name="Content Placeholder 2"/>
          <p:cNvSpPr>
            <a:spLocks noGrp="1"/>
          </p:cNvSpPr>
          <p:nvPr>
            <p:ph idx="1"/>
          </p:nvPr>
        </p:nvSpPr>
        <p:spPr>
          <a:xfrm>
            <a:off x="1097280" y="2420889"/>
            <a:ext cx="9775159" cy="3766185"/>
          </a:xfrm>
        </p:spPr>
        <p:txBody>
          <a:bodyPr>
            <a:normAutofit/>
          </a:bodyPr>
          <a:lstStyle/>
          <a:p>
            <a:r>
              <a:rPr lang="en-GB" sz="2800" b="1" dirty="0"/>
              <a:t>Hogan and Kaiser (2005):</a:t>
            </a:r>
          </a:p>
          <a:p>
            <a:endParaRPr lang="en-GB" sz="2800" dirty="0"/>
          </a:p>
          <a:p>
            <a:pPr lvl="2">
              <a:buFont typeface="Wingdings" panose="05000000000000000000" pitchFamily="2" charset="2"/>
              <a:buChar char="§"/>
            </a:pPr>
            <a:r>
              <a:rPr lang="en-GB" sz="2400" dirty="0"/>
              <a:t>Leadership is about the performance of teams, groups and organisations</a:t>
            </a:r>
          </a:p>
          <a:p>
            <a:pPr lvl="2">
              <a:buFont typeface="Wingdings" panose="05000000000000000000" pitchFamily="2" charset="2"/>
              <a:buChar char="§"/>
            </a:pPr>
            <a:r>
              <a:rPr lang="en-GB" sz="2400" dirty="0"/>
              <a:t>Good leadership promotes effective team and group performance</a:t>
            </a:r>
          </a:p>
          <a:p>
            <a:pPr lvl="2">
              <a:buFont typeface="Wingdings" panose="05000000000000000000" pitchFamily="2" charset="2"/>
              <a:buChar char="§"/>
            </a:pPr>
            <a:endParaRPr lang="en-GB" sz="2400" dirty="0"/>
          </a:p>
          <a:p>
            <a:pPr lvl="2">
              <a:buFont typeface="Wingdings" panose="05000000000000000000" pitchFamily="2" charset="2"/>
              <a:buChar char="§"/>
            </a:pPr>
            <a:r>
              <a:rPr lang="en-GB" sz="2400" b="1" dirty="0">
                <a:solidFill>
                  <a:srgbClr val="0070C0"/>
                </a:solidFill>
              </a:rPr>
              <a:t>Some personality traits can predict good leadership!</a:t>
            </a:r>
            <a:endParaRPr lang="en-GB" sz="2400" b="1" dirty="0">
              <a:solidFill>
                <a:srgbClr val="0070C0"/>
              </a:solidFill>
            </a:endParaRPr>
          </a:p>
        </p:txBody>
      </p:sp>
    </p:spTree>
    <p:custDataLst>
      <p:tags r:id="rId1"/>
    </p:custDataLst>
    <p:extLst>
      <p:ext uri="{BB962C8B-B14F-4D97-AF65-F5344CB8AC3E}">
        <p14:creationId xmlns:p14="http://schemas.microsoft.com/office/powerpoint/2010/main" val="5967775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Models of leadership</a:t>
            </a:r>
            <a:endParaRPr lang="en-GB" dirty="0">
              <a:solidFill>
                <a:schemeClr val="tx1"/>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42848506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leadership</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800" b="1" u="sng" dirty="0">
                <a:solidFill>
                  <a:schemeClr val="accent1">
                    <a:lumMod val="75000"/>
                  </a:schemeClr>
                </a:solidFill>
              </a:rPr>
              <a:t>Trait approaches:</a:t>
            </a:r>
          </a:p>
          <a:p>
            <a:pPr>
              <a:buFont typeface="Wingdings" panose="05000000000000000000" pitchFamily="2" charset="2"/>
              <a:buChar char="§"/>
            </a:pPr>
            <a:endParaRPr lang="en-GB" sz="2800" dirty="0"/>
          </a:p>
          <a:p>
            <a:pPr lvl="2"/>
            <a:r>
              <a:rPr lang="en-GB" sz="2000" dirty="0" smtClean="0"/>
              <a:t>What psychological characteristics/attributes define leaders?</a:t>
            </a:r>
          </a:p>
          <a:p>
            <a:pPr lvl="2"/>
            <a:endParaRPr lang="en-GB" dirty="0" smtClean="0"/>
          </a:p>
          <a:p>
            <a:pPr>
              <a:buFont typeface="Wingdings" panose="05000000000000000000" pitchFamily="2" charset="2"/>
              <a:buChar char="§"/>
            </a:pPr>
            <a:r>
              <a:rPr lang="en-GB" sz="2800" b="1" u="sng" dirty="0">
                <a:solidFill>
                  <a:schemeClr val="accent1">
                    <a:lumMod val="75000"/>
                  </a:schemeClr>
                </a:solidFill>
              </a:rPr>
              <a:t>Behavioural approaches:</a:t>
            </a:r>
          </a:p>
          <a:p>
            <a:pPr>
              <a:buFont typeface="Wingdings" panose="05000000000000000000" pitchFamily="2" charset="2"/>
              <a:buChar char="§"/>
            </a:pPr>
            <a:endParaRPr lang="en-GB" sz="2800" dirty="0"/>
          </a:p>
          <a:p>
            <a:pPr lvl="2"/>
            <a:r>
              <a:rPr lang="en-GB" sz="2000" dirty="0" smtClean="0"/>
              <a:t>What style of leadership is the most effective (and in what situations?)</a:t>
            </a:r>
          </a:p>
        </p:txBody>
      </p:sp>
    </p:spTree>
    <p:custDataLst>
      <p:tags r:id="rId1"/>
    </p:custDataLst>
    <p:extLst>
      <p:ext uri="{BB962C8B-B14F-4D97-AF65-F5344CB8AC3E}">
        <p14:creationId xmlns:p14="http://schemas.microsoft.com/office/powerpoint/2010/main" val="16636240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7424" y="836712"/>
            <a:ext cx="9946888" cy="5030688"/>
          </a:xfrm>
        </p:spPr>
        <p:txBody>
          <a:bodyPr>
            <a:normAutofit fontScale="92500"/>
          </a:bodyPr>
          <a:lstStyle/>
          <a:p>
            <a:r>
              <a:rPr lang="en-GB" sz="3200" dirty="0"/>
              <a:t>Trait approach fell into disrepute</a:t>
            </a:r>
          </a:p>
          <a:p>
            <a:pPr lvl="2"/>
            <a:r>
              <a:rPr lang="en-GB" sz="2400" dirty="0"/>
              <a:t>Conger and </a:t>
            </a:r>
            <a:r>
              <a:rPr lang="en-GB" sz="2400" dirty="0" err="1"/>
              <a:t>Kanungo</a:t>
            </a:r>
            <a:r>
              <a:rPr lang="en-GB" sz="2400" dirty="0"/>
              <a:t> (1998) – too simplistic!</a:t>
            </a:r>
          </a:p>
          <a:p>
            <a:pPr lvl="2"/>
            <a:endParaRPr lang="en-GB" sz="2400" dirty="0"/>
          </a:p>
          <a:p>
            <a:pPr lvl="1"/>
            <a:r>
              <a:rPr lang="en-GB" sz="2800" i="1" dirty="0"/>
              <a:t>“It appeared that there were few, if any, universal traits associated with effective leadership… consensus that the search for universal traits was futile” </a:t>
            </a:r>
            <a:r>
              <a:rPr lang="en-GB" dirty="0" smtClean="0"/>
              <a:t>(House &amp; Aditya, 1997)</a:t>
            </a:r>
          </a:p>
          <a:p>
            <a:pPr lvl="1"/>
            <a:endParaRPr lang="en-GB" dirty="0"/>
          </a:p>
          <a:p>
            <a:pPr lvl="1"/>
            <a:endParaRPr lang="en-GB" dirty="0" smtClean="0"/>
          </a:p>
          <a:p>
            <a:pPr marL="0" indent="0">
              <a:buNone/>
            </a:pPr>
            <a:r>
              <a:rPr lang="en-GB" sz="3200" dirty="0"/>
              <a:t>Revival of the trait approach in 80’s:</a:t>
            </a:r>
          </a:p>
          <a:p>
            <a:pPr lvl="1">
              <a:buFont typeface="Wingdings" panose="05000000000000000000" pitchFamily="2" charset="2"/>
              <a:buChar char="§"/>
            </a:pPr>
            <a:r>
              <a:rPr lang="en-GB" sz="2800" dirty="0"/>
              <a:t>Interest in intelligence and leadership</a:t>
            </a:r>
          </a:p>
          <a:p>
            <a:pPr lvl="1">
              <a:buFont typeface="Wingdings" panose="05000000000000000000" pitchFamily="2" charset="2"/>
              <a:buChar char="§"/>
            </a:pPr>
            <a:r>
              <a:rPr lang="en-GB" sz="2800" dirty="0"/>
              <a:t>Development of Five factor model of personality</a:t>
            </a:r>
            <a:endParaRPr lang="en-GB" sz="2800" dirty="0"/>
          </a:p>
        </p:txBody>
      </p:sp>
    </p:spTree>
    <p:custDataLst>
      <p:tags r:id="rId1"/>
    </p:custDataLst>
    <p:extLst>
      <p:ext uri="{BB962C8B-B14F-4D97-AF65-F5344CB8AC3E}">
        <p14:creationId xmlns:p14="http://schemas.microsoft.com/office/powerpoint/2010/main" val="27926696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Leadership and Intelligence</a:t>
            </a:r>
            <a:endParaRPr lang="en-GB" dirty="0">
              <a:solidFill>
                <a:schemeClr val="tx1"/>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39305179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and Intelligence</a:t>
            </a:r>
            <a:endParaRPr lang="en-GB" dirty="0"/>
          </a:p>
        </p:txBody>
      </p:sp>
      <p:sp>
        <p:nvSpPr>
          <p:cNvPr id="3" name="Content Placeholder 2"/>
          <p:cNvSpPr>
            <a:spLocks noGrp="1"/>
          </p:cNvSpPr>
          <p:nvPr>
            <p:ph idx="1"/>
          </p:nvPr>
        </p:nvSpPr>
        <p:spPr/>
        <p:txBody>
          <a:bodyPr>
            <a:normAutofit fontScale="92500" lnSpcReduction="20000"/>
          </a:bodyPr>
          <a:lstStyle/>
          <a:p>
            <a:r>
              <a:rPr lang="en-GB" sz="2800" b="1" dirty="0"/>
              <a:t>Lord et al., 1986:</a:t>
            </a:r>
          </a:p>
          <a:p>
            <a:endParaRPr lang="en-GB" sz="2800" b="1" dirty="0"/>
          </a:p>
          <a:p>
            <a:pPr lvl="1"/>
            <a:r>
              <a:rPr lang="en-GB" sz="2800" dirty="0"/>
              <a:t>Suggested that intelligence may be associated with good leadership</a:t>
            </a:r>
          </a:p>
          <a:p>
            <a:pPr lvl="2"/>
            <a:r>
              <a:rPr lang="en-GB" sz="2400" i="1" dirty="0"/>
              <a:t>r = </a:t>
            </a:r>
            <a:r>
              <a:rPr lang="en-GB" sz="2400" dirty="0"/>
              <a:t>.50</a:t>
            </a:r>
          </a:p>
          <a:p>
            <a:pPr lvl="2"/>
            <a:endParaRPr lang="en-GB" sz="2400" i="1" dirty="0"/>
          </a:p>
          <a:p>
            <a:r>
              <a:rPr lang="en-GB" sz="2800" dirty="0"/>
              <a:t>However, recent meta-analyses indicate low predictive validity for intelligence and leadership</a:t>
            </a:r>
          </a:p>
          <a:p>
            <a:pPr lvl="2"/>
            <a:r>
              <a:rPr lang="en-GB" sz="2400" dirty="0"/>
              <a:t>Judge et al., (2004) </a:t>
            </a:r>
            <a:r>
              <a:rPr lang="en-GB" sz="2400" i="1" dirty="0"/>
              <a:t>r</a:t>
            </a:r>
            <a:r>
              <a:rPr lang="en-GB" sz="2400" dirty="0"/>
              <a:t> = .27</a:t>
            </a:r>
            <a:endParaRPr lang="en-GB" sz="2400" dirty="0"/>
          </a:p>
        </p:txBody>
      </p:sp>
    </p:spTree>
    <p:custDataLst>
      <p:tags r:id="rId1"/>
    </p:custDataLst>
    <p:extLst>
      <p:ext uri="{BB962C8B-B14F-4D97-AF65-F5344CB8AC3E}">
        <p14:creationId xmlns:p14="http://schemas.microsoft.com/office/powerpoint/2010/main" val="36713705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a:t>
            </a:r>
            <a:endParaRPr lang="en-GB" dirty="0"/>
          </a:p>
        </p:txBody>
      </p:sp>
      <p:sp>
        <p:nvSpPr>
          <p:cNvPr id="3" name="Content Placeholder 2"/>
          <p:cNvSpPr>
            <a:spLocks noGrp="1"/>
          </p:cNvSpPr>
          <p:nvPr>
            <p:ph idx="1"/>
          </p:nvPr>
        </p:nvSpPr>
        <p:spPr>
          <a:xfrm>
            <a:off x="1981200" y="1981200"/>
            <a:ext cx="8363272" cy="3886200"/>
          </a:xfrm>
        </p:spPr>
        <p:txBody>
          <a:bodyPr>
            <a:normAutofit/>
          </a:bodyPr>
          <a:lstStyle/>
          <a:p>
            <a:r>
              <a:rPr lang="en-GB" sz="2800" dirty="0"/>
              <a:t>Components of EI:</a:t>
            </a:r>
          </a:p>
          <a:p>
            <a:endParaRPr lang="en-GB" sz="2800" dirty="0"/>
          </a:p>
          <a:p>
            <a:pPr lvl="2"/>
            <a:r>
              <a:rPr lang="en-GB" sz="2400" dirty="0"/>
              <a:t>Self-awareness</a:t>
            </a:r>
          </a:p>
          <a:p>
            <a:pPr lvl="2"/>
            <a:r>
              <a:rPr lang="en-GB" sz="2400" dirty="0"/>
              <a:t>Managing emotions</a:t>
            </a:r>
          </a:p>
          <a:p>
            <a:pPr lvl="2"/>
            <a:r>
              <a:rPr lang="en-GB" sz="2400" dirty="0"/>
              <a:t>Self-motivation</a:t>
            </a:r>
          </a:p>
          <a:p>
            <a:pPr lvl="2"/>
            <a:r>
              <a:rPr lang="en-GB" sz="2400" dirty="0"/>
              <a:t>Empathy for others</a:t>
            </a:r>
          </a:p>
          <a:p>
            <a:pPr lvl="2"/>
            <a:r>
              <a:rPr lang="en-GB" sz="2400" dirty="0"/>
              <a:t>Interpersonal skills</a:t>
            </a:r>
            <a:endParaRPr lang="en-GB" sz="2400" dirty="0"/>
          </a:p>
        </p:txBody>
      </p:sp>
    </p:spTree>
    <p:custDataLst>
      <p:tags r:id="rId1"/>
    </p:custDataLst>
    <p:extLst>
      <p:ext uri="{BB962C8B-B14F-4D97-AF65-F5344CB8AC3E}">
        <p14:creationId xmlns:p14="http://schemas.microsoft.com/office/powerpoint/2010/main" val="265248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229600" cy="883568"/>
          </a:xfrm>
        </p:spPr>
        <p:txBody>
          <a:bodyPr/>
          <a:lstStyle/>
          <a:p>
            <a:endParaRPr lang="en-GB"/>
          </a:p>
        </p:txBody>
      </p:sp>
      <p:sp>
        <p:nvSpPr>
          <p:cNvPr id="4" name="Content Placeholder 2"/>
          <p:cNvSpPr txBox="1">
            <a:spLocks noGrp="1"/>
          </p:cNvSpPr>
          <p:nvPr>
            <p:ph idx="1"/>
          </p:nvPr>
        </p:nvSpPr>
        <p:spPr bwMode="auto">
          <a:xfrm>
            <a:off x="1981200" y="1628800"/>
            <a:ext cx="8229600" cy="423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marL="342900" indent="-342900" algn="l" rtl="0" eaLnBrk="1" fontAlgn="base" hangingPunct="1">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1" fontAlgn="base" hangingPunct="1">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1" fontAlgn="base" hangingPunct="1">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9pPr>
          </a:lstStyle>
          <a:p>
            <a:r>
              <a:rPr lang="en-GB" b="1" kern="0" dirty="0" err="1" smtClean="0"/>
              <a:t>Rosete</a:t>
            </a:r>
            <a:r>
              <a:rPr lang="en-GB" b="1" kern="0" dirty="0" smtClean="0"/>
              <a:t> and </a:t>
            </a:r>
            <a:r>
              <a:rPr lang="en-GB" b="1" dirty="0" err="1" smtClean="0">
                <a:solidFill>
                  <a:schemeClr val="tx1"/>
                </a:solidFill>
              </a:rPr>
              <a:t>Ciarrochi</a:t>
            </a:r>
            <a:r>
              <a:rPr lang="en-GB" b="1" kern="0" dirty="0" smtClean="0"/>
              <a:t>, 2005</a:t>
            </a:r>
          </a:p>
          <a:p>
            <a:pPr lvl="2"/>
            <a:r>
              <a:rPr lang="en-GB" kern="0" dirty="0" smtClean="0"/>
              <a:t>Higher EI associated with higher leadership effectiveness.</a:t>
            </a:r>
          </a:p>
          <a:p>
            <a:pPr lvl="2"/>
            <a:r>
              <a:rPr lang="en-GB" kern="0" dirty="0" smtClean="0"/>
              <a:t>EI explained variance not explained by either personality or IQ</a:t>
            </a:r>
          </a:p>
          <a:p>
            <a:pPr lvl="2"/>
            <a:endParaRPr lang="en-GB" kern="0" dirty="0" smtClean="0"/>
          </a:p>
          <a:p>
            <a:r>
              <a:rPr lang="en-GB" b="1" dirty="0" smtClean="0"/>
              <a:t>Higgs and Aitken, 2003</a:t>
            </a:r>
            <a:endParaRPr lang="en-GB" b="1" kern="0" dirty="0" smtClean="0"/>
          </a:p>
          <a:p>
            <a:pPr lvl="2"/>
            <a:r>
              <a:rPr lang="en-GB" dirty="0" smtClean="0"/>
              <a:t>Relatively strong correlations between EI scores and leadership competencies</a:t>
            </a:r>
          </a:p>
          <a:p>
            <a:pPr marL="0" indent="0">
              <a:buNone/>
            </a:pPr>
            <a:endParaRPr lang="en-GB" dirty="0" smtClean="0"/>
          </a:p>
          <a:p>
            <a:pPr lvl="2"/>
            <a:endParaRPr lang="en-GB" dirty="0" smtClean="0"/>
          </a:p>
          <a:p>
            <a:pPr lvl="2"/>
            <a:endParaRPr lang="en-GB" kern="0" dirty="0"/>
          </a:p>
        </p:txBody>
      </p:sp>
    </p:spTree>
    <p:custDataLst>
      <p:tags r:id="rId1"/>
    </p:custDataLst>
    <p:extLst>
      <p:ext uri="{BB962C8B-B14F-4D97-AF65-F5344CB8AC3E}">
        <p14:creationId xmlns:p14="http://schemas.microsoft.com/office/powerpoint/2010/main" val="202570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Leadership and Personality</a:t>
            </a:r>
            <a:endParaRPr lang="en-GB" dirty="0">
              <a:solidFill>
                <a:schemeClr val="tx1"/>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15145214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8644" y="457200"/>
            <a:ext cx="9352156" cy="1027584"/>
          </a:xfrm>
        </p:spPr>
        <p:txBody>
          <a:bodyPr/>
          <a:lstStyle/>
          <a:p>
            <a:r>
              <a:rPr lang="en-GB" dirty="0" smtClean="0"/>
              <a:t>Leadership and Personality</a:t>
            </a:r>
            <a:endParaRPr lang="en-GB" dirty="0"/>
          </a:p>
        </p:txBody>
      </p:sp>
      <p:sp>
        <p:nvSpPr>
          <p:cNvPr id="3" name="Content Placeholder 2"/>
          <p:cNvSpPr>
            <a:spLocks noGrp="1"/>
          </p:cNvSpPr>
          <p:nvPr>
            <p:ph idx="1"/>
          </p:nvPr>
        </p:nvSpPr>
        <p:spPr>
          <a:xfrm>
            <a:off x="858644" y="1484784"/>
            <a:ext cx="9352156" cy="4382616"/>
          </a:xfrm>
        </p:spPr>
        <p:txBody>
          <a:bodyPr/>
          <a:lstStyle/>
          <a:p>
            <a:r>
              <a:rPr lang="en-GB" sz="2800" dirty="0"/>
              <a:t>Judge et al., (2002): Personality and leadership</a:t>
            </a:r>
          </a:p>
          <a:p>
            <a:pPr lvl="1"/>
            <a:r>
              <a:rPr lang="en-GB" sz="2400" dirty="0"/>
              <a:t>Meta-analysis using the Big Five</a:t>
            </a:r>
          </a:p>
          <a:p>
            <a:pPr marL="457200" lvl="1" indent="0">
              <a:buNone/>
            </a:pPr>
            <a:endParaRPr lang="en-GB" sz="2400" dirty="0"/>
          </a:p>
        </p:txBody>
      </p:sp>
      <p:grpSp>
        <p:nvGrpSpPr>
          <p:cNvPr id="7" name="Group 6"/>
          <p:cNvGrpSpPr/>
          <p:nvPr/>
        </p:nvGrpSpPr>
        <p:grpSpPr>
          <a:xfrm>
            <a:off x="2135560" y="4489929"/>
            <a:ext cx="3552056" cy="393120"/>
            <a:chOff x="0" y="131104"/>
            <a:chExt cx="3552056" cy="393120"/>
          </a:xfrm>
          <a:solidFill>
            <a:schemeClr val="accent1">
              <a:lumMod val="60000"/>
              <a:lumOff val="40000"/>
            </a:schemeClr>
          </a:solidFill>
        </p:grpSpPr>
        <p:sp>
          <p:nvSpPr>
            <p:cNvPr id="8" name="Rounded Rectangle 7"/>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a:solidFill>
                    <a:schemeClr val="accent1">
                      <a:lumMod val="75000"/>
                    </a:schemeClr>
                  </a:solidFill>
                </a:rPr>
                <a:t>Openness to experience</a:t>
              </a:r>
              <a:endParaRPr lang="en-GB" b="1" dirty="0">
                <a:solidFill>
                  <a:schemeClr val="accent1">
                    <a:lumMod val="75000"/>
                  </a:schemeClr>
                </a:solidFill>
              </a:endParaRPr>
            </a:p>
          </p:txBody>
        </p:sp>
        <p:sp>
          <p:nvSpPr>
            <p:cNvPr id="9"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defTabSz="755650">
                <a:lnSpc>
                  <a:spcPct val="90000"/>
                </a:lnSpc>
                <a:spcBef>
                  <a:spcPct val="0"/>
                </a:spcBef>
                <a:spcAft>
                  <a:spcPct val="35000"/>
                </a:spcAft>
              </a:pPr>
              <a:r>
                <a:rPr lang="en-GB" sz="1700" b="1" dirty="0">
                  <a:solidFill>
                    <a:schemeClr val="accent1">
                      <a:lumMod val="75000"/>
                    </a:schemeClr>
                  </a:solidFill>
                </a:rPr>
                <a:t>Openness to experience</a:t>
              </a:r>
              <a:endParaRPr lang="en-GB" sz="1700" b="1" dirty="0">
                <a:solidFill>
                  <a:schemeClr val="accent1">
                    <a:lumMod val="75000"/>
                  </a:schemeClr>
                </a:solidFill>
              </a:endParaRPr>
            </a:p>
          </p:txBody>
        </p:sp>
      </p:grpSp>
      <p:graphicFrame>
        <p:nvGraphicFramePr>
          <p:cNvPr id="6" name="Diagram 5"/>
          <p:cNvGraphicFramePr/>
          <p:nvPr>
            <p:extLst>
              <p:ext uri="{D42A27DB-BD31-4B8C-83A1-F6EECF244321}">
                <p14:modId xmlns:p14="http://schemas.microsoft.com/office/powerpoint/2010/main" val="2640889448"/>
              </p:ext>
            </p:extLst>
          </p:nvPr>
        </p:nvGraphicFramePr>
        <p:xfrm>
          <a:off x="2135560" y="2902126"/>
          <a:ext cx="3552056" cy="18387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0" name="Group 9"/>
          <p:cNvGrpSpPr/>
          <p:nvPr/>
        </p:nvGrpSpPr>
        <p:grpSpPr>
          <a:xfrm>
            <a:off x="2140760" y="5229200"/>
            <a:ext cx="3552056" cy="393120"/>
            <a:chOff x="0" y="131104"/>
            <a:chExt cx="3552056" cy="393120"/>
          </a:xfrm>
          <a:solidFill>
            <a:schemeClr val="accent1">
              <a:lumMod val="60000"/>
              <a:lumOff val="40000"/>
            </a:schemeClr>
          </a:solidFill>
        </p:grpSpPr>
        <p:sp>
          <p:nvSpPr>
            <p:cNvPr id="11" name="Rounded Rectangle 10"/>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a:solidFill>
                    <a:schemeClr val="accent1">
                      <a:lumMod val="75000"/>
                    </a:schemeClr>
                  </a:solidFill>
                </a:rPr>
                <a:t>Agreeableness </a:t>
              </a:r>
              <a:endParaRPr lang="en-GB" b="1" dirty="0">
                <a:solidFill>
                  <a:schemeClr val="accent1">
                    <a:lumMod val="75000"/>
                  </a:schemeClr>
                </a:solidFill>
              </a:endParaRPr>
            </a:p>
          </p:txBody>
        </p:sp>
        <p:sp>
          <p:nvSpPr>
            <p:cNvPr id="12"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defTabSz="755650">
                <a:lnSpc>
                  <a:spcPct val="90000"/>
                </a:lnSpc>
                <a:spcBef>
                  <a:spcPct val="0"/>
                </a:spcBef>
                <a:spcAft>
                  <a:spcPct val="35000"/>
                </a:spcAft>
              </a:pPr>
              <a:r>
                <a:rPr lang="en-GB" sz="1700" b="1" dirty="0">
                  <a:solidFill>
                    <a:schemeClr val="accent1">
                      <a:lumMod val="75000"/>
                    </a:schemeClr>
                  </a:solidFill>
                </a:rPr>
                <a:t>Agreeableness</a:t>
              </a:r>
              <a:endParaRPr lang="en-GB" sz="1700" b="1" dirty="0">
                <a:solidFill>
                  <a:schemeClr val="accent1">
                    <a:lumMod val="75000"/>
                  </a:schemeClr>
                </a:solidFill>
              </a:endParaRPr>
            </a:p>
          </p:txBody>
        </p:sp>
      </p:grpSp>
      <p:grpSp>
        <p:nvGrpSpPr>
          <p:cNvPr id="13" name="Group 12"/>
          <p:cNvGrpSpPr/>
          <p:nvPr/>
        </p:nvGrpSpPr>
        <p:grpSpPr>
          <a:xfrm>
            <a:off x="2147480" y="4881440"/>
            <a:ext cx="3552056" cy="347760"/>
            <a:chOff x="0" y="1182065"/>
            <a:chExt cx="3552056" cy="347760"/>
          </a:xfrm>
        </p:grpSpPr>
        <p:sp>
          <p:nvSpPr>
            <p:cNvPr id="14" name="Rectangle 13"/>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Rectangle 14"/>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defTabSz="577850">
                <a:lnSpc>
                  <a:spcPct val="90000"/>
                </a:lnSpc>
                <a:spcBef>
                  <a:spcPct val="0"/>
                </a:spcBef>
                <a:spcAft>
                  <a:spcPct val="20000"/>
                </a:spcAft>
                <a:buChar char="••"/>
              </a:pPr>
              <a:endParaRPr lang="en-GB" sz="1300"/>
            </a:p>
          </p:txBody>
        </p:sp>
      </p:grpSp>
      <p:grpSp>
        <p:nvGrpSpPr>
          <p:cNvPr id="16" name="Group 15"/>
          <p:cNvGrpSpPr/>
          <p:nvPr/>
        </p:nvGrpSpPr>
        <p:grpSpPr>
          <a:xfrm>
            <a:off x="2147480" y="4863858"/>
            <a:ext cx="3552056" cy="347760"/>
            <a:chOff x="0" y="1182065"/>
            <a:chExt cx="3552056" cy="347760"/>
          </a:xfrm>
        </p:grpSpPr>
        <p:sp>
          <p:nvSpPr>
            <p:cNvPr id="17" name="Rectangle 16"/>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Rectangle 17"/>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defTabSz="577850">
                <a:lnSpc>
                  <a:spcPct val="90000"/>
                </a:lnSpc>
                <a:spcBef>
                  <a:spcPct val="0"/>
                </a:spcBef>
                <a:spcAft>
                  <a:spcPct val="20000"/>
                </a:spcAft>
                <a:buChar char="••"/>
              </a:pPr>
              <a:endParaRPr lang="en-GB" sz="1300"/>
            </a:p>
          </p:txBody>
        </p:sp>
      </p:grpSp>
      <p:grpSp>
        <p:nvGrpSpPr>
          <p:cNvPr id="19" name="Group 18"/>
          <p:cNvGrpSpPr/>
          <p:nvPr/>
        </p:nvGrpSpPr>
        <p:grpSpPr>
          <a:xfrm>
            <a:off x="5303912" y="4516098"/>
            <a:ext cx="3552056" cy="347760"/>
            <a:chOff x="0" y="1182065"/>
            <a:chExt cx="3552056" cy="347760"/>
          </a:xfrm>
        </p:grpSpPr>
        <p:sp>
          <p:nvSpPr>
            <p:cNvPr id="20" name="Rectangle 19"/>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1" name="Rectangle 20"/>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defTabSz="577850">
                <a:lnSpc>
                  <a:spcPct val="90000"/>
                </a:lnSpc>
                <a:spcBef>
                  <a:spcPct val="0"/>
                </a:spcBef>
                <a:spcAft>
                  <a:spcPct val="20000"/>
                </a:spcAft>
                <a:buChar char="••"/>
              </a:pPr>
              <a:endParaRPr lang="en-GB" sz="1300"/>
            </a:p>
          </p:txBody>
        </p:sp>
      </p:grpSp>
      <p:sp>
        <p:nvSpPr>
          <p:cNvPr id="25" name="TextBox 24"/>
          <p:cNvSpPr txBox="1"/>
          <p:nvPr/>
        </p:nvSpPr>
        <p:spPr>
          <a:xfrm>
            <a:off x="2194133" y="4842286"/>
            <a:ext cx="1301959" cy="369332"/>
          </a:xfrm>
          <a:prstGeom prst="rect">
            <a:avLst/>
          </a:prstGeom>
          <a:noFill/>
        </p:spPr>
        <p:txBody>
          <a:bodyPr wrap="none" rtlCol="0">
            <a:spAutoFit/>
          </a:bodyPr>
          <a:lstStyle/>
          <a:p>
            <a:pPr marL="285750" indent="-285750">
              <a:buFont typeface="Arial" panose="020B0604020202020204" pitchFamily="34" charset="0"/>
              <a:buChar char="•"/>
            </a:pPr>
            <a:r>
              <a:rPr lang="en-GB" dirty="0"/>
              <a:t>r = .24</a:t>
            </a:r>
            <a:endParaRPr lang="en-GB" dirty="0"/>
          </a:p>
        </p:txBody>
      </p:sp>
      <p:sp>
        <p:nvSpPr>
          <p:cNvPr id="26" name="TextBox 25"/>
          <p:cNvSpPr txBox="1"/>
          <p:nvPr/>
        </p:nvSpPr>
        <p:spPr>
          <a:xfrm>
            <a:off x="2113278" y="5618603"/>
            <a:ext cx="1301959" cy="369332"/>
          </a:xfrm>
          <a:prstGeom prst="rect">
            <a:avLst/>
          </a:prstGeom>
          <a:noFill/>
        </p:spPr>
        <p:txBody>
          <a:bodyPr wrap="none" rtlCol="0">
            <a:spAutoFit/>
          </a:bodyPr>
          <a:lstStyle/>
          <a:p>
            <a:pPr marL="285750" indent="-285750">
              <a:buFont typeface="Arial" panose="020B0604020202020204" pitchFamily="34" charset="0"/>
              <a:buChar char="•"/>
            </a:pPr>
            <a:r>
              <a:rPr lang="en-GB" dirty="0"/>
              <a:t>r = .08</a:t>
            </a:r>
            <a:endParaRPr lang="en-GB" dirty="0"/>
          </a:p>
        </p:txBody>
      </p:sp>
      <p:grpSp>
        <p:nvGrpSpPr>
          <p:cNvPr id="27" name="Group 26"/>
          <p:cNvGrpSpPr/>
          <p:nvPr/>
        </p:nvGrpSpPr>
        <p:grpSpPr>
          <a:xfrm>
            <a:off x="2154751" y="5968744"/>
            <a:ext cx="3552056" cy="393120"/>
            <a:chOff x="0" y="131104"/>
            <a:chExt cx="3552056" cy="393120"/>
          </a:xfrm>
          <a:solidFill>
            <a:schemeClr val="accent1">
              <a:lumMod val="60000"/>
              <a:lumOff val="40000"/>
            </a:schemeClr>
          </a:solidFill>
        </p:grpSpPr>
        <p:sp>
          <p:nvSpPr>
            <p:cNvPr id="28" name="Rounded Rectangle 27"/>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a:solidFill>
                    <a:schemeClr val="accent1">
                      <a:lumMod val="75000"/>
                    </a:schemeClr>
                  </a:solidFill>
                </a:rPr>
                <a:t>Conscientiousness</a:t>
              </a:r>
              <a:endParaRPr lang="en-GB" b="1" dirty="0">
                <a:solidFill>
                  <a:schemeClr val="accent1">
                    <a:lumMod val="75000"/>
                  </a:schemeClr>
                </a:solidFill>
              </a:endParaRPr>
            </a:p>
          </p:txBody>
        </p:sp>
        <p:sp>
          <p:nvSpPr>
            <p:cNvPr id="29"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defTabSz="755650">
                <a:lnSpc>
                  <a:spcPct val="90000"/>
                </a:lnSpc>
                <a:spcBef>
                  <a:spcPct val="0"/>
                </a:spcBef>
                <a:spcAft>
                  <a:spcPct val="35000"/>
                </a:spcAft>
              </a:pPr>
              <a:r>
                <a:rPr lang="en-GB" sz="1700" b="1" dirty="0">
                  <a:solidFill>
                    <a:schemeClr val="accent1">
                      <a:lumMod val="75000"/>
                    </a:schemeClr>
                  </a:solidFill>
                </a:rPr>
                <a:t>Conscientiousness</a:t>
              </a:r>
              <a:endParaRPr lang="en-GB" sz="1700" b="1" dirty="0">
                <a:solidFill>
                  <a:schemeClr val="accent1">
                    <a:lumMod val="75000"/>
                  </a:schemeClr>
                </a:solidFill>
              </a:endParaRPr>
            </a:p>
          </p:txBody>
        </p:sp>
      </p:grpSp>
      <p:sp>
        <p:nvSpPr>
          <p:cNvPr id="30" name="TextBox 29"/>
          <p:cNvSpPr txBox="1"/>
          <p:nvPr/>
        </p:nvSpPr>
        <p:spPr>
          <a:xfrm>
            <a:off x="2135561" y="6340807"/>
            <a:ext cx="1301959" cy="369332"/>
          </a:xfrm>
          <a:prstGeom prst="rect">
            <a:avLst/>
          </a:prstGeom>
          <a:noFill/>
        </p:spPr>
        <p:txBody>
          <a:bodyPr wrap="none" rtlCol="0">
            <a:spAutoFit/>
          </a:bodyPr>
          <a:lstStyle/>
          <a:p>
            <a:pPr marL="285750" indent="-285750">
              <a:buFont typeface="Arial" panose="020B0604020202020204" pitchFamily="34" charset="0"/>
              <a:buChar char="•"/>
            </a:pPr>
            <a:r>
              <a:rPr lang="en-GB" dirty="0"/>
              <a:t>r = .28</a:t>
            </a:r>
            <a:endParaRPr lang="en-GB" dirty="0"/>
          </a:p>
        </p:txBody>
      </p:sp>
      <p:sp>
        <p:nvSpPr>
          <p:cNvPr id="31" name="TextBox 30"/>
          <p:cNvSpPr txBox="1"/>
          <p:nvPr/>
        </p:nvSpPr>
        <p:spPr>
          <a:xfrm>
            <a:off x="6312024" y="2902125"/>
            <a:ext cx="3888432" cy="4154984"/>
          </a:xfrm>
          <a:prstGeom prst="rect">
            <a:avLst/>
          </a:prstGeom>
          <a:noFill/>
        </p:spPr>
        <p:txBody>
          <a:bodyPr wrap="square" rtlCol="0">
            <a:spAutoFit/>
          </a:bodyPr>
          <a:lstStyle/>
          <a:p>
            <a:r>
              <a:rPr lang="en-GB" sz="2400" dirty="0">
                <a:solidFill>
                  <a:schemeClr val="accent1">
                    <a:lumMod val="75000"/>
                  </a:schemeClr>
                </a:solidFill>
              </a:rPr>
              <a:t>Extraversion: consistent general predictor across leader effectiveness and leader emergence</a:t>
            </a:r>
          </a:p>
          <a:p>
            <a:endParaRPr lang="en-GB" sz="2400" dirty="0">
              <a:solidFill>
                <a:schemeClr val="accent1">
                  <a:lumMod val="75000"/>
                </a:schemeClr>
              </a:solidFill>
            </a:endParaRPr>
          </a:p>
          <a:p>
            <a:r>
              <a:rPr lang="en-GB" sz="2400" dirty="0">
                <a:solidFill>
                  <a:schemeClr val="accent1">
                    <a:lumMod val="75000"/>
                  </a:schemeClr>
                </a:solidFill>
              </a:rPr>
              <a:t>Multiple correlation = .48 indicating strong support for the leader trait perspective</a:t>
            </a:r>
            <a:endParaRPr lang="en-GB" sz="2400" dirty="0">
              <a:solidFill>
                <a:schemeClr val="accent1">
                  <a:lumMod val="75000"/>
                </a:schemeClr>
              </a:solidFill>
            </a:endParaRPr>
          </a:p>
          <a:p>
            <a:endParaRPr lang="en-GB" sz="2400" dirty="0">
              <a:solidFill>
                <a:schemeClr val="accent6">
                  <a:lumMod val="75000"/>
                </a:schemeClr>
              </a:solidFill>
            </a:endParaRPr>
          </a:p>
        </p:txBody>
      </p:sp>
      <p:cxnSp>
        <p:nvCxnSpPr>
          <p:cNvPr id="33" name="Straight Arrow Connector 32"/>
          <p:cNvCxnSpPr/>
          <p:nvPr/>
        </p:nvCxnSpPr>
        <p:spPr bwMode="auto">
          <a:xfrm flipH="1">
            <a:off x="5706808" y="3284984"/>
            <a:ext cx="605217" cy="720080"/>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custDataLst>
      <p:tags r:id="rId1"/>
    </p:custDataLst>
    <p:extLst>
      <p:ext uri="{BB962C8B-B14F-4D97-AF65-F5344CB8AC3E}">
        <p14:creationId xmlns:p14="http://schemas.microsoft.com/office/powerpoint/2010/main" val="408189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down)">
                                      <p:cBhvr>
                                        <p:cTn id="7" dur="500"/>
                                        <p:tgtEl>
                                          <p:spTgt spid="31"/>
                                        </p:tgtEl>
                                      </p:cBhvr>
                                    </p:animEffect>
                                  </p:childTnLst>
                                </p:cTn>
                              </p:par>
                              <p:par>
                                <p:cTn id="8" presetID="2" presetClass="entr" presetSubtype="4"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 calcmode="lin" valueType="num">
                                      <p:cBhvr additive="base">
                                        <p:cTn id="10" dur="500" fill="hold"/>
                                        <p:tgtEl>
                                          <p:spTgt spid="33"/>
                                        </p:tgtEl>
                                        <p:attrNameLst>
                                          <p:attrName>ppt_x</p:attrName>
                                        </p:attrNameLst>
                                      </p:cBhvr>
                                      <p:tavLst>
                                        <p:tav tm="0">
                                          <p:val>
                                            <p:strVal val="#ppt_x"/>
                                          </p:val>
                                        </p:tav>
                                        <p:tav tm="100000">
                                          <p:val>
                                            <p:strVal val="#ppt_x"/>
                                          </p:val>
                                        </p:tav>
                                      </p:tavLst>
                                    </p:anim>
                                    <p:anim calcmode="lin" valueType="num">
                                      <p:cBhvr additive="base">
                                        <p:cTn id="11"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229600" cy="955576"/>
          </a:xfrm>
        </p:spPr>
        <p:txBody>
          <a:bodyPr/>
          <a:lstStyle/>
          <a:p>
            <a:r>
              <a:rPr lang="en-GB" dirty="0" smtClean="0"/>
              <a:t>Leadership and Personality</a:t>
            </a:r>
            <a:endParaRPr lang="en-GB" dirty="0"/>
          </a:p>
        </p:txBody>
      </p:sp>
      <p:sp>
        <p:nvSpPr>
          <p:cNvPr id="3" name="Content Placeholder 2"/>
          <p:cNvSpPr>
            <a:spLocks noGrp="1"/>
          </p:cNvSpPr>
          <p:nvPr>
            <p:ph idx="1"/>
          </p:nvPr>
        </p:nvSpPr>
        <p:spPr>
          <a:xfrm>
            <a:off x="1981200" y="1628800"/>
            <a:ext cx="8229600" cy="4238600"/>
          </a:xfrm>
        </p:spPr>
        <p:txBody>
          <a:bodyPr/>
          <a:lstStyle/>
          <a:p>
            <a:r>
              <a:rPr lang="en-GB" sz="2800" dirty="0"/>
              <a:t>Those who are more likely to emerge as leaders, and be more effective, tend also to be:</a:t>
            </a:r>
          </a:p>
          <a:p>
            <a:endParaRPr lang="en-GB" dirty="0"/>
          </a:p>
          <a:p>
            <a:endParaRPr lang="en-GB" dirty="0"/>
          </a:p>
        </p:txBody>
      </p:sp>
      <p:sp>
        <p:nvSpPr>
          <p:cNvPr id="4" name="Up Arrow 3"/>
          <p:cNvSpPr/>
          <p:nvPr/>
        </p:nvSpPr>
        <p:spPr bwMode="auto">
          <a:xfrm>
            <a:off x="2099556" y="3101546"/>
            <a:ext cx="576064" cy="903518"/>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a:latin typeface="Arial" charset="0"/>
            </a:endParaRPr>
          </a:p>
        </p:txBody>
      </p:sp>
      <p:sp>
        <p:nvSpPr>
          <p:cNvPr id="5" name="TextBox 4"/>
          <p:cNvSpPr txBox="1"/>
          <p:nvPr/>
        </p:nvSpPr>
        <p:spPr>
          <a:xfrm>
            <a:off x="2855640" y="3024192"/>
            <a:ext cx="7128792" cy="1138773"/>
          </a:xfrm>
          <a:prstGeom prst="rect">
            <a:avLst/>
          </a:prstGeom>
          <a:noFill/>
        </p:spPr>
        <p:txBody>
          <a:bodyPr wrap="square" rtlCol="0">
            <a:spAutoFit/>
          </a:bodyPr>
          <a:lstStyle/>
          <a:p>
            <a:r>
              <a:rPr lang="en-GB" sz="2400" dirty="0"/>
              <a:t>in Extraversion, Openness to experience and Conscientiousness</a:t>
            </a:r>
          </a:p>
          <a:p>
            <a:pPr marL="742950" lvl="1" indent="-285750">
              <a:buFont typeface="Arial" panose="020B0604020202020204" pitchFamily="34" charset="0"/>
              <a:buChar char="•"/>
            </a:pPr>
            <a:r>
              <a:rPr lang="en-GB" sz="2000" dirty="0"/>
              <a:t>Small positive correlations</a:t>
            </a:r>
            <a:endParaRPr lang="en-GB" sz="2000" dirty="0"/>
          </a:p>
        </p:txBody>
      </p:sp>
      <p:sp>
        <p:nvSpPr>
          <p:cNvPr id="6" name="Down Arrow 5"/>
          <p:cNvSpPr/>
          <p:nvPr/>
        </p:nvSpPr>
        <p:spPr bwMode="auto">
          <a:xfrm>
            <a:off x="2171564" y="4676681"/>
            <a:ext cx="504056" cy="871091"/>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a:latin typeface="Arial" charset="0"/>
            </a:endParaRPr>
          </a:p>
        </p:txBody>
      </p:sp>
      <p:sp>
        <p:nvSpPr>
          <p:cNvPr id="7" name="TextBox 6"/>
          <p:cNvSpPr txBox="1"/>
          <p:nvPr/>
        </p:nvSpPr>
        <p:spPr>
          <a:xfrm>
            <a:off x="2855640" y="4676681"/>
            <a:ext cx="7273160" cy="769441"/>
          </a:xfrm>
          <a:prstGeom prst="rect">
            <a:avLst/>
          </a:prstGeom>
          <a:noFill/>
        </p:spPr>
        <p:txBody>
          <a:bodyPr wrap="square" rtlCol="0">
            <a:spAutoFit/>
          </a:bodyPr>
          <a:lstStyle/>
          <a:p>
            <a:r>
              <a:rPr lang="en-GB" sz="2400" dirty="0"/>
              <a:t>in Neuroticism</a:t>
            </a:r>
          </a:p>
          <a:p>
            <a:pPr marL="742950" lvl="1" indent="-285750">
              <a:buFont typeface="Arial" panose="020B0604020202020204" pitchFamily="34" charset="0"/>
              <a:buChar char="•"/>
            </a:pPr>
            <a:r>
              <a:rPr lang="en-GB" sz="2000" dirty="0"/>
              <a:t>Small negative correlation</a:t>
            </a:r>
            <a:endParaRPr lang="en-GB" sz="2000" dirty="0"/>
          </a:p>
        </p:txBody>
      </p:sp>
    </p:spTree>
    <p:custDataLst>
      <p:tags r:id="rId1"/>
    </p:custDataLst>
    <p:extLst>
      <p:ext uri="{BB962C8B-B14F-4D97-AF65-F5344CB8AC3E}">
        <p14:creationId xmlns:p14="http://schemas.microsoft.com/office/powerpoint/2010/main" val="3182361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Fails to provide </a:t>
            </a:r>
            <a:r>
              <a:rPr lang="en-GB" sz="2800" b="1" i="1" dirty="0">
                <a:solidFill>
                  <a:schemeClr val="accent1">
                    <a:lumMod val="75000"/>
                  </a:schemeClr>
                </a:solidFill>
              </a:rPr>
              <a:t>causal</a:t>
            </a:r>
            <a:r>
              <a:rPr lang="en-GB" sz="2800" dirty="0"/>
              <a:t> explanations for individual differences</a:t>
            </a:r>
          </a:p>
          <a:p>
            <a:endParaRPr lang="en-GB" sz="2800" dirty="0"/>
          </a:p>
          <a:p>
            <a:r>
              <a:rPr lang="en-GB" sz="2800" dirty="0"/>
              <a:t>Doesn’t provide a theoretical explanation of individuals </a:t>
            </a:r>
            <a:r>
              <a:rPr lang="en-GB" sz="2800" b="1" i="1" dirty="0">
                <a:solidFill>
                  <a:schemeClr val="accent1">
                    <a:lumMod val="75000"/>
                  </a:schemeClr>
                </a:solidFill>
              </a:rPr>
              <a:t>motivation</a:t>
            </a:r>
            <a:r>
              <a:rPr lang="en-GB" sz="2800" dirty="0"/>
              <a:t> to become a leader</a:t>
            </a:r>
          </a:p>
          <a:p>
            <a:endParaRPr lang="en-GB" sz="2800" dirty="0"/>
          </a:p>
          <a:p>
            <a:r>
              <a:rPr lang="en-GB" sz="2800" dirty="0"/>
              <a:t>Doesn’t explain the </a:t>
            </a:r>
            <a:r>
              <a:rPr lang="en-GB" sz="2800" b="1" i="1" dirty="0">
                <a:solidFill>
                  <a:schemeClr val="accent1">
                    <a:lumMod val="75000"/>
                  </a:schemeClr>
                </a:solidFill>
              </a:rPr>
              <a:t>interactions</a:t>
            </a:r>
            <a:r>
              <a:rPr lang="en-GB" sz="2800" dirty="0"/>
              <a:t> of traits with situational factors to produce leader behaviour and outcomes</a:t>
            </a:r>
            <a:endParaRPr lang="en-GB" sz="2800" dirty="0"/>
          </a:p>
        </p:txBody>
      </p:sp>
    </p:spTree>
    <p:custDataLst>
      <p:tags r:id="rId1"/>
    </p:custDataLst>
    <p:extLst>
      <p:ext uri="{BB962C8B-B14F-4D97-AF65-F5344CB8AC3E}">
        <p14:creationId xmlns:p14="http://schemas.microsoft.com/office/powerpoint/2010/main" val="1866827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normAutofit/>
          </a:bodyPr>
          <a:lstStyle/>
          <a:p>
            <a:r>
              <a:rPr lang="en-GB" sz="2800" dirty="0"/>
              <a:t>Personality characteristics in themselves </a:t>
            </a:r>
            <a:r>
              <a:rPr lang="en-GB" sz="2800" b="1" dirty="0">
                <a:solidFill>
                  <a:srgbClr val="0070C0"/>
                </a:solidFill>
              </a:rPr>
              <a:t>do not make leaders effective</a:t>
            </a:r>
            <a:r>
              <a:rPr lang="en-GB" sz="2800" dirty="0">
                <a:solidFill>
                  <a:srgbClr val="0070C0"/>
                </a:solidFill>
              </a:rPr>
              <a:t>!</a:t>
            </a:r>
          </a:p>
          <a:p>
            <a:endParaRPr lang="en-GB" sz="2800" dirty="0"/>
          </a:p>
          <a:p>
            <a:r>
              <a:rPr lang="en-GB" sz="2800" dirty="0"/>
              <a:t>Matters </a:t>
            </a:r>
            <a:r>
              <a:rPr lang="en-GB" sz="2800" u="sng" dirty="0">
                <a:solidFill>
                  <a:srgbClr val="0070C0"/>
                </a:solidFill>
              </a:rPr>
              <a:t>how</a:t>
            </a:r>
            <a:r>
              <a:rPr lang="en-GB" sz="2800" dirty="0"/>
              <a:t> those characteristics are expressed in </a:t>
            </a:r>
            <a:r>
              <a:rPr lang="en-GB" sz="2800" u="sng" dirty="0">
                <a:solidFill>
                  <a:srgbClr val="0070C0"/>
                </a:solidFill>
              </a:rPr>
              <a:t>behaviour</a:t>
            </a:r>
            <a:r>
              <a:rPr lang="en-GB" sz="2800" dirty="0"/>
              <a:t>, and how that behaviour is </a:t>
            </a:r>
            <a:r>
              <a:rPr lang="en-GB" sz="2800" u="sng" dirty="0">
                <a:solidFill>
                  <a:srgbClr val="0070C0"/>
                </a:solidFill>
              </a:rPr>
              <a:t>understood</a:t>
            </a:r>
            <a:r>
              <a:rPr lang="en-GB" sz="2800" dirty="0"/>
              <a:t> by others.</a:t>
            </a:r>
            <a:endParaRPr lang="en-GB" sz="2800" dirty="0"/>
          </a:p>
        </p:txBody>
      </p:sp>
    </p:spTree>
    <p:custDataLst>
      <p:tags r:id="rId1"/>
    </p:custDataLst>
    <p:extLst>
      <p:ext uri="{BB962C8B-B14F-4D97-AF65-F5344CB8AC3E}">
        <p14:creationId xmlns:p14="http://schemas.microsoft.com/office/powerpoint/2010/main" val="176468043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Behavioural approaches to leadership</a:t>
            </a:r>
            <a:endParaRPr lang="en-GB" dirty="0">
              <a:solidFill>
                <a:schemeClr val="tx1"/>
              </a:solidFill>
            </a:endParaRPr>
          </a:p>
        </p:txBody>
      </p:sp>
      <p:sp>
        <p:nvSpPr>
          <p:cNvPr id="3" name="Subtitle 2"/>
          <p:cNvSpPr>
            <a:spLocks noGrp="1"/>
          </p:cNvSpPr>
          <p:nvPr>
            <p:ph type="subTitle" idx="1"/>
          </p:nvPr>
        </p:nvSpPr>
        <p:spPr>
          <a:xfrm>
            <a:off x="2207569" y="5013176"/>
            <a:ext cx="8038719" cy="1645920"/>
          </a:xfrm>
        </p:spPr>
        <p:txBody>
          <a:bodyPr/>
          <a:lstStyle/>
          <a:p>
            <a:pPr algn="ctr"/>
            <a:r>
              <a:rPr lang="en-GB" sz="3200" b="1" dirty="0">
                <a:solidFill>
                  <a:srgbClr val="0070C0"/>
                </a:solidFill>
              </a:rPr>
              <a:t>Transactional and transformational leaders</a:t>
            </a:r>
            <a:endParaRPr lang="en-GB" sz="3200" b="1" dirty="0">
              <a:solidFill>
                <a:srgbClr val="0070C0"/>
              </a:solidFill>
            </a:endParaRPr>
          </a:p>
        </p:txBody>
      </p:sp>
    </p:spTree>
    <p:custDataLst>
      <p:tags r:id="rId1"/>
    </p:custDataLst>
    <p:extLst>
      <p:ext uri="{BB962C8B-B14F-4D97-AF65-F5344CB8AC3E}">
        <p14:creationId xmlns:p14="http://schemas.microsoft.com/office/powerpoint/2010/main" val="26136392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7786" y="499534"/>
            <a:ext cx="8858716" cy="913243"/>
          </a:xfrm>
        </p:spPr>
        <p:txBody>
          <a:bodyPr>
            <a:normAutofit/>
          </a:bodyPr>
          <a:lstStyle/>
          <a:p>
            <a:r>
              <a:rPr lang="en-GB" dirty="0"/>
              <a:t>Transactional Leadership</a:t>
            </a:r>
            <a:endParaRPr lang="en-GB" dirty="0"/>
          </a:p>
        </p:txBody>
      </p:sp>
      <p:sp>
        <p:nvSpPr>
          <p:cNvPr id="3" name="Content Placeholder 2"/>
          <p:cNvSpPr>
            <a:spLocks noGrp="1"/>
          </p:cNvSpPr>
          <p:nvPr>
            <p:ph idx="1"/>
          </p:nvPr>
        </p:nvSpPr>
        <p:spPr>
          <a:xfrm>
            <a:off x="1237786" y="1628801"/>
            <a:ext cx="8858714" cy="4130778"/>
          </a:xfrm>
        </p:spPr>
        <p:txBody>
          <a:bodyPr/>
          <a:lstStyle/>
          <a:p>
            <a:r>
              <a:rPr lang="en-GB" sz="2800" dirty="0" smtClean="0"/>
              <a:t>Characterised by:</a:t>
            </a:r>
          </a:p>
          <a:p>
            <a:pPr lvl="1"/>
            <a:endParaRPr lang="en-GB" sz="2400" dirty="0"/>
          </a:p>
          <a:p>
            <a:pPr lvl="2">
              <a:buFont typeface="Courier New" panose="02070309020205020404" pitchFamily="49" charset="0"/>
              <a:buChar char="o"/>
            </a:pPr>
            <a:r>
              <a:rPr lang="en-GB" sz="1800" dirty="0" smtClean="0"/>
              <a:t>Tendency to control, rather than inspire</a:t>
            </a:r>
          </a:p>
          <a:p>
            <a:pPr lvl="2">
              <a:buFont typeface="Courier New" panose="02070309020205020404" pitchFamily="49" charset="0"/>
              <a:buChar char="o"/>
            </a:pPr>
            <a:r>
              <a:rPr lang="en-GB" sz="1800" dirty="0" smtClean="0"/>
              <a:t>Exchange of rewards </a:t>
            </a:r>
            <a:r>
              <a:rPr lang="en-GB" sz="1800" dirty="0"/>
              <a:t>in return for </a:t>
            </a:r>
            <a:r>
              <a:rPr lang="en-GB" sz="1800" dirty="0" smtClean="0"/>
              <a:t>compliance/authority</a:t>
            </a:r>
          </a:p>
          <a:p>
            <a:pPr lvl="2">
              <a:buFont typeface="Courier New" panose="02070309020205020404" pitchFamily="49" charset="0"/>
              <a:buChar char="o"/>
            </a:pPr>
            <a:endParaRPr lang="en-GB" sz="1800" dirty="0"/>
          </a:p>
          <a:p>
            <a:pPr marL="0" lvl="2" indent="0">
              <a:buNone/>
            </a:pPr>
            <a:r>
              <a:rPr lang="en-GB" sz="1800" i="0" dirty="0" smtClean="0"/>
              <a:t>Two styles of TA leadership;</a:t>
            </a:r>
          </a:p>
          <a:p>
            <a:pPr marL="0" lvl="2" indent="0">
              <a:buNone/>
            </a:pPr>
            <a:endParaRPr lang="en-GB" i="0" dirty="0"/>
          </a:p>
        </p:txBody>
      </p:sp>
      <p:graphicFrame>
        <p:nvGraphicFramePr>
          <p:cNvPr id="4" name="Diagram 3"/>
          <p:cNvGraphicFramePr/>
          <p:nvPr>
            <p:extLst/>
          </p:nvPr>
        </p:nvGraphicFramePr>
        <p:xfrm>
          <a:off x="2016919" y="4149080"/>
          <a:ext cx="6096000" cy="3559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8302682" y="3687849"/>
            <a:ext cx="2160240"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ACTIVE</a:t>
            </a:r>
            <a:endParaRPr lang="en-GB" dirty="0"/>
          </a:p>
        </p:txBody>
      </p:sp>
      <p:sp>
        <p:nvSpPr>
          <p:cNvPr id="6" name="Rounded Rectangle 5"/>
          <p:cNvSpPr/>
          <p:nvPr/>
        </p:nvSpPr>
        <p:spPr>
          <a:xfrm>
            <a:off x="8310850" y="5248799"/>
            <a:ext cx="2160240"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PASSIVE</a:t>
            </a:r>
            <a:endParaRPr lang="en-GB" dirty="0"/>
          </a:p>
        </p:txBody>
      </p:sp>
      <p:sp>
        <p:nvSpPr>
          <p:cNvPr id="7" name="TextBox 6"/>
          <p:cNvSpPr txBox="1"/>
          <p:nvPr/>
        </p:nvSpPr>
        <p:spPr>
          <a:xfrm>
            <a:off x="8335495" y="4054087"/>
            <a:ext cx="1944216" cy="1077218"/>
          </a:xfrm>
          <a:prstGeom prst="rect">
            <a:avLst/>
          </a:prstGeom>
          <a:noFill/>
        </p:spPr>
        <p:txBody>
          <a:bodyPr wrap="square" rtlCol="0">
            <a:spAutoFit/>
          </a:bodyPr>
          <a:lstStyle/>
          <a:p>
            <a:r>
              <a:rPr lang="en-GB" sz="1600" dirty="0"/>
              <a:t>Leader monitors situation to </a:t>
            </a:r>
            <a:r>
              <a:rPr lang="en-GB" sz="1600" b="1" dirty="0"/>
              <a:t>anticipate </a:t>
            </a:r>
            <a:r>
              <a:rPr lang="en-GB" sz="1600" dirty="0"/>
              <a:t>problems</a:t>
            </a:r>
            <a:endParaRPr lang="en-GB" sz="1600" dirty="0"/>
          </a:p>
        </p:txBody>
      </p:sp>
      <p:sp>
        <p:nvSpPr>
          <p:cNvPr id="8" name="TextBox 7"/>
          <p:cNvSpPr txBox="1"/>
          <p:nvPr/>
        </p:nvSpPr>
        <p:spPr>
          <a:xfrm>
            <a:off x="8335495" y="5661248"/>
            <a:ext cx="1944216" cy="1077218"/>
          </a:xfrm>
          <a:prstGeom prst="rect">
            <a:avLst/>
          </a:prstGeom>
          <a:noFill/>
        </p:spPr>
        <p:txBody>
          <a:bodyPr wrap="square" rtlCol="0">
            <a:spAutoFit/>
          </a:bodyPr>
          <a:lstStyle/>
          <a:p>
            <a:r>
              <a:rPr lang="en-GB" sz="1600" dirty="0"/>
              <a:t>Leader does nothing </a:t>
            </a:r>
            <a:r>
              <a:rPr lang="en-GB" sz="1600" b="1" dirty="0"/>
              <a:t>until</a:t>
            </a:r>
            <a:r>
              <a:rPr lang="en-GB" sz="1600" dirty="0"/>
              <a:t> problem/mistake has occurred</a:t>
            </a:r>
            <a:endParaRPr lang="en-GB" sz="1600" dirty="0"/>
          </a:p>
        </p:txBody>
      </p:sp>
    </p:spTree>
    <p:extLst>
      <p:ext uri="{BB962C8B-B14F-4D97-AF65-F5344CB8AC3E}">
        <p14:creationId xmlns:p14="http://schemas.microsoft.com/office/powerpoint/2010/main" val="67753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146" y="457200"/>
            <a:ext cx="8872654" cy="1027584"/>
          </a:xfrm>
        </p:spPr>
        <p:txBody>
          <a:bodyPr/>
          <a:lstStyle/>
          <a:p>
            <a:r>
              <a:rPr lang="en-GB" dirty="0"/>
              <a:t>Transformational leadership</a:t>
            </a:r>
            <a:endParaRPr lang="en-GB" dirty="0"/>
          </a:p>
        </p:txBody>
      </p:sp>
      <p:sp>
        <p:nvSpPr>
          <p:cNvPr id="3" name="Content Placeholder 2"/>
          <p:cNvSpPr>
            <a:spLocks noGrp="1"/>
          </p:cNvSpPr>
          <p:nvPr>
            <p:ph idx="1"/>
          </p:nvPr>
        </p:nvSpPr>
        <p:spPr>
          <a:xfrm>
            <a:off x="1159727" y="1628800"/>
            <a:ext cx="9051073" cy="4238600"/>
          </a:xfrm>
        </p:spPr>
        <p:txBody>
          <a:bodyPr>
            <a:normAutofit fontScale="92500" lnSpcReduction="20000"/>
          </a:bodyPr>
          <a:lstStyle/>
          <a:p>
            <a:r>
              <a:rPr lang="en-GB" sz="2800" b="1" i="1" dirty="0"/>
              <a:t>Leaders as mentors</a:t>
            </a:r>
          </a:p>
          <a:p>
            <a:endParaRPr lang="en-GB" sz="2800" i="1" dirty="0"/>
          </a:p>
          <a:p>
            <a:r>
              <a:rPr lang="en-GB" sz="2800" dirty="0"/>
              <a:t>Essentially a charismatic leadership style</a:t>
            </a:r>
          </a:p>
          <a:p>
            <a:pPr lvl="2"/>
            <a:r>
              <a:rPr lang="en-GB" sz="2200" i="1" dirty="0" smtClean="0"/>
              <a:t>“Divinely inspired gift”</a:t>
            </a:r>
          </a:p>
          <a:p>
            <a:pPr lvl="2"/>
            <a:endParaRPr lang="en-GB" i="1" dirty="0"/>
          </a:p>
          <a:p>
            <a:r>
              <a:rPr lang="en-GB" sz="2800" dirty="0"/>
              <a:t>Effective leaders possess exceptional personal qualities</a:t>
            </a:r>
          </a:p>
          <a:p>
            <a:endParaRPr lang="en-GB" sz="2800" dirty="0"/>
          </a:p>
          <a:p>
            <a:r>
              <a:rPr lang="en-GB" sz="2800" dirty="0"/>
              <a:t>Core theme: leaders need vision and inspire loyalty and emotional attachment</a:t>
            </a:r>
          </a:p>
          <a:p>
            <a:pPr lvl="2"/>
            <a:endParaRPr lang="en-GB" i="1" dirty="0" smtClean="0"/>
          </a:p>
          <a:p>
            <a:endParaRPr lang="en-GB" dirty="0"/>
          </a:p>
        </p:txBody>
      </p:sp>
    </p:spTree>
    <p:custDataLst>
      <p:tags r:id="rId1"/>
    </p:custDataLst>
    <p:extLst>
      <p:ext uri="{BB962C8B-B14F-4D97-AF65-F5344CB8AC3E}">
        <p14:creationId xmlns:p14="http://schemas.microsoft.com/office/powerpoint/2010/main" val="22200188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180" y="457200"/>
            <a:ext cx="9017620" cy="883568"/>
          </a:xfrm>
        </p:spPr>
        <p:txBody>
          <a:bodyPr/>
          <a:lstStyle/>
          <a:p>
            <a:r>
              <a:rPr lang="en-GB" sz="3600" dirty="0"/>
              <a:t>Transformational leadership</a:t>
            </a:r>
            <a:endParaRPr lang="en-GB" sz="3600" dirty="0"/>
          </a:p>
        </p:txBody>
      </p:sp>
      <p:sp>
        <p:nvSpPr>
          <p:cNvPr id="3" name="Content Placeholder 2"/>
          <p:cNvSpPr>
            <a:spLocks noGrp="1"/>
          </p:cNvSpPr>
          <p:nvPr>
            <p:ph idx="1"/>
          </p:nvPr>
        </p:nvSpPr>
        <p:spPr>
          <a:xfrm>
            <a:off x="1193180" y="1628800"/>
            <a:ext cx="9017620" cy="4752528"/>
          </a:xfrm>
        </p:spPr>
        <p:txBody>
          <a:bodyPr>
            <a:normAutofit fontScale="92500" lnSpcReduction="10000"/>
          </a:bodyPr>
          <a:lstStyle/>
          <a:p>
            <a:r>
              <a:rPr lang="en-GB" sz="2800" dirty="0"/>
              <a:t>Transformational leaders; 4 behavioural styles (Bass, 1985);</a:t>
            </a:r>
          </a:p>
          <a:p>
            <a:endParaRPr lang="en-GB" sz="2800" dirty="0"/>
          </a:p>
          <a:p>
            <a:pPr lvl="2"/>
            <a:r>
              <a:rPr lang="en-GB" sz="2400" b="1" dirty="0">
                <a:solidFill>
                  <a:schemeClr val="accent1">
                    <a:lumMod val="75000"/>
                  </a:schemeClr>
                </a:solidFill>
              </a:rPr>
              <a:t>Individualised consideration</a:t>
            </a:r>
          </a:p>
          <a:p>
            <a:pPr lvl="3"/>
            <a:r>
              <a:rPr lang="en-GB" sz="2000" dirty="0"/>
              <a:t>Develops and mentors followers – fosters self-confidence</a:t>
            </a:r>
          </a:p>
          <a:p>
            <a:pPr lvl="2"/>
            <a:r>
              <a:rPr lang="en-GB" sz="2400" b="1" dirty="0">
                <a:solidFill>
                  <a:schemeClr val="accent1">
                    <a:lumMod val="75000"/>
                  </a:schemeClr>
                </a:solidFill>
              </a:rPr>
              <a:t>Intellectual simulation</a:t>
            </a:r>
          </a:p>
          <a:p>
            <a:pPr lvl="3"/>
            <a:r>
              <a:rPr lang="en-GB" sz="2000" dirty="0"/>
              <a:t>Encourages creative problem solving</a:t>
            </a:r>
            <a:endParaRPr lang="en-GB" sz="2000" dirty="0"/>
          </a:p>
          <a:p>
            <a:pPr lvl="2"/>
            <a:r>
              <a:rPr lang="en-GB" sz="2400" b="1" dirty="0">
                <a:solidFill>
                  <a:schemeClr val="accent1">
                    <a:lumMod val="75000"/>
                  </a:schemeClr>
                </a:solidFill>
              </a:rPr>
              <a:t>Inspirational motivation</a:t>
            </a:r>
          </a:p>
          <a:p>
            <a:pPr lvl="3"/>
            <a:r>
              <a:rPr lang="en-GB" sz="2000" dirty="0"/>
              <a:t>Leader is optimistic and excited about goals and future plans. Models appropriate behaviour</a:t>
            </a:r>
          </a:p>
          <a:p>
            <a:pPr lvl="2"/>
            <a:r>
              <a:rPr lang="en-GB" sz="2400" b="1" dirty="0">
                <a:solidFill>
                  <a:schemeClr val="accent1">
                    <a:lumMod val="75000"/>
                  </a:schemeClr>
                </a:solidFill>
              </a:rPr>
              <a:t>Idealised influence (charisma)</a:t>
            </a:r>
            <a:endParaRPr lang="en-GB" sz="2400" b="1" dirty="0">
              <a:solidFill>
                <a:schemeClr val="accent1">
                  <a:lumMod val="75000"/>
                </a:schemeClr>
              </a:solidFill>
            </a:endParaRPr>
          </a:p>
          <a:p>
            <a:pPr lvl="3"/>
            <a:r>
              <a:rPr lang="en-GB" sz="2000" dirty="0"/>
              <a:t>Makes personal sacrifices, shares glory; arouses strong identification with leader</a:t>
            </a:r>
          </a:p>
          <a:p>
            <a:endParaRPr lang="en-GB" sz="2800" dirty="0"/>
          </a:p>
          <a:p>
            <a:endParaRPr lang="en-GB" sz="2800" dirty="0"/>
          </a:p>
        </p:txBody>
      </p:sp>
    </p:spTree>
    <p:custDataLst>
      <p:tags r:id="rId1"/>
    </p:custDataLst>
    <p:extLst>
      <p:ext uri="{BB962C8B-B14F-4D97-AF65-F5344CB8AC3E}">
        <p14:creationId xmlns:p14="http://schemas.microsoft.com/office/powerpoint/2010/main" val="22730450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920" y="499534"/>
            <a:ext cx="8079581" cy="985251"/>
          </a:xfrm>
        </p:spPr>
        <p:txBody>
          <a:bodyPr>
            <a:normAutofit/>
          </a:bodyPr>
          <a:lstStyle/>
          <a:p>
            <a:r>
              <a:rPr lang="en-GB" dirty="0"/>
              <a:t>Transformational Leadership</a:t>
            </a:r>
            <a:endParaRPr lang="en-GB" dirty="0"/>
          </a:p>
        </p:txBody>
      </p:sp>
      <p:sp>
        <p:nvSpPr>
          <p:cNvPr id="3" name="Content Placeholder 2"/>
          <p:cNvSpPr>
            <a:spLocks noGrp="1"/>
          </p:cNvSpPr>
          <p:nvPr>
            <p:ph idx="1"/>
          </p:nvPr>
        </p:nvSpPr>
        <p:spPr>
          <a:xfrm>
            <a:off x="2031206" y="1556793"/>
            <a:ext cx="8065294" cy="4202786"/>
          </a:xfrm>
        </p:spPr>
        <p:txBody>
          <a:bodyPr/>
          <a:lstStyle/>
          <a:p>
            <a:r>
              <a:rPr lang="en-GB" dirty="0"/>
              <a:t>Transformational leaders; 4 behavioural styles (Bass, 1985);</a:t>
            </a:r>
          </a:p>
          <a:p>
            <a:endParaRPr lang="en-GB" dirty="0"/>
          </a:p>
        </p:txBody>
      </p:sp>
      <p:graphicFrame>
        <p:nvGraphicFramePr>
          <p:cNvPr id="4" name="Diagram 3"/>
          <p:cNvGraphicFramePr/>
          <p:nvPr>
            <p:extLst/>
          </p:nvPr>
        </p:nvGraphicFramePr>
        <p:xfrm>
          <a:off x="3008709" y="2204864"/>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2016920" y="2420888"/>
            <a:ext cx="1702817" cy="1815976"/>
          </a:xfrm>
          <a:prstGeom prst="roundRect">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6" name="Rounded Rectangle 5"/>
          <p:cNvSpPr/>
          <p:nvPr/>
        </p:nvSpPr>
        <p:spPr>
          <a:xfrm>
            <a:off x="1896219" y="2719173"/>
            <a:ext cx="1944216" cy="30243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Leader treats follower on own merits; seeks to develop follower through delegation of projects and mentoring</a:t>
            </a:r>
            <a:endParaRPr lang="en-GB" dirty="0"/>
          </a:p>
        </p:txBody>
      </p:sp>
      <p:sp>
        <p:nvSpPr>
          <p:cNvPr id="7" name="Oval 6"/>
          <p:cNvSpPr/>
          <p:nvPr/>
        </p:nvSpPr>
        <p:spPr>
          <a:xfrm>
            <a:off x="4151784" y="2132856"/>
            <a:ext cx="2088232" cy="2664297"/>
          </a:xfrm>
          <a:prstGeom prst="ellipse">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376297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920" y="499534"/>
            <a:ext cx="8079581" cy="985251"/>
          </a:xfrm>
        </p:spPr>
        <p:txBody>
          <a:bodyPr>
            <a:normAutofit/>
          </a:bodyPr>
          <a:lstStyle/>
          <a:p>
            <a:r>
              <a:rPr lang="en-GB" dirty="0"/>
              <a:t>Transformational Leadership</a:t>
            </a:r>
            <a:endParaRPr lang="en-GB" dirty="0"/>
          </a:p>
        </p:txBody>
      </p:sp>
      <p:sp>
        <p:nvSpPr>
          <p:cNvPr id="3" name="Content Placeholder 2"/>
          <p:cNvSpPr>
            <a:spLocks noGrp="1"/>
          </p:cNvSpPr>
          <p:nvPr>
            <p:ph idx="1"/>
          </p:nvPr>
        </p:nvSpPr>
        <p:spPr>
          <a:xfrm>
            <a:off x="2031206" y="1556793"/>
            <a:ext cx="8065294" cy="4202786"/>
          </a:xfrm>
        </p:spPr>
        <p:txBody>
          <a:bodyPr/>
          <a:lstStyle/>
          <a:p>
            <a:r>
              <a:rPr lang="en-GB" dirty="0"/>
              <a:t>Transformational leaders; 4 behavioural styles (Bass, 1985);</a:t>
            </a:r>
          </a:p>
          <a:p>
            <a:endParaRPr lang="en-GB" dirty="0"/>
          </a:p>
        </p:txBody>
      </p:sp>
      <p:graphicFrame>
        <p:nvGraphicFramePr>
          <p:cNvPr id="4" name="Diagram 3"/>
          <p:cNvGraphicFramePr/>
          <p:nvPr>
            <p:extLst/>
          </p:nvPr>
        </p:nvGraphicFramePr>
        <p:xfrm>
          <a:off x="3008709" y="2204864"/>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2016920" y="2420888"/>
            <a:ext cx="1702817" cy="1815976"/>
          </a:xfrm>
          <a:prstGeom prst="roundRect">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6" name="Rounded Rectangle 5"/>
          <p:cNvSpPr/>
          <p:nvPr/>
        </p:nvSpPr>
        <p:spPr>
          <a:xfrm>
            <a:off x="8472264" y="2636912"/>
            <a:ext cx="1944216" cy="30243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Leader encourages free thinking; emphasis on reasoning before taking action</a:t>
            </a:r>
            <a:endParaRPr lang="en-GB" dirty="0"/>
          </a:p>
        </p:txBody>
      </p:sp>
      <p:sp>
        <p:nvSpPr>
          <p:cNvPr id="7" name="Oval 6"/>
          <p:cNvSpPr/>
          <p:nvPr/>
        </p:nvSpPr>
        <p:spPr>
          <a:xfrm>
            <a:off x="5879976" y="2014397"/>
            <a:ext cx="2088232" cy="2664297"/>
          </a:xfrm>
          <a:prstGeom prst="ellipse">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97810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920" y="499534"/>
            <a:ext cx="8079581" cy="985251"/>
          </a:xfrm>
        </p:spPr>
        <p:txBody>
          <a:bodyPr>
            <a:normAutofit/>
          </a:bodyPr>
          <a:lstStyle/>
          <a:p>
            <a:r>
              <a:rPr lang="en-GB" dirty="0"/>
              <a:t>Transformational Leadership</a:t>
            </a:r>
            <a:endParaRPr lang="en-GB" dirty="0"/>
          </a:p>
        </p:txBody>
      </p:sp>
      <p:sp>
        <p:nvSpPr>
          <p:cNvPr id="3" name="Content Placeholder 2"/>
          <p:cNvSpPr>
            <a:spLocks noGrp="1"/>
          </p:cNvSpPr>
          <p:nvPr>
            <p:ph idx="1"/>
          </p:nvPr>
        </p:nvSpPr>
        <p:spPr>
          <a:xfrm>
            <a:off x="2031206" y="1556793"/>
            <a:ext cx="8065294" cy="4202786"/>
          </a:xfrm>
        </p:spPr>
        <p:txBody>
          <a:bodyPr/>
          <a:lstStyle/>
          <a:p>
            <a:r>
              <a:rPr lang="en-GB" dirty="0"/>
              <a:t>Transformational leaders; 4 behavioural styles (Bass, 1985);</a:t>
            </a:r>
          </a:p>
          <a:p>
            <a:endParaRPr lang="en-GB" dirty="0"/>
          </a:p>
        </p:txBody>
      </p:sp>
      <p:graphicFrame>
        <p:nvGraphicFramePr>
          <p:cNvPr id="4" name="Diagram 3"/>
          <p:cNvGraphicFramePr/>
          <p:nvPr>
            <p:extLst/>
          </p:nvPr>
        </p:nvGraphicFramePr>
        <p:xfrm>
          <a:off x="3008709" y="2204864"/>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2016920" y="2420888"/>
            <a:ext cx="1702817" cy="1815976"/>
          </a:xfrm>
          <a:prstGeom prst="roundRect">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6" name="Rounded Rectangle 5"/>
          <p:cNvSpPr/>
          <p:nvPr/>
        </p:nvSpPr>
        <p:spPr>
          <a:xfrm>
            <a:off x="1896219" y="2719173"/>
            <a:ext cx="1944216" cy="30243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Leader creates an optimistic, clear and attainable vision of future, thus encouraging followers to raise their expectations</a:t>
            </a:r>
            <a:endParaRPr lang="en-GB" dirty="0"/>
          </a:p>
        </p:txBody>
      </p:sp>
      <p:sp>
        <p:nvSpPr>
          <p:cNvPr id="7" name="Oval 6"/>
          <p:cNvSpPr/>
          <p:nvPr/>
        </p:nvSpPr>
        <p:spPr>
          <a:xfrm>
            <a:off x="4151784" y="3861049"/>
            <a:ext cx="2088232" cy="2664297"/>
          </a:xfrm>
          <a:prstGeom prst="ellipse">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945184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6920" y="499534"/>
            <a:ext cx="8079581" cy="985251"/>
          </a:xfrm>
        </p:spPr>
        <p:txBody>
          <a:bodyPr>
            <a:normAutofit/>
          </a:bodyPr>
          <a:lstStyle/>
          <a:p>
            <a:r>
              <a:rPr lang="en-GB" dirty="0"/>
              <a:t>Transformational Leadership</a:t>
            </a:r>
            <a:endParaRPr lang="en-GB" dirty="0"/>
          </a:p>
        </p:txBody>
      </p:sp>
      <p:sp>
        <p:nvSpPr>
          <p:cNvPr id="3" name="Content Placeholder 2"/>
          <p:cNvSpPr>
            <a:spLocks noGrp="1"/>
          </p:cNvSpPr>
          <p:nvPr>
            <p:ph idx="1"/>
          </p:nvPr>
        </p:nvSpPr>
        <p:spPr>
          <a:xfrm>
            <a:off x="2031206" y="1556793"/>
            <a:ext cx="8065294" cy="4202786"/>
          </a:xfrm>
        </p:spPr>
        <p:txBody>
          <a:bodyPr/>
          <a:lstStyle/>
          <a:p>
            <a:r>
              <a:rPr lang="en-GB" dirty="0"/>
              <a:t>Transformational leaders; 4 behavioural styles (Bass, 1985);</a:t>
            </a:r>
          </a:p>
          <a:p>
            <a:endParaRPr lang="en-GB" dirty="0"/>
          </a:p>
        </p:txBody>
      </p:sp>
      <p:graphicFrame>
        <p:nvGraphicFramePr>
          <p:cNvPr id="4" name="Diagram 3"/>
          <p:cNvGraphicFramePr/>
          <p:nvPr>
            <p:extLst/>
          </p:nvPr>
        </p:nvGraphicFramePr>
        <p:xfrm>
          <a:off x="3008709" y="2204864"/>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2016920" y="2420888"/>
            <a:ext cx="1702817" cy="1815976"/>
          </a:xfrm>
          <a:prstGeom prst="roundRect">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6" name="Rounded Rectangle 5"/>
          <p:cNvSpPr/>
          <p:nvPr/>
        </p:nvSpPr>
        <p:spPr>
          <a:xfrm>
            <a:off x="8400256" y="2636912"/>
            <a:ext cx="1944216" cy="30243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Leader makes personal sacrifices, takes responsibility for own actions, shares glory and shows great determination</a:t>
            </a:r>
            <a:endParaRPr lang="en-GB" dirty="0"/>
          </a:p>
        </p:txBody>
      </p:sp>
      <p:sp>
        <p:nvSpPr>
          <p:cNvPr id="7" name="Oval 6"/>
          <p:cNvSpPr/>
          <p:nvPr/>
        </p:nvSpPr>
        <p:spPr>
          <a:xfrm>
            <a:off x="5879976" y="3861049"/>
            <a:ext cx="2088232" cy="2664297"/>
          </a:xfrm>
          <a:prstGeom prst="ellipse">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260099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493" y="601216"/>
            <a:ext cx="9363307" cy="955576"/>
          </a:xfrm>
        </p:spPr>
        <p:txBody>
          <a:bodyPr/>
          <a:lstStyle/>
          <a:p>
            <a:r>
              <a:rPr lang="en-GB" dirty="0"/>
              <a:t>Transformational leadership</a:t>
            </a:r>
            <a:endParaRPr lang="en-GB" dirty="0"/>
          </a:p>
        </p:txBody>
      </p:sp>
      <p:sp>
        <p:nvSpPr>
          <p:cNvPr id="3" name="Content Placeholder 2"/>
          <p:cNvSpPr>
            <a:spLocks noGrp="1"/>
          </p:cNvSpPr>
          <p:nvPr>
            <p:ph idx="1"/>
          </p:nvPr>
        </p:nvSpPr>
        <p:spPr>
          <a:xfrm>
            <a:off x="735980" y="1724061"/>
            <a:ext cx="9474820" cy="4310608"/>
          </a:xfrm>
        </p:spPr>
        <p:txBody>
          <a:bodyPr/>
          <a:lstStyle/>
          <a:p>
            <a:r>
              <a:rPr lang="en-GB" sz="2400" dirty="0" smtClean="0"/>
              <a:t>In general, TF is expected to lead to more positive effects on subordinates than TA</a:t>
            </a:r>
          </a:p>
          <a:p>
            <a:endParaRPr lang="en-GB" dirty="0"/>
          </a:p>
          <a:p>
            <a:pPr lvl="1"/>
            <a:r>
              <a:rPr lang="en-GB" sz="2800" dirty="0"/>
              <a:t>Positive outcomes:</a:t>
            </a:r>
          </a:p>
          <a:p>
            <a:pPr lvl="2"/>
            <a:r>
              <a:rPr lang="en-GB" sz="2400" dirty="0"/>
              <a:t>Subordinates report extra effort, satisfaction with leader; perceived leader effectiveness (Bass et al., 1996)</a:t>
            </a:r>
          </a:p>
          <a:p>
            <a:pPr lvl="2"/>
            <a:endParaRPr lang="en-GB" dirty="0"/>
          </a:p>
        </p:txBody>
      </p:sp>
    </p:spTree>
    <p:custDataLst>
      <p:tags r:id="rId1"/>
    </p:custDataLst>
    <p:extLst>
      <p:ext uri="{BB962C8B-B14F-4D97-AF65-F5344CB8AC3E}">
        <p14:creationId xmlns:p14="http://schemas.microsoft.com/office/powerpoint/2010/main" val="125449595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32" y="601216"/>
            <a:ext cx="8229600" cy="1027584"/>
          </a:xfrm>
        </p:spPr>
        <p:txBody>
          <a:bodyPr/>
          <a:lstStyle/>
          <a:p>
            <a:r>
              <a:rPr lang="en-GB" dirty="0"/>
              <a:t>Transformational leadership</a:t>
            </a:r>
            <a:endParaRPr lang="en-GB" dirty="0"/>
          </a:p>
        </p:txBody>
      </p:sp>
      <p:sp>
        <p:nvSpPr>
          <p:cNvPr id="3" name="Content Placeholder 2"/>
          <p:cNvSpPr>
            <a:spLocks noGrp="1"/>
          </p:cNvSpPr>
          <p:nvPr>
            <p:ph idx="1"/>
          </p:nvPr>
        </p:nvSpPr>
        <p:spPr>
          <a:xfrm>
            <a:off x="899532" y="1829522"/>
            <a:ext cx="9311268" cy="4238600"/>
          </a:xfrm>
        </p:spPr>
        <p:txBody>
          <a:bodyPr>
            <a:normAutofit fontScale="92500"/>
          </a:bodyPr>
          <a:lstStyle/>
          <a:p>
            <a:pPr lvl="1"/>
            <a:r>
              <a:rPr lang="en-GB" sz="3200" dirty="0"/>
              <a:t>Negative outcomes:</a:t>
            </a:r>
          </a:p>
          <a:p>
            <a:pPr lvl="2"/>
            <a:r>
              <a:rPr lang="en-GB" sz="2800" dirty="0"/>
              <a:t>Leader dependence (De </a:t>
            </a:r>
            <a:r>
              <a:rPr lang="en-GB" sz="2800" dirty="0" err="1"/>
              <a:t>Vries</a:t>
            </a:r>
            <a:r>
              <a:rPr lang="en-GB" sz="2800" dirty="0"/>
              <a:t> et al., 1999)</a:t>
            </a:r>
          </a:p>
          <a:p>
            <a:pPr lvl="2"/>
            <a:r>
              <a:rPr lang="en-GB" sz="2800" dirty="0"/>
              <a:t>Groupthink – unquestioning obedience (Janis, 1982)</a:t>
            </a:r>
          </a:p>
          <a:p>
            <a:pPr lvl="2"/>
            <a:endParaRPr lang="en-GB" sz="2800" dirty="0"/>
          </a:p>
          <a:p>
            <a:pPr lvl="1"/>
            <a:r>
              <a:rPr lang="en-GB" sz="3200" dirty="0"/>
              <a:t>Hogan and Kaiser (2005):</a:t>
            </a:r>
          </a:p>
          <a:p>
            <a:pPr lvl="3"/>
            <a:r>
              <a:rPr lang="en-GB" sz="2400" dirty="0"/>
              <a:t>Critique the cult of the charismatic CEO – self-</a:t>
            </a:r>
            <a:r>
              <a:rPr lang="en-GB" sz="2400" dirty="0" err="1"/>
              <a:t>dramatising</a:t>
            </a:r>
            <a:r>
              <a:rPr lang="en-GB" sz="2400" dirty="0"/>
              <a:t> and self-promoting</a:t>
            </a:r>
          </a:p>
          <a:p>
            <a:pPr lvl="3"/>
            <a:r>
              <a:rPr lang="en-GB" sz="2400" dirty="0"/>
              <a:t>Charisma may be confused with narcissism in the short run.</a:t>
            </a:r>
          </a:p>
          <a:p>
            <a:endParaRPr lang="en-GB" dirty="0"/>
          </a:p>
        </p:txBody>
      </p:sp>
    </p:spTree>
    <p:custDataLst>
      <p:tags r:id="rId1"/>
    </p:custDataLst>
    <p:extLst>
      <p:ext uri="{BB962C8B-B14F-4D97-AF65-F5344CB8AC3E}">
        <p14:creationId xmlns:p14="http://schemas.microsoft.com/office/powerpoint/2010/main" val="41534505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lstStyle/>
          <a:p>
            <a:r>
              <a:rPr lang="en-GB" sz="2800" dirty="0"/>
              <a:t>Transformational leaders…</a:t>
            </a:r>
          </a:p>
          <a:p>
            <a:pPr lvl="1"/>
            <a:endParaRPr lang="en-GB" sz="2000" dirty="0"/>
          </a:p>
          <a:p>
            <a:pPr lvl="1">
              <a:buFont typeface="Wingdings" panose="05000000000000000000" pitchFamily="2" charset="2"/>
              <a:buChar char="§"/>
            </a:pPr>
            <a:r>
              <a:rPr lang="en-GB" sz="2400" dirty="0"/>
              <a:t>Develop and inspire</a:t>
            </a:r>
          </a:p>
          <a:p>
            <a:pPr lvl="1">
              <a:buFont typeface="Wingdings" panose="05000000000000000000" pitchFamily="2" charset="2"/>
              <a:buChar char="§"/>
            </a:pPr>
            <a:r>
              <a:rPr lang="en-GB" sz="2400" dirty="0"/>
              <a:t>Challenge intellect and encourage self-development</a:t>
            </a:r>
          </a:p>
          <a:p>
            <a:pPr lvl="1">
              <a:buFont typeface="Wingdings" panose="05000000000000000000" pitchFamily="2" charset="2"/>
              <a:buChar char="§"/>
            </a:pPr>
            <a:r>
              <a:rPr lang="en-GB" sz="2400" dirty="0"/>
              <a:t>Set a personal example</a:t>
            </a:r>
          </a:p>
          <a:p>
            <a:pPr lvl="1">
              <a:buFont typeface="Wingdings" panose="05000000000000000000" pitchFamily="2" charset="2"/>
              <a:buChar char="§"/>
            </a:pPr>
            <a:r>
              <a:rPr lang="en-GB" sz="2400" dirty="0"/>
              <a:t>Motivate subordinates; they feel committed to the leader</a:t>
            </a:r>
          </a:p>
          <a:p>
            <a:endParaRPr lang="en-GB" dirty="0"/>
          </a:p>
        </p:txBody>
      </p:sp>
    </p:spTree>
    <p:custDataLst>
      <p:tags r:id="rId1"/>
    </p:custDataLst>
    <p:extLst>
      <p:ext uri="{BB962C8B-B14F-4D97-AF65-F5344CB8AC3E}">
        <p14:creationId xmlns:p14="http://schemas.microsoft.com/office/powerpoint/2010/main" val="262630726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8741" y="601216"/>
            <a:ext cx="8229600" cy="1027584"/>
          </a:xfrm>
        </p:spPr>
        <p:txBody>
          <a:bodyPr/>
          <a:lstStyle/>
          <a:p>
            <a:r>
              <a:rPr lang="en-GB" dirty="0"/>
              <a:t>TA/TF and personality</a:t>
            </a:r>
            <a:endParaRPr lang="en-GB" dirty="0"/>
          </a:p>
        </p:txBody>
      </p:sp>
      <p:sp>
        <p:nvSpPr>
          <p:cNvPr id="3" name="Content Placeholder 2"/>
          <p:cNvSpPr>
            <a:spLocks noGrp="1"/>
          </p:cNvSpPr>
          <p:nvPr>
            <p:ph idx="1"/>
          </p:nvPr>
        </p:nvSpPr>
        <p:spPr>
          <a:xfrm>
            <a:off x="988741" y="1963336"/>
            <a:ext cx="9649522" cy="4238600"/>
          </a:xfrm>
        </p:spPr>
        <p:txBody>
          <a:bodyPr>
            <a:normAutofit fontScale="92500" lnSpcReduction="20000"/>
          </a:bodyPr>
          <a:lstStyle/>
          <a:p>
            <a:r>
              <a:rPr lang="en-GB" sz="2800" dirty="0"/>
              <a:t>Bono and Judge (2004) – relationships between personality traits and ratings of TA and TF leadership</a:t>
            </a:r>
          </a:p>
          <a:p>
            <a:r>
              <a:rPr lang="en-GB" sz="2800" b="1" dirty="0">
                <a:solidFill>
                  <a:schemeClr val="accent1">
                    <a:lumMod val="75000"/>
                  </a:schemeClr>
                </a:solidFill>
              </a:rPr>
              <a:t>TF leadership</a:t>
            </a:r>
          </a:p>
          <a:p>
            <a:pPr lvl="2"/>
            <a:r>
              <a:rPr lang="en-GB" sz="2200" dirty="0"/>
              <a:t>Extraversion strongest correlate .24</a:t>
            </a:r>
          </a:p>
          <a:p>
            <a:pPr lvl="2"/>
            <a:r>
              <a:rPr lang="en-GB" sz="2200" dirty="0"/>
              <a:t>Neuroticism negatively associated -.17</a:t>
            </a:r>
          </a:p>
          <a:p>
            <a:pPr lvl="2"/>
            <a:endParaRPr lang="en-GB" sz="2000" dirty="0"/>
          </a:p>
          <a:p>
            <a:r>
              <a:rPr lang="en-GB" sz="2800" b="1" dirty="0">
                <a:solidFill>
                  <a:schemeClr val="accent1">
                    <a:lumMod val="75000"/>
                  </a:schemeClr>
                </a:solidFill>
              </a:rPr>
              <a:t>TA leadership</a:t>
            </a:r>
          </a:p>
          <a:p>
            <a:pPr lvl="2"/>
            <a:r>
              <a:rPr lang="en-GB" sz="2200" dirty="0"/>
              <a:t>Less support for personality traits…</a:t>
            </a:r>
          </a:p>
          <a:p>
            <a:pPr lvl="2"/>
            <a:endParaRPr lang="en-GB" sz="2000" dirty="0"/>
          </a:p>
          <a:p>
            <a:r>
              <a:rPr lang="en-GB" sz="2400" dirty="0"/>
              <a:t>Suggest need to explore narrower personality traits and non-dispositional elements of leadership</a:t>
            </a:r>
          </a:p>
        </p:txBody>
      </p:sp>
    </p:spTree>
    <p:custDataLst>
      <p:tags r:id="rId1"/>
    </p:custDataLst>
    <p:extLst>
      <p:ext uri="{BB962C8B-B14F-4D97-AF65-F5344CB8AC3E}">
        <p14:creationId xmlns:p14="http://schemas.microsoft.com/office/powerpoint/2010/main" val="908275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bwMode="auto">
          <a:xfrm>
            <a:off x="4727848" y="2744924"/>
            <a:ext cx="2592288" cy="1008112"/>
          </a:xfrm>
          <a:prstGeom prst="roundRect">
            <a:avLst/>
          </a:prstGeom>
          <a:solidFill>
            <a:schemeClr val="accent4">
              <a:lumMod val="60000"/>
              <a:lumOff val="40000"/>
            </a:schemeClr>
          </a:solidFill>
          <a:ln w="9525" cap="flat" cmpd="sng" algn="ctr">
            <a:solidFill>
              <a:schemeClr val="accent4">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sz="2400" dirty="0">
                <a:latin typeface="Arial" charset="0"/>
              </a:rPr>
              <a:t>Transformational </a:t>
            </a:r>
            <a:br>
              <a:rPr lang="en-GB" sz="2400" dirty="0">
                <a:latin typeface="Arial" charset="0"/>
              </a:rPr>
            </a:br>
            <a:r>
              <a:rPr lang="en-GB" sz="2400" dirty="0">
                <a:latin typeface="Arial" charset="0"/>
              </a:rPr>
              <a:t>Leadership</a:t>
            </a:r>
          </a:p>
        </p:txBody>
      </p:sp>
      <p:sp>
        <p:nvSpPr>
          <p:cNvPr id="5" name="Oval 4"/>
          <p:cNvSpPr/>
          <p:nvPr/>
        </p:nvSpPr>
        <p:spPr bwMode="auto">
          <a:xfrm>
            <a:off x="1847528" y="260648"/>
            <a:ext cx="1800200" cy="936104"/>
          </a:xfrm>
          <a:prstGeom prst="ellipse">
            <a:avLst/>
          </a:prstGeom>
          <a:solidFill>
            <a:schemeClr val="accent1">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dirty="0">
                <a:latin typeface="Arial" charset="0"/>
              </a:rPr>
              <a:t>N</a:t>
            </a:r>
          </a:p>
        </p:txBody>
      </p:sp>
      <p:sp>
        <p:nvSpPr>
          <p:cNvPr id="6" name="Oval 5"/>
          <p:cNvSpPr/>
          <p:nvPr/>
        </p:nvSpPr>
        <p:spPr bwMode="auto">
          <a:xfrm>
            <a:off x="1847528" y="1469215"/>
            <a:ext cx="1800200" cy="936104"/>
          </a:xfrm>
          <a:prstGeom prst="ellipse">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dirty="0">
                <a:latin typeface="Arial" charset="0"/>
              </a:rPr>
              <a:t>E</a:t>
            </a:r>
          </a:p>
        </p:txBody>
      </p:sp>
      <p:sp>
        <p:nvSpPr>
          <p:cNvPr id="7" name="Oval 6"/>
          <p:cNvSpPr/>
          <p:nvPr/>
        </p:nvSpPr>
        <p:spPr bwMode="auto">
          <a:xfrm>
            <a:off x="1847528" y="2780928"/>
            <a:ext cx="1800200" cy="936104"/>
          </a:xfrm>
          <a:prstGeom prst="ellipse">
            <a:avLst/>
          </a:prstGeom>
          <a:solidFill>
            <a:schemeClr val="accent1">
              <a:lumMod val="7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dirty="0">
                <a:latin typeface="Arial" charset="0"/>
              </a:rPr>
              <a:t>O</a:t>
            </a:r>
          </a:p>
        </p:txBody>
      </p:sp>
      <p:sp>
        <p:nvSpPr>
          <p:cNvPr id="8" name="Oval 7"/>
          <p:cNvSpPr/>
          <p:nvPr/>
        </p:nvSpPr>
        <p:spPr bwMode="auto">
          <a:xfrm>
            <a:off x="1847528" y="4176962"/>
            <a:ext cx="1800200" cy="936104"/>
          </a:xfrm>
          <a:prstGeom prst="ellipse">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dirty="0"/>
              <a:t>A</a:t>
            </a:r>
            <a:endParaRPr lang="en-GB" dirty="0">
              <a:latin typeface="Arial" charset="0"/>
            </a:endParaRPr>
          </a:p>
        </p:txBody>
      </p:sp>
      <p:sp>
        <p:nvSpPr>
          <p:cNvPr id="9" name="Oval 8"/>
          <p:cNvSpPr/>
          <p:nvPr/>
        </p:nvSpPr>
        <p:spPr bwMode="auto">
          <a:xfrm>
            <a:off x="1847528" y="5553236"/>
            <a:ext cx="1800200" cy="936104"/>
          </a:xfrm>
          <a:prstGeom prst="ellipse">
            <a:avLst/>
          </a:prstGeom>
          <a:solidFill>
            <a:schemeClr val="accent1">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eaLnBrk="0" fontAlgn="base" hangingPunct="0">
              <a:spcBef>
                <a:spcPct val="0"/>
              </a:spcBef>
              <a:spcAft>
                <a:spcPct val="0"/>
              </a:spcAft>
            </a:pPr>
            <a:r>
              <a:rPr lang="en-GB" dirty="0">
                <a:latin typeface="Arial" charset="0"/>
              </a:rPr>
              <a:t>C</a:t>
            </a:r>
          </a:p>
        </p:txBody>
      </p:sp>
      <p:sp>
        <p:nvSpPr>
          <p:cNvPr id="11" name="Teardrop 10"/>
          <p:cNvSpPr/>
          <p:nvPr/>
        </p:nvSpPr>
        <p:spPr bwMode="auto">
          <a:xfrm>
            <a:off x="8256240" y="2744925"/>
            <a:ext cx="2160240" cy="1167697"/>
          </a:xfrm>
          <a:prstGeom prst="teardrop">
            <a:avLst/>
          </a:prstGeom>
          <a:noFill/>
          <a:ln w="25400"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dirty="0">
                <a:latin typeface="Arial" charset="0"/>
              </a:rPr>
              <a:t>Leadership effectiveness</a:t>
            </a:r>
          </a:p>
        </p:txBody>
      </p:sp>
      <p:cxnSp>
        <p:nvCxnSpPr>
          <p:cNvPr id="13" name="Straight Arrow Connector 12"/>
          <p:cNvCxnSpPr>
            <a:endCxn id="11" idx="4"/>
          </p:cNvCxnSpPr>
          <p:nvPr/>
        </p:nvCxnSpPr>
        <p:spPr bwMode="auto">
          <a:xfrm>
            <a:off x="7320136" y="3328773"/>
            <a:ext cx="936104" cy="0"/>
          </a:xfrm>
          <a:prstGeom prst="straightConnector1">
            <a:avLst/>
          </a:prstGeom>
          <a:solidFill>
            <a:schemeClr val="accent1"/>
          </a:solidFill>
          <a:ln w="25400" cap="flat" cmpd="sng" algn="ctr">
            <a:solidFill>
              <a:schemeClr val="accent4">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7" idx="6"/>
            <a:endCxn id="4" idx="1"/>
          </p:cNvCxnSpPr>
          <p:nvPr/>
        </p:nvCxnSpPr>
        <p:spPr bwMode="auto">
          <a:xfrm>
            <a:off x="3647728" y="3248980"/>
            <a:ext cx="1080120" cy="0"/>
          </a:xfrm>
          <a:prstGeom prst="straightConnector1">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Curved Connector 16"/>
          <p:cNvCxnSpPr>
            <a:stCxn id="5" idx="6"/>
          </p:cNvCxnSpPr>
          <p:nvPr/>
        </p:nvCxnSpPr>
        <p:spPr bwMode="auto">
          <a:xfrm>
            <a:off x="3647728" y="728700"/>
            <a:ext cx="2016224" cy="2016224"/>
          </a:xfrm>
          <a:prstGeom prst="curvedConnector2">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Curved Connector 18"/>
          <p:cNvCxnSpPr>
            <a:stCxn id="9" idx="6"/>
          </p:cNvCxnSpPr>
          <p:nvPr/>
        </p:nvCxnSpPr>
        <p:spPr bwMode="auto">
          <a:xfrm flipV="1">
            <a:off x="3647728" y="3753036"/>
            <a:ext cx="2160240" cy="2268252"/>
          </a:xfrm>
          <a:prstGeom prst="curvedConnector2">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Curved Connector 22"/>
          <p:cNvCxnSpPr>
            <a:stCxn id="8" idx="6"/>
          </p:cNvCxnSpPr>
          <p:nvPr/>
        </p:nvCxnSpPr>
        <p:spPr bwMode="auto">
          <a:xfrm flipV="1">
            <a:off x="3647728" y="3717032"/>
            <a:ext cx="1080120" cy="927982"/>
          </a:xfrm>
          <a:prstGeom prst="curvedConnector3">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Curved Connector 24"/>
          <p:cNvCxnSpPr>
            <a:stCxn id="6" idx="6"/>
          </p:cNvCxnSpPr>
          <p:nvPr/>
        </p:nvCxnSpPr>
        <p:spPr bwMode="auto">
          <a:xfrm>
            <a:off x="3647728" y="1937268"/>
            <a:ext cx="1152128" cy="843661"/>
          </a:xfrm>
          <a:prstGeom prst="curvedConnector3">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5951984" y="596587"/>
            <a:ext cx="3672408" cy="1631216"/>
          </a:xfrm>
          <a:prstGeom prst="rect">
            <a:avLst/>
          </a:prstGeom>
          <a:noFill/>
        </p:spPr>
        <p:txBody>
          <a:bodyPr wrap="square" rtlCol="0">
            <a:spAutoFit/>
          </a:bodyPr>
          <a:lstStyle/>
          <a:p>
            <a:r>
              <a:rPr lang="en-GB" sz="2000" i="1" dirty="0"/>
              <a:t>Personality traits partly determine TF leadership style, which in turn partly determines leadership effectiveness</a:t>
            </a:r>
            <a:endParaRPr lang="en-GB" sz="2000" i="1" dirty="0"/>
          </a:p>
        </p:txBody>
      </p:sp>
      <p:sp>
        <p:nvSpPr>
          <p:cNvPr id="27" name="TextBox 26"/>
          <p:cNvSpPr txBox="1"/>
          <p:nvPr/>
        </p:nvSpPr>
        <p:spPr>
          <a:xfrm>
            <a:off x="7176120" y="5373216"/>
            <a:ext cx="3547766" cy="923330"/>
          </a:xfrm>
          <a:prstGeom prst="rect">
            <a:avLst/>
          </a:prstGeom>
          <a:noFill/>
        </p:spPr>
        <p:txBody>
          <a:bodyPr wrap="none" rtlCol="0">
            <a:spAutoFit/>
          </a:bodyPr>
          <a:lstStyle/>
          <a:p>
            <a:r>
              <a:rPr lang="en-GB" dirty="0"/>
              <a:t>N &amp; C = weak predictors</a:t>
            </a:r>
          </a:p>
          <a:p>
            <a:r>
              <a:rPr lang="en-GB" dirty="0"/>
              <a:t>E &amp; A = important predictors</a:t>
            </a:r>
          </a:p>
          <a:p>
            <a:r>
              <a:rPr lang="en-GB" dirty="0"/>
              <a:t>O = secondary predictor</a:t>
            </a:r>
            <a:endParaRPr lang="en-GB" dirty="0"/>
          </a:p>
        </p:txBody>
      </p:sp>
    </p:spTree>
    <p:custDataLst>
      <p:tags r:id="rId1"/>
    </p:custDataLst>
    <p:extLst>
      <p:ext uri="{BB962C8B-B14F-4D97-AF65-F5344CB8AC3E}">
        <p14:creationId xmlns:p14="http://schemas.microsoft.com/office/powerpoint/2010/main" val="128606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barn(inVertical)">
                                      <p:cBhvr>
                                        <p:cTn id="7" dur="5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Are good leaders always </a:t>
            </a:r>
            <a:r>
              <a:rPr lang="en-GB" b="1" i="1" dirty="0" smtClean="0">
                <a:solidFill>
                  <a:schemeClr val="tx1"/>
                </a:solidFill>
              </a:rPr>
              <a:t>good leaders?</a:t>
            </a:r>
            <a:endParaRPr lang="en-GB" b="1" dirty="0">
              <a:solidFill>
                <a:schemeClr val="tx1"/>
              </a:solidFill>
            </a:endParaRPr>
          </a:p>
        </p:txBody>
      </p:sp>
    </p:spTree>
    <p:custDataLst>
      <p:tags r:id="rId1"/>
    </p:custDataLst>
    <p:extLst>
      <p:ext uri="{BB962C8B-B14F-4D97-AF65-F5344CB8AC3E}">
        <p14:creationId xmlns:p14="http://schemas.microsoft.com/office/powerpoint/2010/main" val="195497319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381" y="724829"/>
            <a:ext cx="8229600" cy="955576"/>
          </a:xfrm>
        </p:spPr>
        <p:txBody>
          <a:bodyPr/>
          <a:lstStyle/>
          <a:p>
            <a:r>
              <a:rPr lang="en-GB" dirty="0"/>
              <a:t>So far…</a:t>
            </a:r>
            <a:endParaRPr lang="en-GB" dirty="0"/>
          </a:p>
        </p:txBody>
      </p:sp>
      <p:sp>
        <p:nvSpPr>
          <p:cNvPr id="3" name="Content Placeholder 2"/>
          <p:cNvSpPr>
            <a:spLocks noGrp="1"/>
          </p:cNvSpPr>
          <p:nvPr>
            <p:ph idx="1"/>
          </p:nvPr>
        </p:nvSpPr>
        <p:spPr>
          <a:xfrm>
            <a:off x="888380" y="1880177"/>
            <a:ext cx="10028663" cy="4310608"/>
          </a:xfrm>
        </p:spPr>
        <p:txBody>
          <a:bodyPr>
            <a:normAutofit/>
          </a:bodyPr>
          <a:lstStyle/>
          <a:p>
            <a:r>
              <a:rPr lang="en-GB" sz="2800" dirty="0"/>
              <a:t>No one trait has stood out as the single most important determinant of effective leadership</a:t>
            </a:r>
          </a:p>
          <a:p>
            <a:pPr lvl="2"/>
            <a:r>
              <a:rPr lang="en-GB" sz="2400" dirty="0"/>
              <a:t>Context matters – situational </a:t>
            </a:r>
            <a:r>
              <a:rPr lang="en-GB" sz="2400" dirty="0" smtClean="0"/>
              <a:t>approaches</a:t>
            </a:r>
            <a:endParaRPr lang="en-GB" sz="2400" dirty="0"/>
          </a:p>
          <a:p>
            <a:pPr lvl="2"/>
            <a:r>
              <a:rPr lang="en-GB" sz="2400" dirty="0" err="1"/>
              <a:t>Zaccaro</a:t>
            </a:r>
            <a:r>
              <a:rPr lang="en-GB" sz="2400" dirty="0"/>
              <a:t> (2007): An integrative model of leadership</a:t>
            </a:r>
          </a:p>
          <a:p>
            <a:pPr lvl="3"/>
            <a:r>
              <a:rPr lang="en-GB" sz="2000" dirty="0"/>
              <a:t>T</a:t>
            </a:r>
            <a:r>
              <a:rPr lang="en-GB" sz="2000" dirty="0"/>
              <a:t>raits such as emotional/social competence may make leaders better able to adapt their leadership style to the demands of a specific situation</a:t>
            </a:r>
          </a:p>
          <a:p>
            <a:pPr lvl="3"/>
            <a:endParaRPr lang="en-GB" dirty="0"/>
          </a:p>
          <a:p>
            <a:r>
              <a:rPr lang="en-GB" sz="2800" dirty="0"/>
              <a:t>Traits may interact to determine the quality of leadership</a:t>
            </a:r>
          </a:p>
          <a:p>
            <a:endParaRPr lang="en-GB" dirty="0"/>
          </a:p>
        </p:txBody>
      </p:sp>
    </p:spTree>
    <p:custDataLst>
      <p:tags r:id="rId1"/>
    </p:custDataLst>
    <p:extLst>
      <p:ext uri="{BB962C8B-B14F-4D97-AF65-F5344CB8AC3E}">
        <p14:creationId xmlns:p14="http://schemas.microsoft.com/office/powerpoint/2010/main" val="208320559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5497" y="611436"/>
            <a:ext cx="8229600" cy="1027584"/>
          </a:xfrm>
        </p:spPr>
        <p:txBody>
          <a:bodyPr/>
          <a:lstStyle/>
          <a:p>
            <a:r>
              <a:rPr lang="en-GB" dirty="0"/>
              <a:t>So far…</a:t>
            </a:r>
            <a:endParaRPr lang="en-GB" dirty="0"/>
          </a:p>
        </p:txBody>
      </p:sp>
      <p:sp>
        <p:nvSpPr>
          <p:cNvPr id="3" name="Content Placeholder 2"/>
          <p:cNvSpPr>
            <a:spLocks noGrp="1"/>
          </p:cNvSpPr>
          <p:nvPr>
            <p:ph idx="1"/>
          </p:nvPr>
        </p:nvSpPr>
        <p:spPr>
          <a:xfrm>
            <a:off x="1105497" y="1730111"/>
            <a:ext cx="9543918" cy="4382616"/>
          </a:xfrm>
        </p:spPr>
        <p:txBody>
          <a:bodyPr>
            <a:normAutofit/>
          </a:bodyPr>
          <a:lstStyle/>
          <a:p>
            <a:r>
              <a:rPr lang="en-GB" sz="2400" dirty="0" smtClean="0"/>
              <a:t>The key role of applied organisational psychologists is to try and </a:t>
            </a:r>
            <a:r>
              <a:rPr lang="en-GB" sz="2400" b="1" i="1" u="sng" dirty="0" smtClean="0">
                <a:solidFill>
                  <a:schemeClr val="accent1">
                    <a:lumMod val="75000"/>
                  </a:schemeClr>
                </a:solidFill>
              </a:rPr>
              <a:t>predict</a:t>
            </a:r>
            <a:r>
              <a:rPr lang="en-GB" sz="2400" dirty="0" smtClean="0"/>
              <a:t> good leadership</a:t>
            </a:r>
          </a:p>
          <a:p>
            <a:endParaRPr lang="en-GB" sz="2400" dirty="0"/>
          </a:p>
          <a:p>
            <a:r>
              <a:rPr lang="en-GB" sz="2400" dirty="0" smtClean="0"/>
              <a:t>Need to understand the role of individual differences (intelligence, personality) and situational variables in order to answer this question</a:t>
            </a:r>
            <a:endParaRPr lang="en-GB" sz="2400" dirty="0"/>
          </a:p>
        </p:txBody>
      </p:sp>
    </p:spTree>
    <p:custDataLst>
      <p:tags r:id="rId1"/>
    </p:custDataLst>
    <p:extLst>
      <p:ext uri="{BB962C8B-B14F-4D97-AF65-F5344CB8AC3E}">
        <p14:creationId xmlns:p14="http://schemas.microsoft.com/office/powerpoint/2010/main" val="24788769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Leadership and Gender</a:t>
            </a:r>
            <a:endParaRPr lang="en-GB" dirty="0">
              <a:solidFill>
                <a:schemeClr val="tx1"/>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93099272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2917" y="669073"/>
            <a:ext cx="8229600" cy="955576"/>
          </a:xfrm>
        </p:spPr>
        <p:txBody>
          <a:bodyPr/>
          <a:lstStyle/>
          <a:p>
            <a:r>
              <a:rPr lang="en-GB" dirty="0"/>
              <a:t>Leadership and Gender</a:t>
            </a:r>
            <a:endParaRPr lang="en-GB" dirty="0"/>
          </a:p>
        </p:txBody>
      </p:sp>
      <p:sp>
        <p:nvSpPr>
          <p:cNvPr id="3" name="Content Placeholder 2"/>
          <p:cNvSpPr>
            <a:spLocks noGrp="1"/>
          </p:cNvSpPr>
          <p:nvPr>
            <p:ph idx="1"/>
          </p:nvPr>
        </p:nvSpPr>
        <p:spPr>
          <a:xfrm>
            <a:off x="1222917" y="1886227"/>
            <a:ext cx="8229600" cy="4382616"/>
          </a:xfrm>
        </p:spPr>
        <p:txBody>
          <a:bodyPr/>
          <a:lstStyle/>
          <a:p>
            <a:r>
              <a:rPr lang="en-GB" sz="2800" dirty="0"/>
              <a:t>2002 – only 5% of the top US business leaders were women</a:t>
            </a:r>
          </a:p>
          <a:p>
            <a:endParaRPr lang="en-GB" sz="2800" dirty="0"/>
          </a:p>
          <a:p>
            <a:r>
              <a:rPr lang="en-GB" sz="2800" dirty="0"/>
              <a:t>2015 – 23% of UK </a:t>
            </a:r>
            <a:r>
              <a:rPr lang="en-GB" sz="2800" dirty="0" smtClean="0"/>
              <a:t>political </a:t>
            </a:r>
            <a:r>
              <a:rPr lang="en-GB" sz="2800" dirty="0"/>
              <a:t>crop are women</a:t>
            </a:r>
          </a:p>
          <a:p>
            <a:pPr lvl="3"/>
            <a:r>
              <a:rPr lang="en-GB" sz="1800" dirty="0" smtClean="0"/>
              <a:t>In the 2010 general election, more male MP’s were elected to parliament than the combined number of female ministers to pass through Westminster since women got the vote in 1918…</a:t>
            </a:r>
            <a:endParaRPr lang="en-GB" sz="1800" dirty="0"/>
          </a:p>
        </p:txBody>
      </p:sp>
    </p:spTree>
    <p:custDataLst>
      <p:tags r:id="rId1"/>
    </p:custDataLst>
    <p:extLst>
      <p:ext uri="{BB962C8B-B14F-4D97-AF65-F5344CB8AC3E}">
        <p14:creationId xmlns:p14="http://schemas.microsoft.com/office/powerpoint/2010/main" val="397497655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1766" y="691376"/>
            <a:ext cx="8229600" cy="955576"/>
          </a:xfrm>
        </p:spPr>
        <p:txBody>
          <a:bodyPr/>
          <a:lstStyle/>
          <a:p>
            <a:r>
              <a:rPr lang="en-GB" dirty="0"/>
              <a:t>Leadership and Gender</a:t>
            </a:r>
            <a:endParaRPr lang="en-GB" dirty="0"/>
          </a:p>
        </p:txBody>
      </p:sp>
      <p:sp>
        <p:nvSpPr>
          <p:cNvPr id="3" name="Content Placeholder 2"/>
          <p:cNvSpPr>
            <a:spLocks noGrp="1"/>
          </p:cNvSpPr>
          <p:nvPr>
            <p:ph idx="1"/>
          </p:nvPr>
        </p:nvSpPr>
        <p:spPr>
          <a:xfrm>
            <a:off x="1211765" y="1830471"/>
            <a:ext cx="8913541" cy="4382616"/>
          </a:xfrm>
        </p:spPr>
        <p:txBody>
          <a:bodyPr/>
          <a:lstStyle/>
          <a:p>
            <a:r>
              <a:rPr lang="en-GB" sz="2800" dirty="0"/>
              <a:t>Is good leadership typically defined by masculine traits?</a:t>
            </a:r>
          </a:p>
          <a:p>
            <a:pPr lvl="2"/>
            <a:r>
              <a:rPr lang="en-GB" sz="2000" dirty="0"/>
              <a:t>“think manager, think male” (Schein, 2001).</a:t>
            </a:r>
          </a:p>
          <a:p>
            <a:pPr lvl="2"/>
            <a:endParaRPr lang="en-GB" sz="2000" dirty="0"/>
          </a:p>
          <a:p>
            <a:r>
              <a:rPr lang="en-GB" sz="2800" dirty="0"/>
              <a:t>Does this mean that “only the best” women get into leadership roles? (i.e., get through the selection process)</a:t>
            </a:r>
          </a:p>
          <a:p>
            <a:pPr lvl="2"/>
            <a:r>
              <a:rPr lang="en-GB" sz="2000" dirty="0"/>
              <a:t>Do women have to exhibit masculine traits in order to be seen as leaders?</a:t>
            </a:r>
            <a:endParaRPr lang="en-GB" sz="2000" dirty="0"/>
          </a:p>
        </p:txBody>
      </p:sp>
    </p:spTree>
    <p:custDataLst>
      <p:tags r:id="rId1"/>
    </p:custDataLst>
    <p:extLst>
      <p:ext uri="{BB962C8B-B14F-4D97-AF65-F5344CB8AC3E}">
        <p14:creationId xmlns:p14="http://schemas.microsoft.com/office/powerpoint/2010/main" val="286597845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135560" y="94361"/>
            <a:ext cx="2088232" cy="3278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1544" y="3921761"/>
            <a:ext cx="2664296"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04113" y="3125599"/>
            <a:ext cx="2487973" cy="3671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19936" y="84779"/>
            <a:ext cx="4402460" cy="29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353567217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044" y="635619"/>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1011044" y="1952185"/>
            <a:ext cx="8229600" cy="4238600"/>
          </a:xfrm>
        </p:spPr>
        <p:txBody>
          <a:bodyPr/>
          <a:lstStyle/>
          <a:p>
            <a:r>
              <a:rPr lang="en-GB" sz="2800" dirty="0" err="1"/>
              <a:t>Eagly</a:t>
            </a:r>
            <a:r>
              <a:rPr lang="en-GB" sz="2800" dirty="0"/>
              <a:t> et al. (1995): no overall difference in performance of male and female leaders</a:t>
            </a:r>
          </a:p>
          <a:p>
            <a:pPr lvl="1"/>
            <a:r>
              <a:rPr lang="en-GB" dirty="0" smtClean="0"/>
              <a:t>Some gender specific advantages</a:t>
            </a:r>
          </a:p>
          <a:p>
            <a:pPr lvl="2"/>
            <a:r>
              <a:rPr lang="en-GB" sz="1600" dirty="0" smtClean="0"/>
              <a:t>Men – outdoors/military</a:t>
            </a:r>
          </a:p>
          <a:p>
            <a:pPr lvl="2"/>
            <a:r>
              <a:rPr lang="en-GB" sz="1600" dirty="0" smtClean="0"/>
              <a:t>Women – some areas of business and education</a:t>
            </a:r>
          </a:p>
          <a:p>
            <a:pPr lvl="2"/>
            <a:endParaRPr lang="en-GB" dirty="0" smtClean="0"/>
          </a:p>
          <a:p>
            <a:pPr lvl="2"/>
            <a:endParaRPr lang="en-GB" dirty="0"/>
          </a:p>
          <a:p>
            <a:r>
              <a:rPr lang="en-GB" sz="2800" dirty="0"/>
              <a:t>Lewis (2000): Displays of anger damaged women’s ratings of leadership more than men’s</a:t>
            </a:r>
          </a:p>
        </p:txBody>
      </p:sp>
    </p:spTree>
    <p:custDataLst>
      <p:tags r:id="rId1"/>
    </p:custDataLst>
    <p:extLst>
      <p:ext uri="{BB962C8B-B14F-4D97-AF65-F5344CB8AC3E}">
        <p14:creationId xmlns:p14="http://schemas.microsoft.com/office/powerpoint/2010/main" val="153174712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41081"/>
            <a:ext cx="8229600" cy="955576"/>
          </a:xfrm>
        </p:spPr>
        <p:txBody>
          <a:bodyPr/>
          <a:lstStyle/>
          <a:p>
            <a:r>
              <a:rPr lang="en-GB" dirty="0"/>
              <a:t>Leadership and gender</a:t>
            </a:r>
            <a:endParaRPr lang="en-GB" dirty="0"/>
          </a:p>
        </p:txBody>
      </p:sp>
      <p:sp>
        <p:nvSpPr>
          <p:cNvPr id="3" name="Content Placeholder 2"/>
          <p:cNvSpPr>
            <a:spLocks noGrp="1"/>
          </p:cNvSpPr>
          <p:nvPr>
            <p:ph idx="1"/>
          </p:nvPr>
        </p:nvSpPr>
        <p:spPr>
          <a:xfrm>
            <a:off x="1066800" y="1875076"/>
            <a:ext cx="8229600" cy="4382616"/>
          </a:xfrm>
        </p:spPr>
        <p:txBody>
          <a:bodyPr/>
          <a:lstStyle/>
          <a:p>
            <a:r>
              <a:rPr lang="en-GB" sz="2400" b="1" dirty="0" err="1"/>
              <a:t>Eagly</a:t>
            </a:r>
            <a:r>
              <a:rPr lang="en-GB" sz="2400" b="1" dirty="0"/>
              <a:t> and Johnson (1990)/Van Engen (2001) </a:t>
            </a:r>
            <a:r>
              <a:rPr lang="en-GB" sz="2400" dirty="0"/>
              <a:t>– meta-analysis</a:t>
            </a:r>
          </a:p>
          <a:p>
            <a:pPr lvl="2"/>
            <a:r>
              <a:rPr lang="en-GB" dirty="0" smtClean="0"/>
              <a:t>Female leaders tend to be more democratic than male leaders</a:t>
            </a:r>
          </a:p>
          <a:p>
            <a:pPr lvl="2"/>
            <a:endParaRPr lang="en-GB" dirty="0" smtClean="0"/>
          </a:p>
          <a:p>
            <a:r>
              <a:rPr lang="en-GB" sz="2400" b="1" dirty="0" err="1"/>
              <a:t>Loden</a:t>
            </a:r>
            <a:r>
              <a:rPr lang="en-GB" sz="2400" b="1" dirty="0"/>
              <a:t> (1985)</a:t>
            </a:r>
          </a:p>
          <a:p>
            <a:pPr lvl="2"/>
            <a:r>
              <a:rPr lang="en-GB" dirty="0" smtClean="0"/>
              <a:t>Female leaders tend to less hierarchical, more co-operative and other-oriented than made leaders</a:t>
            </a:r>
          </a:p>
          <a:p>
            <a:pPr lvl="2"/>
            <a:endParaRPr lang="en-GB" dirty="0" smtClean="0"/>
          </a:p>
          <a:p>
            <a:r>
              <a:rPr lang="en-GB" sz="2400" b="1" dirty="0" err="1"/>
              <a:t>Eagly</a:t>
            </a:r>
            <a:r>
              <a:rPr lang="en-GB" sz="2400" b="1" dirty="0"/>
              <a:t> et al. (2003)- </a:t>
            </a:r>
            <a:r>
              <a:rPr lang="en-GB" sz="2400" dirty="0"/>
              <a:t>meta-analysis of 43 studies</a:t>
            </a:r>
          </a:p>
          <a:p>
            <a:pPr lvl="2"/>
            <a:r>
              <a:rPr lang="en-GB" sz="2000" dirty="0"/>
              <a:t>Female leaders were rated higher on traits linked to TF leadership style</a:t>
            </a:r>
          </a:p>
          <a:p>
            <a:pPr lvl="3"/>
            <a:r>
              <a:rPr lang="en-GB" dirty="0" smtClean="0"/>
              <a:t>Individual consideration and charisma</a:t>
            </a:r>
            <a:endParaRPr lang="en-GB" dirty="0"/>
          </a:p>
        </p:txBody>
      </p:sp>
    </p:spTree>
    <p:custDataLst>
      <p:tags r:id="rId1"/>
    </p:custDataLst>
    <p:extLst>
      <p:ext uri="{BB962C8B-B14F-4D97-AF65-F5344CB8AC3E}">
        <p14:creationId xmlns:p14="http://schemas.microsoft.com/office/powerpoint/2010/main" val="223626392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1"/>
                </a:solidFill>
              </a:rPr>
              <a:t>WHY?</a:t>
            </a:r>
            <a:endParaRPr lang="en-GB" dirty="0">
              <a:solidFill>
                <a:schemeClr val="tx1"/>
              </a:solidFill>
            </a:endParaRPr>
          </a:p>
        </p:txBody>
      </p:sp>
      <p:sp>
        <p:nvSpPr>
          <p:cNvPr id="3" name="Subtitle 2"/>
          <p:cNvSpPr>
            <a:spLocks noGrp="1"/>
          </p:cNvSpPr>
          <p:nvPr>
            <p:ph type="subTitle" idx="1"/>
          </p:nvPr>
        </p:nvSpPr>
        <p:spPr/>
        <p:txBody>
          <a:bodyPr/>
          <a:lstStyle/>
          <a:p>
            <a:endParaRPr lang="en-GB" dirty="0"/>
          </a:p>
        </p:txBody>
      </p:sp>
    </p:spTree>
    <p:custDataLst>
      <p:tags r:id="rId1"/>
    </p:custDataLst>
    <p:extLst>
      <p:ext uri="{BB962C8B-B14F-4D97-AF65-F5344CB8AC3E}">
        <p14:creationId xmlns:p14="http://schemas.microsoft.com/office/powerpoint/2010/main" val="89311356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044" y="490654"/>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1115122" y="1628800"/>
            <a:ext cx="9095678" cy="4680520"/>
          </a:xfrm>
        </p:spPr>
        <p:txBody>
          <a:bodyPr/>
          <a:lstStyle/>
          <a:p>
            <a:r>
              <a:rPr lang="en-GB" sz="2800" b="1" dirty="0"/>
              <a:t>Possible causes of gender differences in leadership:</a:t>
            </a:r>
          </a:p>
          <a:p>
            <a:endParaRPr lang="en-GB" dirty="0"/>
          </a:p>
          <a:p>
            <a:pPr lvl="1"/>
            <a:r>
              <a:rPr lang="en-GB" sz="2400" dirty="0"/>
              <a:t>Biological and evolutionary factors</a:t>
            </a:r>
          </a:p>
          <a:p>
            <a:pPr lvl="1"/>
            <a:endParaRPr lang="en-GB" sz="2400" dirty="0"/>
          </a:p>
          <a:p>
            <a:pPr lvl="1"/>
            <a:r>
              <a:rPr lang="en-GB" sz="2400" dirty="0"/>
              <a:t>Different cultural roles</a:t>
            </a:r>
          </a:p>
          <a:p>
            <a:pPr lvl="2"/>
            <a:r>
              <a:rPr lang="en-GB" sz="2000" dirty="0"/>
              <a:t>Is the concept of leadership based upon male-like attributions</a:t>
            </a:r>
          </a:p>
          <a:p>
            <a:pPr lvl="2"/>
            <a:endParaRPr lang="en-GB" sz="2000" dirty="0"/>
          </a:p>
          <a:p>
            <a:pPr lvl="1"/>
            <a:r>
              <a:rPr lang="en-GB" sz="2400" dirty="0"/>
              <a:t>Perceived learned gender stereotypes</a:t>
            </a:r>
          </a:p>
          <a:p>
            <a:pPr lvl="2"/>
            <a:r>
              <a:rPr lang="en-GB" sz="2000" dirty="0"/>
              <a:t>Self-fulfilling prophecies?</a:t>
            </a:r>
          </a:p>
        </p:txBody>
      </p:sp>
    </p:spTree>
    <p:custDataLst>
      <p:tags r:id="rId1"/>
    </p:custDataLst>
    <p:extLst>
      <p:ext uri="{BB962C8B-B14F-4D97-AF65-F5344CB8AC3E}">
        <p14:creationId xmlns:p14="http://schemas.microsoft.com/office/powerpoint/2010/main" val="185666089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380" y="579863"/>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669073" y="1802119"/>
            <a:ext cx="9251795" cy="4464496"/>
          </a:xfrm>
        </p:spPr>
        <p:txBody>
          <a:bodyPr>
            <a:normAutofit/>
          </a:bodyPr>
          <a:lstStyle/>
          <a:p>
            <a:r>
              <a:rPr lang="en-GB" sz="2800" dirty="0"/>
              <a:t>Women still face barriers to leadership, despite evidence that they are equally as (and sometimes </a:t>
            </a:r>
            <a:r>
              <a:rPr lang="en-GB" sz="2800" b="1" dirty="0"/>
              <a:t>more</a:t>
            </a:r>
            <a:r>
              <a:rPr lang="en-GB" sz="2800" dirty="0"/>
              <a:t>) effective than men</a:t>
            </a:r>
          </a:p>
          <a:p>
            <a:pPr lvl="2"/>
            <a:r>
              <a:rPr lang="en-GB" sz="2000" dirty="0"/>
              <a:t>Is this due to the female stereotype not matching the stereotypical “leader” or “manager”?</a:t>
            </a:r>
          </a:p>
          <a:p>
            <a:r>
              <a:rPr lang="en-GB" sz="2800" dirty="0"/>
              <a:t>Attractiveness has been shown to </a:t>
            </a:r>
            <a:r>
              <a:rPr lang="en-GB" sz="2800" b="1" i="1" dirty="0"/>
              <a:t>negatively</a:t>
            </a:r>
            <a:r>
              <a:rPr lang="en-GB" sz="2800" i="1" dirty="0"/>
              <a:t> </a:t>
            </a:r>
            <a:r>
              <a:rPr lang="en-GB" sz="2800" dirty="0"/>
              <a:t> influence selection of female leaders</a:t>
            </a:r>
          </a:p>
          <a:p>
            <a:r>
              <a:rPr lang="en-GB" sz="2800" dirty="0"/>
              <a:t>BUT – unclear as to the effects of attractiveness on follower ratings of trust and loyalty</a:t>
            </a:r>
            <a:endParaRPr lang="en-GB" sz="2800" dirty="0"/>
          </a:p>
        </p:txBody>
      </p:sp>
      <p:sp>
        <p:nvSpPr>
          <p:cNvPr id="4" name="Rounded Rectangle 3"/>
          <p:cNvSpPr/>
          <p:nvPr/>
        </p:nvSpPr>
        <p:spPr bwMode="auto">
          <a:xfrm>
            <a:off x="6519747" y="6135649"/>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i="1" dirty="0">
                <a:solidFill>
                  <a:schemeClr val="tx2">
                    <a:lumMod val="75000"/>
                    <a:lumOff val="25000"/>
                  </a:schemeClr>
                </a:solidFill>
                <a:latin typeface="Arial" charset="0"/>
              </a:rPr>
              <a:t>Braun, </a:t>
            </a:r>
            <a:r>
              <a:rPr lang="en-GB" i="1" dirty="0" err="1">
                <a:solidFill>
                  <a:schemeClr val="tx2">
                    <a:lumMod val="75000"/>
                    <a:lumOff val="25000"/>
                  </a:schemeClr>
                </a:solidFill>
                <a:latin typeface="Arial" charset="0"/>
              </a:rPr>
              <a:t>Peus</a:t>
            </a:r>
            <a:r>
              <a:rPr lang="en-GB" i="1" dirty="0">
                <a:solidFill>
                  <a:schemeClr val="tx2">
                    <a:lumMod val="75000"/>
                    <a:lumOff val="25000"/>
                  </a:schemeClr>
                </a:solidFill>
                <a:latin typeface="Arial" charset="0"/>
              </a:rPr>
              <a:t> and Frey (2012) – Is Beauty Beastly?</a:t>
            </a:r>
          </a:p>
        </p:txBody>
      </p:sp>
    </p:spTree>
    <p:custDataLst>
      <p:tags r:id="rId1"/>
    </p:custDataLst>
    <p:extLst>
      <p:ext uri="{BB962C8B-B14F-4D97-AF65-F5344CB8AC3E}">
        <p14:creationId xmlns:p14="http://schemas.microsoft.com/office/powerpoint/2010/main" val="1871354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1211766" y="1765235"/>
            <a:ext cx="8229600" cy="4310608"/>
          </a:xfrm>
        </p:spPr>
        <p:txBody>
          <a:bodyPr/>
          <a:lstStyle/>
          <a:p>
            <a:r>
              <a:rPr lang="en-GB" sz="2800" dirty="0"/>
              <a:t>Study hypothesis:</a:t>
            </a:r>
          </a:p>
          <a:p>
            <a:endParaRPr lang="en-GB" sz="2800" dirty="0"/>
          </a:p>
          <a:p>
            <a:pPr lvl="1"/>
            <a:r>
              <a:rPr lang="en-GB" sz="2400" dirty="0"/>
              <a:t>When displaying a TF leadership style, attractive female leaders elicit lower levels of followers’ trust/loyalty than unattractive female leaders. This devaluation effect does not occur in TA leadership.</a:t>
            </a:r>
            <a:endParaRPr lang="en-GB" sz="2400" dirty="0"/>
          </a:p>
        </p:txBody>
      </p:sp>
      <p:sp>
        <p:nvSpPr>
          <p:cNvPr id="4" name="Rounded Rectangle 3"/>
          <p:cNvSpPr/>
          <p:nvPr/>
        </p:nvSpPr>
        <p:spPr bwMode="auto">
          <a:xfrm>
            <a:off x="1703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i="1" dirty="0">
                <a:solidFill>
                  <a:schemeClr val="tx2">
                    <a:lumMod val="75000"/>
                    <a:lumOff val="25000"/>
                  </a:schemeClr>
                </a:solidFill>
                <a:latin typeface="Arial" charset="0"/>
              </a:rPr>
              <a:t>Braun, </a:t>
            </a:r>
            <a:r>
              <a:rPr lang="en-GB" i="1" dirty="0" err="1">
                <a:solidFill>
                  <a:schemeClr val="tx2">
                    <a:lumMod val="75000"/>
                    <a:lumOff val="25000"/>
                  </a:schemeClr>
                </a:solidFill>
                <a:latin typeface="Arial" charset="0"/>
              </a:rPr>
              <a:t>Peus</a:t>
            </a:r>
            <a:r>
              <a:rPr lang="en-GB" i="1" dirty="0">
                <a:solidFill>
                  <a:schemeClr val="tx2">
                    <a:lumMod val="75000"/>
                    <a:lumOff val="25000"/>
                  </a:schemeClr>
                </a:solidFill>
                <a:latin typeface="Arial" charset="0"/>
              </a:rPr>
              <a:t> and Frey (2012) – Is Beauty Beastly?</a:t>
            </a:r>
          </a:p>
        </p:txBody>
      </p:sp>
    </p:spTree>
    <p:custDataLst>
      <p:tags r:id="rId1"/>
    </p:custDataLst>
    <p:extLst>
      <p:ext uri="{BB962C8B-B14F-4D97-AF65-F5344CB8AC3E}">
        <p14:creationId xmlns:p14="http://schemas.microsoft.com/office/powerpoint/2010/main" val="75679349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951" y="691375"/>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1167161" y="2093650"/>
            <a:ext cx="8229600" cy="4310608"/>
          </a:xfrm>
        </p:spPr>
        <p:txBody>
          <a:bodyPr/>
          <a:lstStyle/>
          <a:p>
            <a:r>
              <a:rPr lang="en-GB" sz="2800" dirty="0"/>
              <a:t>Study methods:</a:t>
            </a:r>
          </a:p>
          <a:p>
            <a:pPr lvl="1"/>
            <a:r>
              <a:rPr lang="en-GB" dirty="0" smtClean="0"/>
              <a:t>Experimental study using 253 undergraduate students</a:t>
            </a:r>
          </a:p>
          <a:p>
            <a:pPr lvl="1"/>
            <a:endParaRPr lang="en-GB" dirty="0"/>
          </a:p>
          <a:p>
            <a:pPr lvl="1"/>
            <a:r>
              <a:rPr lang="en-GB" sz="2000" dirty="0" smtClean="0"/>
              <a:t>2x2x2 between-subjects</a:t>
            </a:r>
          </a:p>
          <a:p>
            <a:pPr lvl="3"/>
            <a:r>
              <a:rPr lang="en-GB" sz="1800" dirty="0" smtClean="0"/>
              <a:t>Leader gender (male / female)</a:t>
            </a:r>
          </a:p>
          <a:p>
            <a:pPr lvl="3"/>
            <a:r>
              <a:rPr lang="en-GB" sz="1800" dirty="0" smtClean="0"/>
              <a:t>Leader attractiveness (attractive / unattractive)</a:t>
            </a:r>
          </a:p>
          <a:p>
            <a:pPr lvl="3"/>
            <a:r>
              <a:rPr lang="en-GB" sz="1800" dirty="0" smtClean="0"/>
              <a:t>Leadership style (TF / TA)</a:t>
            </a:r>
            <a:endParaRPr lang="en-GB" sz="1800" dirty="0"/>
          </a:p>
        </p:txBody>
      </p:sp>
      <p:sp>
        <p:nvSpPr>
          <p:cNvPr id="4" name="Rounded Rectangle 3"/>
          <p:cNvSpPr/>
          <p:nvPr/>
        </p:nvSpPr>
        <p:spPr bwMode="auto">
          <a:xfrm>
            <a:off x="1703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i="1" dirty="0">
                <a:solidFill>
                  <a:schemeClr val="tx2">
                    <a:lumMod val="75000"/>
                    <a:lumOff val="25000"/>
                  </a:schemeClr>
                </a:solidFill>
                <a:latin typeface="Arial" charset="0"/>
              </a:rPr>
              <a:t>Braun, </a:t>
            </a:r>
            <a:r>
              <a:rPr lang="en-GB" i="1" dirty="0" err="1">
                <a:solidFill>
                  <a:schemeClr val="tx2">
                    <a:lumMod val="75000"/>
                    <a:lumOff val="25000"/>
                  </a:schemeClr>
                </a:solidFill>
                <a:latin typeface="Arial" charset="0"/>
              </a:rPr>
              <a:t>Peus</a:t>
            </a:r>
            <a:r>
              <a:rPr lang="en-GB" i="1" dirty="0">
                <a:solidFill>
                  <a:schemeClr val="tx2">
                    <a:lumMod val="75000"/>
                    <a:lumOff val="25000"/>
                  </a:schemeClr>
                </a:solidFill>
                <a:latin typeface="Arial" charset="0"/>
              </a:rPr>
              <a:t> and Frey (2012) – Is Beauty Beastly?</a:t>
            </a:r>
          </a:p>
        </p:txBody>
      </p:sp>
    </p:spTree>
    <p:custDataLst>
      <p:tags r:id="rId1"/>
    </p:custDataLst>
    <p:extLst>
      <p:ext uri="{BB962C8B-B14F-4D97-AF65-F5344CB8AC3E}">
        <p14:creationId xmlns:p14="http://schemas.microsoft.com/office/powerpoint/2010/main" val="41357977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ular Callout 5"/>
          <p:cNvSpPr/>
          <p:nvPr/>
        </p:nvSpPr>
        <p:spPr bwMode="auto">
          <a:xfrm>
            <a:off x="7968208" y="5678568"/>
            <a:ext cx="2592288" cy="1008112"/>
          </a:xfrm>
          <a:prstGeom prst="wedgeRectCallout">
            <a:avLst>
              <a:gd name="adj1" fmla="val -38214"/>
              <a:gd name="adj2" fmla="val -163723"/>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dirty="0">
                <a:latin typeface="Arial" charset="0"/>
              </a:rPr>
              <a:t>Significant three-way interaction</a:t>
            </a:r>
          </a:p>
        </p:txBody>
      </p:sp>
      <p:sp>
        <p:nvSpPr>
          <p:cNvPr id="2" name="Title 1"/>
          <p:cNvSpPr>
            <a:spLocks noGrp="1"/>
          </p:cNvSpPr>
          <p:nvPr>
            <p:ph type="title"/>
          </p:nvPr>
        </p:nvSpPr>
        <p:spPr>
          <a:xfrm>
            <a:off x="832624" y="635619"/>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832624" y="1752412"/>
            <a:ext cx="8229600" cy="4310608"/>
          </a:xfrm>
        </p:spPr>
        <p:txBody>
          <a:bodyPr/>
          <a:lstStyle/>
          <a:p>
            <a:r>
              <a:rPr lang="en-GB" sz="2800" dirty="0"/>
              <a:t>Study findings:</a:t>
            </a:r>
          </a:p>
          <a:p>
            <a:endParaRPr lang="en-GB" sz="2800" dirty="0"/>
          </a:p>
          <a:p>
            <a:pPr lvl="1"/>
            <a:r>
              <a:rPr lang="en-GB" sz="2400" dirty="0"/>
              <a:t>TF leaders;</a:t>
            </a:r>
          </a:p>
          <a:p>
            <a:pPr lvl="2"/>
            <a:r>
              <a:rPr lang="en-GB" sz="2000" dirty="0"/>
              <a:t>Attractive female leaders rated significantly LOWER on trust and loyalty compared to unattractive female leaders</a:t>
            </a:r>
          </a:p>
          <a:p>
            <a:pPr lvl="2"/>
            <a:r>
              <a:rPr lang="en-GB" sz="2000" dirty="0"/>
              <a:t>Attractive male leaders rated significantly HIGHER on trust and loyalty than unattractive male leaders</a:t>
            </a:r>
            <a:endParaRPr lang="en-GB" dirty="0" smtClean="0"/>
          </a:p>
          <a:p>
            <a:pPr lvl="1"/>
            <a:r>
              <a:rPr lang="en-GB" sz="2400" dirty="0"/>
              <a:t>TA leaders:</a:t>
            </a:r>
          </a:p>
          <a:p>
            <a:pPr lvl="2"/>
            <a:r>
              <a:rPr lang="en-GB" sz="2000" dirty="0"/>
              <a:t>No difference in trust or loyalty ratings for attractiveness for males or females</a:t>
            </a:r>
          </a:p>
        </p:txBody>
      </p:sp>
      <p:sp>
        <p:nvSpPr>
          <p:cNvPr id="4" name="Rounded Rectangle 3"/>
          <p:cNvSpPr/>
          <p:nvPr/>
        </p:nvSpPr>
        <p:spPr bwMode="auto">
          <a:xfrm>
            <a:off x="1703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i="1" dirty="0">
                <a:solidFill>
                  <a:schemeClr val="tx2">
                    <a:lumMod val="75000"/>
                    <a:lumOff val="25000"/>
                  </a:schemeClr>
                </a:solidFill>
                <a:latin typeface="Arial" charset="0"/>
              </a:rPr>
              <a:t>Braun, </a:t>
            </a:r>
            <a:r>
              <a:rPr lang="en-GB" i="1" dirty="0" err="1">
                <a:solidFill>
                  <a:schemeClr val="tx2">
                    <a:lumMod val="75000"/>
                    <a:lumOff val="25000"/>
                  </a:schemeClr>
                </a:solidFill>
                <a:latin typeface="Arial" charset="0"/>
              </a:rPr>
              <a:t>Peus</a:t>
            </a:r>
            <a:r>
              <a:rPr lang="en-GB" i="1" dirty="0">
                <a:solidFill>
                  <a:schemeClr val="tx2">
                    <a:lumMod val="75000"/>
                    <a:lumOff val="25000"/>
                  </a:schemeClr>
                </a:solidFill>
                <a:latin typeface="Arial" charset="0"/>
              </a:rPr>
              <a:t> and Frey (2012) – Is Beauty Beastly?</a:t>
            </a:r>
          </a:p>
        </p:txBody>
      </p:sp>
      <p:sp>
        <p:nvSpPr>
          <p:cNvPr id="5" name="Rectangular Callout 4"/>
          <p:cNvSpPr/>
          <p:nvPr/>
        </p:nvSpPr>
        <p:spPr bwMode="auto">
          <a:xfrm>
            <a:off x="7624291" y="476672"/>
            <a:ext cx="2592288" cy="1008112"/>
          </a:xfrm>
          <a:prstGeom prst="wedgeRectCallout">
            <a:avLst>
              <a:gd name="adj1" fmla="val -39900"/>
              <a:gd name="adj2" fmla="val 181396"/>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dirty="0">
                <a:latin typeface="Arial" charset="0"/>
              </a:rPr>
              <a:t>Significant three-way interaction</a:t>
            </a:r>
          </a:p>
        </p:txBody>
      </p:sp>
    </p:spTree>
    <p:custDataLst>
      <p:tags r:id="rId1"/>
    </p:custDataLst>
    <p:extLst>
      <p:ext uri="{BB962C8B-B14F-4D97-AF65-F5344CB8AC3E}">
        <p14:creationId xmlns:p14="http://schemas.microsoft.com/office/powerpoint/2010/main" val="389073983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103" y="602888"/>
            <a:ext cx="8229600" cy="1027584"/>
          </a:xfrm>
        </p:spPr>
        <p:txBody>
          <a:bodyPr/>
          <a:lstStyle/>
          <a:p>
            <a:r>
              <a:rPr lang="en-GB" dirty="0"/>
              <a:t>Leadership and Gender</a:t>
            </a:r>
            <a:endParaRPr lang="en-GB" dirty="0"/>
          </a:p>
        </p:txBody>
      </p:sp>
      <p:sp>
        <p:nvSpPr>
          <p:cNvPr id="3" name="Content Placeholder 2"/>
          <p:cNvSpPr>
            <a:spLocks noGrp="1"/>
          </p:cNvSpPr>
          <p:nvPr>
            <p:ph idx="1"/>
          </p:nvPr>
        </p:nvSpPr>
        <p:spPr>
          <a:xfrm>
            <a:off x="1089103" y="1947085"/>
            <a:ext cx="8229600" cy="4310608"/>
          </a:xfrm>
        </p:spPr>
        <p:txBody>
          <a:bodyPr/>
          <a:lstStyle/>
          <a:p>
            <a:r>
              <a:rPr lang="en-GB" sz="2800" dirty="0"/>
              <a:t>Study conclusions:</a:t>
            </a:r>
          </a:p>
          <a:p>
            <a:endParaRPr lang="en-GB" sz="2400" dirty="0"/>
          </a:p>
          <a:p>
            <a:pPr lvl="1"/>
            <a:r>
              <a:rPr lang="en-GB" sz="2400" dirty="0"/>
              <a:t>Attractiveness may be a disadvantage for female leaders who show a TF leadership style</a:t>
            </a:r>
          </a:p>
          <a:p>
            <a:pPr lvl="1"/>
            <a:endParaRPr lang="en-GB" sz="2400" dirty="0"/>
          </a:p>
          <a:p>
            <a:pPr lvl="1"/>
            <a:r>
              <a:rPr lang="en-GB" sz="2400" dirty="0"/>
              <a:t>Attractiveness may create a barrier for women achieving leadership positions</a:t>
            </a:r>
            <a:endParaRPr lang="en-GB" sz="2400" dirty="0"/>
          </a:p>
        </p:txBody>
      </p:sp>
      <p:sp>
        <p:nvSpPr>
          <p:cNvPr id="4" name="Rounded Rectangle 3"/>
          <p:cNvSpPr/>
          <p:nvPr/>
        </p:nvSpPr>
        <p:spPr bwMode="auto">
          <a:xfrm>
            <a:off x="1703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i="1" dirty="0">
                <a:solidFill>
                  <a:schemeClr val="tx2">
                    <a:lumMod val="75000"/>
                    <a:lumOff val="25000"/>
                  </a:schemeClr>
                </a:solidFill>
                <a:latin typeface="Arial" charset="0"/>
              </a:rPr>
              <a:t>Braun, </a:t>
            </a:r>
            <a:r>
              <a:rPr lang="en-GB" i="1" dirty="0" err="1">
                <a:solidFill>
                  <a:schemeClr val="tx2">
                    <a:lumMod val="75000"/>
                    <a:lumOff val="25000"/>
                  </a:schemeClr>
                </a:solidFill>
                <a:latin typeface="Arial" charset="0"/>
              </a:rPr>
              <a:t>Peus</a:t>
            </a:r>
            <a:r>
              <a:rPr lang="en-GB" i="1" dirty="0">
                <a:solidFill>
                  <a:schemeClr val="tx2">
                    <a:lumMod val="75000"/>
                    <a:lumOff val="25000"/>
                  </a:schemeClr>
                </a:solidFill>
                <a:latin typeface="Arial" charset="0"/>
              </a:rPr>
              <a:t> and Frey (2012) – Is Beauty Beastly?</a:t>
            </a:r>
          </a:p>
        </p:txBody>
      </p:sp>
    </p:spTree>
    <p:custDataLst>
      <p:tags r:id="rId1"/>
    </p:custDataLst>
    <p:extLst>
      <p:ext uri="{BB962C8B-B14F-4D97-AF65-F5344CB8AC3E}">
        <p14:creationId xmlns:p14="http://schemas.microsoft.com/office/powerpoint/2010/main" val="362315330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&amp; Leaders</a:t>
            </a:r>
            <a:endParaRPr lang="en-GB" dirty="0"/>
          </a:p>
        </p:txBody>
      </p:sp>
      <p:sp>
        <p:nvSpPr>
          <p:cNvPr id="3" name="Content Placeholder 2"/>
          <p:cNvSpPr>
            <a:spLocks noGrp="1"/>
          </p:cNvSpPr>
          <p:nvPr>
            <p:ph idx="1"/>
          </p:nvPr>
        </p:nvSpPr>
        <p:spPr/>
        <p:txBody>
          <a:bodyPr>
            <a:normAutofit/>
          </a:bodyPr>
          <a:lstStyle/>
          <a:p>
            <a:r>
              <a:rPr lang="en-GB" sz="2400" dirty="0" smtClean="0"/>
              <a:t>There is no one perfect indicator of leadership effectiveness, but the work performance of the leader’s workgroup or organisation is probably the best </a:t>
            </a:r>
          </a:p>
          <a:p>
            <a:pPr lvl="3"/>
            <a:endParaRPr lang="en-GB" sz="1600" dirty="0" smtClean="0">
              <a:solidFill>
                <a:schemeClr val="accent2">
                  <a:lumMod val="75000"/>
                </a:schemeClr>
              </a:solidFill>
            </a:endParaRPr>
          </a:p>
          <a:p>
            <a:pPr lvl="3"/>
            <a:r>
              <a:rPr lang="en-GB" sz="2400" dirty="0">
                <a:solidFill>
                  <a:schemeClr val="accent1">
                    <a:lumMod val="75000"/>
                  </a:schemeClr>
                </a:solidFill>
              </a:rPr>
              <a:t>Although the influence of other factors also needs to be taken into account</a:t>
            </a:r>
          </a:p>
          <a:p>
            <a:endParaRPr lang="en-GB" sz="2400" dirty="0"/>
          </a:p>
        </p:txBody>
      </p:sp>
    </p:spTree>
    <p:custDataLst>
      <p:tags r:id="rId1"/>
    </p:custDataLst>
    <p:extLst>
      <p:ext uri="{BB962C8B-B14F-4D97-AF65-F5344CB8AC3E}">
        <p14:creationId xmlns:p14="http://schemas.microsoft.com/office/powerpoint/2010/main" val="7538858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4991895" y="2805113"/>
            <a:ext cx="2143125" cy="2143125"/>
          </a:xfrm>
          <a:prstGeom prst="rect">
            <a:avLst/>
          </a:prstGeom>
        </p:spPr>
      </p:pic>
    </p:spTree>
    <p:extLst>
      <p:ext uri="{BB962C8B-B14F-4D97-AF65-F5344CB8AC3E}">
        <p14:creationId xmlns:p14="http://schemas.microsoft.com/office/powerpoint/2010/main" val="337089003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RetrospectVTI">
  <a:themeElements>
    <a:clrScheme name="Brights">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Consolas-Verdana">
      <a:majorFont>
        <a:latin typeface="Consolas" panose="020B0609020204030204"/>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Verdana" panose="020B060403050404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Minimalist_Light_Sales Pitch_03_Win32_AS_v2" id="{CF4846AB-E769-4F64-85D9-28E4AEB533C2}" vid="{4425D9ED-C4EC-465B-AB7E-72A929978A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7FA506-1E93-4CA4-B270-1F08FD18C366}">
  <ds:schemaRefs>
    <ds:schemaRef ds:uri="http://schemas.microsoft.com/sharepoint/v3/contenttype/forms"/>
  </ds:schemaRefs>
</ds:datastoreItem>
</file>

<file path=customXml/itemProps2.xml><?xml version="1.0" encoding="utf-8"?>
<ds:datastoreItem xmlns:ds="http://schemas.openxmlformats.org/officeDocument/2006/customXml" ds:itemID="{38F4328E-77DF-41E8-952F-124AE19F1F7C}">
  <ds:schemaRef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1F2FE978-FCBC-4C90-A410-B547AA7060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Light sales pitch presentation</Template>
  <TotalTime>0</TotalTime>
  <Words>2819</Words>
  <Application>Microsoft Office PowerPoint</Application>
  <PresentationFormat>Widescreen</PresentationFormat>
  <Paragraphs>442</Paragraphs>
  <Slides>60</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Consolas</vt:lpstr>
      <vt:lpstr>Courier New</vt:lpstr>
      <vt:lpstr>Verdana</vt:lpstr>
      <vt:lpstr>Wingdings</vt:lpstr>
      <vt:lpstr>RetrospectVTI</vt:lpstr>
      <vt:lpstr>Psychology for Work</vt:lpstr>
      <vt:lpstr>What is leadership?</vt:lpstr>
      <vt:lpstr>Leaders and leadership</vt:lpstr>
      <vt:lpstr>Leaders and leadership</vt:lpstr>
      <vt:lpstr>The purpose of leadership</vt:lpstr>
      <vt:lpstr>Task:   Write down the name of TWO people you consider to be ‘leaders’, and three characteristics that make you feel that they are leaders</vt:lpstr>
      <vt:lpstr>PowerPoint Presentation</vt:lpstr>
      <vt:lpstr>PowerPoint Presentation</vt:lpstr>
      <vt:lpstr>What defines a ‘good leader’?</vt:lpstr>
      <vt:lpstr>Key factors in leadership research</vt:lpstr>
      <vt:lpstr>Leadership conceptualised as:</vt:lpstr>
      <vt:lpstr>Brief timeline of Western Leadership Theories</vt:lpstr>
      <vt:lpstr>The Oldest Analysis</vt:lpstr>
      <vt:lpstr>Early trait approach</vt:lpstr>
      <vt:lpstr>Lord et al., 1984</vt:lpstr>
      <vt:lpstr>What is organisational leadership?</vt:lpstr>
      <vt:lpstr>Is organisational leadership important?</vt:lpstr>
      <vt:lpstr>Models of leadership</vt:lpstr>
      <vt:lpstr>Models of leadership</vt:lpstr>
      <vt:lpstr>PowerPoint Presentation</vt:lpstr>
      <vt:lpstr>Leadership and Intelligence</vt:lpstr>
      <vt:lpstr>Leadership and Intelligence</vt:lpstr>
      <vt:lpstr>Emotional intelligence?</vt:lpstr>
      <vt:lpstr>PowerPoint Presentation</vt:lpstr>
      <vt:lpstr>Leadership and Personality</vt:lpstr>
      <vt:lpstr>Leadership and Personality</vt:lpstr>
      <vt:lpstr>Leadership and Personality</vt:lpstr>
      <vt:lpstr>Criticisms?</vt:lpstr>
      <vt:lpstr>Criticisms?</vt:lpstr>
      <vt:lpstr>Behavioural approaches to leadership</vt:lpstr>
      <vt:lpstr>Transactional Leadership</vt:lpstr>
      <vt:lpstr>Transformational leadership</vt:lpstr>
      <vt:lpstr>Transformational leadership</vt:lpstr>
      <vt:lpstr>Transformational Leadership</vt:lpstr>
      <vt:lpstr>Transformational Leadership</vt:lpstr>
      <vt:lpstr>Transformational Leadership</vt:lpstr>
      <vt:lpstr>Transformational Leadership</vt:lpstr>
      <vt:lpstr>Transformational leadership</vt:lpstr>
      <vt:lpstr>Transformational leadership</vt:lpstr>
      <vt:lpstr>In summary…</vt:lpstr>
      <vt:lpstr>TA/TF and personality</vt:lpstr>
      <vt:lpstr>PowerPoint Presentation</vt:lpstr>
      <vt:lpstr>Are good leaders always good leaders?</vt:lpstr>
      <vt:lpstr>So far…</vt:lpstr>
      <vt:lpstr>So far…</vt:lpstr>
      <vt:lpstr>Leadership and Gender</vt:lpstr>
      <vt:lpstr>Leadership and Gender</vt:lpstr>
      <vt:lpstr>Leadership and Gender</vt:lpstr>
      <vt:lpstr>PowerPoint Presentation</vt:lpstr>
      <vt:lpstr>Leadership and Gender</vt:lpstr>
      <vt:lpstr>Leadership and gender</vt:lpstr>
      <vt:lpstr>WHY?</vt:lpstr>
      <vt:lpstr>Leadership and Gender</vt:lpstr>
      <vt:lpstr>Leadership and Gender</vt:lpstr>
      <vt:lpstr>Leadership and Gender</vt:lpstr>
      <vt:lpstr>Leadership and Gender</vt:lpstr>
      <vt:lpstr>Leadership and Gender</vt:lpstr>
      <vt:lpstr>Leadership and Gender</vt:lpstr>
      <vt:lpstr>Leadership &amp; Leaders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2020-03-02T08:05:18Z</dcterms:created>
  <dcterms:modified xsi:type="dcterms:W3CDTF">2020-03-03T08:16:37Z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