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3" r:id="rId3"/>
    <p:sldId id="258" r:id="rId4"/>
    <p:sldId id="256" r:id="rId5"/>
    <p:sldId id="261" r:id="rId6"/>
    <p:sldId id="262" r:id="rId7"/>
    <p:sldId id="270" r:id="rId8"/>
    <p:sldId id="271" r:id="rId9"/>
    <p:sldId id="269" r:id="rId10"/>
    <p:sldId id="272" r:id="rId11"/>
    <p:sldId id="263" r:id="rId12"/>
    <p:sldId id="264" r:id="rId13"/>
    <p:sldId id="265" r:id="rId14"/>
    <p:sldId id="266" r:id="rId15"/>
    <p:sldId id="26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avius filimon" userId="e0020280ac09f538" providerId="LiveId" clId="{C1B19FDB-82CF-4431-BFA6-9E47EF6F107F}"/>
    <pc:docChg chg="modSld sldOrd">
      <pc:chgData name="flavius filimon" userId="e0020280ac09f538" providerId="LiveId" clId="{C1B19FDB-82CF-4431-BFA6-9E47EF6F107F}" dt="2024-12-09T02:36:51.292" v="14" actId="20577"/>
      <pc:docMkLst>
        <pc:docMk/>
      </pc:docMkLst>
      <pc:sldChg chg="modSp mod">
        <pc:chgData name="flavius filimon" userId="e0020280ac09f538" providerId="LiveId" clId="{C1B19FDB-82CF-4431-BFA6-9E47EF6F107F}" dt="2024-12-09T02:36:51.292" v="14" actId="20577"/>
        <pc:sldMkLst>
          <pc:docMk/>
          <pc:sldMk cId="92908735" sldId="263"/>
        </pc:sldMkLst>
        <pc:spChg chg="mod">
          <ac:chgData name="flavius filimon" userId="e0020280ac09f538" providerId="LiveId" clId="{C1B19FDB-82CF-4431-BFA6-9E47EF6F107F}" dt="2024-12-09T02:36:51.292" v="14" actId="20577"/>
          <ac:spMkLst>
            <pc:docMk/>
            <pc:sldMk cId="92908735" sldId="263"/>
            <ac:spMk id="3" creationId="{F0FF58C3-4BB5-042C-22AD-F7784A811662}"/>
          </ac:spMkLst>
        </pc:spChg>
      </pc:sldChg>
      <pc:sldChg chg="modSp mod ord">
        <pc:chgData name="flavius filimon" userId="e0020280ac09f538" providerId="LiveId" clId="{C1B19FDB-82CF-4431-BFA6-9E47EF6F107F}" dt="2024-12-09T02:23:46.962" v="12"/>
        <pc:sldMkLst>
          <pc:docMk/>
          <pc:sldMk cId="3474229685" sldId="273"/>
        </pc:sldMkLst>
        <pc:spChg chg="mod">
          <ac:chgData name="flavius filimon" userId="e0020280ac09f538" providerId="LiveId" clId="{C1B19FDB-82CF-4431-BFA6-9E47EF6F107F}" dt="2024-12-09T02:23:46.962" v="12"/>
          <ac:spMkLst>
            <pc:docMk/>
            <pc:sldMk cId="3474229685" sldId="273"/>
            <ac:spMk id="3" creationId="{53D826D8-1F1A-54A8-5D7B-80DA8D39FFD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DE60AF-D525-4E21-B56A-71AEFA3EBC0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B8F126-6503-42AB-B31E-0649B1925520}">
      <dgm:prSet/>
      <dgm:spPr/>
      <dgm:t>
        <a:bodyPr/>
        <a:lstStyle/>
        <a:p>
          <a:r>
            <a:rPr lang="en-GB"/>
            <a:t>Lecturer: Christine Joy</a:t>
          </a:r>
          <a:endParaRPr lang="en-US"/>
        </a:p>
      </dgm:t>
    </dgm:pt>
    <dgm:pt modelId="{4913AE86-3E05-4727-9A60-196F3D8F625D}" type="parTrans" cxnId="{A88388B9-D624-4B5F-A86A-E2C6184E0473}">
      <dgm:prSet/>
      <dgm:spPr/>
      <dgm:t>
        <a:bodyPr/>
        <a:lstStyle/>
        <a:p>
          <a:endParaRPr lang="en-US"/>
        </a:p>
      </dgm:t>
    </dgm:pt>
    <dgm:pt modelId="{9239306A-DA6A-4612-B597-BDA73E50DC56}" type="sibTrans" cxnId="{A88388B9-D624-4B5F-A86A-E2C6184E0473}">
      <dgm:prSet/>
      <dgm:spPr/>
      <dgm:t>
        <a:bodyPr/>
        <a:lstStyle/>
        <a:p>
          <a:endParaRPr lang="en-US"/>
        </a:p>
      </dgm:t>
    </dgm:pt>
    <dgm:pt modelId="{4A8B1C18-DEF6-4A4E-AECB-697A6935972F}">
      <dgm:prSet/>
      <dgm:spPr/>
      <dgm:t>
        <a:bodyPr/>
        <a:lstStyle/>
        <a:p>
          <a:r>
            <a:rPr lang="en-GB"/>
            <a:t>Student Name: Flavius-Florin Filimon</a:t>
          </a:r>
          <a:endParaRPr lang="en-US"/>
        </a:p>
      </dgm:t>
    </dgm:pt>
    <dgm:pt modelId="{B1AEEDCA-4F52-45DA-BB98-3C848BEC1A80}" type="parTrans" cxnId="{107080D3-ECAC-470E-8825-CEE58484B931}">
      <dgm:prSet/>
      <dgm:spPr/>
      <dgm:t>
        <a:bodyPr/>
        <a:lstStyle/>
        <a:p>
          <a:endParaRPr lang="en-US"/>
        </a:p>
      </dgm:t>
    </dgm:pt>
    <dgm:pt modelId="{EA0320CF-DF0E-4BFB-91C9-54A51B8F838C}" type="sibTrans" cxnId="{107080D3-ECAC-470E-8825-CEE58484B931}">
      <dgm:prSet/>
      <dgm:spPr/>
      <dgm:t>
        <a:bodyPr/>
        <a:lstStyle/>
        <a:p>
          <a:endParaRPr lang="en-US"/>
        </a:p>
      </dgm:t>
    </dgm:pt>
    <dgm:pt modelId="{A136B47D-77B7-4A52-ADC7-BDC127798185}">
      <dgm:prSet/>
      <dgm:spPr/>
      <dgm:t>
        <a:bodyPr/>
        <a:lstStyle/>
        <a:p>
          <a:r>
            <a:rPr lang="en-GB"/>
            <a:t>Student Number: 2208335</a:t>
          </a:r>
          <a:endParaRPr lang="en-US"/>
        </a:p>
      </dgm:t>
    </dgm:pt>
    <dgm:pt modelId="{5C9B9D84-35D8-4DC4-AEC7-FE7E1D1D5F7A}" type="parTrans" cxnId="{5B1F8ED7-7B2D-4C40-93B4-4143BE16A889}">
      <dgm:prSet/>
      <dgm:spPr/>
      <dgm:t>
        <a:bodyPr/>
        <a:lstStyle/>
        <a:p>
          <a:endParaRPr lang="en-US"/>
        </a:p>
      </dgm:t>
    </dgm:pt>
    <dgm:pt modelId="{45164E03-FA86-491B-8732-054CE8BD8E08}" type="sibTrans" cxnId="{5B1F8ED7-7B2D-4C40-93B4-4143BE16A889}">
      <dgm:prSet/>
      <dgm:spPr/>
      <dgm:t>
        <a:bodyPr/>
        <a:lstStyle/>
        <a:p>
          <a:endParaRPr lang="en-US"/>
        </a:p>
      </dgm:t>
    </dgm:pt>
    <dgm:pt modelId="{ADB70C95-6F45-4FFD-98E4-18766F5452E2}" type="pres">
      <dgm:prSet presAssocID="{8FDE60AF-D525-4E21-B56A-71AEFA3EBC0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36BAE9B-8389-4FDE-89F6-F5721FF42889}" type="pres">
      <dgm:prSet presAssocID="{DCB8F126-6503-42AB-B31E-0649B1925520}" presName="hierRoot1" presStyleCnt="0"/>
      <dgm:spPr/>
    </dgm:pt>
    <dgm:pt modelId="{2E13EECF-7E97-4BC1-AD6E-3ED3D554213F}" type="pres">
      <dgm:prSet presAssocID="{DCB8F126-6503-42AB-B31E-0649B1925520}" presName="composite" presStyleCnt="0"/>
      <dgm:spPr/>
    </dgm:pt>
    <dgm:pt modelId="{1C1F9CD3-100D-46AE-AD23-5853A9A68310}" type="pres">
      <dgm:prSet presAssocID="{DCB8F126-6503-42AB-B31E-0649B1925520}" presName="background" presStyleLbl="node0" presStyleIdx="0" presStyleCnt="3"/>
      <dgm:spPr/>
    </dgm:pt>
    <dgm:pt modelId="{85F94561-2266-47F6-8921-B9D4E16CA5BF}" type="pres">
      <dgm:prSet presAssocID="{DCB8F126-6503-42AB-B31E-0649B1925520}" presName="text" presStyleLbl="fgAcc0" presStyleIdx="0" presStyleCnt="3">
        <dgm:presLayoutVars>
          <dgm:chPref val="3"/>
        </dgm:presLayoutVars>
      </dgm:prSet>
      <dgm:spPr/>
    </dgm:pt>
    <dgm:pt modelId="{C0802327-1FC5-4D81-84B6-E78109649F8B}" type="pres">
      <dgm:prSet presAssocID="{DCB8F126-6503-42AB-B31E-0649B1925520}" presName="hierChild2" presStyleCnt="0"/>
      <dgm:spPr/>
    </dgm:pt>
    <dgm:pt modelId="{97716BC6-5F41-43FC-A6CF-D29ECAC261EB}" type="pres">
      <dgm:prSet presAssocID="{4A8B1C18-DEF6-4A4E-AECB-697A6935972F}" presName="hierRoot1" presStyleCnt="0"/>
      <dgm:spPr/>
    </dgm:pt>
    <dgm:pt modelId="{8DDC44C3-2E9F-4DBE-916D-7D3967F45F63}" type="pres">
      <dgm:prSet presAssocID="{4A8B1C18-DEF6-4A4E-AECB-697A6935972F}" presName="composite" presStyleCnt="0"/>
      <dgm:spPr/>
    </dgm:pt>
    <dgm:pt modelId="{28A885A7-2B4B-4617-86A2-17F31BA3F3DF}" type="pres">
      <dgm:prSet presAssocID="{4A8B1C18-DEF6-4A4E-AECB-697A6935972F}" presName="background" presStyleLbl="node0" presStyleIdx="1" presStyleCnt="3"/>
      <dgm:spPr/>
    </dgm:pt>
    <dgm:pt modelId="{8DD4C15F-92AD-4E03-B109-7EE4A3C52A5E}" type="pres">
      <dgm:prSet presAssocID="{4A8B1C18-DEF6-4A4E-AECB-697A6935972F}" presName="text" presStyleLbl="fgAcc0" presStyleIdx="1" presStyleCnt="3">
        <dgm:presLayoutVars>
          <dgm:chPref val="3"/>
        </dgm:presLayoutVars>
      </dgm:prSet>
      <dgm:spPr/>
    </dgm:pt>
    <dgm:pt modelId="{9F677225-B245-4C79-A519-2D82B40B13AB}" type="pres">
      <dgm:prSet presAssocID="{4A8B1C18-DEF6-4A4E-AECB-697A6935972F}" presName="hierChild2" presStyleCnt="0"/>
      <dgm:spPr/>
    </dgm:pt>
    <dgm:pt modelId="{8C572720-68E7-47A4-BBBB-5E08B10388E0}" type="pres">
      <dgm:prSet presAssocID="{A136B47D-77B7-4A52-ADC7-BDC127798185}" presName="hierRoot1" presStyleCnt="0"/>
      <dgm:spPr/>
    </dgm:pt>
    <dgm:pt modelId="{CA5AD1EC-C5F9-4B02-B648-4B5C0E5D34FE}" type="pres">
      <dgm:prSet presAssocID="{A136B47D-77B7-4A52-ADC7-BDC127798185}" presName="composite" presStyleCnt="0"/>
      <dgm:spPr/>
    </dgm:pt>
    <dgm:pt modelId="{E8A6D015-9702-4B59-83A1-0A043136B469}" type="pres">
      <dgm:prSet presAssocID="{A136B47D-77B7-4A52-ADC7-BDC127798185}" presName="background" presStyleLbl="node0" presStyleIdx="2" presStyleCnt="3"/>
      <dgm:spPr/>
    </dgm:pt>
    <dgm:pt modelId="{066A741E-9BBB-456E-87DD-BDEB60E1471D}" type="pres">
      <dgm:prSet presAssocID="{A136B47D-77B7-4A52-ADC7-BDC127798185}" presName="text" presStyleLbl="fgAcc0" presStyleIdx="2" presStyleCnt="3">
        <dgm:presLayoutVars>
          <dgm:chPref val="3"/>
        </dgm:presLayoutVars>
      </dgm:prSet>
      <dgm:spPr/>
    </dgm:pt>
    <dgm:pt modelId="{E5CB324D-461D-4D8F-A479-E56558677436}" type="pres">
      <dgm:prSet presAssocID="{A136B47D-77B7-4A52-ADC7-BDC127798185}" presName="hierChild2" presStyleCnt="0"/>
      <dgm:spPr/>
    </dgm:pt>
  </dgm:ptLst>
  <dgm:cxnLst>
    <dgm:cxn modelId="{70555C5C-8B04-4AB5-8674-47A6243FE6E0}" type="presOf" srcId="{A136B47D-77B7-4A52-ADC7-BDC127798185}" destId="{066A741E-9BBB-456E-87DD-BDEB60E1471D}" srcOrd="0" destOrd="0" presId="urn:microsoft.com/office/officeart/2005/8/layout/hierarchy1"/>
    <dgm:cxn modelId="{B1A27F45-C708-4D60-B747-ED7E780C2104}" type="presOf" srcId="{DCB8F126-6503-42AB-B31E-0649B1925520}" destId="{85F94561-2266-47F6-8921-B9D4E16CA5BF}" srcOrd="0" destOrd="0" presId="urn:microsoft.com/office/officeart/2005/8/layout/hierarchy1"/>
    <dgm:cxn modelId="{5185C852-5C27-4015-810A-F2C910A0CA82}" type="presOf" srcId="{8FDE60AF-D525-4E21-B56A-71AEFA3EBC00}" destId="{ADB70C95-6F45-4FFD-98E4-18766F5452E2}" srcOrd="0" destOrd="0" presId="urn:microsoft.com/office/officeart/2005/8/layout/hierarchy1"/>
    <dgm:cxn modelId="{A88388B9-D624-4B5F-A86A-E2C6184E0473}" srcId="{8FDE60AF-D525-4E21-B56A-71AEFA3EBC00}" destId="{DCB8F126-6503-42AB-B31E-0649B1925520}" srcOrd="0" destOrd="0" parTransId="{4913AE86-3E05-4727-9A60-196F3D8F625D}" sibTransId="{9239306A-DA6A-4612-B597-BDA73E50DC56}"/>
    <dgm:cxn modelId="{107080D3-ECAC-470E-8825-CEE58484B931}" srcId="{8FDE60AF-D525-4E21-B56A-71AEFA3EBC00}" destId="{4A8B1C18-DEF6-4A4E-AECB-697A6935972F}" srcOrd="1" destOrd="0" parTransId="{B1AEEDCA-4F52-45DA-BB98-3C848BEC1A80}" sibTransId="{EA0320CF-DF0E-4BFB-91C9-54A51B8F838C}"/>
    <dgm:cxn modelId="{5B1F8ED7-7B2D-4C40-93B4-4143BE16A889}" srcId="{8FDE60AF-D525-4E21-B56A-71AEFA3EBC00}" destId="{A136B47D-77B7-4A52-ADC7-BDC127798185}" srcOrd="2" destOrd="0" parTransId="{5C9B9D84-35D8-4DC4-AEC7-FE7E1D1D5F7A}" sibTransId="{45164E03-FA86-491B-8732-054CE8BD8E08}"/>
    <dgm:cxn modelId="{D11C63D9-9A14-49D8-94EB-4F738C19AC89}" type="presOf" srcId="{4A8B1C18-DEF6-4A4E-AECB-697A6935972F}" destId="{8DD4C15F-92AD-4E03-B109-7EE4A3C52A5E}" srcOrd="0" destOrd="0" presId="urn:microsoft.com/office/officeart/2005/8/layout/hierarchy1"/>
    <dgm:cxn modelId="{B9EE3A18-B95B-4A26-84D3-025E542E2AB0}" type="presParOf" srcId="{ADB70C95-6F45-4FFD-98E4-18766F5452E2}" destId="{C36BAE9B-8389-4FDE-89F6-F5721FF42889}" srcOrd="0" destOrd="0" presId="urn:microsoft.com/office/officeart/2005/8/layout/hierarchy1"/>
    <dgm:cxn modelId="{7937E7D4-C166-4DF3-BE93-7013BBD94F0E}" type="presParOf" srcId="{C36BAE9B-8389-4FDE-89F6-F5721FF42889}" destId="{2E13EECF-7E97-4BC1-AD6E-3ED3D554213F}" srcOrd="0" destOrd="0" presId="urn:microsoft.com/office/officeart/2005/8/layout/hierarchy1"/>
    <dgm:cxn modelId="{B2B60056-7CA0-4221-8E48-3C97155157EE}" type="presParOf" srcId="{2E13EECF-7E97-4BC1-AD6E-3ED3D554213F}" destId="{1C1F9CD3-100D-46AE-AD23-5853A9A68310}" srcOrd="0" destOrd="0" presId="urn:microsoft.com/office/officeart/2005/8/layout/hierarchy1"/>
    <dgm:cxn modelId="{34E512DD-9EBC-4540-BFC7-461814C9DCCD}" type="presParOf" srcId="{2E13EECF-7E97-4BC1-AD6E-3ED3D554213F}" destId="{85F94561-2266-47F6-8921-B9D4E16CA5BF}" srcOrd="1" destOrd="0" presId="urn:microsoft.com/office/officeart/2005/8/layout/hierarchy1"/>
    <dgm:cxn modelId="{0FCCB29F-CCD1-4EDF-A15D-37B15EE99378}" type="presParOf" srcId="{C36BAE9B-8389-4FDE-89F6-F5721FF42889}" destId="{C0802327-1FC5-4D81-84B6-E78109649F8B}" srcOrd="1" destOrd="0" presId="urn:microsoft.com/office/officeart/2005/8/layout/hierarchy1"/>
    <dgm:cxn modelId="{478C15CA-2D9D-437E-9067-7FF31236557D}" type="presParOf" srcId="{ADB70C95-6F45-4FFD-98E4-18766F5452E2}" destId="{97716BC6-5F41-43FC-A6CF-D29ECAC261EB}" srcOrd="1" destOrd="0" presId="urn:microsoft.com/office/officeart/2005/8/layout/hierarchy1"/>
    <dgm:cxn modelId="{9808DBEF-CA9E-4D4C-9CDA-EF5994F4725C}" type="presParOf" srcId="{97716BC6-5F41-43FC-A6CF-D29ECAC261EB}" destId="{8DDC44C3-2E9F-4DBE-916D-7D3967F45F63}" srcOrd="0" destOrd="0" presId="urn:microsoft.com/office/officeart/2005/8/layout/hierarchy1"/>
    <dgm:cxn modelId="{58EBA673-44F1-4445-8009-FE5558D7746E}" type="presParOf" srcId="{8DDC44C3-2E9F-4DBE-916D-7D3967F45F63}" destId="{28A885A7-2B4B-4617-86A2-17F31BA3F3DF}" srcOrd="0" destOrd="0" presId="urn:microsoft.com/office/officeart/2005/8/layout/hierarchy1"/>
    <dgm:cxn modelId="{D9A2F662-A857-4F24-A200-F826FE289913}" type="presParOf" srcId="{8DDC44C3-2E9F-4DBE-916D-7D3967F45F63}" destId="{8DD4C15F-92AD-4E03-B109-7EE4A3C52A5E}" srcOrd="1" destOrd="0" presId="urn:microsoft.com/office/officeart/2005/8/layout/hierarchy1"/>
    <dgm:cxn modelId="{A3C7C436-2DD8-4EE7-8D27-FFC6DB169B90}" type="presParOf" srcId="{97716BC6-5F41-43FC-A6CF-D29ECAC261EB}" destId="{9F677225-B245-4C79-A519-2D82B40B13AB}" srcOrd="1" destOrd="0" presId="urn:microsoft.com/office/officeart/2005/8/layout/hierarchy1"/>
    <dgm:cxn modelId="{F7D6F334-AD0C-43D0-8C46-8A88B5F1DE62}" type="presParOf" srcId="{ADB70C95-6F45-4FFD-98E4-18766F5452E2}" destId="{8C572720-68E7-47A4-BBBB-5E08B10388E0}" srcOrd="2" destOrd="0" presId="urn:microsoft.com/office/officeart/2005/8/layout/hierarchy1"/>
    <dgm:cxn modelId="{4CBEE269-4E33-4BFF-84AB-2A80E80887CE}" type="presParOf" srcId="{8C572720-68E7-47A4-BBBB-5E08B10388E0}" destId="{CA5AD1EC-C5F9-4B02-B648-4B5C0E5D34FE}" srcOrd="0" destOrd="0" presId="urn:microsoft.com/office/officeart/2005/8/layout/hierarchy1"/>
    <dgm:cxn modelId="{451D905C-6A39-4748-9CFC-EEE05FB4ACE1}" type="presParOf" srcId="{CA5AD1EC-C5F9-4B02-B648-4B5C0E5D34FE}" destId="{E8A6D015-9702-4B59-83A1-0A043136B469}" srcOrd="0" destOrd="0" presId="urn:microsoft.com/office/officeart/2005/8/layout/hierarchy1"/>
    <dgm:cxn modelId="{218337EC-449E-4171-9E93-B97E55A6A8AD}" type="presParOf" srcId="{CA5AD1EC-C5F9-4B02-B648-4B5C0E5D34FE}" destId="{066A741E-9BBB-456E-87DD-BDEB60E1471D}" srcOrd="1" destOrd="0" presId="urn:microsoft.com/office/officeart/2005/8/layout/hierarchy1"/>
    <dgm:cxn modelId="{128D68EF-C8C7-4F7A-81FE-8233DBF3A275}" type="presParOf" srcId="{8C572720-68E7-47A4-BBBB-5E08B10388E0}" destId="{E5CB324D-461D-4D8F-A479-E5655867743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DBFD69-38BE-4038-A4E6-44757AB8DF99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E1B8D1-A376-418F-9F8A-69CA95078712}">
      <dgm:prSet/>
      <dgm:spPr/>
      <dgm:t>
        <a:bodyPr/>
        <a:lstStyle/>
        <a:p>
          <a:r>
            <a:rPr lang="en-GB" dirty="0"/>
            <a:t>Leadership is the process of motivating, inspiring, and influencing people to accomplish shared objectives (Soeardi et al, 2023).</a:t>
          </a:r>
          <a:endParaRPr lang="en-US" dirty="0"/>
        </a:p>
      </dgm:t>
    </dgm:pt>
    <dgm:pt modelId="{816A8E31-1985-4656-A663-01667B8F0EE6}" type="parTrans" cxnId="{C9590154-82F7-4055-9593-1776FF41EC11}">
      <dgm:prSet/>
      <dgm:spPr/>
      <dgm:t>
        <a:bodyPr/>
        <a:lstStyle/>
        <a:p>
          <a:endParaRPr lang="en-US"/>
        </a:p>
      </dgm:t>
    </dgm:pt>
    <dgm:pt modelId="{E035FFDA-CD93-4CE7-AB72-5B2981567844}" type="sibTrans" cxnId="{C9590154-82F7-4055-9593-1776FF41EC11}">
      <dgm:prSet/>
      <dgm:spPr/>
      <dgm:t>
        <a:bodyPr/>
        <a:lstStyle/>
        <a:p>
          <a:endParaRPr lang="en-US"/>
        </a:p>
      </dgm:t>
    </dgm:pt>
    <dgm:pt modelId="{8BA080C1-8000-4ED9-9ACF-8346F71B5A72}">
      <dgm:prSet/>
      <dgm:spPr/>
      <dgm:t>
        <a:bodyPr/>
        <a:lstStyle/>
        <a:p>
          <a:r>
            <a:rPr lang="en-GB"/>
            <a:t>Leadership styles:</a:t>
          </a:r>
          <a:endParaRPr lang="en-US"/>
        </a:p>
      </dgm:t>
    </dgm:pt>
    <dgm:pt modelId="{86B8C90A-2901-43AB-8D83-015874C102E2}" type="parTrans" cxnId="{330008BA-C5A7-4D66-8660-ABAEC490A2FB}">
      <dgm:prSet/>
      <dgm:spPr/>
      <dgm:t>
        <a:bodyPr/>
        <a:lstStyle/>
        <a:p>
          <a:endParaRPr lang="en-US"/>
        </a:p>
      </dgm:t>
    </dgm:pt>
    <dgm:pt modelId="{29D25B59-9FDB-4951-80CE-01BB61B08704}" type="sibTrans" cxnId="{330008BA-C5A7-4D66-8660-ABAEC490A2FB}">
      <dgm:prSet/>
      <dgm:spPr/>
      <dgm:t>
        <a:bodyPr/>
        <a:lstStyle/>
        <a:p>
          <a:endParaRPr lang="en-US"/>
        </a:p>
      </dgm:t>
    </dgm:pt>
    <dgm:pt modelId="{5B09FFA8-3346-48AA-BA97-7914F41A8623}">
      <dgm:prSet/>
      <dgm:spPr/>
      <dgm:t>
        <a:bodyPr/>
        <a:lstStyle/>
        <a:p>
          <a:r>
            <a:rPr lang="en-GB" dirty="0"/>
            <a:t>Authoritarian Leadership</a:t>
          </a:r>
          <a:endParaRPr lang="en-US" dirty="0"/>
        </a:p>
      </dgm:t>
    </dgm:pt>
    <dgm:pt modelId="{15A6B00A-45CB-4A0C-917A-A0A04DE65BB0}" type="parTrans" cxnId="{F738347E-A6FA-4FBE-803C-A78E84CCF606}">
      <dgm:prSet/>
      <dgm:spPr/>
      <dgm:t>
        <a:bodyPr/>
        <a:lstStyle/>
        <a:p>
          <a:endParaRPr lang="en-US"/>
        </a:p>
      </dgm:t>
    </dgm:pt>
    <dgm:pt modelId="{AE876700-CD41-42F6-AA8F-3A13226F53A4}" type="sibTrans" cxnId="{F738347E-A6FA-4FBE-803C-A78E84CCF606}">
      <dgm:prSet/>
      <dgm:spPr/>
      <dgm:t>
        <a:bodyPr/>
        <a:lstStyle/>
        <a:p>
          <a:endParaRPr lang="en-US"/>
        </a:p>
      </dgm:t>
    </dgm:pt>
    <dgm:pt modelId="{E4941B67-5587-48C9-A3C4-08D121635B8B}">
      <dgm:prSet/>
      <dgm:spPr/>
      <dgm:t>
        <a:bodyPr/>
        <a:lstStyle/>
        <a:p>
          <a:r>
            <a:rPr lang="en-GB"/>
            <a:t>Democratic Leadership</a:t>
          </a:r>
          <a:endParaRPr lang="en-US"/>
        </a:p>
      </dgm:t>
    </dgm:pt>
    <dgm:pt modelId="{6E18E95D-9BC7-4E65-B90B-9FE4CA1B8F0F}" type="parTrans" cxnId="{5739EAC8-F0EF-4AF8-B917-4121454F0892}">
      <dgm:prSet/>
      <dgm:spPr/>
      <dgm:t>
        <a:bodyPr/>
        <a:lstStyle/>
        <a:p>
          <a:endParaRPr lang="en-US"/>
        </a:p>
      </dgm:t>
    </dgm:pt>
    <dgm:pt modelId="{B954B78A-66CC-4038-AED1-82F5542DDB74}" type="sibTrans" cxnId="{5739EAC8-F0EF-4AF8-B917-4121454F0892}">
      <dgm:prSet/>
      <dgm:spPr/>
      <dgm:t>
        <a:bodyPr/>
        <a:lstStyle/>
        <a:p>
          <a:endParaRPr lang="en-US"/>
        </a:p>
      </dgm:t>
    </dgm:pt>
    <dgm:pt modelId="{FEE8D026-98B0-485D-97D1-6DF7407ADE61}">
      <dgm:prSet/>
      <dgm:spPr/>
      <dgm:t>
        <a:bodyPr/>
        <a:lstStyle/>
        <a:p>
          <a:r>
            <a:rPr lang="en-GB"/>
            <a:t>Laissez-Faire Leadership</a:t>
          </a:r>
          <a:endParaRPr lang="en-US"/>
        </a:p>
      </dgm:t>
    </dgm:pt>
    <dgm:pt modelId="{DAC8A092-A033-42F7-A6FB-9FA0C005E868}" type="parTrans" cxnId="{861B084E-3EE3-4AE7-9668-960AF9E4DA99}">
      <dgm:prSet/>
      <dgm:spPr/>
      <dgm:t>
        <a:bodyPr/>
        <a:lstStyle/>
        <a:p>
          <a:endParaRPr lang="en-US"/>
        </a:p>
      </dgm:t>
    </dgm:pt>
    <dgm:pt modelId="{903DDABF-6D2A-499D-932D-A13D475A6A4B}" type="sibTrans" cxnId="{861B084E-3EE3-4AE7-9668-960AF9E4DA99}">
      <dgm:prSet/>
      <dgm:spPr/>
      <dgm:t>
        <a:bodyPr/>
        <a:lstStyle/>
        <a:p>
          <a:endParaRPr lang="en-US"/>
        </a:p>
      </dgm:t>
    </dgm:pt>
    <dgm:pt modelId="{3BD98926-A2A6-42E9-8E61-7709235110F6}">
      <dgm:prSet/>
      <dgm:spPr/>
      <dgm:t>
        <a:bodyPr/>
        <a:lstStyle/>
        <a:p>
          <a:r>
            <a:rPr lang="en-GB"/>
            <a:t>Transformational Leadership</a:t>
          </a:r>
          <a:endParaRPr lang="en-US"/>
        </a:p>
      </dgm:t>
    </dgm:pt>
    <dgm:pt modelId="{0DCA81EF-3906-4974-A5B2-9EB9ADB5DF3D}" type="parTrans" cxnId="{FEBEF451-CFF1-4D81-8F9F-3375DC701C5A}">
      <dgm:prSet/>
      <dgm:spPr/>
      <dgm:t>
        <a:bodyPr/>
        <a:lstStyle/>
        <a:p>
          <a:endParaRPr lang="en-US"/>
        </a:p>
      </dgm:t>
    </dgm:pt>
    <dgm:pt modelId="{99A29905-8FD8-47B3-99CC-CF29AC7B1498}" type="sibTrans" cxnId="{FEBEF451-CFF1-4D81-8F9F-3375DC701C5A}">
      <dgm:prSet/>
      <dgm:spPr/>
      <dgm:t>
        <a:bodyPr/>
        <a:lstStyle/>
        <a:p>
          <a:endParaRPr lang="en-US"/>
        </a:p>
      </dgm:t>
    </dgm:pt>
    <dgm:pt modelId="{B9652CC0-E417-47A5-9E66-C2FF6ED1CD72}">
      <dgm:prSet/>
      <dgm:spPr/>
      <dgm:t>
        <a:bodyPr/>
        <a:lstStyle/>
        <a:p>
          <a:r>
            <a:rPr lang="en-GB"/>
            <a:t>Transactional Leadership</a:t>
          </a:r>
          <a:endParaRPr lang="en-US"/>
        </a:p>
      </dgm:t>
    </dgm:pt>
    <dgm:pt modelId="{C7CBB8F6-ACAD-40C0-9009-11674C633C92}" type="parTrans" cxnId="{8B04B32C-1F76-4724-B287-28F69ADEC23A}">
      <dgm:prSet/>
      <dgm:spPr/>
      <dgm:t>
        <a:bodyPr/>
        <a:lstStyle/>
        <a:p>
          <a:endParaRPr lang="en-US"/>
        </a:p>
      </dgm:t>
    </dgm:pt>
    <dgm:pt modelId="{E2C91187-2B94-46F6-A8A7-905891E78E3C}" type="sibTrans" cxnId="{8B04B32C-1F76-4724-B287-28F69ADEC23A}">
      <dgm:prSet/>
      <dgm:spPr/>
      <dgm:t>
        <a:bodyPr/>
        <a:lstStyle/>
        <a:p>
          <a:endParaRPr lang="en-US"/>
        </a:p>
      </dgm:t>
    </dgm:pt>
    <dgm:pt modelId="{F84EE97C-00D0-452C-BE34-A891D4A1F3D3}">
      <dgm:prSet/>
      <dgm:spPr/>
      <dgm:t>
        <a:bodyPr/>
        <a:lstStyle/>
        <a:p>
          <a:r>
            <a:rPr lang="en-GB"/>
            <a:t>Servant Leadership  (Badjie, 2021)</a:t>
          </a:r>
          <a:endParaRPr lang="en-US"/>
        </a:p>
      </dgm:t>
    </dgm:pt>
    <dgm:pt modelId="{C8D74ECA-D422-436D-BECA-29E39FDA2BA6}" type="parTrans" cxnId="{5E8848F9-7857-4018-8FCE-74632C81AF9C}">
      <dgm:prSet/>
      <dgm:spPr/>
      <dgm:t>
        <a:bodyPr/>
        <a:lstStyle/>
        <a:p>
          <a:endParaRPr lang="en-US"/>
        </a:p>
      </dgm:t>
    </dgm:pt>
    <dgm:pt modelId="{A30F7674-EF11-452A-AB10-91AD7447D2A7}" type="sibTrans" cxnId="{5E8848F9-7857-4018-8FCE-74632C81AF9C}">
      <dgm:prSet/>
      <dgm:spPr/>
      <dgm:t>
        <a:bodyPr/>
        <a:lstStyle/>
        <a:p>
          <a:endParaRPr lang="en-US"/>
        </a:p>
      </dgm:t>
    </dgm:pt>
    <dgm:pt modelId="{E5C68691-3474-4C04-BA0A-8883DD1F6B88}" type="pres">
      <dgm:prSet presAssocID="{D3DBFD69-38BE-4038-A4E6-44757AB8DF99}" presName="cycle" presStyleCnt="0">
        <dgm:presLayoutVars>
          <dgm:dir/>
          <dgm:resizeHandles val="exact"/>
        </dgm:presLayoutVars>
      </dgm:prSet>
      <dgm:spPr/>
    </dgm:pt>
    <dgm:pt modelId="{A5643D70-F838-4B1E-AC0D-0B17893BB00D}" type="pres">
      <dgm:prSet presAssocID="{D5E1B8D1-A376-418F-9F8A-69CA95078712}" presName="node" presStyleLbl="node1" presStyleIdx="0" presStyleCnt="2">
        <dgm:presLayoutVars>
          <dgm:bulletEnabled val="1"/>
        </dgm:presLayoutVars>
      </dgm:prSet>
      <dgm:spPr/>
    </dgm:pt>
    <dgm:pt modelId="{DF2FFB85-D346-42E7-AE46-F6A991BA796D}" type="pres">
      <dgm:prSet presAssocID="{E035FFDA-CD93-4CE7-AB72-5B2981567844}" presName="sibTrans" presStyleLbl="sibTrans2D1" presStyleIdx="0" presStyleCnt="2"/>
      <dgm:spPr/>
    </dgm:pt>
    <dgm:pt modelId="{1E215519-1503-4CF7-86E2-2C0CC30AF0FB}" type="pres">
      <dgm:prSet presAssocID="{E035FFDA-CD93-4CE7-AB72-5B2981567844}" presName="connectorText" presStyleLbl="sibTrans2D1" presStyleIdx="0" presStyleCnt="2"/>
      <dgm:spPr/>
    </dgm:pt>
    <dgm:pt modelId="{56A0A31A-4E10-4532-8AAA-116C6196355F}" type="pres">
      <dgm:prSet presAssocID="{8BA080C1-8000-4ED9-9ACF-8346F71B5A72}" presName="node" presStyleLbl="node1" presStyleIdx="1" presStyleCnt="2">
        <dgm:presLayoutVars>
          <dgm:bulletEnabled val="1"/>
        </dgm:presLayoutVars>
      </dgm:prSet>
      <dgm:spPr/>
    </dgm:pt>
    <dgm:pt modelId="{CC38F92F-E772-4213-AC53-D426B5321104}" type="pres">
      <dgm:prSet presAssocID="{29D25B59-9FDB-4951-80CE-01BB61B08704}" presName="sibTrans" presStyleLbl="sibTrans2D1" presStyleIdx="1" presStyleCnt="2"/>
      <dgm:spPr/>
    </dgm:pt>
    <dgm:pt modelId="{D039C696-3971-4306-85B3-BF8815096153}" type="pres">
      <dgm:prSet presAssocID="{29D25B59-9FDB-4951-80CE-01BB61B08704}" presName="connectorText" presStyleLbl="sibTrans2D1" presStyleIdx="1" presStyleCnt="2"/>
      <dgm:spPr/>
    </dgm:pt>
  </dgm:ptLst>
  <dgm:cxnLst>
    <dgm:cxn modelId="{BAE17701-02B5-46B9-A21F-274DE5A10B90}" type="presOf" srcId="{29D25B59-9FDB-4951-80CE-01BB61B08704}" destId="{D039C696-3971-4306-85B3-BF8815096153}" srcOrd="1" destOrd="0" presId="urn:microsoft.com/office/officeart/2005/8/layout/cycle2"/>
    <dgm:cxn modelId="{FF011304-39E4-442C-82DC-FDC778E846D6}" type="presOf" srcId="{E035FFDA-CD93-4CE7-AB72-5B2981567844}" destId="{DF2FFB85-D346-42E7-AE46-F6A991BA796D}" srcOrd="0" destOrd="0" presId="urn:microsoft.com/office/officeart/2005/8/layout/cycle2"/>
    <dgm:cxn modelId="{079B170D-8D11-4C92-99DE-80BAF3628B7D}" type="presOf" srcId="{8BA080C1-8000-4ED9-9ACF-8346F71B5A72}" destId="{56A0A31A-4E10-4532-8AAA-116C6196355F}" srcOrd="0" destOrd="0" presId="urn:microsoft.com/office/officeart/2005/8/layout/cycle2"/>
    <dgm:cxn modelId="{C90F7718-731E-461A-AAF7-4F8A10AFC38A}" type="presOf" srcId="{D5E1B8D1-A376-418F-9F8A-69CA95078712}" destId="{A5643D70-F838-4B1E-AC0D-0B17893BB00D}" srcOrd="0" destOrd="0" presId="urn:microsoft.com/office/officeart/2005/8/layout/cycle2"/>
    <dgm:cxn modelId="{8B04B32C-1F76-4724-B287-28F69ADEC23A}" srcId="{8BA080C1-8000-4ED9-9ACF-8346F71B5A72}" destId="{B9652CC0-E417-47A5-9E66-C2FF6ED1CD72}" srcOrd="4" destOrd="0" parTransId="{C7CBB8F6-ACAD-40C0-9009-11674C633C92}" sibTransId="{E2C91187-2B94-46F6-A8A7-905891E78E3C}"/>
    <dgm:cxn modelId="{4F46C82C-8FA2-4E05-89FB-3DC7A5AC69E5}" type="presOf" srcId="{B9652CC0-E417-47A5-9E66-C2FF6ED1CD72}" destId="{56A0A31A-4E10-4532-8AAA-116C6196355F}" srcOrd="0" destOrd="5" presId="urn:microsoft.com/office/officeart/2005/8/layout/cycle2"/>
    <dgm:cxn modelId="{FEA2455B-B35E-4FCA-8C86-06AB01846340}" type="presOf" srcId="{FEE8D026-98B0-485D-97D1-6DF7407ADE61}" destId="{56A0A31A-4E10-4532-8AAA-116C6196355F}" srcOrd="0" destOrd="3" presId="urn:microsoft.com/office/officeart/2005/8/layout/cycle2"/>
    <dgm:cxn modelId="{89E59A49-2B78-4571-AA95-140B8F755BBA}" type="presOf" srcId="{D3DBFD69-38BE-4038-A4E6-44757AB8DF99}" destId="{E5C68691-3474-4C04-BA0A-8883DD1F6B88}" srcOrd="0" destOrd="0" presId="urn:microsoft.com/office/officeart/2005/8/layout/cycle2"/>
    <dgm:cxn modelId="{861B084E-3EE3-4AE7-9668-960AF9E4DA99}" srcId="{8BA080C1-8000-4ED9-9ACF-8346F71B5A72}" destId="{FEE8D026-98B0-485D-97D1-6DF7407ADE61}" srcOrd="2" destOrd="0" parTransId="{DAC8A092-A033-42F7-A6FB-9FA0C005E868}" sibTransId="{903DDABF-6D2A-499D-932D-A13D475A6A4B}"/>
    <dgm:cxn modelId="{FEBEF451-CFF1-4D81-8F9F-3375DC701C5A}" srcId="{8BA080C1-8000-4ED9-9ACF-8346F71B5A72}" destId="{3BD98926-A2A6-42E9-8E61-7709235110F6}" srcOrd="3" destOrd="0" parTransId="{0DCA81EF-3906-4974-A5B2-9EB9ADB5DF3D}" sibTransId="{99A29905-8FD8-47B3-99CC-CF29AC7B1498}"/>
    <dgm:cxn modelId="{C9590154-82F7-4055-9593-1776FF41EC11}" srcId="{D3DBFD69-38BE-4038-A4E6-44757AB8DF99}" destId="{D5E1B8D1-A376-418F-9F8A-69CA95078712}" srcOrd="0" destOrd="0" parTransId="{816A8E31-1985-4656-A663-01667B8F0EE6}" sibTransId="{E035FFDA-CD93-4CE7-AB72-5B2981567844}"/>
    <dgm:cxn modelId="{BE85667A-263F-4E21-90C2-3A7D702C0762}" type="presOf" srcId="{29D25B59-9FDB-4951-80CE-01BB61B08704}" destId="{CC38F92F-E772-4213-AC53-D426B5321104}" srcOrd="0" destOrd="0" presId="urn:microsoft.com/office/officeart/2005/8/layout/cycle2"/>
    <dgm:cxn modelId="{F738347E-A6FA-4FBE-803C-A78E84CCF606}" srcId="{8BA080C1-8000-4ED9-9ACF-8346F71B5A72}" destId="{5B09FFA8-3346-48AA-BA97-7914F41A8623}" srcOrd="0" destOrd="0" parTransId="{15A6B00A-45CB-4A0C-917A-A0A04DE65BB0}" sibTransId="{AE876700-CD41-42F6-AA8F-3A13226F53A4}"/>
    <dgm:cxn modelId="{EA591384-C776-45FD-8372-25204FA5089B}" type="presOf" srcId="{3BD98926-A2A6-42E9-8E61-7709235110F6}" destId="{56A0A31A-4E10-4532-8AAA-116C6196355F}" srcOrd="0" destOrd="4" presId="urn:microsoft.com/office/officeart/2005/8/layout/cycle2"/>
    <dgm:cxn modelId="{66E131B9-593D-41E7-84A8-72E8729332C6}" type="presOf" srcId="{E4941B67-5587-48C9-A3C4-08D121635B8B}" destId="{56A0A31A-4E10-4532-8AAA-116C6196355F}" srcOrd="0" destOrd="2" presId="urn:microsoft.com/office/officeart/2005/8/layout/cycle2"/>
    <dgm:cxn modelId="{330008BA-C5A7-4D66-8660-ABAEC490A2FB}" srcId="{D3DBFD69-38BE-4038-A4E6-44757AB8DF99}" destId="{8BA080C1-8000-4ED9-9ACF-8346F71B5A72}" srcOrd="1" destOrd="0" parTransId="{86B8C90A-2901-43AB-8D83-015874C102E2}" sibTransId="{29D25B59-9FDB-4951-80CE-01BB61B08704}"/>
    <dgm:cxn modelId="{5739EAC8-F0EF-4AF8-B917-4121454F0892}" srcId="{8BA080C1-8000-4ED9-9ACF-8346F71B5A72}" destId="{E4941B67-5587-48C9-A3C4-08D121635B8B}" srcOrd="1" destOrd="0" parTransId="{6E18E95D-9BC7-4E65-B90B-9FE4CA1B8F0F}" sibTransId="{B954B78A-66CC-4038-AED1-82F5542DDB74}"/>
    <dgm:cxn modelId="{7BB340D1-0DF2-4B6C-B360-6F0A54FA1905}" type="presOf" srcId="{F84EE97C-00D0-452C-BE34-A891D4A1F3D3}" destId="{56A0A31A-4E10-4532-8AAA-116C6196355F}" srcOrd="0" destOrd="6" presId="urn:microsoft.com/office/officeart/2005/8/layout/cycle2"/>
    <dgm:cxn modelId="{627746D1-8189-4ADC-A829-B2614F8604EC}" type="presOf" srcId="{5B09FFA8-3346-48AA-BA97-7914F41A8623}" destId="{56A0A31A-4E10-4532-8AAA-116C6196355F}" srcOrd="0" destOrd="1" presId="urn:microsoft.com/office/officeart/2005/8/layout/cycle2"/>
    <dgm:cxn modelId="{0CA2DED6-54E0-4EEB-8299-70407681F55C}" type="presOf" srcId="{E035FFDA-CD93-4CE7-AB72-5B2981567844}" destId="{1E215519-1503-4CF7-86E2-2C0CC30AF0FB}" srcOrd="1" destOrd="0" presId="urn:microsoft.com/office/officeart/2005/8/layout/cycle2"/>
    <dgm:cxn modelId="{5E8848F9-7857-4018-8FCE-74632C81AF9C}" srcId="{8BA080C1-8000-4ED9-9ACF-8346F71B5A72}" destId="{F84EE97C-00D0-452C-BE34-A891D4A1F3D3}" srcOrd="5" destOrd="0" parTransId="{C8D74ECA-D422-436D-BECA-29E39FDA2BA6}" sibTransId="{A30F7674-EF11-452A-AB10-91AD7447D2A7}"/>
    <dgm:cxn modelId="{8CF8E25B-0A5F-45AC-9B06-E32C8A153790}" type="presParOf" srcId="{E5C68691-3474-4C04-BA0A-8883DD1F6B88}" destId="{A5643D70-F838-4B1E-AC0D-0B17893BB00D}" srcOrd="0" destOrd="0" presId="urn:microsoft.com/office/officeart/2005/8/layout/cycle2"/>
    <dgm:cxn modelId="{60E71499-E6F3-47BF-AE53-433946392E15}" type="presParOf" srcId="{E5C68691-3474-4C04-BA0A-8883DD1F6B88}" destId="{DF2FFB85-D346-42E7-AE46-F6A991BA796D}" srcOrd="1" destOrd="0" presId="urn:microsoft.com/office/officeart/2005/8/layout/cycle2"/>
    <dgm:cxn modelId="{D5A8389C-868B-4778-9C8A-CD3DC4DF6162}" type="presParOf" srcId="{DF2FFB85-D346-42E7-AE46-F6A991BA796D}" destId="{1E215519-1503-4CF7-86E2-2C0CC30AF0FB}" srcOrd="0" destOrd="0" presId="urn:microsoft.com/office/officeart/2005/8/layout/cycle2"/>
    <dgm:cxn modelId="{4CD73CC0-0049-4678-9676-F1FA45F80CC0}" type="presParOf" srcId="{E5C68691-3474-4C04-BA0A-8883DD1F6B88}" destId="{56A0A31A-4E10-4532-8AAA-116C6196355F}" srcOrd="2" destOrd="0" presId="urn:microsoft.com/office/officeart/2005/8/layout/cycle2"/>
    <dgm:cxn modelId="{FA88CB2F-CD5A-4771-AFAD-81E65D22A992}" type="presParOf" srcId="{E5C68691-3474-4C04-BA0A-8883DD1F6B88}" destId="{CC38F92F-E772-4213-AC53-D426B5321104}" srcOrd="3" destOrd="0" presId="urn:microsoft.com/office/officeart/2005/8/layout/cycle2"/>
    <dgm:cxn modelId="{914BA5B4-967E-481A-9771-5648F2541CEF}" type="presParOf" srcId="{CC38F92F-E772-4213-AC53-D426B5321104}" destId="{D039C696-3971-4306-85B3-BF881509615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1F9CD3-100D-46AE-AD23-5853A9A68310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94561-2266-47F6-8921-B9D4E16CA5BF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Lecturer: Christine Joy</a:t>
          </a:r>
          <a:endParaRPr lang="en-US" sz="3100" kern="1200"/>
        </a:p>
      </dsp:txBody>
      <dsp:txXfrm>
        <a:off x="378614" y="886531"/>
        <a:ext cx="2810360" cy="1744948"/>
      </dsp:txXfrm>
    </dsp:sp>
    <dsp:sp modelId="{28A885A7-2B4B-4617-86A2-17F31BA3F3DF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D4C15F-92AD-4E03-B109-7EE4A3C52A5E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Student Name: Flavius-Florin Filimon</a:t>
          </a:r>
          <a:endParaRPr lang="en-US" sz="3100" kern="1200"/>
        </a:p>
      </dsp:txBody>
      <dsp:txXfrm>
        <a:off x="3946203" y="886531"/>
        <a:ext cx="2810360" cy="1744948"/>
      </dsp:txXfrm>
    </dsp:sp>
    <dsp:sp modelId="{E8A6D015-9702-4B59-83A1-0A043136B469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A741E-9BBB-456E-87DD-BDEB60E1471D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Student Number: 2208335</a:t>
          </a:r>
          <a:endParaRPr lang="en-US" sz="3100" kern="1200"/>
        </a:p>
      </dsp:txBody>
      <dsp:txXfrm>
        <a:off x="7513791" y="886531"/>
        <a:ext cx="2810360" cy="1744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643D70-F838-4B1E-AC0D-0B17893BB00D}">
      <dsp:nvSpPr>
        <dsp:cNvPr id="0" name=""/>
        <dsp:cNvSpPr/>
      </dsp:nvSpPr>
      <dsp:spPr>
        <a:xfrm>
          <a:off x="1533" y="332893"/>
          <a:ext cx="4239209" cy="4239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Leadership is the process of motivating, inspiring, and influencing people to accomplish shared objectives (Soeardi et al, 2023).</a:t>
          </a:r>
          <a:endParaRPr lang="en-US" sz="2400" kern="1200" dirty="0"/>
        </a:p>
      </dsp:txBody>
      <dsp:txXfrm>
        <a:off x="622351" y="953711"/>
        <a:ext cx="2997573" cy="2997573"/>
      </dsp:txXfrm>
    </dsp:sp>
    <dsp:sp modelId="{DF2FFB85-D346-42E7-AE46-F6A991BA796D}">
      <dsp:nvSpPr>
        <dsp:cNvPr id="0" name=""/>
        <dsp:cNvSpPr/>
      </dsp:nvSpPr>
      <dsp:spPr>
        <a:xfrm>
          <a:off x="3910463" y="-266255"/>
          <a:ext cx="2643038" cy="14307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910463" y="19892"/>
        <a:ext cx="2213818" cy="858439"/>
      </dsp:txXfrm>
    </dsp:sp>
    <dsp:sp modelId="{56A0A31A-4E10-4532-8AAA-116C6196355F}">
      <dsp:nvSpPr>
        <dsp:cNvPr id="0" name=""/>
        <dsp:cNvSpPr/>
      </dsp:nvSpPr>
      <dsp:spPr>
        <a:xfrm>
          <a:off x="6372828" y="332893"/>
          <a:ext cx="4239209" cy="4239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Leadership styles:</a:t>
          </a:r>
          <a:endParaRPr lang="en-US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Authoritarian Leadership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Democratic Leadership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Laissez-Faire Leadership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Transformational Leadership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Transactional Leadership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Servant Leadership  (Badjie, 2021)</a:t>
          </a:r>
          <a:endParaRPr lang="en-US" sz="1900" kern="1200"/>
        </a:p>
      </dsp:txBody>
      <dsp:txXfrm>
        <a:off x="6993646" y="953711"/>
        <a:ext cx="2997573" cy="2997573"/>
      </dsp:txXfrm>
    </dsp:sp>
    <dsp:sp modelId="{CC38F92F-E772-4213-AC53-D426B5321104}">
      <dsp:nvSpPr>
        <dsp:cNvPr id="0" name=""/>
        <dsp:cNvSpPr/>
      </dsp:nvSpPr>
      <dsp:spPr>
        <a:xfrm rot="10800000">
          <a:off x="4060069" y="3740519"/>
          <a:ext cx="2643038" cy="14307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4489289" y="4026666"/>
        <a:ext cx="2213818" cy="8584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13A00-8C05-65EE-A0EC-9B928FF2DA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FE736A-8F8D-FAC4-82F0-501DF5CF1E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A5F02-2ED4-9178-CE6C-7287AC916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175E77-C5E2-CBA0-80F1-5E8734BE2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FB11D3-B059-500E-1A0D-428A0706E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14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579A1-ED10-C9BE-A5BA-C28550959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40F2A-4D02-08E1-A866-4D7164DEF2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6C877-FADF-C0DC-2B4C-B54E09E4B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6D07F7-CCAD-0F7F-D9B0-52401840E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A878A-B441-45B7-BB28-A57301363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649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2277C-C52A-D74A-0ADF-288DB4A9E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F9951C-C2AC-FC9F-DEEE-4390B89168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67B9A-3844-32B9-4D25-6ACD4630F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AABD95-F59E-C60C-2311-8ADED7165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C98A6-BAEF-65DC-916D-40A01CFFE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750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63DBB-AF42-5566-B446-A143EDB58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2BE82-F159-71C1-5BE9-34083C52FB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1740A3-77AF-0552-21A8-169738DC7D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83D171-3565-B5C1-8CEC-F3F9E1CA4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93BB60-17A1-E04F-D13B-0BF0D3F76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4B448F-2729-3A59-DCF8-3DADC1C70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854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E1CFC-A096-B7D9-9064-E758F0478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42468-9F49-C9FD-980A-09A22D76CB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71F4F3-BC29-4961-9470-0AD99D254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6126B7-C3E3-5E43-BA44-80CB736AD4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91CA13-71F0-E8FD-BC00-32CB8D9D71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B35F65-3C99-A93F-3C34-17A4B852C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2B15E4-D875-B2A7-4083-12DA38B11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76F784-04ED-CB1F-D313-152657A51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785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DBAFF-AB75-41D1-F4A6-8D9EEDE9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0A566F-5562-BD4E-EE81-311ADB96C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C484F-B637-7FB2-7586-69D820BEF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E94EC4-1E1D-189D-A52B-62C7BE30F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276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C67FE8-720C-C3BB-6295-7244D0909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7F4EEE-1744-57B3-3A83-23EFA2602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6C3B2B-CFCC-AEF4-4288-9DEB388A0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610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1E034-84F8-C8CC-3A93-FF09A1DC5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E84B4-6C9C-3BE0-6337-23D74689A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0807CA-6B45-C0D4-331A-30BED43968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92703D-102C-279E-DB12-93A6FBD71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201A40-66EB-ECD5-74E8-D57F433BF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E60CEB-7111-1195-1DC4-01F4494EE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92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AE536-4031-5F85-93AE-444EBFC22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4C3664-82EE-4F13-1217-05F67ADB69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9AF07B-7842-77B9-2C60-B3D4F1221F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815A71-4A87-5394-F7EA-613E1E579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FA87D8-5477-AB67-32E9-4EAE5D94D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A14BD6-D553-0B06-AE4B-04C9AF4CC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133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62552-56E5-AF23-A4F5-A10E316C2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F0EAA9-C3EE-6A12-51FA-C41CF9E99E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E310DD-215C-21F2-4782-75D5C3EED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E41EA-EE80-6AB3-628F-E8F3E9726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B3964-E6C1-1371-0408-7BDFDB213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72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D747B0-9692-C6C8-FF3E-19196DB016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A41EE3-DD67-482E-F343-082FED38F4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601B48-681C-A913-1B9E-810EE3F6C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FCE01-4697-696F-35B4-7E1CAAD56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DBEB2-5DA1-F2C6-2BB9-1131189C5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541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D599F2-EA20-411E-DFEE-C6C7ECAA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ED8E42-1355-E165-C6C9-6410F67BA3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B234D-E27F-7A1D-8D76-E14AB7E4D9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1947B1-AE5D-4B45-8D81-B473C7F2134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65452-672C-EA6F-62CD-6F86654C28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CEDAC-17C3-32D0-0B90-A6FFBE5D68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A6A972-64AA-4DBF-896B-168942F89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13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sites/laureldonnellan/2022/09/28/what-is-compassionate-leadership/#:~:text=Compassionate%20Leadership%20is%20the%20practice%20of%20using%20your,to%20positively%20impact%20themselves%2C%20others%2C%20and%20the%20planet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C6F3EC-13FB-E1D5-7B98-605C97B98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Module: Leadership and Change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3EF757-E8AD-90F7-CD77-E3CC1D3643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564481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0704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E6F58-778E-6114-D605-4A38B99F4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Overview: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826D8-1F1A-54A8-5D7B-80DA8D39F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407" y="2484123"/>
            <a:ext cx="10128690" cy="3585755"/>
          </a:xfrm>
        </p:spPr>
        <p:txBody>
          <a:bodyPr anchor="ctr">
            <a:noAutofit/>
          </a:bodyPr>
          <a:lstStyle/>
          <a:p>
            <a:r>
              <a:rPr lang="en-GB" sz="2400" dirty="0"/>
              <a:t>About me</a:t>
            </a:r>
          </a:p>
          <a:p>
            <a:r>
              <a:rPr lang="en-GB" sz="2400" dirty="0"/>
              <a:t>CYNO Healthcare</a:t>
            </a:r>
          </a:p>
          <a:p>
            <a:r>
              <a:rPr lang="en-GB" sz="2400" dirty="0"/>
              <a:t>What is leadership?</a:t>
            </a:r>
          </a:p>
          <a:p>
            <a:r>
              <a:rPr lang="en-GB" sz="2400" dirty="0"/>
              <a:t>Compassionate leadership</a:t>
            </a:r>
          </a:p>
          <a:p>
            <a:r>
              <a:rPr lang="en-GB" sz="2400" dirty="0"/>
              <a:t>Emotional intelligence</a:t>
            </a:r>
          </a:p>
          <a:p>
            <a:r>
              <a:rPr lang="en-GB" sz="2400" dirty="0"/>
              <a:t>Why organisations benefit from engaging emotional intelligence?</a:t>
            </a:r>
          </a:p>
          <a:p>
            <a:r>
              <a:rPr lang="en-GB" sz="2400" dirty="0"/>
              <a:t>Leadership Questionnaire </a:t>
            </a:r>
          </a:p>
          <a:p>
            <a:r>
              <a:rPr lang="en-GB" sz="2400" dirty="0"/>
              <a:t>Why change is important in organisations?</a:t>
            </a:r>
          </a:p>
          <a:p>
            <a:r>
              <a:rPr lang="en-GB" sz="2400" dirty="0"/>
              <a:t>Kurt Lewin Change Model</a:t>
            </a:r>
          </a:p>
        </p:txBody>
      </p:sp>
    </p:spTree>
    <p:extLst>
      <p:ext uri="{BB962C8B-B14F-4D97-AF65-F5344CB8AC3E}">
        <p14:creationId xmlns:p14="http://schemas.microsoft.com/office/powerpoint/2010/main" val="3474229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EEC3F-9A8F-9FE9-AEDA-7DD096982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11500"/>
              <a:t>About me: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C06DA3-8891-9792-626F-0C2E2AF06D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Current Position: HR Assistant, 2 Years At CYNO Healthcare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Goal: Aspiring To Be HR Manager</a:t>
            </a:r>
          </a:p>
        </p:txBody>
      </p:sp>
    </p:spTree>
    <p:extLst>
      <p:ext uri="{BB962C8B-B14F-4D97-AF65-F5344CB8AC3E}">
        <p14:creationId xmlns:p14="http://schemas.microsoft.com/office/powerpoint/2010/main" val="2068044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F8BA1895-143F-F1A4-90B8-8C48AD9C14A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/>
          </a:blip>
          <a:srcRect t="13883" b="1848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BB6CD3-6F9D-46EA-5249-6CE2975125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37434"/>
            <a:ext cx="7800660" cy="1520987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rgbClr val="FFFFFF"/>
                </a:solidFill>
              </a:rPr>
              <a:t>CYNO Healthcare: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F96FD2-FFC7-D228-D0D1-1AC82E0A35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93441"/>
            <a:ext cx="6295332" cy="1588514"/>
          </a:xfrm>
        </p:spPr>
        <p:txBody>
          <a:bodyPr anchor="b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FF"/>
                </a:solidFill>
              </a:rPr>
              <a:t>1,000 Employees In Healthcare Manufacturing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FF"/>
                </a:solidFill>
              </a:rPr>
              <a:t>Move its production from manual-operated machines to using automation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FF"/>
                </a:solidFill>
              </a:rPr>
              <a:t>Goal: improve efficiency</a:t>
            </a:r>
          </a:p>
        </p:txBody>
      </p:sp>
    </p:spTree>
    <p:extLst>
      <p:ext uri="{BB962C8B-B14F-4D97-AF65-F5344CB8AC3E}">
        <p14:creationId xmlns:p14="http://schemas.microsoft.com/office/powerpoint/2010/main" val="140647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FF4E6-6F54-1037-D6DF-D5CFC0784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74344"/>
            <a:ext cx="10515600" cy="825114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leadership?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8862D0-8D36-8F67-1A05-2DB75B8012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4552" y="3246104"/>
            <a:ext cx="182896" cy="365792"/>
          </a:xfrm>
          <a:prstGeom prst="rect">
            <a:avLst/>
          </a:prstGeom>
        </p:spPr>
      </p:pic>
      <p:graphicFrame>
        <p:nvGraphicFramePr>
          <p:cNvPr id="10" name="Rectangle 2">
            <a:extLst>
              <a:ext uri="{FF2B5EF4-FFF2-40B4-BE49-F238E27FC236}">
                <a16:creationId xmlns:a16="http://schemas.microsoft.com/office/drawing/2014/main" id="{29452B8C-928B-BC68-11C8-1C38DFCA53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443478"/>
              </p:ext>
            </p:extLst>
          </p:nvPr>
        </p:nvGraphicFramePr>
        <p:xfrm>
          <a:off x="620486" y="1448341"/>
          <a:ext cx="10613571" cy="4904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1495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9C510-53B0-FAA5-E569-81C282C55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Compassionate leadership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28AF4-CDBB-5FA9-8133-7018C292B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“</a:t>
            </a:r>
            <a:r>
              <a:rPr lang="en-GB" sz="2400" dirty="0"/>
              <a:t>Compassionate leadership involves blending intellect and empathy to motivate and guide individuals, empowering them to do the same for others”</a:t>
            </a:r>
          </a:p>
          <a:p>
            <a:pPr marL="0" indent="0">
              <a:buNone/>
            </a:pPr>
            <a:r>
              <a:rPr lang="en-GB" sz="2400" dirty="0"/>
              <a:t>(Donnellan, 2022).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ED606-6F3A-1CC8-EBFA-1D8173FF64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2032191"/>
            <a:ext cx="5628018" cy="2560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645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6" name="Rectangle 111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8" name="Freeform: Shape 111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8FB303-E811-8832-7520-EB7093943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686" y="-1"/>
            <a:ext cx="10213769" cy="1502230"/>
          </a:xfrm>
        </p:spPr>
        <p:txBody>
          <a:bodyPr>
            <a:normAutofit/>
          </a:bodyPr>
          <a:lstStyle/>
          <a:p>
            <a:r>
              <a:rPr lang="en-GB" dirty="0"/>
              <a:t>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9954A-D2B9-3ECA-CD0A-FEC349B0A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823" y="1796144"/>
            <a:ext cx="6293543" cy="43199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“Defined as the capability of individuals to recognize their own emotions and those of others, Emotional Intelligence first became popular thanks to Daniel Goleman’s </a:t>
            </a:r>
            <a:r>
              <a:rPr lang="en-GB" sz="1800" i="1" dirty="0"/>
              <a:t>Emotional Intelligence</a:t>
            </a:r>
            <a:r>
              <a:rPr lang="en-GB" sz="1800" dirty="0"/>
              <a:t> (1995)” (</a:t>
            </a:r>
            <a:r>
              <a:rPr lang="en-GB" sz="1800" dirty="0" err="1"/>
              <a:t>Bușu</a:t>
            </a:r>
            <a:r>
              <a:rPr lang="en-GB" sz="1800" dirty="0"/>
              <a:t>, 2020).</a:t>
            </a:r>
          </a:p>
          <a:p>
            <a:pPr marL="0" indent="0">
              <a:buNone/>
            </a:pPr>
            <a:r>
              <a:rPr lang="en-GB" sz="1800" dirty="0"/>
              <a:t>Five key components: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Self-Awareness (Recognizing your own emotions)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Self-Regulation (Controlling or redirecting impulsive emotions)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Motivation (Being driven by internal values and goals rather than external rewards).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Empathy (Understanding the emotions, needs, and concerns of others)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Social Skills (Building and maintaining healthy relationships).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684C75-D902-3A40-F652-F4A710A9B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572449"/>
            <a:ext cx="4788505" cy="2980844"/>
          </a:xfrm>
          <a:prstGeom prst="rect">
            <a:avLst/>
          </a:prstGeom>
        </p:spPr>
      </p:pic>
      <p:sp>
        <p:nvSpPr>
          <p:cNvPr id="1120" name="Freeform: Shape 111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934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5769B-CE9A-CEAF-4C7C-BBCC89513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2500" dirty="0"/>
              <a:t>WHY ORGANISATIONS BENEFIT FROM ENGAGING EMOTIONAL INTELLIGENCE?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DDB37-AB08-6F96-1624-AC6A10277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Improved Leadership</a:t>
            </a:r>
          </a:p>
          <a:p>
            <a:r>
              <a:rPr lang="en-GB" sz="2000" dirty="0"/>
              <a:t>Better Team Collaboration</a:t>
            </a:r>
          </a:p>
          <a:p>
            <a:r>
              <a:rPr lang="en-GB" sz="2000" dirty="0"/>
              <a:t>Increased Productivity</a:t>
            </a:r>
          </a:p>
          <a:p>
            <a:r>
              <a:rPr lang="en-GB" sz="2000" dirty="0"/>
              <a:t>Improved Customer Relationships</a:t>
            </a:r>
          </a:p>
          <a:p>
            <a:r>
              <a:rPr lang="en-GB" sz="2000" dirty="0"/>
              <a:t>Enhanced Adaptability</a:t>
            </a:r>
          </a:p>
          <a:p>
            <a:r>
              <a:rPr lang="en-GB" sz="2000" dirty="0"/>
              <a:t>Better Decision-Making   (Barreiro and </a:t>
            </a:r>
            <a:r>
              <a:rPr lang="en-GB" sz="2000" dirty="0" err="1"/>
              <a:t>Treglown</a:t>
            </a:r>
            <a:r>
              <a:rPr lang="en-GB" sz="2000" dirty="0"/>
              <a:t>, 2020). 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B61FE7-3F37-93FF-1498-69163623B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5090" y="650494"/>
            <a:ext cx="3873314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570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EA2F0-6DB7-7DEE-119C-A1BCA98B6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dirty="0"/>
              <a:t>Leadership Questionnaire </a:t>
            </a:r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43330273-B45C-DF68-371D-631CC07724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98" r="43664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6C82C-2DD2-B1E9-8600-9D9FB667E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371" y="2035630"/>
            <a:ext cx="5728568" cy="410675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dirty="0"/>
              <a:t>“</a:t>
            </a:r>
            <a:r>
              <a:rPr lang="en-GB" sz="2400" i="1" dirty="0"/>
              <a:t>Compared to other tools of data collection questionnaire tool is cost, time, energy and resource-saving</a:t>
            </a:r>
            <a:r>
              <a:rPr lang="en-GB" sz="2400" dirty="0"/>
              <a:t>” (Rathi and Ronald, 2022).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Analyse of the Leadership Questionnaire score:</a:t>
            </a:r>
          </a:p>
          <a:p>
            <a:pPr marL="0" indent="0">
              <a:buNone/>
            </a:pPr>
            <a:r>
              <a:rPr lang="en-GB" sz="2400" dirty="0"/>
              <a:t>Authoritarian Leadership: 22</a:t>
            </a:r>
          </a:p>
          <a:p>
            <a:pPr marL="0" indent="0">
              <a:buNone/>
            </a:pPr>
            <a:r>
              <a:rPr lang="en-GB" sz="2400" i="1" dirty="0"/>
              <a:t>“Authoritarian leaders use dominance to exert control over their followers in a way that obedience is a requirement and lack of such results in consequences” </a:t>
            </a:r>
          </a:p>
          <a:p>
            <a:pPr marL="0" indent="0">
              <a:buNone/>
            </a:pPr>
            <a:r>
              <a:rPr lang="en-GB" sz="2400" dirty="0"/>
              <a:t>Democratic Leadership: 20</a:t>
            </a:r>
          </a:p>
          <a:p>
            <a:pPr marL="0" indent="0">
              <a:buNone/>
            </a:pPr>
            <a:r>
              <a:rPr lang="en-GB" sz="2400" i="1" dirty="0"/>
              <a:t>“The idea of democratic leadership suggests that leadership can be conducted in ways that includes people rather than treating them simply as followers of the leader” </a:t>
            </a:r>
            <a:r>
              <a:rPr lang="en-GB" sz="2400" dirty="0"/>
              <a:t>(Woods, 2021).</a:t>
            </a:r>
            <a:endParaRPr lang="en-GB" sz="2400" i="1" dirty="0"/>
          </a:p>
          <a:p>
            <a:pPr marL="0" indent="0">
              <a:buNone/>
            </a:pPr>
            <a:r>
              <a:rPr lang="en-GB" sz="2400" dirty="0"/>
              <a:t>Laissez-faire Leadership: 18</a:t>
            </a:r>
          </a:p>
        </p:txBody>
      </p:sp>
    </p:spTree>
    <p:extLst>
      <p:ext uri="{BB962C8B-B14F-4D97-AF65-F5344CB8AC3E}">
        <p14:creationId xmlns:p14="http://schemas.microsoft.com/office/powerpoint/2010/main" val="856609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8107D-0B81-91A0-2254-FF8CF481B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2500" dirty="0"/>
              <a:t>WHY CHANGE IS IMPORTANT IN ORGANISATIONS?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B9D76-586A-3D8F-51F3-95ACEF82A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“Contemporary organizations find themselves compelled to embrace organizational transformation as a strategic imperative for sustaining competitiveness in an environment characterized by continual evolution and instability” (Bah et al., 2024).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48B4C6-EDCD-DEA1-D3F6-2A101C4704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6263" y="650494"/>
            <a:ext cx="5230968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880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131D5-F98C-D162-D83A-3165430BD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en-GB" sz="7200" dirty="0"/>
              <a:t>Kurt Lewin Change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F58C3-4BB5-042C-22AD-F7784A811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Kurt Lewin's Change Model is a fundamental framework in the field of organizational development and change management. The model is based on the idea that for successful change to occur, it must be managed in a structured way (</a:t>
            </a:r>
            <a:r>
              <a:rPr lang="en-GB" sz="2000" dirty="0" err="1"/>
              <a:t>Vrcelj</a:t>
            </a:r>
            <a:r>
              <a:rPr lang="en-GB" sz="2000" dirty="0"/>
              <a:t> and </a:t>
            </a:r>
            <a:r>
              <a:rPr lang="en-GB" sz="2000" dirty="0" err="1"/>
              <a:t>Karabašević</a:t>
            </a:r>
            <a:r>
              <a:rPr lang="en-GB" sz="2000" dirty="0"/>
              <a:t>, 2022).</a:t>
            </a:r>
          </a:p>
          <a:p>
            <a:pPr marL="0" indent="0">
              <a:buNone/>
            </a:pPr>
            <a:r>
              <a:rPr lang="en-GB" sz="2000" dirty="0"/>
              <a:t>Kurt Lewin's Change Model stages:</a:t>
            </a:r>
          </a:p>
          <a:p>
            <a:r>
              <a:rPr lang="en-GB" sz="2000" dirty="0"/>
              <a:t>Unfreeze Stage (Preparing for Change)</a:t>
            </a:r>
          </a:p>
          <a:p>
            <a:r>
              <a:rPr lang="en-GB" sz="2000" dirty="0"/>
              <a:t>Change Stage (Implementing the Change)</a:t>
            </a:r>
          </a:p>
          <a:p>
            <a:r>
              <a:rPr lang="en-GB" sz="2000" dirty="0"/>
              <a:t>Refreeze Stage (Solidifying the Change)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29087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13459-F5CE-74F8-A2CF-DA9C3E8DD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dirty="0"/>
              <a:t>1. Unfreeze Stage (Preparing for Change)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8CEDF-CA39-8382-4C36-2D3D45A8D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The Unfreeze stage involves preparing the organization for change by breaking down the existing mindset and creating the motivation for change.</a:t>
            </a:r>
          </a:p>
          <a:p>
            <a:r>
              <a:rPr lang="en-GB" sz="1700" dirty="0"/>
              <a:t>Communicate the need for make employees understand that automation is inevitable and necessary ensuring that everyone understands the urgency and rationale behind the move.</a:t>
            </a:r>
          </a:p>
          <a:p>
            <a:r>
              <a:rPr lang="en-GB" sz="1700" dirty="0"/>
              <a:t>Collect information from employees about the challenges they face with current processes and involve them in understanding why automation is needed. </a:t>
            </a:r>
          </a:p>
          <a:p>
            <a:r>
              <a:rPr lang="en-GB" sz="1700" dirty="0"/>
              <a:t>Allow them to express concerns and understand the necessity for automation through discussions.</a:t>
            </a:r>
          </a:p>
        </p:txBody>
      </p:sp>
    </p:spTree>
    <p:extLst>
      <p:ext uri="{BB962C8B-B14F-4D97-AF65-F5344CB8AC3E}">
        <p14:creationId xmlns:p14="http://schemas.microsoft.com/office/powerpoint/2010/main" val="21292667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DF1FB6-8914-7CEB-9D75-0B7B74C2E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dirty="0"/>
              <a:t>2. Change Stage (Implementing the Change)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166E3-03A2-7EFB-38C0-3BDB549D1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/>
              <a:t>The Change stage is the phase where the actual transition appear, and new behaviours, systems, or technologies are implemented.</a:t>
            </a:r>
          </a:p>
          <a:p>
            <a:pPr marL="0" indent="0">
              <a:buNone/>
            </a:pPr>
            <a:r>
              <a:rPr lang="en-GB" sz="2200"/>
              <a:t>Implement automation quickly and efficiently by setting clear goals and timelines. Employees will know exactly what is expected of them and can focus on executing the transition. </a:t>
            </a:r>
          </a:p>
          <a:p>
            <a:pPr marL="0" indent="0">
              <a:buNone/>
            </a:pPr>
            <a:r>
              <a:rPr lang="en-GB" sz="2200"/>
              <a:t>Ensure smooth implementation by creating teams to lead the transition and by encouraging ongoing feedback from employees. </a:t>
            </a:r>
          </a:p>
        </p:txBody>
      </p:sp>
    </p:spTree>
    <p:extLst>
      <p:ext uri="{BB962C8B-B14F-4D97-AF65-F5344CB8AC3E}">
        <p14:creationId xmlns:p14="http://schemas.microsoft.com/office/powerpoint/2010/main" val="4554199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B0D40-67C3-E8EC-94E3-B0018043E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dirty="0"/>
              <a:t>3. Refreeze Stage (Solidifying the Change)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08613-A09B-98C7-B29A-357D5DD9D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The Refreeze stage involves ensuring that the new systems or behaviours are established and maintained over time. </a:t>
            </a:r>
          </a:p>
          <a:p>
            <a:r>
              <a:rPr lang="en-GB" sz="2000" dirty="0"/>
              <a:t>Establish clear expectations and metrics for evaluating the success of automation.</a:t>
            </a:r>
          </a:p>
          <a:p>
            <a:r>
              <a:rPr lang="en-GB" sz="2000" dirty="0"/>
              <a:t>Ensure that new behaviours are reinforced through ongoing assessments and follow-up meetings. </a:t>
            </a:r>
          </a:p>
          <a:p>
            <a:r>
              <a:rPr lang="en-GB" sz="2000" dirty="0"/>
              <a:t>By involving employees in the review process and make necessary adjustments to celebrate successes. This encourages sustained engagement and helps reinforce the changes.</a:t>
            </a:r>
          </a:p>
        </p:txBody>
      </p:sp>
    </p:spTree>
    <p:extLst>
      <p:ext uri="{BB962C8B-B14F-4D97-AF65-F5344CB8AC3E}">
        <p14:creationId xmlns:p14="http://schemas.microsoft.com/office/powerpoint/2010/main" val="1579962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1E081-FA6D-95D9-1E2B-D99CF89B1C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4"/>
            <a:ext cx="9144000" cy="118608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Reference list: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1D4B6F-174C-D9E2-051B-3F4DC047FA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371600"/>
            <a:ext cx="9024257" cy="5127171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dirty="0"/>
              <a:t>Badjie, G. (2021) ‘Leadership should or should not delegate communication?(a systematic literature review: the art of delegation)’,  </a:t>
            </a:r>
            <a:r>
              <a:rPr lang="en-GB" dirty="0" err="1"/>
              <a:t>Eksis</a:t>
            </a:r>
            <a:r>
              <a:rPr lang="en-GB" dirty="0"/>
              <a:t> </a:t>
            </a:r>
            <a:r>
              <a:rPr lang="en-GB" dirty="0" err="1"/>
              <a:t>Jurnal</a:t>
            </a:r>
            <a:r>
              <a:rPr lang="en-GB" dirty="0"/>
              <a:t> </a:t>
            </a:r>
            <a:r>
              <a:rPr lang="en-GB" dirty="0" err="1"/>
              <a:t>Riset</a:t>
            </a:r>
            <a:r>
              <a:rPr lang="en-GB" dirty="0"/>
              <a:t> Ekonomi dan </a:t>
            </a:r>
            <a:r>
              <a:rPr lang="en-GB" dirty="0" err="1"/>
              <a:t>Bisnis</a:t>
            </a:r>
            <a:r>
              <a:rPr lang="en-GB" dirty="0"/>
              <a:t>, 15(2), pp.67-78.</a:t>
            </a:r>
          </a:p>
          <a:p>
            <a:pPr algn="l"/>
            <a:r>
              <a:rPr lang="en-GB" dirty="0"/>
              <a:t>Bah, M.O.P., Sun, Z., </a:t>
            </a:r>
            <a:r>
              <a:rPr lang="en-GB" dirty="0" err="1"/>
              <a:t>Hange</a:t>
            </a:r>
            <a:r>
              <a:rPr lang="en-GB" dirty="0"/>
              <a:t>, U. and </a:t>
            </a:r>
            <a:r>
              <a:rPr lang="en-GB" dirty="0" err="1"/>
              <a:t>Edjoukou</a:t>
            </a:r>
            <a:r>
              <a:rPr lang="en-GB" dirty="0"/>
              <a:t>, A.J.R. (2024) ‘Effectiveness of Organizational Change through Employee Involvement: Evidence from Telecommunications and Refinery Companies’, Sustainability, 16(6), p.2524.</a:t>
            </a:r>
          </a:p>
          <a:p>
            <a:pPr algn="l"/>
            <a:r>
              <a:rPr lang="en-GB" dirty="0"/>
              <a:t>Barreiro, C.A. and </a:t>
            </a:r>
            <a:r>
              <a:rPr lang="en-GB" dirty="0" err="1"/>
              <a:t>Treglown</a:t>
            </a:r>
            <a:r>
              <a:rPr lang="en-GB" dirty="0"/>
              <a:t>, L. (2020) ‘What makes an engaged employee? A facet-level approach to trait emotional intelligence as a predictor of employee engagement’, Personality and Individual Differences, 159, p.109892.</a:t>
            </a:r>
          </a:p>
          <a:p>
            <a:pPr algn="l"/>
            <a:r>
              <a:rPr lang="en-GB" dirty="0"/>
              <a:t>Donnellan, L. (2022) ‘What Is Compassionate Leadership?’, [Online] Available at: </a:t>
            </a:r>
            <a:r>
              <a:rPr lang="en-GB" dirty="0">
                <a:hlinkClick r:id="rId2"/>
              </a:rPr>
              <a:t>https://www.forbes.com/sites/laureldonnellan/2022/09/28/what-is-compassionate-leadership/#:~:text=Compassionate%20Leadership%20is%20the%20practice%20of%20using%20your,to%20positively%20impact%20themselves%2C%20others%2C%20and%20the%20planet</a:t>
            </a:r>
            <a:r>
              <a:rPr lang="en-GB" dirty="0"/>
              <a:t>. [Accessed 02 December 2024].</a:t>
            </a:r>
          </a:p>
          <a:p>
            <a:pPr algn="l"/>
            <a:r>
              <a:rPr lang="en-GB" dirty="0"/>
              <a:t>Rathi, T. and Ronald, B. (2022) ‘Questionnaire as a tool of data collection in empirical research’, Journal of Positive School Psychology, pp.7697-7699.</a:t>
            </a:r>
          </a:p>
          <a:p>
            <a:pPr algn="l"/>
            <a:r>
              <a:rPr lang="en-GB" dirty="0"/>
              <a:t>Thomas, A.M. (2021) ‘Authoritarian, transactional, and transformational leadership styles in law enforcement. Organization Development Journal, 39(1), pp.33-44.</a:t>
            </a:r>
          </a:p>
          <a:p>
            <a:pPr algn="l"/>
            <a:r>
              <a:rPr lang="en-GB" dirty="0"/>
              <a:t>Soeardi, E.K. et al. (2023) ‘The Role of Leadership in the Development of Public Organizations’, Journal of Governance, 7(4), pp.877-884.</a:t>
            </a:r>
          </a:p>
          <a:p>
            <a:pPr algn="l"/>
            <a:r>
              <a:rPr lang="en-GB" dirty="0" err="1"/>
              <a:t>Vrcelj</a:t>
            </a:r>
            <a:r>
              <a:rPr lang="en-GB" dirty="0"/>
              <a:t>, N. and </a:t>
            </a:r>
            <a:r>
              <a:rPr lang="en-GB" dirty="0" err="1"/>
              <a:t>Karabašević</a:t>
            </a:r>
            <a:r>
              <a:rPr lang="en-GB" dirty="0"/>
              <a:t>, D. (2022) ‘THE MOST INFLUENTIAL ORGANIZATIONAL CHANGE MANAGEMENT MODELS FROM 1950 TO 2020. </a:t>
            </a:r>
            <a:r>
              <a:rPr lang="en-GB" dirty="0" err="1"/>
              <a:t>Facta</a:t>
            </a:r>
            <a:r>
              <a:rPr lang="en-GB" dirty="0"/>
              <a:t> Universitatis, Series: Economics and Organization, pp.125-138.</a:t>
            </a:r>
          </a:p>
          <a:p>
            <a:pPr algn="l"/>
            <a:r>
              <a:rPr lang="en-GB" dirty="0"/>
              <a:t>Woods, P. (2021) ‘ Democratic leadership;, Oxford </a:t>
            </a:r>
            <a:r>
              <a:rPr lang="en-GB" dirty="0" err="1"/>
              <a:t>Encyclopedia</a:t>
            </a:r>
            <a:r>
              <a:rPr lang="en-GB" dirty="0"/>
              <a:t> of Educational Administration.</a:t>
            </a:r>
          </a:p>
          <a:p>
            <a:pPr algn="l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744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484</TotalTime>
  <Words>1143</Words>
  <Application>Microsoft Office PowerPoint</Application>
  <PresentationFormat>Widescreen</PresentationFormat>
  <Paragraphs>90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Module: Leadership and Change</vt:lpstr>
      <vt:lpstr>Overview:</vt:lpstr>
      <vt:lpstr>About me:</vt:lpstr>
      <vt:lpstr>CYNO Healthcare: </vt:lpstr>
      <vt:lpstr>What is leadership?</vt:lpstr>
      <vt:lpstr>Compassionate leadership</vt:lpstr>
      <vt:lpstr>Emotional intelligence</vt:lpstr>
      <vt:lpstr>WHY ORGANISATIONS BENEFIT FROM ENGAGING EMOTIONAL INTELLIGENCE?</vt:lpstr>
      <vt:lpstr>Leadership Questionnaire </vt:lpstr>
      <vt:lpstr>WHY CHANGE IS IMPORTANT IN ORGANISATIONS?</vt:lpstr>
      <vt:lpstr>Kurt Lewin Change Model</vt:lpstr>
      <vt:lpstr>1. Unfreeze Stage (Preparing for Change)</vt:lpstr>
      <vt:lpstr>2. Change Stage (Implementing the Change)</vt:lpstr>
      <vt:lpstr>3. Refreeze Stage (Solidifying the Change)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flavius filimon</dc:creator>
  <cp:lastModifiedBy>flavius filimon</cp:lastModifiedBy>
  <cp:revision>5</cp:revision>
  <dcterms:created xsi:type="dcterms:W3CDTF">2024-12-05T21:54:36Z</dcterms:created>
  <dcterms:modified xsi:type="dcterms:W3CDTF">2024-12-09T02:37:00Z</dcterms:modified>
</cp:coreProperties>
</file>