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272" r:id="rId2"/>
    <p:sldId id="346" r:id="rId3"/>
    <p:sldId id="360" r:id="rId4"/>
    <p:sldId id="347" r:id="rId5"/>
    <p:sldId id="348" r:id="rId6"/>
    <p:sldId id="349" r:id="rId7"/>
    <p:sldId id="350" r:id="rId8"/>
    <p:sldId id="351" r:id="rId9"/>
    <p:sldId id="352" r:id="rId10"/>
    <p:sldId id="353" r:id="rId11"/>
    <p:sldId id="355" r:id="rId12"/>
    <p:sldId id="356" r:id="rId13"/>
    <p:sldId id="357" r:id="rId14"/>
    <p:sldId id="358" r:id="rId15"/>
    <p:sldId id="354" r:id="rId16"/>
    <p:sldId id="359" r:id="rId17"/>
  </p:sldIdLst>
  <p:sldSz cx="9144000" cy="6858000" type="screen4x3"/>
  <p:notesSz cx="6797675" cy="9926638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240"/>
    <p:restoredTop sz="76056" autoAdjust="0"/>
  </p:normalViewPr>
  <p:slideViewPr>
    <p:cSldViewPr snapToGrid="0" snapToObjects="1">
      <p:cViewPr>
        <p:scale>
          <a:sx n="59" d="100"/>
          <a:sy n="59" d="100"/>
        </p:scale>
        <p:origin x="651" y="3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2B7E74-E3BF-40BF-905C-8B32F62E23B2}" type="datetimeFigureOut">
              <a:rPr lang="en-US" smtClean="0"/>
              <a:pPr/>
              <a:t>11/30/2020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23564D-4A5B-4781-84AE-CA1CDD8625C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8430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22D1DF-8B83-F64D-9D9F-6943744E1858}" type="datetimeFigureOut">
              <a:rPr lang="en-US" smtClean="0"/>
              <a:pPr/>
              <a:t>11/30/2020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6552D6-76DF-0547-BBAF-EACD65B06FF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878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686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425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82587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36751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50742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  <a:p>
            <a:endParaRPr lang="en-GB" baseline="0" dirty="0" smtClean="0"/>
          </a:p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2658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60658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61474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67783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2748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561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34073-1DDB-E241-AFDC-40B33DF00C0C}" type="datetimeFigureOut">
              <a:rPr lang="en-GB" smtClean="0"/>
              <a:pPr/>
              <a:t>30/11/2020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7" Type="http://schemas.openxmlformats.org/officeDocument/2006/relationships/hyperlink" Target="https://www.nhs.uk/conditions/stress-anxiety-depression/mindfulness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mindfulnessinschools.org/" TargetMode="External"/><Relationship Id="rId5" Type="http://schemas.openxmlformats.org/officeDocument/2006/relationships/image" Target="../media/image5.jpg"/><Relationship Id="rId4" Type="http://schemas.openxmlformats.org/officeDocument/2006/relationships/hyperlink" Target="https://www.mindful.org/jon-kabat-zinn-defining-mindfulness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3EQ2tzHl3Ks" TargetMode="Externa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4332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4572000" y="4238544"/>
            <a:ext cx="14333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l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037667" y="440266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83201"/>
            <a:ext cx="7615800" cy="2117250"/>
          </a:xfrm>
        </p:spPr>
        <p:txBody>
          <a:bodyPr>
            <a:normAutofit/>
          </a:bodyPr>
          <a:lstStyle/>
          <a:p>
            <a:r>
              <a:rPr lang="en-GB" dirty="0" smtClean="0"/>
              <a:t>ECAD6008 </a:t>
            </a:r>
            <a:br>
              <a:rPr lang="en-GB" dirty="0" smtClean="0"/>
            </a:br>
            <a:r>
              <a:rPr lang="en-GB" dirty="0" err="1" smtClean="0"/>
              <a:t>Iechyd</a:t>
            </a:r>
            <a:r>
              <a:rPr lang="en-GB" dirty="0" smtClean="0"/>
              <a:t> a </a:t>
            </a:r>
            <a:r>
              <a:rPr lang="en-GB" dirty="0" err="1" smtClean="0"/>
              <a:t>Lles</a:t>
            </a:r>
            <a:r>
              <a:rPr lang="en-GB" dirty="0" smtClean="0"/>
              <a:t> 2/ Health an Well-being 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3346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Iwan Ellis-Williams</a:t>
            </a:r>
          </a:p>
          <a:p>
            <a:endParaRPr lang="en-GB" dirty="0"/>
          </a:p>
          <a:p>
            <a:r>
              <a:rPr lang="en-GB" dirty="0" err="1" smtClean="0"/>
              <a:t>Arweinydd</a:t>
            </a:r>
            <a:r>
              <a:rPr lang="en-GB" dirty="0" smtClean="0"/>
              <a:t> module / Module Lead</a:t>
            </a:r>
          </a:p>
          <a:p>
            <a:r>
              <a:rPr lang="en-GB" dirty="0" smtClean="0"/>
              <a:t>Gail Parker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832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Deilliannau</a:t>
            </a:r>
            <a:r>
              <a:rPr lang="en-GB" dirty="0" smtClean="0"/>
              <a:t> / Outcomes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I </a:t>
            </a:r>
            <a:r>
              <a:rPr lang="en-GB" dirty="0" err="1" smtClean="0"/>
              <a:t>adolygu</a:t>
            </a:r>
            <a:r>
              <a:rPr lang="en-GB" dirty="0" smtClean="0"/>
              <a:t> </a:t>
            </a:r>
            <a:r>
              <a:rPr lang="en-GB" dirty="0" err="1" smtClean="0"/>
              <a:t>materion</a:t>
            </a:r>
            <a:r>
              <a:rPr lang="en-GB" dirty="0" smtClean="0"/>
              <a:t> a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datblygu</a:t>
            </a:r>
            <a:r>
              <a:rPr lang="en-GB" dirty="0" smtClean="0"/>
              <a:t> </a:t>
            </a:r>
            <a:r>
              <a:rPr lang="en-GB" dirty="0" err="1" smtClean="0"/>
              <a:t>gwybodaeth</a:t>
            </a:r>
            <a:r>
              <a:rPr lang="en-GB" dirty="0" smtClean="0"/>
              <a:t> a </a:t>
            </a:r>
            <a:r>
              <a:rPr lang="en-GB" dirty="0" err="1" smtClean="0"/>
              <a:t>phedagogaeth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Iechyd</a:t>
            </a:r>
            <a:r>
              <a:rPr lang="en-GB" dirty="0" smtClean="0"/>
              <a:t> a </a:t>
            </a:r>
            <a:r>
              <a:rPr lang="en-GB" dirty="0" err="1" smtClean="0"/>
              <a:t>Lles</a:t>
            </a:r>
            <a:r>
              <a:rPr lang="en-GB" dirty="0"/>
              <a:t> </a:t>
            </a:r>
            <a:r>
              <a:rPr lang="en-GB" dirty="0" err="1" smtClean="0"/>
              <a:t>yng</a:t>
            </a:r>
            <a:r>
              <a:rPr lang="en-GB" dirty="0" smtClean="0"/>
              <a:t> CA2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To review issues and ideas for developing subject knowledge  and pedagogy for Health and Well-being in KS2.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11247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Edrych</a:t>
            </a:r>
            <a:r>
              <a:rPr lang="en-GB" dirty="0" smtClean="0"/>
              <a:t> </a:t>
            </a:r>
            <a:r>
              <a:rPr lang="en-GB" dirty="0" err="1" smtClean="0"/>
              <a:t>nôl</a:t>
            </a:r>
            <a:r>
              <a:rPr lang="en-GB" dirty="0" smtClean="0"/>
              <a:t> / Looking back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 smtClean="0"/>
              <a:t>Rhwydwaith</a:t>
            </a:r>
            <a:r>
              <a:rPr lang="en-GB" dirty="0" smtClean="0"/>
              <a:t> </a:t>
            </a:r>
            <a:r>
              <a:rPr lang="en-GB" dirty="0" err="1" smtClean="0"/>
              <a:t>Ymchwil</a:t>
            </a:r>
            <a:r>
              <a:rPr lang="en-GB" dirty="0" smtClean="0"/>
              <a:t> </a:t>
            </a:r>
            <a:r>
              <a:rPr lang="en-GB" dirty="0" err="1" smtClean="0"/>
              <a:t>Iechyd</a:t>
            </a:r>
            <a:r>
              <a:rPr lang="en-GB" dirty="0" smtClean="0"/>
              <a:t> </a:t>
            </a:r>
            <a:r>
              <a:rPr lang="en-GB" dirty="0" err="1" smtClean="0"/>
              <a:t>Ysgolion</a:t>
            </a:r>
            <a:r>
              <a:rPr lang="en-GB" dirty="0"/>
              <a:t> </a:t>
            </a:r>
            <a:r>
              <a:rPr lang="en-GB" dirty="0" smtClean="0"/>
              <a:t>(SHRN).</a:t>
            </a:r>
          </a:p>
          <a:p>
            <a:endParaRPr lang="en-GB" dirty="0"/>
          </a:p>
          <a:p>
            <a:r>
              <a:rPr lang="en-GB" dirty="0" err="1" smtClean="0"/>
              <a:t>Estyn</a:t>
            </a:r>
            <a:r>
              <a:rPr lang="en-GB" dirty="0" smtClean="0"/>
              <a:t> (2019) -  </a:t>
            </a:r>
            <a:r>
              <a:rPr lang="en-GB" dirty="0" err="1" smtClean="0"/>
              <a:t>Iach</a:t>
            </a:r>
            <a:r>
              <a:rPr lang="en-GB" dirty="0" smtClean="0"/>
              <a:t> ac </a:t>
            </a:r>
            <a:r>
              <a:rPr lang="en-GB" dirty="0" err="1" smtClean="0"/>
              <a:t>Hapus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Ansawdd</a:t>
            </a:r>
            <a:r>
              <a:rPr lang="en-GB" dirty="0" smtClean="0"/>
              <a:t> </a:t>
            </a:r>
            <a:r>
              <a:rPr lang="en-GB" dirty="0" err="1" smtClean="0"/>
              <a:t>darpariaeth</a:t>
            </a:r>
            <a:r>
              <a:rPr lang="en-GB" dirty="0" smtClean="0"/>
              <a:t> </a:t>
            </a:r>
            <a:r>
              <a:rPr lang="en-GB" dirty="0" err="1" smtClean="0"/>
              <a:t>Siraj</a:t>
            </a:r>
            <a:r>
              <a:rPr lang="en-GB" dirty="0" smtClean="0"/>
              <a:t> et al (2020)</a:t>
            </a:r>
          </a:p>
          <a:p>
            <a:endParaRPr lang="en-GB" dirty="0"/>
          </a:p>
          <a:p>
            <a:r>
              <a:rPr lang="en-GB" dirty="0" err="1" smtClean="0"/>
              <a:t>Adolygu</a:t>
            </a:r>
            <a:r>
              <a:rPr lang="en-GB" dirty="0" smtClean="0"/>
              <a:t> </a:t>
            </a:r>
            <a:r>
              <a:rPr lang="en-GB" dirty="0" err="1" smtClean="0"/>
              <a:t>gweithgareddau</a:t>
            </a:r>
            <a:r>
              <a:rPr lang="en-GB" dirty="0" smtClean="0"/>
              <a:t> </a:t>
            </a:r>
            <a:r>
              <a:rPr lang="en-GB" dirty="0" err="1" smtClean="0"/>
              <a:t>posib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y CS.</a:t>
            </a:r>
          </a:p>
          <a:p>
            <a:pPr lvl="1"/>
            <a:r>
              <a:rPr lang="en-GB" dirty="0" err="1" smtClean="0"/>
              <a:t>Canllawiau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athrawon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Schools Health Research Network (SHRN)</a:t>
            </a:r>
          </a:p>
          <a:p>
            <a:endParaRPr lang="en-GB" dirty="0" smtClean="0"/>
          </a:p>
          <a:p>
            <a:r>
              <a:rPr lang="en-GB" dirty="0" err="1" smtClean="0"/>
              <a:t>Estyn</a:t>
            </a:r>
            <a:r>
              <a:rPr lang="en-GB" dirty="0" smtClean="0"/>
              <a:t> (2019) – Healthy and Happy </a:t>
            </a:r>
          </a:p>
          <a:p>
            <a:endParaRPr lang="en-GB" dirty="0" smtClean="0"/>
          </a:p>
          <a:p>
            <a:r>
              <a:rPr lang="en-GB" dirty="0" smtClean="0"/>
              <a:t>Quality in </a:t>
            </a:r>
            <a:r>
              <a:rPr lang="en-GB" dirty="0" err="1" smtClean="0"/>
              <a:t>provison</a:t>
            </a:r>
            <a:r>
              <a:rPr lang="en-GB" dirty="0" smtClean="0"/>
              <a:t> </a:t>
            </a:r>
            <a:r>
              <a:rPr lang="en-GB" dirty="0" err="1" smtClean="0"/>
              <a:t>Siraj</a:t>
            </a:r>
            <a:r>
              <a:rPr lang="en-GB" dirty="0" smtClean="0"/>
              <a:t> et al (2020)</a:t>
            </a:r>
          </a:p>
          <a:p>
            <a:endParaRPr lang="en-GB" dirty="0" smtClean="0"/>
          </a:p>
          <a:p>
            <a:r>
              <a:rPr lang="en-GB" dirty="0" smtClean="0"/>
              <a:t>Review of possible </a:t>
            </a:r>
            <a:r>
              <a:rPr lang="en-GB" dirty="0" err="1" smtClean="0"/>
              <a:t>FPh</a:t>
            </a:r>
            <a:r>
              <a:rPr lang="en-GB" dirty="0" smtClean="0"/>
              <a:t> activities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Guide for teachers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59574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6044" y="196200"/>
            <a:ext cx="4739955" cy="6699601"/>
          </a:xfrm>
        </p:spPr>
      </p:pic>
    </p:spTree>
    <p:extLst>
      <p:ext uri="{BB962C8B-B14F-4D97-AF65-F5344CB8AC3E}">
        <p14:creationId xmlns:p14="http://schemas.microsoft.com/office/powerpoint/2010/main" val="3589976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Dysgu’n</a:t>
            </a:r>
            <a:r>
              <a:rPr lang="en-GB" dirty="0" smtClean="0"/>
              <a:t> </a:t>
            </a:r>
            <a:r>
              <a:rPr lang="en-GB" dirty="0" err="1" smtClean="0"/>
              <a:t>Ddiogel</a:t>
            </a:r>
            <a:r>
              <a:rPr lang="en-GB" dirty="0" smtClean="0"/>
              <a:t> ac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hyderus</a:t>
            </a:r>
            <a:r>
              <a:rPr lang="en-GB" dirty="0" smtClean="0"/>
              <a:t>/ Teaching safely and confidently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Rheolau</a:t>
            </a:r>
            <a:r>
              <a:rPr lang="en-GB" dirty="0" smtClean="0"/>
              <a:t> </a:t>
            </a:r>
            <a:r>
              <a:rPr lang="en-GB" dirty="0" err="1" smtClean="0"/>
              <a:t>dosbarth</a:t>
            </a:r>
            <a:r>
              <a:rPr lang="en-GB" dirty="0" smtClean="0"/>
              <a:t> – </a:t>
            </a:r>
            <a:r>
              <a:rPr lang="en-GB" dirty="0" err="1" smtClean="0"/>
              <a:t>amgylchfyd</a:t>
            </a:r>
            <a:r>
              <a:rPr lang="en-GB" dirty="0" smtClean="0"/>
              <a:t> </a:t>
            </a:r>
            <a:r>
              <a:rPr lang="en-GB" dirty="0" err="1" smtClean="0"/>
              <a:t>diogel</a:t>
            </a:r>
            <a:endParaRPr lang="en-GB" dirty="0" smtClean="0"/>
          </a:p>
          <a:p>
            <a:endParaRPr lang="en-GB" dirty="0"/>
          </a:p>
          <a:p>
            <a:pPr lvl="1"/>
            <a:r>
              <a:rPr lang="en-GB" dirty="0" err="1" smtClean="0"/>
              <a:t>Yng</a:t>
            </a:r>
            <a:r>
              <a:rPr lang="en-GB" dirty="0" smtClean="0"/>
              <a:t> </a:t>
            </a:r>
            <a:r>
              <a:rPr lang="en-GB" dirty="0" err="1" smtClean="0"/>
              <a:t>eiriau’r</a:t>
            </a:r>
            <a:r>
              <a:rPr lang="en-GB" dirty="0" smtClean="0"/>
              <a:t> </a:t>
            </a:r>
            <a:r>
              <a:rPr lang="en-GB" dirty="0" err="1" smtClean="0"/>
              <a:t>disgyblion</a:t>
            </a:r>
            <a:endParaRPr lang="en-GB" dirty="0" smtClean="0"/>
          </a:p>
          <a:p>
            <a:pPr lvl="1"/>
            <a:r>
              <a:rPr lang="en-GB" dirty="0" err="1" smtClean="0"/>
              <a:t>Wedi’u</a:t>
            </a:r>
            <a:r>
              <a:rPr lang="en-GB" dirty="0" smtClean="0"/>
              <a:t> </a:t>
            </a:r>
            <a:r>
              <a:rPr lang="en-GB" dirty="0" err="1" smtClean="0"/>
              <a:t>harddangos</a:t>
            </a:r>
            <a:endParaRPr lang="en-GB" dirty="0" smtClean="0"/>
          </a:p>
          <a:p>
            <a:pPr lvl="1"/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monitro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ddsigyblion</a:t>
            </a:r>
            <a:endParaRPr lang="en-GB" dirty="0" smtClean="0"/>
          </a:p>
          <a:p>
            <a:pPr lvl="1"/>
            <a:r>
              <a:rPr lang="en-GB" dirty="0" err="1" smtClean="0"/>
              <a:t>I’w</a:t>
            </a:r>
            <a:r>
              <a:rPr lang="en-GB" dirty="0" smtClean="0"/>
              <a:t> </a:t>
            </a:r>
            <a:r>
              <a:rPr lang="en-GB" dirty="0" err="1" smtClean="0"/>
              <a:t>ddilyn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athrawon</a:t>
            </a:r>
            <a:r>
              <a:rPr lang="en-GB" dirty="0" smtClean="0"/>
              <a:t> </a:t>
            </a:r>
            <a:r>
              <a:rPr lang="en-GB" dirty="0" err="1" smtClean="0"/>
              <a:t>hefyd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Ground rules – safe environment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Written in pupil’s words</a:t>
            </a:r>
          </a:p>
          <a:p>
            <a:pPr lvl="1"/>
            <a:r>
              <a:rPr lang="en-GB" dirty="0" smtClean="0"/>
              <a:t>Displayed</a:t>
            </a:r>
          </a:p>
          <a:p>
            <a:pPr lvl="1"/>
            <a:r>
              <a:rPr lang="en-GB" dirty="0" smtClean="0"/>
              <a:t>Monitored by pupils</a:t>
            </a:r>
          </a:p>
          <a:p>
            <a:pPr lvl="1"/>
            <a:r>
              <a:rPr lang="en-GB" dirty="0" smtClean="0"/>
              <a:t>Followed by teacher too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14674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Ethos o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agored</a:t>
            </a:r>
            <a:endParaRPr lang="en-GB" dirty="0" smtClean="0"/>
          </a:p>
          <a:p>
            <a:pPr lvl="1"/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deillio</a:t>
            </a:r>
            <a:r>
              <a:rPr lang="en-GB" dirty="0" smtClean="0"/>
              <a:t> o </a:t>
            </a:r>
            <a:r>
              <a:rPr lang="en-GB" dirty="0" err="1" smtClean="0"/>
              <a:t>bolisi’r</a:t>
            </a:r>
            <a:r>
              <a:rPr lang="en-GB" dirty="0" smtClean="0"/>
              <a:t> </a:t>
            </a:r>
            <a:r>
              <a:rPr lang="en-GB" dirty="0" err="1" smtClean="0"/>
              <a:t>ysgol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warchod</a:t>
            </a:r>
            <a:r>
              <a:rPr lang="en-GB" dirty="0" smtClean="0"/>
              <a:t> plant</a:t>
            </a:r>
          </a:p>
          <a:p>
            <a:pPr lvl="1"/>
            <a:r>
              <a:rPr lang="en-GB" dirty="0" err="1" smtClean="0"/>
              <a:t>Trafodaeth</a:t>
            </a:r>
            <a:r>
              <a:rPr lang="en-GB" dirty="0" smtClean="0"/>
              <a:t> </a:t>
            </a:r>
            <a:r>
              <a:rPr lang="en-GB" dirty="0" err="1" smtClean="0"/>
              <a:t>onest</a:t>
            </a:r>
            <a:r>
              <a:rPr lang="en-GB" dirty="0" smtClean="0"/>
              <a:t> , </a:t>
            </a:r>
            <a:r>
              <a:rPr lang="en-GB" dirty="0" err="1" smtClean="0"/>
              <a:t>agored</a:t>
            </a:r>
            <a:endParaRPr lang="en-GB" dirty="0" smtClean="0"/>
          </a:p>
          <a:p>
            <a:pPr lvl="1"/>
            <a:r>
              <a:rPr lang="en-GB" dirty="0" err="1" smtClean="0"/>
              <a:t>Amgylchfyd</a:t>
            </a:r>
            <a:r>
              <a:rPr lang="en-GB" dirty="0" smtClean="0"/>
              <a:t> </a:t>
            </a:r>
            <a:r>
              <a:rPr lang="en-GB" dirty="0" err="1" smtClean="0"/>
              <a:t>diogel</a:t>
            </a:r>
            <a:r>
              <a:rPr lang="en-GB" dirty="0"/>
              <a:t> </a:t>
            </a:r>
            <a:r>
              <a:rPr lang="en-GB" dirty="0" smtClean="0"/>
              <a:t>a </a:t>
            </a:r>
            <a:r>
              <a:rPr lang="en-GB" dirty="0" err="1" smtClean="0"/>
              <a:t>chefnogol</a:t>
            </a:r>
            <a:endParaRPr lang="en-GB" dirty="0" smtClean="0"/>
          </a:p>
          <a:p>
            <a:pPr lvl="1"/>
            <a:r>
              <a:rPr lang="en-GB" dirty="0" err="1" smtClean="0"/>
              <a:t>Positif</a:t>
            </a:r>
            <a:r>
              <a:rPr lang="en-GB" dirty="0" smtClean="0"/>
              <a:t> a </a:t>
            </a:r>
            <a:r>
              <a:rPr lang="en-GB" dirty="0" err="1" smtClean="0"/>
              <a:t>chadarnhaol</a:t>
            </a:r>
            <a:endParaRPr lang="en-GB" dirty="0" smtClean="0"/>
          </a:p>
          <a:p>
            <a:pPr lvl="1"/>
            <a:r>
              <a:rPr lang="en-GB" dirty="0" err="1" smtClean="0"/>
              <a:t>Rhannu</a:t>
            </a:r>
            <a:r>
              <a:rPr lang="en-GB" dirty="0" smtClean="0"/>
              <a:t> </a:t>
            </a:r>
            <a:r>
              <a:rPr lang="en-GB" dirty="0" err="1" smtClean="0"/>
              <a:t>materion</a:t>
            </a:r>
            <a:r>
              <a:rPr lang="en-GB" dirty="0" smtClean="0"/>
              <a:t> o </a:t>
            </a:r>
            <a:r>
              <a:rPr lang="en-GB" dirty="0" err="1" smtClean="0"/>
              <a:t>gonsyrn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An ethos of openness</a:t>
            </a:r>
            <a:endParaRPr lang="en-GB" dirty="0"/>
          </a:p>
          <a:p>
            <a:pPr lvl="1"/>
            <a:r>
              <a:rPr lang="en-GB" dirty="0" smtClean="0"/>
              <a:t>Informed by school policy on safeguarding</a:t>
            </a:r>
          </a:p>
          <a:p>
            <a:pPr lvl="1"/>
            <a:r>
              <a:rPr lang="en-GB" dirty="0" smtClean="0"/>
              <a:t>Open and honest discussion</a:t>
            </a:r>
          </a:p>
          <a:p>
            <a:pPr lvl="1"/>
            <a:r>
              <a:rPr lang="en-GB" dirty="0" smtClean="0"/>
              <a:t>Safe supportive environment</a:t>
            </a:r>
          </a:p>
          <a:p>
            <a:pPr lvl="1"/>
            <a:r>
              <a:rPr lang="en-GB" dirty="0" smtClean="0"/>
              <a:t>Positive and affirming</a:t>
            </a:r>
          </a:p>
          <a:p>
            <a:pPr lvl="1"/>
            <a:r>
              <a:rPr lang="en-GB" dirty="0" smtClean="0"/>
              <a:t>Share concerns</a:t>
            </a:r>
          </a:p>
        </p:txBody>
      </p:sp>
    </p:spTree>
    <p:extLst>
      <p:ext uri="{BB962C8B-B14F-4D97-AF65-F5344CB8AC3E}">
        <p14:creationId xmlns:p14="http://schemas.microsoft.com/office/powerpoint/2010/main" val="959823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56930"/>
            <a:ext cx="4038600" cy="5169233"/>
          </a:xfrm>
        </p:spPr>
        <p:txBody>
          <a:bodyPr>
            <a:normAutofit lnSpcReduction="10000"/>
          </a:bodyPr>
          <a:lstStyle/>
          <a:p>
            <a:r>
              <a:rPr lang="en-GB" dirty="0" err="1" smtClean="0"/>
              <a:t>Cadw’r</a:t>
            </a:r>
            <a:r>
              <a:rPr lang="en-GB" dirty="0" smtClean="0"/>
              <a:t> </a:t>
            </a:r>
            <a:r>
              <a:rPr lang="en-GB" dirty="0" err="1" smtClean="0"/>
              <a:t>drafodaeth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ystafell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peidio</a:t>
            </a:r>
            <a:r>
              <a:rPr lang="en-GB" dirty="0" smtClean="0"/>
              <a:t> </a:t>
            </a:r>
            <a:r>
              <a:rPr lang="en-GB" dirty="0" err="1" smtClean="0"/>
              <a:t>barnu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hawl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basio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Heb</a:t>
            </a:r>
            <a:r>
              <a:rPr lang="en-GB" dirty="0" smtClean="0"/>
              <a:t> </a:t>
            </a:r>
            <a:r>
              <a:rPr lang="en-GB" dirty="0" err="1" smtClean="0"/>
              <a:t>dybio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Defnydd</a:t>
            </a:r>
            <a:r>
              <a:rPr lang="en-GB" dirty="0" smtClean="0"/>
              <a:t> </a:t>
            </a:r>
            <a:r>
              <a:rPr lang="en-GB" dirty="0" err="1" smtClean="0"/>
              <a:t>iaith</a:t>
            </a:r>
            <a:r>
              <a:rPr lang="en-GB" dirty="0" smtClean="0"/>
              <a:t> </a:t>
            </a:r>
            <a:r>
              <a:rPr lang="en-GB" dirty="0" err="1" smtClean="0"/>
              <a:t>addas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56930"/>
            <a:ext cx="4038600" cy="516923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Keep the conversation in the room</a:t>
            </a:r>
          </a:p>
          <a:p>
            <a:endParaRPr lang="en-GB" dirty="0"/>
          </a:p>
          <a:p>
            <a:r>
              <a:rPr lang="en-GB" dirty="0" smtClean="0"/>
              <a:t>Non-judgemental</a:t>
            </a:r>
          </a:p>
          <a:p>
            <a:endParaRPr lang="en-GB" dirty="0"/>
          </a:p>
          <a:p>
            <a:r>
              <a:rPr lang="en-GB" dirty="0" smtClean="0"/>
              <a:t>Right to pass</a:t>
            </a:r>
          </a:p>
          <a:p>
            <a:endParaRPr lang="en-GB" dirty="0"/>
          </a:p>
          <a:p>
            <a:r>
              <a:rPr lang="en-GB" dirty="0" smtClean="0"/>
              <a:t>Make no assumptions </a:t>
            </a:r>
          </a:p>
          <a:p>
            <a:endParaRPr lang="en-GB" dirty="0" smtClean="0"/>
          </a:p>
          <a:p>
            <a:r>
              <a:rPr lang="en-GB" dirty="0" smtClean="0"/>
              <a:t>Use of appropriate language</a:t>
            </a:r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55674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 smtClean="0"/>
              <a:t>Cwestiynau</a:t>
            </a:r>
            <a:r>
              <a:rPr lang="en-GB" dirty="0" smtClean="0"/>
              <a:t>, </a:t>
            </a:r>
            <a:r>
              <a:rPr lang="en-GB" dirty="0" err="1" smtClean="0"/>
              <a:t>cyngor</a:t>
            </a:r>
            <a:r>
              <a:rPr lang="en-GB" dirty="0" smtClean="0"/>
              <a:t> a </a:t>
            </a:r>
            <a:r>
              <a:rPr lang="en-GB" dirty="0" err="1" smtClean="0"/>
              <a:t>chymorth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Agored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niwed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Arwyddion</a:t>
            </a:r>
            <a:r>
              <a:rPr lang="en-GB" dirty="0" smtClean="0"/>
              <a:t> </a:t>
            </a:r>
            <a:r>
              <a:rPr lang="en-GB" dirty="0" err="1" smtClean="0"/>
              <a:t>tuag</a:t>
            </a:r>
            <a:r>
              <a:rPr lang="en-GB" dirty="0" smtClean="0"/>
              <a:t> at </a:t>
            </a:r>
            <a:r>
              <a:rPr lang="en-GB" dirty="0" err="1" smtClean="0"/>
              <a:t>gymorth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Pellhau’r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Asesu</a:t>
            </a:r>
            <a:r>
              <a:rPr lang="en-GB" dirty="0" smtClean="0"/>
              <a:t> ac </a:t>
            </a:r>
            <a:r>
              <a:rPr lang="en-GB" dirty="0" err="1" smtClean="0"/>
              <a:t>adfyfyrio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Questions, advice and help</a:t>
            </a:r>
          </a:p>
          <a:p>
            <a:endParaRPr lang="en-GB" dirty="0"/>
          </a:p>
          <a:p>
            <a:r>
              <a:rPr lang="en-GB" dirty="0" smtClean="0"/>
              <a:t>Vulnerabilities</a:t>
            </a:r>
          </a:p>
          <a:p>
            <a:endParaRPr lang="en-GB" dirty="0"/>
          </a:p>
          <a:p>
            <a:r>
              <a:rPr lang="en-GB" dirty="0" smtClean="0"/>
              <a:t>Signpost support</a:t>
            </a:r>
          </a:p>
          <a:p>
            <a:endParaRPr lang="en-GB" dirty="0"/>
          </a:p>
          <a:p>
            <a:r>
              <a:rPr lang="en-GB" dirty="0" smtClean="0"/>
              <a:t>Distance the learning</a:t>
            </a:r>
          </a:p>
          <a:p>
            <a:endParaRPr lang="en-GB" dirty="0"/>
          </a:p>
          <a:p>
            <a:r>
              <a:rPr lang="en-GB" dirty="0" smtClean="0"/>
              <a:t>Reflection and assessment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30649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403200"/>
            <a:ext cx="4038600" cy="5722963"/>
          </a:xfrm>
        </p:spPr>
        <p:txBody>
          <a:bodyPr/>
          <a:lstStyle/>
          <a:p>
            <a:r>
              <a:rPr lang="en-GB" dirty="0" err="1" smtClean="0"/>
              <a:t>Terfyniadau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Sicrhau’r</a:t>
            </a:r>
            <a:r>
              <a:rPr lang="en-GB" dirty="0" smtClean="0"/>
              <a:t> </a:t>
            </a:r>
            <a:r>
              <a:rPr lang="en-GB" dirty="0" err="1" smtClean="0"/>
              <a:t>cymorth</a:t>
            </a:r>
            <a:r>
              <a:rPr lang="en-GB" dirty="0" smtClean="0"/>
              <a:t> </a:t>
            </a:r>
            <a:r>
              <a:rPr lang="en-GB" dirty="0" err="1" smtClean="0"/>
              <a:t>iawn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chi</a:t>
            </a:r>
          </a:p>
          <a:p>
            <a:endParaRPr lang="en-GB" dirty="0"/>
          </a:p>
          <a:p>
            <a:r>
              <a:rPr lang="en-GB" dirty="0" smtClean="0"/>
              <a:t>Hunan </a:t>
            </a:r>
            <a:r>
              <a:rPr lang="en-GB" dirty="0" err="1" smtClean="0"/>
              <a:t>niweidio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Delweddau</a:t>
            </a:r>
            <a:r>
              <a:rPr lang="en-GB" dirty="0" smtClean="0"/>
              <a:t> ag </a:t>
            </a:r>
            <a:r>
              <a:rPr lang="en-GB" dirty="0" err="1" smtClean="0"/>
              <a:t>iaith</a:t>
            </a:r>
            <a:r>
              <a:rPr lang="en-GB" dirty="0" smtClean="0"/>
              <a:t> di-</a:t>
            </a:r>
            <a:r>
              <a:rPr lang="en-GB" dirty="0" err="1" smtClean="0"/>
              <a:t>emosiwn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Defnydd</a:t>
            </a:r>
            <a:r>
              <a:rPr lang="en-GB" dirty="0" smtClean="0"/>
              <a:t> </a:t>
            </a:r>
            <a:r>
              <a:rPr lang="en-GB" dirty="0" err="1" smtClean="0"/>
              <a:t>ymwelwyr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97056" y="462516"/>
            <a:ext cx="4038600" cy="5991447"/>
          </a:xfrm>
        </p:spPr>
        <p:txBody>
          <a:bodyPr/>
          <a:lstStyle/>
          <a:p>
            <a:r>
              <a:rPr lang="en-GB" dirty="0" smtClean="0"/>
              <a:t>Endings</a:t>
            </a:r>
          </a:p>
          <a:p>
            <a:endParaRPr lang="en-GB" dirty="0"/>
          </a:p>
          <a:p>
            <a:r>
              <a:rPr lang="en-GB" dirty="0" smtClean="0"/>
              <a:t>Ensuring you get the right support</a:t>
            </a:r>
          </a:p>
          <a:p>
            <a:endParaRPr lang="en-GB" dirty="0"/>
          </a:p>
          <a:p>
            <a:r>
              <a:rPr lang="en-GB" dirty="0" smtClean="0"/>
              <a:t>Self harm</a:t>
            </a:r>
          </a:p>
          <a:p>
            <a:endParaRPr lang="en-GB" dirty="0"/>
          </a:p>
          <a:p>
            <a:r>
              <a:rPr lang="en-GB" dirty="0" smtClean="0"/>
              <a:t>Non-emotive images and language</a:t>
            </a:r>
          </a:p>
          <a:p>
            <a:endParaRPr lang="en-GB" dirty="0"/>
          </a:p>
          <a:p>
            <a:r>
              <a:rPr lang="en-GB" dirty="0" smtClean="0"/>
              <a:t>Use of visitors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14534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73838"/>
            <a:ext cx="8229600" cy="776562"/>
          </a:xfrm>
        </p:spPr>
        <p:txBody>
          <a:bodyPr/>
          <a:lstStyle/>
          <a:p>
            <a:r>
              <a:rPr lang="en-GB" dirty="0" err="1" smtClean="0"/>
              <a:t>Adolygu</a:t>
            </a:r>
            <a:r>
              <a:rPr lang="en-GB" dirty="0" smtClean="0"/>
              <a:t> </a:t>
            </a:r>
            <a:r>
              <a:rPr lang="en-GB" dirty="0" err="1" smtClean="0"/>
              <a:t>gwersi</a:t>
            </a:r>
            <a:r>
              <a:rPr lang="en-GB" dirty="0" smtClean="0"/>
              <a:t> / Lesson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000800"/>
            <a:ext cx="4038600" cy="5125363"/>
          </a:xfrm>
        </p:spPr>
        <p:txBody>
          <a:bodyPr>
            <a:normAutofit lnSpcReduction="10000"/>
          </a:bodyPr>
          <a:lstStyle/>
          <a:p>
            <a:r>
              <a:rPr lang="en-GB" dirty="0" err="1" smtClean="0"/>
              <a:t>Cymerwch</a:t>
            </a:r>
            <a:r>
              <a:rPr lang="en-GB" dirty="0" smtClean="0"/>
              <a:t> 20 </a:t>
            </a:r>
            <a:r>
              <a:rPr lang="en-GB" dirty="0" err="1" smtClean="0"/>
              <a:t>mun</a:t>
            </a:r>
            <a:r>
              <a:rPr lang="en-GB" dirty="0" smtClean="0"/>
              <a:t> (</a:t>
            </a:r>
            <a:r>
              <a:rPr lang="en-GB" dirty="0" err="1" smtClean="0"/>
              <a:t>grwpiau</a:t>
            </a:r>
            <a:r>
              <a:rPr lang="en-GB" dirty="0" smtClean="0"/>
              <a:t> o 3 </a:t>
            </a:r>
            <a:r>
              <a:rPr lang="en-GB" dirty="0" err="1" smtClean="0"/>
              <a:t>neu</a:t>
            </a:r>
            <a:r>
              <a:rPr lang="en-GB" dirty="0" smtClean="0"/>
              <a:t> 4)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adolygu</a:t>
            </a:r>
            <a:r>
              <a:rPr lang="en-GB" dirty="0" smtClean="0"/>
              <a:t> </a:t>
            </a:r>
            <a:r>
              <a:rPr lang="en-GB" dirty="0" err="1" smtClean="0"/>
              <a:t>rhai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gwersi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ffeil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Moodle? Teams.  </a:t>
            </a:r>
            <a:r>
              <a:rPr lang="en-GB" dirty="0" err="1" smtClean="0"/>
              <a:t>Dewiswch</a:t>
            </a:r>
            <a:r>
              <a:rPr lang="en-GB" dirty="0" smtClean="0"/>
              <a:t> </a:t>
            </a:r>
            <a:r>
              <a:rPr lang="en-GB" dirty="0" err="1" smtClean="0"/>
              <a:t>blynyddoedd</a:t>
            </a:r>
            <a:r>
              <a:rPr lang="en-GB" dirty="0" smtClean="0"/>
              <a:t> 3 a 4 </a:t>
            </a:r>
            <a:r>
              <a:rPr lang="en-GB" dirty="0" err="1" smtClean="0"/>
              <a:t>neu</a:t>
            </a:r>
            <a:r>
              <a:rPr lang="en-GB" dirty="0" smtClean="0"/>
              <a:t> 5 a 6. </a:t>
            </a:r>
          </a:p>
          <a:p>
            <a:r>
              <a:rPr lang="en-GB" dirty="0" err="1" smtClean="0"/>
              <a:t>Dewiswch</a:t>
            </a:r>
            <a:r>
              <a:rPr lang="en-GB" dirty="0" smtClean="0"/>
              <a:t> un </a:t>
            </a:r>
            <a:r>
              <a:rPr lang="en-GB" dirty="0" err="1" smtClean="0"/>
              <a:t>wers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ychwanegu</a:t>
            </a:r>
            <a:r>
              <a:rPr lang="en-GB" dirty="0" smtClean="0"/>
              <a:t> un </a:t>
            </a:r>
            <a:r>
              <a:rPr lang="en-GB" dirty="0" err="1" smtClean="0"/>
              <a:t>gwellhad</a:t>
            </a:r>
            <a:r>
              <a:rPr lang="en-GB" dirty="0" smtClean="0"/>
              <a:t> </a:t>
            </a:r>
            <a:r>
              <a:rPr lang="en-GB" dirty="0" err="1" smtClean="0"/>
              <a:t>personol</a:t>
            </a:r>
            <a:r>
              <a:rPr lang="en-GB" dirty="0" smtClean="0"/>
              <a:t> </a:t>
            </a:r>
            <a:r>
              <a:rPr lang="en-GB" dirty="0" err="1" smtClean="0"/>
              <a:t>iddo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Bwydo</a:t>
            </a:r>
            <a:r>
              <a:rPr lang="en-GB" dirty="0" smtClean="0"/>
              <a:t> </a:t>
            </a:r>
            <a:r>
              <a:rPr lang="en-GB" dirty="0" err="1" smtClean="0"/>
              <a:t>nôl</a:t>
            </a:r>
            <a:r>
              <a:rPr lang="en-GB" dirty="0" smtClean="0"/>
              <a:t> at y </a:t>
            </a:r>
            <a:r>
              <a:rPr lang="en-GB" dirty="0" err="1" smtClean="0"/>
              <a:t>grŵp</a:t>
            </a:r>
            <a:r>
              <a:rPr lang="en-GB" dirty="0" smtClean="0"/>
              <a:t> </a:t>
            </a:r>
            <a:r>
              <a:rPr lang="en-GB" dirty="0" err="1" smtClean="0"/>
              <a:t>cyfan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46600"/>
            <a:ext cx="4038600" cy="54054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Take 20 </a:t>
            </a:r>
            <a:r>
              <a:rPr lang="en-GB" dirty="0" err="1" smtClean="0"/>
              <a:t>mins</a:t>
            </a:r>
            <a:r>
              <a:rPr lang="en-GB" dirty="0" smtClean="0"/>
              <a:t> (group of 3 or 4) to review some of the lessons in the file on Moodle/Teams.  Choose Year 3 and 4 or Years 5 and 6.</a:t>
            </a:r>
          </a:p>
          <a:p>
            <a:r>
              <a:rPr lang="en-GB" dirty="0" smtClean="0"/>
              <a:t>Choose one lesson plan and add an ‘enhancement’ of your own.</a:t>
            </a:r>
          </a:p>
          <a:p>
            <a:r>
              <a:rPr lang="en-GB" dirty="0" smtClean="0"/>
              <a:t>Feedback to the whole group.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84018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8638"/>
            <a:ext cx="8229600" cy="733362"/>
          </a:xfrm>
        </p:spPr>
        <p:txBody>
          <a:bodyPr>
            <a:normAutofit/>
          </a:bodyPr>
          <a:lstStyle/>
          <a:p>
            <a:r>
              <a:rPr lang="en-GB" sz="3600" dirty="0" err="1" smtClean="0"/>
              <a:t>Ymwybyddiaeth</a:t>
            </a:r>
            <a:r>
              <a:rPr lang="en-GB" sz="3600" dirty="0" smtClean="0"/>
              <a:t> </a:t>
            </a:r>
            <a:r>
              <a:rPr lang="en-GB" sz="3600" dirty="0" err="1" smtClean="0"/>
              <a:t>ofalgar</a:t>
            </a:r>
            <a:r>
              <a:rPr lang="en-GB" sz="3600" dirty="0" smtClean="0"/>
              <a:t> / Mindfulness</a:t>
            </a:r>
            <a:endParaRPr lang="en-GB" sz="36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701" y="792000"/>
            <a:ext cx="3209508" cy="1807200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18000"/>
            <a:ext cx="4038600" cy="5208163"/>
          </a:xfrm>
        </p:spPr>
        <p:txBody>
          <a:bodyPr>
            <a:normAutofit/>
          </a:bodyPr>
          <a:lstStyle/>
          <a:p>
            <a:r>
              <a:rPr lang="en-GB" dirty="0" err="1" smtClean="0"/>
              <a:t>Diffinio</a:t>
            </a:r>
            <a:r>
              <a:rPr lang="en-GB" dirty="0" smtClean="0"/>
              <a:t> </a:t>
            </a:r>
            <a:r>
              <a:rPr lang="en-GB" dirty="0" err="1" smtClean="0"/>
              <a:t>fe</a:t>
            </a:r>
            <a:r>
              <a:rPr lang="en-GB" dirty="0" smtClean="0"/>
              <a:t>- </a:t>
            </a:r>
            <a:r>
              <a:rPr lang="en-GB" dirty="0" err="1" smtClean="0"/>
              <a:t>beth</a:t>
            </a:r>
            <a:r>
              <a:rPr lang="en-GB" dirty="0"/>
              <a:t> </a:t>
            </a:r>
            <a:r>
              <a:rPr lang="en-GB" dirty="0" err="1" smtClean="0"/>
              <a:t>yw</a:t>
            </a:r>
            <a:r>
              <a:rPr lang="en-GB" dirty="0" smtClean="0"/>
              <a:t> e? / Defining it – what is it?</a:t>
            </a:r>
            <a:endParaRPr lang="en-GB" dirty="0"/>
          </a:p>
          <a:p>
            <a:r>
              <a:rPr lang="en-GB" dirty="0" smtClean="0"/>
              <a:t>Jon </a:t>
            </a:r>
            <a:r>
              <a:rPr lang="en-GB" dirty="0" err="1" smtClean="0"/>
              <a:t>Kabat</a:t>
            </a:r>
            <a:r>
              <a:rPr lang="en-GB" dirty="0" smtClean="0"/>
              <a:t>-Zin</a:t>
            </a:r>
          </a:p>
          <a:p>
            <a:pPr marL="0" indent="0">
              <a:buNone/>
            </a:pPr>
            <a:r>
              <a:rPr lang="en-GB" sz="1800" dirty="0">
                <a:hlinkClick r:id="rId4"/>
              </a:rPr>
              <a:t>https://www.mindful.org/jon-kabat-zinn-defining-mindfulness/</a:t>
            </a:r>
            <a:endParaRPr lang="en-GB" sz="18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 smtClean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 smtClean="0">
              <a:solidFill>
                <a:srgbClr val="FF0000"/>
              </a:solidFill>
            </a:endParaRP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9836" y="3205478"/>
            <a:ext cx="2177364" cy="304668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07900" y="2397680"/>
            <a:ext cx="54105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u="sng" dirty="0" smtClean="0">
              <a:hlinkClick r:id="rId6"/>
            </a:endParaRPr>
          </a:p>
          <a:p>
            <a:r>
              <a:rPr lang="en-GB" u="sng" dirty="0" smtClean="0">
                <a:hlinkClick r:id="rId6"/>
              </a:rPr>
              <a:t>https</a:t>
            </a:r>
            <a:r>
              <a:rPr lang="en-GB" u="sng" dirty="0">
                <a:hlinkClick r:id="rId6"/>
              </a:rPr>
              <a:t>://mindfulnessinschools.org</a:t>
            </a:r>
            <a:r>
              <a:rPr lang="en-GB" u="sng" dirty="0" smtClean="0">
                <a:hlinkClick r:id="rId6"/>
              </a:rPr>
              <a:t>/</a:t>
            </a:r>
            <a:endParaRPr lang="en-GB" u="sng" dirty="0" smtClean="0"/>
          </a:p>
          <a:p>
            <a:endParaRPr lang="en-GB" u="sng" dirty="0"/>
          </a:p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Oxford Mindfulness Centre</a:t>
            </a:r>
          </a:p>
          <a:p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Tasg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en-GB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Adolygwch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y </a:t>
            </a:r>
            <a:r>
              <a:rPr lang="en-GB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wefan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hon (20 </a:t>
            </a:r>
            <a:r>
              <a:rPr lang="en-GB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mun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). </a:t>
            </a:r>
            <a:r>
              <a:rPr lang="en-GB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Wedyn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dewch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ynghyd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fel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grŵp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rannu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syniadau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en-GB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Oes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rhai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safbwyntiau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yn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debyg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newu’n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wahanol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rhyngoch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endParaRPr lang="en-GB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Task – Review this website (20mins) then come together as group to share ideas.   Can you decide on any views you all share?  Any differences?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76800" y="5911200"/>
            <a:ext cx="3971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7"/>
              </a:rPr>
              <a:t>https://www.nhs.uk/conditions/stress-anxiety-depression/mindfulness/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14371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Plat </a:t>
            </a:r>
            <a:r>
              <a:rPr lang="en-GB" dirty="0" err="1" smtClean="0"/>
              <a:t>iechyd</a:t>
            </a:r>
            <a:r>
              <a:rPr lang="en-GB" dirty="0" smtClean="0"/>
              <a:t> </a:t>
            </a:r>
            <a:r>
              <a:rPr lang="en-GB" dirty="0" err="1" smtClean="0"/>
              <a:t>meddwl</a:t>
            </a:r>
            <a:r>
              <a:rPr lang="en-GB" dirty="0" smtClean="0"/>
              <a:t> </a:t>
            </a:r>
            <a:r>
              <a:rPr lang="en-GB" dirty="0" err="1" smtClean="0"/>
              <a:t>Siegal</a:t>
            </a:r>
            <a:r>
              <a:rPr lang="en-GB" dirty="0" smtClean="0"/>
              <a:t> / </a:t>
            </a:r>
            <a:r>
              <a:rPr lang="en-GB" dirty="0" err="1" smtClean="0"/>
              <a:t>Siegal</a:t>
            </a:r>
            <a:r>
              <a:rPr lang="en-GB" dirty="0" smtClean="0"/>
              <a:t> healthy mind platter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r>
              <a:rPr lang="en-GB" dirty="0" err="1" smtClean="0"/>
              <a:t>Gwyliwch</a:t>
            </a:r>
            <a:r>
              <a:rPr lang="en-GB" dirty="0" smtClean="0"/>
              <a:t> y </a:t>
            </a:r>
            <a:r>
              <a:rPr lang="en-GB" dirty="0" err="1" smtClean="0"/>
              <a:t>fideo</a:t>
            </a:r>
            <a:endParaRPr lang="en-GB" dirty="0" smtClean="0"/>
          </a:p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www.youtube.com/watch?v=3EQ2tzHl3Ks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elfen</a:t>
            </a:r>
            <a:r>
              <a:rPr lang="en-GB" dirty="0" smtClean="0"/>
              <a:t> hon am </a:t>
            </a:r>
            <a:r>
              <a:rPr lang="en-GB" dirty="0" err="1" smtClean="0"/>
              <a:t>gynnwys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rhain</a:t>
            </a:r>
            <a:r>
              <a:rPr lang="en-GB" dirty="0" smtClean="0"/>
              <a:t> </a:t>
            </a:r>
            <a:r>
              <a:rPr lang="en-GB" dirty="0" err="1" smtClean="0"/>
              <a:t>ym</a:t>
            </a:r>
            <a:r>
              <a:rPr lang="en-GB" dirty="0" smtClean="0"/>
              <a:t> </a:t>
            </a:r>
            <a:r>
              <a:rPr lang="en-GB" dirty="0" err="1" smtClean="0"/>
              <a:t>mywyd</a:t>
            </a:r>
            <a:r>
              <a:rPr lang="en-GB" dirty="0" smtClean="0"/>
              <a:t> </a:t>
            </a:r>
            <a:r>
              <a:rPr lang="en-GB" dirty="0" err="1" smtClean="0"/>
              <a:t>beunyddiol</a:t>
            </a:r>
            <a:r>
              <a:rPr lang="en-GB" dirty="0" smtClean="0"/>
              <a:t> y </a:t>
            </a:r>
            <a:r>
              <a:rPr lang="en-GB" dirty="0" err="1" smtClean="0"/>
              <a:t>dosbarth</a:t>
            </a:r>
            <a:r>
              <a:rPr lang="en-GB" dirty="0" smtClean="0"/>
              <a:t> </a:t>
            </a:r>
            <a:r>
              <a:rPr lang="en-GB" dirty="0" err="1" smtClean="0"/>
              <a:t>mor</a:t>
            </a:r>
            <a:r>
              <a:rPr lang="en-GB" dirty="0" smtClean="0"/>
              <a:t> </a:t>
            </a:r>
            <a:r>
              <a:rPr lang="en-GB" dirty="0" err="1" smtClean="0"/>
              <a:t>aml</a:t>
            </a:r>
            <a:r>
              <a:rPr lang="en-GB" dirty="0" smtClean="0"/>
              <a:t> a </a:t>
            </a:r>
            <a:r>
              <a:rPr lang="en-GB" dirty="0" err="1" smtClean="0"/>
              <a:t>phosib</a:t>
            </a:r>
            <a:r>
              <a:rPr lang="en-GB" dirty="0" smtClean="0"/>
              <a:t> (</a:t>
            </a:r>
            <a:r>
              <a:rPr lang="en-GB" dirty="0" err="1" smtClean="0"/>
              <a:t>os</a:t>
            </a:r>
            <a:r>
              <a:rPr lang="en-GB" dirty="0" smtClean="0"/>
              <a:t> </a:t>
            </a:r>
            <a:r>
              <a:rPr lang="en-GB" dirty="0" err="1" smtClean="0"/>
              <a:t>nad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ddyddiol</a:t>
            </a:r>
            <a:r>
              <a:rPr lang="en-GB" dirty="0" smtClean="0"/>
              <a:t>).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Watch video</a:t>
            </a:r>
          </a:p>
          <a:p>
            <a:r>
              <a:rPr lang="en-GB" dirty="0">
                <a:hlinkClick r:id="rId2"/>
              </a:rPr>
              <a:t>https://www.youtube.com/watch?v=3EQ2tzHl3Ks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This is about bringing these elements into the classroom as often (if not on a daily basis) as possible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63083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Gweithgareddau</a:t>
            </a:r>
            <a:r>
              <a:rPr lang="en-GB" dirty="0" smtClean="0"/>
              <a:t> </a:t>
            </a:r>
            <a:r>
              <a:rPr lang="en-GB" dirty="0" err="1" smtClean="0"/>
              <a:t>Meddwl</a:t>
            </a:r>
            <a:r>
              <a:rPr lang="en-GB" dirty="0" smtClean="0"/>
              <a:t> </a:t>
            </a:r>
            <a:r>
              <a:rPr lang="en-GB" dirty="0" err="1" smtClean="0"/>
              <a:t>iach</a:t>
            </a:r>
            <a:r>
              <a:rPr lang="en-GB" dirty="0" smtClean="0"/>
              <a:t> / Healthy Minds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Amser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endParaRPr lang="en-GB" dirty="0" smtClean="0"/>
          </a:p>
          <a:p>
            <a:r>
              <a:rPr lang="en-GB" dirty="0" err="1" smtClean="0"/>
              <a:t>Cysgu</a:t>
            </a:r>
            <a:endParaRPr lang="en-GB" dirty="0" smtClean="0"/>
          </a:p>
          <a:p>
            <a:r>
              <a:rPr lang="en-GB" dirty="0" err="1" smtClean="0"/>
              <a:t>Corfforol</a:t>
            </a:r>
            <a:endParaRPr lang="en-GB" dirty="0" smtClean="0"/>
          </a:p>
          <a:p>
            <a:r>
              <a:rPr lang="en-GB" dirty="0" err="1" smtClean="0"/>
              <a:t>Ffocws</a:t>
            </a:r>
            <a:r>
              <a:rPr lang="en-GB" dirty="0" smtClean="0"/>
              <a:t>/</a:t>
            </a:r>
            <a:r>
              <a:rPr lang="en-GB" dirty="0" err="1" smtClean="0"/>
              <a:t>Meistriolaeth</a:t>
            </a:r>
            <a:endParaRPr lang="en-GB" dirty="0" smtClean="0"/>
          </a:p>
          <a:p>
            <a:r>
              <a:rPr lang="en-GB" dirty="0" err="1" smtClean="0"/>
              <a:t>Cysylltu</a:t>
            </a:r>
            <a:r>
              <a:rPr lang="en-GB" dirty="0" smtClean="0"/>
              <a:t>/</a:t>
            </a:r>
            <a:r>
              <a:rPr lang="en-GB" dirty="0" err="1" smtClean="0"/>
              <a:t>rhoi</a:t>
            </a:r>
            <a:endParaRPr lang="en-GB" dirty="0" smtClean="0"/>
          </a:p>
          <a:p>
            <a:r>
              <a:rPr lang="en-GB" dirty="0" err="1" smtClean="0"/>
              <a:t>Chwarae</a:t>
            </a:r>
            <a:endParaRPr lang="en-GB" dirty="0" smtClean="0"/>
          </a:p>
          <a:p>
            <a:r>
              <a:rPr lang="en-GB" dirty="0" err="1" smtClean="0"/>
              <a:t>Amser</a:t>
            </a:r>
            <a:r>
              <a:rPr lang="en-GB" dirty="0" smtClean="0"/>
              <a:t> </a:t>
            </a:r>
            <a:r>
              <a:rPr lang="en-GB" dirty="0" err="1" smtClean="0"/>
              <a:t>llonydd</a:t>
            </a:r>
            <a:r>
              <a:rPr lang="en-GB" dirty="0" smtClean="0"/>
              <a:t>/</a:t>
            </a:r>
            <a:r>
              <a:rPr lang="en-GB" dirty="0" err="1" smtClean="0"/>
              <a:t>ymlacio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Time in</a:t>
            </a:r>
            <a:r>
              <a:rPr lang="en-GB" sz="1200" dirty="0" smtClean="0"/>
              <a:t>)</a:t>
            </a:r>
            <a:endParaRPr lang="en-GB" sz="1200" dirty="0" smtClean="0"/>
          </a:p>
          <a:p>
            <a:r>
              <a:rPr lang="en-GB" dirty="0" smtClean="0"/>
              <a:t>Sleep</a:t>
            </a:r>
          </a:p>
          <a:p>
            <a:r>
              <a:rPr lang="en-GB" dirty="0" smtClean="0"/>
              <a:t>Physi</a:t>
            </a:r>
            <a:r>
              <a:rPr lang="en-GB" dirty="0" smtClean="0"/>
              <a:t>cal</a:t>
            </a:r>
          </a:p>
          <a:p>
            <a:r>
              <a:rPr lang="en-GB" dirty="0" smtClean="0"/>
              <a:t>Focus </a:t>
            </a:r>
            <a:r>
              <a:rPr lang="en-GB" smtClean="0"/>
              <a:t>/ mastery</a:t>
            </a:r>
            <a:endParaRPr lang="en-GB" dirty="0" smtClean="0"/>
          </a:p>
          <a:p>
            <a:r>
              <a:rPr lang="en-GB" dirty="0" smtClean="0"/>
              <a:t>Connecting-giving</a:t>
            </a:r>
            <a:endParaRPr lang="en-GB" sz="1200" dirty="0" smtClean="0"/>
          </a:p>
          <a:p>
            <a:endParaRPr lang="en-GB" sz="800" dirty="0" smtClean="0"/>
          </a:p>
          <a:p>
            <a:r>
              <a:rPr lang="en-GB" dirty="0" smtClean="0"/>
              <a:t>Play</a:t>
            </a:r>
          </a:p>
          <a:p>
            <a:r>
              <a:rPr lang="en-GB" dirty="0" smtClean="0"/>
              <a:t>Downtime/chill</a:t>
            </a:r>
            <a:r>
              <a:rPr lang="en-GB" dirty="0" smtClean="0"/>
              <a:t> </a:t>
            </a:r>
            <a:endParaRPr lang="en-GB" sz="12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77434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1200" y="403881"/>
            <a:ext cx="6116400" cy="6116400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61047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 /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olwg</a:t>
            </a:r>
            <a:r>
              <a:rPr lang="en-GB" dirty="0" smtClean="0"/>
              <a:t> </a:t>
            </a:r>
            <a:r>
              <a:rPr lang="en-GB" dirty="0" err="1" smtClean="0"/>
              <a:t>bydd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agweddau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o les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dosbarth</a:t>
            </a:r>
            <a:r>
              <a:rPr lang="en-GB" dirty="0" smtClean="0"/>
              <a:t> o </a:t>
            </a:r>
            <a:r>
              <a:rPr lang="en-GB" dirty="0" err="1" smtClean="0"/>
              <a:t>dan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gofal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r>
              <a:rPr lang="en-GB" dirty="0" err="1" smtClean="0"/>
              <a:t>Trafodwch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grŵp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gynhyrchu</a:t>
            </a:r>
            <a:r>
              <a:rPr lang="en-GB" dirty="0" smtClean="0"/>
              <a:t> </a:t>
            </a:r>
            <a:r>
              <a:rPr lang="en-GB" b="1" dirty="0" smtClean="0"/>
              <a:t>poster un </a:t>
            </a:r>
            <a:r>
              <a:rPr lang="en-GB" b="1" dirty="0" err="1" smtClean="0"/>
              <a:t>ochr</a:t>
            </a:r>
            <a:r>
              <a:rPr lang="en-GB" b="1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cymaint</a:t>
            </a:r>
            <a:r>
              <a:rPr lang="en-GB" dirty="0" smtClean="0"/>
              <a:t> o </a:t>
            </a:r>
            <a:r>
              <a:rPr lang="en-GB" dirty="0" err="1" smtClean="0"/>
              <a:t>agweddau</a:t>
            </a:r>
            <a:r>
              <a:rPr lang="en-GB" dirty="0" smtClean="0"/>
              <a:t> o </a:t>
            </a:r>
            <a:r>
              <a:rPr lang="en-GB" dirty="0" err="1" smtClean="0"/>
              <a:t>blât</a:t>
            </a:r>
            <a:r>
              <a:rPr lang="en-GB" dirty="0" smtClean="0"/>
              <a:t> </a:t>
            </a:r>
            <a:r>
              <a:rPr lang="en-GB" dirty="0" err="1" smtClean="0"/>
              <a:t>Siegal</a:t>
            </a:r>
            <a:r>
              <a:rPr lang="en-GB" dirty="0" smtClean="0"/>
              <a:t> a </a:t>
            </a:r>
            <a:r>
              <a:rPr lang="en-GB" dirty="0" err="1" smtClean="0"/>
              <a:t>phosib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How might these aspects of well-being look like with a class under your care?</a:t>
            </a:r>
          </a:p>
          <a:p>
            <a:endParaRPr lang="en-GB" dirty="0"/>
          </a:p>
          <a:p>
            <a:r>
              <a:rPr lang="en-GB" dirty="0" smtClean="0"/>
              <a:t>Discuss ideas with your group and </a:t>
            </a:r>
            <a:r>
              <a:rPr lang="en-GB" b="1" dirty="0" smtClean="0"/>
              <a:t>make a one side poster </a:t>
            </a:r>
            <a:r>
              <a:rPr lang="en-GB" dirty="0" smtClean="0"/>
              <a:t>with some ideas for as many areas of </a:t>
            </a:r>
            <a:r>
              <a:rPr lang="en-GB" dirty="0" err="1" smtClean="0"/>
              <a:t>Siegal’s</a:t>
            </a:r>
            <a:r>
              <a:rPr lang="en-GB" dirty="0" smtClean="0"/>
              <a:t> platter as possible.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93524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5670</TotalTime>
  <Words>707</Words>
  <Application>Microsoft Office PowerPoint</Application>
  <PresentationFormat>On-screen Show (4:3)</PresentationFormat>
  <Paragraphs>182</Paragraphs>
  <Slides>16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Office Theme</vt:lpstr>
      <vt:lpstr>PowerPoint Presentation</vt:lpstr>
      <vt:lpstr>ECAD6008  Iechyd a Lles 2/ Health an Well-being 2</vt:lpstr>
      <vt:lpstr>Deilliannau / Outcomes</vt:lpstr>
      <vt:lpstr>Edrych nôl / Looking back</vt:lpstr>
      <vt:lpstr>PowerPoint Presentation</vt:lpstr>
      <vt:lpstr>Dysgu’n Ddiogel ac yn hyderus/ Teaching safely and confidently</vt:lpstr>
      <vt:lpstr>PowerPoint Presentation</vt:lpstr>
      <vt:lpstr>PowerPoint Presentation</vt:lpstr>
      <vt:lpstr>PowerPoint Presentation</vt:lpstr>
      <vt:lpstr>PowerPoint Presentation</vt:lpstr>
      <vt:lpstr>Adolygu gwersi / Lesson review</vt:lpstr>
      <vt:lpstr>Ymwybyddiaeth ofalgar / Mindfulness</vt:lpstr>
      <vt:lpstr>Plat iechyd meddwl Siegal / Siegal healthy mind platter</vt:lpstr>
      <vt:lpstr>Gweithgareddau Meddwl iach / Healthy Minds Activity</vt:lpstr>
      <vt:lpstr>PowerPoint Presentation</vt:lpstr>
      <vt:lpstr>Tasg / Task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swwcte</dc:creator>
  <cp:lastModifiedBy>Iwan Ellis-Williams</cp:lastModifiedBy>
  <cp:revision>248</cp:revision>
  <cp:lastPrinted>2017-08-03T13:56:24Z</cp:lastPrinted>
  <dcterms:created xsi:type="dcterms:W3CDTF">2018-05-24T13:58:06Z</dcterms:created>
  <dcterms:modified xsi:type="dcterms:W3CDTF">2020-11-30T16:27:23Z</dcterms:modified>
</cp:coreProperties>
</file>