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0" r:id="rId2"/>
    <p:sldId id="256" r:id="rId3"/>
    <p:sldId id="268" r:id="rId4"/>
    <p:sldId id="258" r:id="rId5"/>
    <p:sldId id="260" r:id="rId6"/>
    <p:sldId id="261" r:id="rId7"/>
    <p:sldId id="263" r:id="rId8"/>
    <p:sldId id="264" r:id="rId9"/>
    <p:sldId id="259" r:id="rId10"/>
    <p:sldId id="265" r:id="rId11"/>
    <p:sldId id="266" r:id="rId12"/>
    <p:sldId id="267" r:id="rId13"/>
    <p:sldId id="262" r:id="rId14"/>
    <p:sldId id="272"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551DA-EB03-48C3-958B-095475C365A0}" type="datetimeFigureOut">
              <a:rPr lang="en-GB" smtClean="0"/>
              <a:t>01/07/2019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96D8B9-6E72-4E99-93DA-DA72A65D904C}" type="slidenum">
              <a:rPr lang="en-GB" smtClean="0"/>
              <a:t>‹#›</a:t>
            </a:fld>
            <a:endParaRPr lang="en-GB"/>
          </a:p>
        </p:txBody>
      </p:sp>
    </p:spTree>
    <p:extLst>
      <p:ext uri="{BB962C8B-B14F-4D97-AF65-F5344CB8AC3E}">
        <p14:creationId xmlns:p14="http://schemas.microsoft.com/office/powerpoint/2010/main" val="1938621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8BE4-B09E-4818-9C7B-D258DACA3C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B4CE6D-A6AA-4873-A670-E6197A4A28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1CA49C-8FDF-4203-B9D7-780D5AB38762}"/>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5" name="Footer Placeholder 4">
            <a:extLst>
              <a:ext uri="{FF2B5EF4-FFF2-40B4-BE49-F238E27FC236}">
                <a16:creationId xmlns:a16="http://schemas.microsoft.com/office/drawing/2014/main" id="{122D673C-7DB7-4A90-9CDA-993750D5C1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E53D1-FC90-41F5-92E0-266F2957B5A1}"/>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1724941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8788D-B5DD-4D42-A229-E648899031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90D1AF-EEC2-43DB-9D9F-BC2778D434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6D5D04-86CA-4B24-A5F9-0ABDA6FEFC30}"/>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5" name="Footer Placeholder 4">
            <a:extLst>
              <a:ext uri="{FF2B5EF4-FFF2-40B4-BE49-F238E27FC236}">
                <a16:creationId xmlns:a16="http://schemas.microsoft.com/office/drawing/2014/main" id="{A86B9D46-43AF-4AFB-BA75-69B526C3EC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D5C92-6335-434D-9740-1EB53A695C90}"/>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60274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43D78-0BDD-4946-A8E7-4F0DAC94F9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71232B-B456-4C07-A84E-5CD6C8157A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CDC875-B91A-44C3-84CC-E0CB244DDBBC}"/>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5" name="Footer Placeholder 4">
            <a:extLst>
              <a:ext uri="{FF2B5EF4-FFF2-40B4-BE49-F238E27FC236}">
                <a16:creationId xmlns:a16="http://schemas.microsoft.com/office/drawing/2014/main" id="{F3E16F76-4A92-4526-8B65-515627D2A6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F9024E-71DC-42DE-8291-355C84C6081A}"/>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329866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9729A-26C5-415E-9863-89DDE996C5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110D29-E0A3-437C-9C09-6BEA6ABEAE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615AC2-5D86-4837-9662-6EE167C09D8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47AD16-D573-4F7C-9952-0664E9664127}"/>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6" name="Footer Placeholder 5">
            <a:extLst>
              <a:ext uri="{FF2B5EF4-FFF2-40B4-BE49-F238E27FC236}">
                <a16:creationId xmlns:a16="http://schemas.microsoft.com/office/drawing/2014/main" id="{710D90F6-2647-4660-B187-0208C9788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747254-FC51-43E6-ADFC-1336FD5586AD}"/>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803599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568E-BFB5-431D-B951-E1549CB0DC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BA141D-2D05-41E3-9AB3-F8FB283C8D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264B89-2559-4C69-800E-21953BB68C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AC652D-4B09-4B5A-8F4E-978DBD4F13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103DDC-1AA7-4E27-AF9F-543057CAEB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9C6FE-8CE0-4224-9986-06C4DCF9BCA5}"/>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8" name="Footer Placeholder 7">
            <a:extLst>
              <a:ext uri="{FF2B5EF4-FFF2-40B4-BE49-F238E27FC236}">
                <a16:creationId xmlns:a16="http://schemas.microsoft.com/office/drawing/2014/main" id="{AB3E8EF0-4FCC-477E-AC90-D297E9B2C2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85A943-1E79-400C-955C-D2BD0E1DA697}"/>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721285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A6242-175A-4259-82EC-C9687B27A5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FC5B69-423B-4987-A157-58AC698AB9DC}"/>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4" name="Footer Placeholder 3">
            <a:extLst>
              <a:ext uri="{FF2B5EF4-FFF2-40B4-BE49-F238E27FC236}">
                <a16:creationId xmlns:a16="http://schemas.microsoft.com/office/drawing/2014/main" id="{3A62DF1A-04CB-434C-B3A6-9BEE1D1E40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7E012F-CE8B-4695-8D05-ADDDD725A558}"/>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172897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EA6857-DD5A-4EA9-9191-6F259DD730AD}"/>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3" name="Footer Placeholder 2">
            <a:extLst>
              <a:ext uri="{FF2B5EF4-FFF2-40B4-BE49-F238E27FC236}">
                <a16:creationId xmlns:a16="http://schemas.microsoft.com/office/drawing/2014/main" id="{4F8E0F1C-6440-4BD5-AFBB-EC31AAE382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16A0AF-9A10-4535-AF59-D3063BB7C26D}"/>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1636882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1328C-19C7-45AF-97C2-73DAFDE48C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2DA1B7-1AAE-4BC1-95F1-D20EA52BD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863678-9EEE-4987-81C9-A070DD9879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27A162-AA37-4329-A978-24411AA1B3A0}"/>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6" name="Footer Placeholder 5">
            <a:extLst>
              <a:ext uri="{FF2B5EF4-FFF2-40B4-BE49-F238E27FC236}">
                <a16:creationId xmlns:a16="http://schemas.microsoft.com/office/drawing/2014/main" id="{AC75E839-9CDD-4184-A7A4-0C0B153DFA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A0D661-E2AB-4DAF-B060-4FAF15A83110}"/>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2044333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0E2C-8085-4100-8F00-F4619AFBC8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927AAF-8F00-47DF-9963-6DEE6A40A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3635EC-D083-4800-9CCA-A1F62ED81F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4C19DC-744E-41B8-B058-679804C60253}"/>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6" name="Footer Placeholder 5">
            <a:extLst>
              <a:ext uri="{FF2B5EF4-FFF2-40B4-BE49-F238E27FC236}">
                <a16:creationId xmlns:a16="http://schemas.microsoft.com/office/drawing/2014/main" id="{576E2AE0-4466-4687-A0D4-2F1E4CA7DE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CDF38C-2056-46E3-9AAC-5FA027233B0F}"/>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1199776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82E92-2331-4D1F-946D-F41BB4596D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2C892F-25D2-454F-A3C0-329DF22456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4EAFF8-E4A1-4543-833B-AD4B69E5F1C6}"/>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5" name="Footer Placeholder 4">
            <a:extLst>
              <a:ext uri="{FF2B5EF4-FFF2-40B4-BE49-F238E27FC236}">
                <a16:creationId xmlns:a16="http://schemas.microsoft.com/office/drawing/2014/main" id="{CA24E613-A13F-48D2-A554-D2AD8E31E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3C81C-4BA7-4616-A5EF-DAF10DA1F47F}"/>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323419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4BF5D7-87D0-457C-9BEF-2F2E7DA7D3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7FACB4-70DC-45D0-B13F-3172E24785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DFEDD2-28D1-4C66-8944-B0DD8EA90CD2}"/>
              </a:ext>
            </a:extLst>
          </p:cNvPr>
          <p:cNvSpPr>
            <a:spLocks noGrp="1"/>
          </p:cNvSpPr>
          <p:nvPr>
            <p:ph type="dt" sz="half" idx="10"/>
          </p:nvPr>
        </p:nvSpPr>
        <p:spPr/>
        <p:txBody>
          <a:bodyPr/>
          <a:lstStyle/>
          <a:p>
            <a:fld id="{1F64B248-7739-466A-9386-9927561E7628}" type="datetimeFigureOut">
              <a:rPr lang="en-GB" smtClean="0"/>
              <a:t>30/06/2019</a:t>
            </a:fld>
            <a:endParaRPr lang="en-GB"/>
          </a:p>
        </p:txBody>
      </p:sp>
      <p:sp>
        <p:nvSpPr>
          <p:cNvPr id="5" name="Footer Placeholder 4">
            <a:extLst>
              <a:ext uri="{FF2B5EF4-FFF2-40B4-BE49-F238E27FC236}">
                <a16:creationId xmlns:a16="http://schemas.microsoft.com/office/drawing/2014/main" id="{B1123264-15AC-4103-8B9E-48CB763BA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321519-B312-4EC1-9BBC-FA08F900B038}"/>
              </a:ext>
            </a:extLst>
          </p:cNvPr>
          <p:cNvSpPr>
            <a:spLocks noGrp="1"/>
          </p:cNvSpPr>
          <p:nvPr>
            <p:ph type="sldNum" sz="quarter" idx="12"/>
          </p:nvPr>
        </p:nvSpPr>
        <p:spPr/>
        <p:txBody>
          <a:bodyPr/>
          <a:lstStyle/>
          <a:p>
            <a:fld id="{23064DCE-D821-4958-8936-7702CE3720D3}" type="slidenum">
              <a:rPr lang="en-GB" smtClean="0"/>
              <a:t>‹#›</a:t>
            </a:fld>
            <a:endParaRPr lang="en-GB"/>
          </a:p>
        </p:txBody>
      </p:sp>
    </p:spTree>
    <p:extLst>
      <p:ext uri="{BB962C8B-B14F-4D97-AF65-F5344CB8AC3E}">
        <p14:creationId xmlns:p14="http://schemas.microsoft.com/office/powerpoint/2010/main" val="1030637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BB32CE-854C-4305-956E-86ED8147C9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D51FEA-96FD-4891-995D-1FE672893D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75730A-D9A8-4905-A7B5-C4C038D6F0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64B248-7739-466A-9386-9927561E7628}" type="datetimeFigureOut">
              <a:rPr lang="en-GB" smtClean="0"/>
              <a:t>30/06/2019</a:t>
            </a:fld>
            <a:endParaRPr lang="en-GB"/>
          </a:p>
        </p:txBody>
      </p:sp>
      <p:sp>
        <p:nvSpPr>
          <p:cNvPr id="5" name="Footer Placeholder 4">
            <a:extLst>
              <a:ext uri="{FF2B5EF4-FFF2-40B4-BE49-F238E27FC236}">
                <a16:creationId xmlns:a16="http://schemas.microsoft.com/office/drawing/2014/main" id="{D2AAE986-2921-40D6-9CB4-6DBD0E145E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9E5458-7F1F-4A3C-BD72-9A5A584920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064DCE-D821-4958-8936-7702CE3720D3}" type="slidenum">
              <a:rPr lang="en-GB" smtClean="0"/>
              <a:t>‹#›</a:t>
            </a:fld>
            <a:endParaRPr lang="en-GB"/>
          </a:p>
        </p:txBody>
      </p:sp>
    </p:spTree>
    <p:extLst>
      <p:ext uri="{BB962C8B-B14F-4D97-AF65-F5344CB8AC3E}">
        <p14:creationId xmlns:p14="http://schemas.microsoft.com/office/powerpoint/2010/main" val="38135465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hyperlink" Target="http://teachertoolkit.me/2014/10/19/observing-the-observers-ofstednews-by-teachertoolkit/"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www.coburgbanks.co.uk/blog/assessing-applicants/6-different-types-of-interview/"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coburgbanks.co.uk/blog/assessing-applicants/6-different-types-of-interview/" TargetMode="External"/><Relationship Id="rId1" Type="http://schemas.openxmlformats.org/officeDocument/2006/relationships/slideLayout" Target="../slideLayouts/slideLayout7.xml"/><Relationship Id="rId4" Type="http://schemas.openxmlformats.org/officeDocument/2006/relationships/hyperlink" Target="http://www.romancemeetslife.com/2013/07/winning-image-at-job-interviews-how-to.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searchhrsoftware.techtarget.com/definition/video-interview" TargetMode="External"/><Relationship Id="rId7" Type="http://schemas.openxmlformats.org/officeDocument/2006/relationships/hyperlink" Target="https://spinter.lt/site/en/vidinis/vidmenu/face-to-face-interview" TargetMode="External"/><Relationship Id="rId2" Type="http://schemas.openxmlformats.org/officeDocument/2006/relationships/hyperlink" Target="https://www.coburgbanks.co.uk/blog/assessing-applicants/6-different-types-of-interview/" TargetMode="External"/><Relationship Id="rId1" Type="http://schemas.openxmlformats.org/officeDocument/2006/relationships/slideLayout" Target="../slideLayouts/slideLayout7.xml"/><Relationship Id="rId6" Type="http://schemas.openxmlformats.org/officeDocument/2006/relationships/hyperlink" Target="https://www.best-job-interview.com/group-interviews.html" TargetMode="External"/><Relationship Id="rId5" Type="http://schemas.openxmlformats.org/officeDocument/2006/relationships/hyperlink" Target="https://resources.workable.com/tutorial/best-recruiting-assessment-tools" TargetMode="External"/><Relationship Id="rId4" Type="http://schemas.openxmlformats.org/officeDocument/2006/relationships/hyperlink" Target="https://www.wisegeek.com/what-is-a-panel-interview.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8629-5D32-4BBF-AC41-91BA25E4B5ED}"/>
              </a:ext>
            </a:extLst>
          </p:cNvPr>
          <p:cNvSpPr>
            <a:spLocks noGrp="1"/>
          </p:cNvSpPr>
          <p:nvPr>
            <p:ph type="title"/>
          </p:nvPr>
        </p:nvSpPr>
        <p:spPr>
          <a:xfrm>
            <a:off x="261257" y="362857"/>
            <a:ext cx="11092543" cy="6066971"/>
          </a:xfrm>
        </p:spPr>
        <p:txBody>
          <a:bodyPr>
            <a:normAutofit/>
          </a:bodyPr>
          <a:lstStyle/>
          <a:p>
            <a:r>
              <a:rPr lang="en-GB" sz="2700" b="1" u="sng" dirty="0">
                <a:latin typeface="inherit"/>
              </a:rPr>
              <a:t>Audit sheet/Presentation plan.</a:t>
            </a:r>
            <a:br>
              <a:rPr lang="en-GB" sz="2700" b="1" u="sng" dirty="0">
                <a:latin typeface="inherit"/>
              </a:rPr>
            </a:br>
            <a:br>
              <a:rPr lang="en-GB" sz="2700" dirty="0">
                <a:latin typeface="inherit"/>
              </a:rPr>
            </a:br>
            <a:r>
              <a:rPr lang="en-GB" sz="2700" dirty="0">
                <a:latin typeface="inherit"/>
              </a:rPr>
              <a:t>:Rachel A = Job analysis</a:t>
            </a:r>
            <a:br>
              <a:rPr lang="en-GB" sz="2700" dirty="0">
                <a:latin typeface="inherit"/>
              </a:rPr>
            </a:br>
            <a:br>
              <a:rPr lang="en-GB" sz="2700" dirty="0">
                <a:latin typeface="inherit"/>
              </a:rPr>
            </a:br>
            <a:r>
              <a:rPr lang="en-GB" sz="2700" dirty="0">
                <a:latin typeface="inherit"/>
              </a:rPr>
              <a:t>:Khalid A = Different means of job advertising the jobs</a:t>
            </a:r>
            <a:br>
              <a:rPr lang="en-GB" sz="2700" dirty="0">
                <a:latin typeface="inherit"/>
              </a:rPr>
            </a:br>
            <a:br>
              <a:rPr lang="en-GB" sz="2700" dirty="0">
                <a:latin typeface="inherit"/>
              </a:rPr>
            </a:br>
            <a:r>
              <a:rPr lang="en-GB" sz="2700" dirty="0">
                <a:latin typeface="inherit"/>
              </a:rPr>
              <a:t>:Eva = Creating a personnel specification .</a:t>
            </a:r>
            <a:br>
              <a:rPr lang="en-GB" sz="2700" dirty="0">
                <a:latin typeface="inherit"/>
              </a:rPr>
            </a:br>
            <a:br>
              <a:rPr lang="en-GB" sz="2700" dirty="0">
                <a:latin typeface="inherit"/>
              </a:rPr>
            </a:br>
            <a:r>
              <a:rPr lang="en-GB" sz="2700" dirty="0">
                <a:latin typeface="inherit"/>
              </a:rPr>
              <a:t>:Rachel Bancroft = Crete a job description.</a:t>
            </a:r>
            <a:br>
              <a:rPr lang="en-GB" sz="2700" dirty="0">
                <a:latin typeface="inherit"/>
              </a:rPr>
            </a:br>
            <a:br>
              <a:rPr lang="en-GB" sz="2700" dirty="0">
                <a:latin typeface="inherit"/>
              </a:rPr>
            </a:br>
            <a:r>
              <a:rPr lang="en-GB" sz="2700" dirty="0">
                <a:latin typeface="inherit"/>
              </a:rPr>
              <a:t>:Khalid A = CV’s application forms</a:t>
            </a:r>
            <a:br>
              <a:rPr lang="en-GB" sz="2700" dirty="0">
                <a:latin typeface="inherit"/>
              </a:rPr>
            </a:br>
            <a:br>
              <a:rPr lang="en-GB" sz="2700" dirty="0">
                <a:latin typeface="inherit"/>
              </a:rPr>
            </a:br>
            <a:r>
              <a:rPr lang="en-GB" sz="2700" dirty="0">
                <a:latin typeface="inherit"/>
              </a:rPr>
              <a:t>:Darren Wilson = Interview panels and any other selection methods </a:t>
            </a:r>
            <a:br>
              <a:rPr lang="en-GB" dirty="0">
                <a:latin typeface="inherit"/>
              </a:rPr>
            </a:br>
            <a:endParaRPr lang="en-GB" dirty="0">
              <a:latin typeface="inherit"/>
            </a:endParaRPr>
          </a:p>
        </p:txBody>
      </p:sp>
    </p:spTree>
    <p:extLst>
      <p:ext uri="{BB962C8B-B14F-4D97-AF65-F5344CB8AC3E}">
        <p14:creationId xmlns:p14="http://schemas.microsoft.com/office/powerpoint/2010/main" val="3416449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0B12781-24FB-4359-9388-F6EC5F62CAF4}"/>
              </a:ext>
            </a:extLst>
          </p:cNvPr>
          <p:cNvSpPr>
            <a:spLocks noGrp="1"/>
          </p:cNvSpPr>
          <p:nvPr>
            <p:ph type="ctrTitle"/>
          </p:nvPr>
        </p:nvSpPr>
        <p:spPr>
          <a:xfrm>
            <a:off x="640079" y="2053641"/>
            <a:ext cx="3669161" cy="2760098"/>
          </a:xfrm>
        </p:spPr>
        <p:txBody>
          <a:bodyPr vert="horz" lIns="91440" tIns="45720" rIns="91440" bIns="45720" rtlCol="0" anchor="ctr">
            <a:normAutofit fontScale="90000"/>
          </a:bodyPr>
          <a:lstStyle/>
          <a:p>
            <a:pPr algn="l"/>
            <a:r>
              <a:rPr lang="en-US" sz="5300" b="1" kern="1200" dirty="0">
                <a:solidFill>
                  <a:srgbClr val="FFFFFF"/>
                </a:solidFill>
                <a:latin typeface="+mj-lt"/>
                <a:ea typeface="+mj-ea"/>
                <a:cs typeface="+mj-cs"/>
              </a:rPr>
              <a:t>Darren Wilson </a:t>
            </a:r>
            <a:br>
              <a:rPr lang="en-US" sz="4400" kern="1200" dirty="0">
                <a:solidFill>
                  <a:srgbClr val="FFFFFF"/>
                </a:solidFill>
                <a:latin typeface="+mj-lt"/>
                <a:ea typeface="+mj-ea"/>
                <a:cs typeface="+mj-cs"/>
              </a:rPr>
            </a:br>
            <a:br>
              <a:rPr lang="en-US" sz="4400" kern="1200" dirty="0">
                <a:solidFill>
                  <a:srgbClr val="FFFFFF"/>
                </a:solidFill>
                <a:latin typeface="+mj-lt"/>
                <a:ea typeface="+mj-ea"/>
                <a:cs typeface="+mj-cs"/>
              </a:rPr>
            </a:br>
            <a:r>
              <a:rPr lang="en-US" sz="4400" b="1" kern="1200" dirty="0">
                <a:solidFill>
                  <a:srgbClr val="FFFFFF"/>
                </a:solidFill>
                <a:latin typeface="+mj-lt"/>
                <a:ea typeface="+mj-ea"/>
                <a:cs typeface="+mj-cs"/>
              </a:rPr>
              <a:t>U.W.T.S.D.</a:t>
            </a:r>
            <a:br>
              <a:rPr lang="en-US" sz="4400" kern="1200" dirty="0">
                <a:solidFill>
                  <a:srgbClr val="FFFFFF"/>
                </a:solidFill>
                <a:latin typeface="+mj-lt"/>
                <a:ea typeface="+mj-ea"/>
                <a:cs typeface="+mj-cs"/>
              </a:rPr>
            </a:br>
            <a:br>
              <a:rPr lang="en-US" sz="4400" kern="1200" dirty="0">
                <a:solidFill>
                  <a:srgbClr val="FFFFFF"/>
                </a:solidFill>
                <a:latin typeface="+mj-lt"/>
                <a:ea typeface="+mj-ea"/>
                <a:cs typeface="+mj-cs"/>
              </a:rPr>
            </a:br>
            <a:r>
              <a:rPr lang="en-US" sz="4400" b="1" kern="1200" dirty="0">
                <a:solidFill>
                  <a:srgbClr val="FFFFFF"/>
                </a:solidFill>
                <a:latin typeface="+mj-lt"/>
                <a:ea typeface="+mj-ea"/>
                <a:cs typeface="+mj-cs"/>
              </a:rPr>
              <a:t>1817418</a:t>
            </a:r>
          </a:p>
        </p:txBody>
      </p:sp>
      <p:sp>
        <p:nvSpPr>
          <p:cNvPr id="3" name="Subtitle 2">
            <a:extLst>
              <a:ext uri="{FF2B5EF4-FFF2-40B4-BE49-F238E27FC236}">
                <a16:creationId xmlns:a16="http://schemas.microsoft.com/office/drawing/2014/main" id="{E3514F7B-25CB-484B-90E7-E550A5938EC0}"/>
              </a:ext>
            </a:extLst>
          </p:cNvPr>
          <p:cNvSpPr>
            <a:spLocks noGrp="1"/>
          </p:cNvSpPr>
          <p:nvPr>
            <p:ph type="subTitle" idx="1"/>
          </p:nvPr>
        </p:nvSpPr>
        <p:spPr>
          <a:xfrm>
            <a:off x="6090574" y="801866"/>
            <a:ext cx="5306084" cy="5230634"/>
          </a:xfrm>
        </p:spPr>
        <p:txBody>
          <a:bodyPr vert="horz" lIns="91440" tIns="45720" rIns="91440" bIns="45720" rtlCol="0" anchor="ctr">
            <a:normAutofit/>
          </a:bodyPr>
          <a:lstStyle/>
          <a:p>
            <a:pPr indent="-228600" algn="l">
              <a:buFont typeface="Arial" panose="020B0604020202020204" pitchFamily="34" charset="0"/>
              <a:buChar char="•"/>
            </a:pPr>
            <a:endParaRPr lang="en-US" dirty="0">
              <a:solidFill>
                <a:srgbClr val="000000"/>
              </a:solidFill>
            </a:endParaRPr>
          </a:p>
          <a:p>
            <a:pPr indent="-228600" algn="l">
              <a:buFont typeface="Arial" panose="020B0604020202020204" pitchFamily="34" charset="0"/>
              <a:buChar char="•"/>
            </a:pPr>
            <a:r>
              <a:rPr lang="en-US" sz="3200" dirty="0">
                <a:solidFill>
                  <a:srgbClr val="000000"/>
                </a:solidFill>
              </a:rPr>
              <a:t>Assignment 2 : </a:t>
            </a:r>
          </a:p>
          <a:p>
            <a:pPr algn="l"/>
            <a:r>
              <a:rPr lang="en-US" sz="3200" dirty="0">
                <a:solidFill>
                  <a:srgbClr val="000000"/>
                </a:solidFill>
              </a:rPr>
              <a:t>The recruitment process.</a:t>
            </a:r>
          </a:p>
          <a:p>
            <a:pPr indent="-228600" algn="l">
              <a:buFont typeface="Arial" panose="020B0604020202020204" pitchFamily="34" charset="0"/>
              <a:buChar char="•"/>
            </a:pPr>
            <a:endParaRPr lang="en-US" sz="3200" dirty="0">
              <a:solidFill>
                <a:srgbClr val="000000"/>
              </a:solidFill>
            </a:endParaRPr>
          </a:p>
          <a:p>
            <a:pPr algn="l"/>
            <a:r>
              <a:rPr lang="en-US" sz="3200" dirty="0">
                <a:solidFill>
                  <a:srgbClr val="000000"/>
                </a:solidFill>
              </a:rPr>
              <a:t>Interview panels and other selection methods.</a:t>
            </a:r>
          </a:p>
        </p:txBody>
      </p:sp>
    </p:spTree>
    <p:extLst>
      <p:ext uri="{BB962C8B-B14F-4D97-AF65-F5344CB8AC3E}">
        <p14:creationId xmlns:p14="http://schemas.microsoft.com/office/powerpoint/2010/main" val="4145170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64003EA-2C49-474D-9307-D383E058BC37}"/>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INTERVIEW PANELS</a:t>
            </a:r>
          </a:p>
        </p:txBody>
      </p:sp>
      <p:pic>
        <p:nvPicPr>
          <p:cNvPr id="4" name="Picture 3" descr="A person in a suit and tie&#10;&#10;Description automatically generated">
            <a:extLst>
              <a:ext uri="{FF2B5EF4-FFF2-40B4-BE49-F238E27FC236}">
                <a16:creationId xmlns:a16="http://schemas.microsoft.com/office/drawing/2014/main" id="{E31EFC2E-20FA-462F-9417-E158AE7346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14477" y="1821849"/>
            <a:ext cx="3432313" cy="1143000"/>
          </a:xfrm>
          <a:prstGeom prst="rect">
            <a:avLst/>
          </a:prstGeom>
        </p:spPr>
      </p:pic>
    </p:spTree>
    <p:extLst>
      <p:ext uri="{BB962C8B-B14F-4D97-AF65-F5344CB8AC3E}">
        <p14:creationId xmlns:p14="http://schemas.microsoft.com/office/powerpoint/2010/main" val="375476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F0C9C6-95DD-4340-91F4-8FBAC12924C4}"/>
              </a:ext>
            </a:extLst>
          </p:cNvPr>
          <p:cNvSpPr/>
          <p:nvPr/>
        </p:nvSpPr>
        <p:spPr>
          <a:xfrm>
            <a:off x="174172" y="217714"/>
            <a:ext cx="10460698" cy="6001643"/>
          </a:xfrm>
          <a:prstGeom prst="rect">
            <a:avLst/>
          </a:prstGeom>
        </p:spPr>
        <p:txBody>
          <a:bodyPr wrap="square">
            <a:spAutoFit/>
          </a:bodyPr>
          <a:lstStyle/>
          <a:p>
            <a:r>
              <a:rPr lang="en-GB" sz="3200" dirty="0">
                <a:latin typeface="proxima-nova"/>
              </a:rPr>
              <a:t>Panel interviews are the same as individual, face-to-face interviews, but with two or more interviewers in the room. The main advantage of panel interviewing is that it precludes any personal biases that might creep into the assessment process. Each interviewer will pick up on different characteristics, strengths and weaknesses and together (hopefully) make a much fairer judgement.</a:t>
            </a:r>
          </a:p>
          <a:p>
            <a:endParaRPr lang="en-GB" sz="3200" dirty="0">
              <a:solidFill>
                <a:srgbClr val="555555"/>
              </a:solidFill>
              <a:latin typeface="proxima-nova"/>
            </a:endParaRPr>
          </a:p>
          <a:p>
            <a:r>
              <a:rPr lang="en-GB" sz="3200" dirty="0">
                <a:latin typeface="proxima-nova"/>
                <a:hlinkClick r:id="rId2">
                  <a:extLst>
                    <a:ext uri="{A12FA001-AC4F-418D-AE19-62706E023703}">
                      <ahyp:hlinkClr xmlns:ahyp="http://schemas.microsoft.com/office/drawing/2018/hyperlinkcolor" val="tx"/>
                    </a:ext>
                  </a:extLst>
                </a:hlinkClick>
              </a:rPr>
              <a:t>https://www.coburgbanks.co.uk/blog/assessing-applicants/6-different-types-of-interview/</a:t>
            </a:r>
            <a:r>
              <a:rPr lang="en-GB" sz="3200" dirty="0">
                <a:latin typeface="proxima-nova"/>
              </a:rPr>
              <a:t> </a:t>
            </a:r>
            <a:endParaRPr lang="en-GB" sz="3200" dirty="0">
              <a:solidFill>
                <a:srgbClr val="555555"/>
              </a:solidFill>
              <a:latin typeface="proxima-nova"/>
            </a:endParaRPr>
          </a:p>
          <a:p>
            <a:endParaRPr lang="en-GB" sz="3200" dirty="0">
              <a:solidFill>
                <a:srgbClr val="555555"/>
              </a:solidFill>
              <a:latin typeface="proxima-nova"/>
            </a:endParaRPr>
          </a:p>
          <a:p>
            <a:endParaRPr lang="en-GB" sz="1600" dirty="0">
              <a:solidFill>
                <a:srgbClr val="555555"/>
              </a:solidFill>
              <a:latin typeface="proxima-nova"/>
            </a:endParaRPr>
          </a:p>
          <a:p>
            <a:endParaRPr lang="en-GB" sz="1600" dirty="0">
              <a:solidFill>
                <a:srgbClr val="555555"/>
              </a:solidFill>
              <a:latin typeface="proxima-nova"/>
            </a:endParaRPr>
          </a:p>
        </p:txBody>
      </p:sp>
    </p:spTree>
    <p:extLst>
      <p:ext uri="{BB962C8B-B14F-4D97-AF65-F5344CB8AC3E}">
        <p14:creationId xmlns:p14="http://schemas.microsoft.com/office/powerpoint/2010/main" val="1334145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4B0F4FF0-8BB8-45AE-AEDA-D429FF5DDB83}"/>
              </a:ext>
            </a:extLst>
          </p:cNvPr>
          <p:cNvSpPr>
            <a:spLocks noGrp="1"/>
          </p:cNvSpPr>
          <p:nvPr>
            <p:ph type="title"/>
          </p:nvPr>
        </p:nvSpPr>
        <p:spPr>
          <a:xfrm>
            <a:off x="3045368" y="2043663"/>
            <a:ext cx="6105194" cy="2031055"/>
          </a:xfrm>
        </p:spPr>
        <p:txBody>
          <a:bodyPr vert="horz" lIns="91440" tIns="45720" rIns="91440" bIns="45720" rtlCol="0" anchor="b">
            <a:normAutofit fontScale="90000"/>
          </a:bodyPr>
          <a:lstStyle/>
          <a:p>
            <a:pPr algn="ctr"/>
            <a:r>
              <a:rPr lang="en-US" sz="4800" kern="1200" dirty="0">
                <a:solidFill>
                  <a:srgbClr val="FFFFFF"/>
                </a:solidFill>
                <a:latin typeface="+mj-lt"/>
                <a:ea typeface="+mj-ea"/>
                <a:cs typeface="+mj-cs"/>
              </a:rPr>
              <a:t>OTHER SELECTION METHODS….</a:t>
            </a:r>
            <a:br>
              <a:rPr lang="en-US" sz="4700" kern="1200" dirty="0">
                <a:solidFill>
                  <a:srgbClr val="FFFFFF"/>
                </a:solidFill>
                <a:latin typeface="+mj-lt"/>
                <a:ea typeface="+mj-ea"/>
                <a:cs typeface="+mj-cs"/>
              </a:rPr>
            </a:br>
            <a:endParaRPr lang="en-US" sz="4700" kern="1200" dirty="0">
              <a:solidFill>
                <a:srgbClr val="FFFFFF"/>
              </a:solidFill>
              <a:latin typeface="+mj-lt"/>
              <a:ea typeface="+mj-ea"/>
              <a:cs typeface="+mj-cs"/>
            </a:endParaRPr>
          </a:p>
        </p:txBody>
      </p:sp>
    </p:spTree>
    <p:extLst>
      <p:ext uri="{BB962C8B-B14F-4D97-AF65-F5344CB8AC3E}">
        <p14:creationId xmlns:p14="http://schemas.microsoft.com/office/powerpoint/2010/main" val="2498040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A6527D-ACA0-4F45-83B1-7C0DF3433428}"/>
              </a:ext>
            </a:extLst>
          </p:cNvPr>
          <p:cNvSpPr/>
          <p:nvPr/>
        </p:nvSpPr>
        <p:spPr>
          <a:xfrm>
            <a:off x="203200" y="246743"/>
            <a:ext cx="11627729" cy="6617196"/>
          </a:xfrm>
          <a:prstGeom prst="rect">
            <a:avLst/>
          </a:prstGeom>
        </p:spPr>
        <p:txBody>
          <a:bodyPr wrap="square">
            <a:spAutoFit/>
          </a:bodyPr>
          <a:lstStyle/>
          <a:p>
            <a:r>
              <a:rPr lang="en-GB" sz="3200" dirty="0">
                <a:latin typeface="inherit"/>
              </a:rPr>
              <a:t>The 6 Different Types Of Interviews</a:t>
            </a:r>
          </a:p>
          <a:p>
            <a:endParaRPr lang="en-GB" sz="3200" dirty="0">
              <a:latin typeface="inherit"/>
            </a:endParaRPr>
          </a:p>
          <a:p>
            <a:r>
              <a:rPr lang="en-GB" sz="3200" dirty="0">
                <a:latin typeface="inherit"/>
              </a:rPr>
              <a:t>: The Telephone Interview. </a:t>
            </a:r>
          </a:p>
          <a:p>
            <a:r>
              <a:rPr lang="en-GB" sz="3200" dirty="0">
                <a:latin typeface="inherit"/>
              </a:rPr>
              <a:t>: The Video Interview.</a:t>
            </a:r>
          </a:p>
          <a:p>
            <a:r>
              <a:rPr lang="en-GB" sz="3200" dirty="0">
                <a:latin typeface="inherit"/>
              </a:rPr>
              <a:t>: The Panel Interview.</a:t>
            </a:r>
          </a:p>
          <a:p>
            <a:r>
              <a:rPr lang="en-GB" sz="3200" dirty="0">
                <a:latin typeface="inherit"/>
              </a:rPr>
              <a:t>: The Assessment Day. </a:t>
            </a:r>
          </a:p>
          <a:p>
            <a:r>
              <a:rPr lang="en-GB" sz="3200" dirty="0">
                <a:latin typeface="inherit"/>
              </a:rPr>
              <a:t>: Group Interviews.</a:t>
            </a:r>
          </a:p>
          <a:p>
            <a:r>
              <a:rPr lang="en-GB" sz="3200" dirty="0">
                <a:latin typeface="inherit"/>
              </a:rPr>
              <a:t>: Individual (face-to-face) Interviews.         </a:t>
            </a:r>
            <a:r>
              <a:rPr lang="en-GB" sz="3200" dirty="0"/>
              <a:t> </a:t>
            </a:r>
            <a:endParaRPr lang="en-GB" sz="900" dirty="0">
              <a:latin typeface="inherit"/>
            </a:endParaRPr>
          </a:p>
          <a:p>
            <a:endParaRPr lang="en-GB" sz="3200" b="1" dirty="0">
              <a:latin typeface="proxima-nova"/>
            </a:endParaRPr>
          </a:p>
          <a:p>
            <a:r>
              <a:rPr lang="en-GB" sz="3200" dirty="0">
                <a:latin typeface="proxima-nova"/>
                <a:hlinkClick r:id="rId2">
                  <a:extLst>
                    <a:ext uri="{A12FA001-AC4F-418D-AE19-62706E023703}">
                      <ahyp:hlinkClr xmlns:ahyp="http://schemas.microsoft.com/office/drawing/2018/hyperlinkcolor" val="tx"/>
                    </a:ext>
                  </a:extLst>
                </a:hlinkClick>
              </a:rPr>
              <a:t>https://www.coburgbanks.co.uk/blog/assessing-applicants/6-different-types-of-interview/</a:t>
            </a:r>
            <a:endParaRPr lang="en-GB" sz="3200" dirty="0">
              <a:latin typeface="proxima-nova"/>
            </a:endParaRPr>
          </a:p>
          <a:p>
            <a:endParaRPr lang="en-GB" b="1" dirty="0">
              <a:latin typeface="proxima-nova"/>
            </a:endParaRPr>
          </a:p>
          <a:p>
            <a:endParaRPr lang="en-GB" b="1" dirty="0">
              <a:solidFill>
                <a:srgbClr val="351456"/>
              </a:solidFill>
              <a:latin typeface="proxima-nova"/>
            </a:endParaRPr>
          </a:p>
          <a:p>
            <a:endParaRPr lang="en-GB" b="1" dirty="0">
              <a:solidFill>
                <a:srgbClr val="351456"/>
              </a:solidFill>
              <a:latin typeface="proxima-nova"/>
            </a:endParaRPr>
          </a:p>
          <a:p>
            <a:endParaRPr lang="en-GB" dirty="0"/>
          </a:p>
        </p:txBody>
      </p:sp>
      <p:pic>
        <p:nvPicPr>
          <p:cNvPr id="7" name="Picture 6" descr="A picture containing person, wall, indoor, man&#10;&#10;Description automatically generated">
            <a:extLst>
              <a:ext uri="{FF2B5EF4-FFF2-40B4-BE49-F238E27FC236}">
                <a16:creationId xmlns:a16="http://schemas.microsoft.com/office/drawing/2014/main" id="{8B9D3EAB-89D5-4E80-97B8-643D17CEECB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9670" y="1271050"/>
            <a:ext cx="2451652" cy="2492567"/>
          </a:xfrm>
          <a:prstGeom prst="rect">
            <a:avLst/>
          </a:prstGeom>
        </p:spPr>
      </p:pic>
    </p:spTree>
    <p:extLst>
      <p:ext uri="{BB962C8B-B14F-4D97-AF65-F5344CB8AC3E}">
        <p14:creationId xmlns:p14="http://schemas.microsoft.com/office/powerpoint/2010/main" val="2917585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492FFD-DA00-4C04-85A9-3CE6DCEDD19F}"/>
              </a:ext>
            </a:extLst>
          </p:cNvPr>
          <p:cNvSpPr/>
          <p:nvPr/>
        </p:nvSpPr>
        <p:spPr>
          <a:xfrm>
            <a:off x="174171" y="203200"/>
            <a:ext cx="11825571" cy="5016758"/>
          </a:xfrm>
          <a:prstGeom prst="rect">
            <a:avLst/>
          </a:prstGeom>
        </p:spPr>
        <p:txBody>
          <a:bodyPr wrap="square">
            <a:spAutoFit/>
          </a:bodyPr>
          <a:lstStyle/>
          <a:p>
            <a:r>
              <a:rPr lang="en-GB" sz="3200" b="1" u="sng" dirty="0">
                <a:latin typeface="proxima-nova"/>
              </a:rPr>
              <a:t>The Telephone Interview.</a:t>
            </a:r>
            <a:endParaRPr lang="en-GB" sz="3200" u="sng" strike="noStrike" dirty="0">
              <a:effectLst/>
              <a:latin typeface="inherit"/>
            </a:endParaRPr>
          </a:p>
          <a:p>
            <a:endParaRPr lang="en-GB" sz="3200" dirty="0">
              <a:solidFill>
                <a:srgbClr val="292828"/>
              </a:solidFill>
              <a:latin typeface="inherit"/>
            </a:endParaRPr>
          </a:p>
          <a:p>
            <a:r>
              <a:rPr lang="en-GB" sz="3200" u="none" strike="noStrike" dirty="0">
                <a:solidFill>
                  <a:srgbClr val="292828"/>
                </a:solidFill>
                <a:effectLst/>
                <a:latin typeface="inherit"/>
              </a:rPr>
              <a:t>Telephone interviews are often used at an early stage of the graduate recruitment process to filter applicants and decide who to invite to an interview or assessment centre. The questions are likely to focus more on your general competencies and skills, and it's a good opportunity to show your enthusiasm and commitment in a short conversation</a:t>
            </a:r>
          </a:p>
          <a:p>
            <a:endParaRPr lang="en-GB" sz="3200" u="sng" dirty="0">
              <a:solidFill>
                <a:srgbClr val="292828"/>
              </a:solidFill>
              <a:latin typeface="inherit"/>
            </a:endParaRPr>
          </a:p>
          <a:p>
            <a:r>
              <a:rPr lang="en-GB" sz="3200" u="sng" dirty="0"/>
              <a:t>https://targetjobs.co.uk/careers-advice/interview-types/273645-how-to-handle-a-telephone-interview</a:t>
            </a:r>
          </a:p>
        </p:txBody>
      </p:sp>
    </p:spTree>
    <p:extLst>
      <p:ext uri="{BB962C8B-B14F-4D97-AF65-F5344CB8AC3E}">
        <p14:creationId xmlns:p14="http://schemas.microsoft.com/office/powerpoint/2010/main" val="2481296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F68041-7EAB-42B8-955C-A5A66C9E648A}"/>
              </a:ext>
            </a:extLst>
          </p:cNvPr>
          <p:cNvSpPr/>
          <p:nvPr/>
        </p:nvSpPr>
        <p:spPr>
          <a:xfrm>
            <a:off x="145143" y="188686"/>
            <a:ext cx="11930743" cy="7048083"/>
          </a:xfrm>
          <a:prstGeom prst="rect">
            <a:avLst/>
          </a:prstGeom>
        </p:spPr>
        <p:txBody>
          <a:bodyPr wrap="square">
            <a:spAutoFit/>
          </a:bodyPr>
          <a:lstStyle/>
          <a:p>
            <a:pPr algn="ctr" fontAlgn="t"/>
            <a:endParaRPr lang="en-GB" b="0" i="0" u="none" strike="noStrike" dirty="0">
              <a:solidFill>
                <a:srgbClr val="666666"/>
              </a:solidFill>
              <a:effectLst/>
              <a:latin typeface="inherit"/>
            </a:endParaRPr>
          </a:p>
          <a:p>
            <a:r>
              <a:rPr lang="en-GB" sz="3200" b="1" i="0" u="sng" strike="noStrike" dirty="0">
                <a:effectLst/>
                <a:latin typeface="inherit"/>
              </a:rPr>
              <a:t>The </a:t>
            </a:r>
            <a:r>
              <a:rPr lang="en-GB" sz="3200" b="1" u="sng" dirty="0">
                <a:latin typeface="inherit"/>
              </a:rPr>
              <a:t>Video Interview: </a:t>
            </a:r>
          </a:p>
          <a:p>
            <a:r>
              <a:rPr lang="en-GB" sz="3200" b="0" i="0" u="none" strike="noStrike" dirty="0">
                <a:effectLst/>
                <a:latin typeface="inherit"/>
              </a:rPr>
              <a:t>A video interview is a job interview that takes place remotely and uses video technology as the communication medium. </a:t>
            </a:r>
          </a:p>
          <a:p>
            <a:r>
              <a:rPr lang="en-GB" sz="3200" dirty="0">
                <a:latin typeface="inherit"/>
              </a:rPr>
              <a:t>:There are two main types of video interviews: synchronous and asynchronous. Synchronous interviews are conducted live over the internet with both the interviewer and the candidate in attendance and are often used as an alternative to an in-person interview. In contrast, asynchronous video interviews are recorded by the job seeker at a time convenient to them. Typically, the applicant responds to questions displayed by the video interview platform. The hiring manager is not present for the interview.</a:t>
            </a:r>
          </a:p>
          <a:p>
            <a:endParaRPr lang="en-GB" sz="3200" b="0" i="0" u="none" strike="noStrike" dirty="0">
              <a:effectLst/>
              <a:latin typeface="inherit"/>
            </a:endParaRPr>
          </a:p>
          <a:p>
            <a:r>
              <a:rPr lang="en-GB" sz="3200" u="sng" dirty="0">
                <a:latin typeface="inherit"/>
              </a:rPr>
              <a:t>https://searchhrsoftware.techtarget.com/definition/video-interview</a:t>
            </a:r>
            <a:endParaRPr lang="en-GB" sz="3200" b="0" i="0" u="sng" strike="noStrike" dirty="0">
              <a:effectLst/>
              <a:latin typeface="inherit"/>
            </a:endParaRPr>
          </a:p>
          <a:p>
            <a:endParaRPr lang="en-GB" b="0" i="0" u="none" strike="noStrike" dirty="0">
              <a:solidFill>
                <a:srgbClr val="6C6C6C"/>
              </a:solidFill>
              <a:effectLst/>
              <a:latin typeface="Arial" panose="020B0604020202020204" pitchFamily="34" charset="0"/>
            </a:endParaRPr>
          </a:p>
        </p:txBody>
      </p:sp>
    </p:spTree>
    <p:extLst>
      <p:ext uri="{BB962C8B-B14F-4D97-AF65-F5344CB8AC3E}">
        <p14:creationId xmlns:p14="http://schemas.microsoft.com/office/powerpoint/2010/main" val="3595143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6CBC0-D41E-44A8-9B37-5C1423AB7BA8}"/>
              </a:ext>
            </a:extLst>
          </p:cNvPr>
          <p:cNvSpPr/>
          <p:nvPr/>
        </p:nvSpPr>
        <p:spPr>
          <a:xfrm>
            <a:off x="145143" y="246743"/>
            <a:ext cx="12046857" cy="5016758"/>
          </a:xfrm>
          <a:prstGeom prst="rect">
            <a:avLst/>
          </a:prstGeom>
        </p:spPr>
        <p:txBody>
          <a:bodyPr wrap="square">
            <a:spAutoFit/>
          </a:bodyPr>
          <a:lstStyle/>
          <a:p>
            <a:r>
              <a:rPr lang="en-GB" sz="3200" b="1" u="sng" dirty="0">
                <a:latin typeface="inherit"/>
              </a:rPr>
              <a:t>The Panel Interview:</a:t>
            </a:r>
          </a:p>
          <a:p>
            <a:endParaRPr lang="en-GB" sz="3200" dirty="0">
              <a:latin typeface="inherit"/>
            </a:endParaRPr>
          </a:p>
          <a:p>
            <a:r>
              <a:rPr lang="en-GB" sz="3200" dirty="0">
                <a:latin typeface="inherit"/>
              </a:rPr>
              <a:t>A panel interview is a part of hiring procedure that allows several people to interview a job candidate at once. Interviewers may include department heads, people from related departments, supervisors, and even owners or vice-presidents. A panel interview is often done as part of a multi-step interview process and may occur after a few one-on-one interviews have already been successfully navigated.</a:t>
            </a:r>
          </a:p>
          <a:p>
            <a:endParaRPr lang="en-GB" sz="3200" dirty="0">
              <a:latin typeface="inherit"/>
            </a:endParaRPr>
          </a:p>
          <a:p>
            <a:r>
              <a:rPr lang="en-GB" sz="3200" u="sng" dirty="0">
                <a:latin typeface="inherit"/>
              </a:rPr>
              <a:t>https://www.wisegeek.com/what-is-a-panel-interview.htm</a:t>
            </a:r>
          </a:p>
        </p:txBody>
      </p:sp>
    </p:spTree>
    <p:extLst>
      <p:ext uri="{BB962C8B-B14F-4D97-AF65-F5344CB8AC3E}">
        <p14:creationId xmlns:p14="http://schemas.microsoft.com/office/powerpoint/2010/main" val="3795993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0B0942-E01E-448B-BF2C-D8D146C3FB29}"/>
              </a:ext>
            </a:extLst>
          </p:cNvPr>
          <p:cNvSpPr/>
          <p:nvPr/>
        </p:nvSpPr>
        <p:spPr>
          <a:xfrm>
            <a:off x="1232452" y="1179444"/>
            <a:ext cx="9700591" cy="646331"/>
          </a:xfrm>
          <a:prstGeom prst="rect">
            <a:avLst/>
          </a:prstGeom>
        </p:spPr>
        <p:txBody>
          <a:bodyPr wrap="square">
            <a:spAutoFit/>
          </a:bodyPr>
          <a:lstStyle/>
          <a:p>
            <a:r>
              <a:rPr lang="en-GB" b="1" dirty="0">
                <a:solidFill>
                  <a:srgbClr val="351456"/>
                </a:solidFill>
                <a:latin typeface="proxima-nova"/>
              </a:rPr>
              <a:t>. </a:t>
            </a:r>
          </a:p>
          <a:p>
            <a:endParaRPr lang="en-GB" b="1" dirty="0">
              <a:solidFill>
                <a:srgbClr val="351456"/>
              </a:solidFill>
              <a:latin typeface="proxima-nova"/>
            </a:endParaRPr>
          </a:p>
        </p:txBody>
      </p:sp>
      <p:sp>
        <p:nvSpPr>
          <p:cNvPr id="3" name="Rectangle 2">
            <a:extLst>
              <a:ext uri="{FF2B5EF4-FFF2-40B4-BE49-F238E27FC236}">
                <a16:creationId xmlns:a16="http://schemas.microsoft.com/office/drawing/2014/main" id="{F7F33598-053D-413C-9B54-9E060531F03C}"/>
              </a:ext>
            </a:extLst>
          </p:cNvPr>
          <p:cNvSpPr/>
          <p:nvPr/>
        </p:nvSpPr>
        <p:spPr>
          <a:xfrm>
            <a:off x="217715" y="232229"/>
            <a:ext cx="11974286" cy="5016758"/>
          </a:xfrm>
          <a:prstGeom prst="rect">
            <a:avLst/>
          </a:prstGeom>
        </p:spPr>
        <p:txBody>
          <a:bodyPr wrap="square">
            <a:spAutoFit/>
          </a:bodyPr>
          <a:lstStyle/>
          <a:p>
            <a:r>
              <a:rPr lang="en-GB" sz="3200" b="1" u="sng" dirty="0"/>
              <a:t>The Assessment day:</a:t>
            </a:r>
          </a:p>
          <a:p>
            <a:endParaRPr lang="en-GB" sz="3200" dirty="0"/>
          </a:p>
          <a:p>
            <a:r>
              <a:rPr lang="en-GB" sz="3200" dirty="0"/>
              <a:t>Pre-employment assessments, like work samples, cognitive ability tests and job knowledge tests, are good predictors of job performance. These assessments can be administered quickly and easily through well-designed software.</a:t>
            </a:r>
          </a:p>
          <a:p>
            <a:endParaRPr lang="en-GB" sz="3200" dirty="0"/>
          </a:p>
          <a:p>
            <a:endParaRPr lang="en-GB" sz="3200" dirty="0"/>
          </a:p>
          <a:p>
            <a:r>
              <a:rPr lang="en-GB" sz="3200" u="sng" dirty="0"/>
              <a:t>https://resources.workable.com/tutorial/best-recruiting-assessment-tools?</a:t>
            </a:r>
          </a:p>
        </p:txBody>
      </p:sp>
    </p:spTree>
    <p:extLst>
      <p:ext uri="{BB962C8B-B14F-4D97-AF65-F5344CB8AC3E}">
        <p14:creationId xmlns:p14="http://schemas.microsoft.com/office/powerpoint/2010/main" val="1531409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6130A5-E3C9-4522-A873-F1899A5D8BD8}"/>
              </a:ext>
            </a:extLst>
          </p:cNvPr>
          <p:cNvSpPr/>
          <p:nvPr/>
        </p:nvSpPr>
        <p:spPr>
          <a:xfrm>
            <a:off x="232229" y="203201"/>
            <a:ext cx="11191145" cy="6701702"/>
          </a:xfrm>
          <a:prstGeom prst="rect">
            <a:avLst/>
          </a:prstGeom>
        </p:spPr>
        <p:txBody>
          <a:bodyPr wrap="square">
            <a:spAutoFit/>
          </a:bodyPr>
          <a:lstStyle/>
          <a:p>
            <a:r>
              <a:rPr lang="en-GB" sz="3200" b="1" u="sng" dirty="0"/>
              <a:t>Group Interviews:</a:t>
            </a:r>
            <a:endParaRPr lang="en-GB" sz="3200" u="sng" dirty="0"/>
          </a:p>
          <a:p>
            <a:r>
              <a:rPr lang="en-GB" sz="3200" dirty="0"/>
              <a:t>In its most basic form the group interview consists of a presentation, by the employer, to the candidates about the company and position. Generally there will be a question and answer session after the presentation. These simple interviews serve two purposes. Information is given to all the candidates in an economical and time-saving manner. It also gives the interviewers an opportunity to conduct an initial screening of the candidates as they observe the candidates' behaviour and interaction with each other, their communication skills and the impression they make.</a:t>
            </a:r>
          </a:p>
          <a:p>
            <a:endParaRPr lang="en-GB" sz="3200" dirty="0"/>
          </a:p>
          <a:p>
            <a:r>
              <a:rPr lang="en-GB" sz="3200" u="sng" dirty="0"/>
              <a:t>https://www.best-job-interview.com/group-interviews.html</a:t>
            </a:r>
          </a:p>
        </p:txBody>
      </p:sp>
    </p:spTree>
    <p:extLst>
      <p:ext uri="{BB962C8B-B14F-4D97-AF65-F5344CB8AC3E}">
        <p14:creationId xmlns:p14="http://schemas.microsoft.com/office/powerpoint/2010/main" val="3795097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F5CF3A-8880-4CEB-BCA2-D9BD841C8E73}"/>
              </a:ext>
            </a:extLst>
          </p:cNvPr>
          <p:cNvSpPr/>
          <p:nvPr/>
        </p:nvSpPr>
        <p:spPr>
          <a:xfrm>
            <a:off x="275771" y="188687"/>
            <a:ext cx="11174107" cy="6001643"/>
          </a:xfrm>
          <a:prstGeom prst="rect">
            <a:avLst/>
          </a:prstGeom>
        </p:spPr>
        <p:txBody>
          <a:bodyPr wrap="square">
            <a:spAutoFit/>
          </a:bodyPr>
          <a:lstStyle/>
          <a:p>
            <a:r>
              <a:rPr lang="en-GB" sz="3200" b="1" u="sng" dirty="0"/>
              <a:t>Individual (face-to-face) Interviews:</a:t>
            </a:r>
          </a:p>
          <a:p>
            <a:endParaRPr lang="en-GB" sz="3200" b="1" dirty="0"/>
          </a:p>
          <a:p>
            <a:r>
              <a:rPr lang="en-GB" sz="3200" dirty="0"/>
              <a:t>Face-to-face interview is a data collection method when the interviewer directly communicates with the respondent in accordance with the prepared questionnaire. This method enables to acquire factual information, consumer evaluations, attitudes, preferences and other information coming out during the conversation with the respondent. Thus, face-to-face interview method ensures the quality of the obtained data and increases the response rate. </a:t>
            </a:r>
          </a:p>
          <a:p>
            <a:endParaRPr lang="en-GB" sz="3200" dirty="0"/>
          </a:p>
          <a:p>
            <a:r>
              <a:rPr lang="en-GB" sz="3200" u="sng" dirty="0"/>
              <a:t>https://spinter.lt/site/en/vidinis/vidmenu/face-to-face-interview</a:t>
            </a:r>
          </a:p>
        </p:txBody>
      </p:sp>
    </p:spTree>
    <p:extLst>
      <p:ext uri="{BB962C8B-B14F-4D97-AF65-F5344CB8AC3E}">
        <p14:creationId xmlns:p14="http://schemas.microsoft.com/office/powerpoint/2010/main" val="32228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18625C-5237-4490-83FC-E7EE0BD4C425}"/>
              </a:ext>
            </a:extLst>
          </p:cNvPr>
          <p:cNvSpPr/>
          <p:nvPr/>
        </p:nvSpPr>
        <p:spPr>
          <a:xfrm>
            <a:off x="314266" y="284607"/>
            <a:ext cx="11307891" cy="5479094"/>
          </a:xfrm>
          <a:prstGeom prst="rect">
            <a:avLst/>
          </a:prstGeom>
        </p:spPr>
        <p:txBody>
          <a:bodyPr wrap="square">
            <a:spAutoFit/>
          </a:bodyPr>
          <a:lstStyle/>
          <a:p>
            <a:r>
              <a:rPr lang="en-GB" sz="3200" u="sng" dirty="0">
                <a:latin typeface="proxima-nova"/>
              </a:rPr>
              <a:t>Summary:</a:t>
            </a:r>
          </a:p>
          <a:p>
            <a:endParaRPr lang="en-GB" sz="3200" b="1" dirty="0">
              <a:latin typeface="proxima-nova"/>
            </a:endParaRPr>
          </a:p>
          <a:p>
            <a:r>
              <a:rPr lang="en-GB" sz="3200" dirty="0">
                <a:latin typeface="proxima-nova"/>
              </a:rPr>
              <a:t>You should always personalise your interviewing technique, structure and goal, in accordance with your business, industry and job role on offer. Work to your strengths and try different techniques to see what works best.</a:t>
            </a:r>
          </a:p>
          <a:p>
            <a:endParaRPr lang="en-GB" sz="3200" dirty="0">
              <a:latin typeface="proxima-nova"/>
            </a:endParaRPr>
          </a:p>
          <a:p>
            <a:endParaRPr lang="en-GB" sz="3200" dirty="0">
              <a:latin typeface="proxima-nova"/>
            </a:endParaRPr>
          </a:p>
          <a:p>
            <a:r>
              <a:rPr lang="en-GB" sz="3200" u="sng" dirty="0">
                <a:latin typeface="proxima-nova"/>
              </a:rPr>
              <a:t>https://www.coburgbanks.co.uk/blog/assessing-applicants/6-different-types-of-interview/</a:t>
            </a:r>
          </a:p>
          <a:p>
            <a:endParaRPr lang="en-GB" dirty="0">
              <a:solidFill>
                <a:srgbClr val="555555"/>
              </a:solidFill>
              <a:latin typeface="proxima-nova"/>
            </a:endParaRPr>
          </a:p>
        </p:txBody>
      </p:sp>
    </p:spTree>
    <p:extLst>
      <p:ext uri="{BB962C8B-B14F-4D97-AF65-F5344CB8AC3E}">
        <p14:creationId xmlns:p14="http://schemas.microsoft.com/office/powerpoint/2010/main" val="243225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000957-7DA3-4966-A530-9EF68EC6074B}"/>
              </a:ext>
            </a:extLst>
          </p:cNvPr>
          <p:cNvSpPr/>
          <p:nvPr/>
        </p:nvSpPr>
        <p:spPr>
          <a:xfrm>
            <a:off x="261257" y="319314"/>
            <a:ext cx="11727543" cy="6370975"/>
          </a:xfrm>
          <a:prstGeom prst="rect">
            <a:avLst/>
          </a:prstGeom>
        </p:spPr>
        <p:txBody>
          <a:bodyPr wrap="square">
            <a:spAutoFit/>
          </a:bodyPr>
          <a:lstStyle/>
          <a:p>
            <a:r>
              <a:rPr lang="en-GB" sz="2400" b="1" u="sng" dirty="0"/>
              <a:t>16 Best and Effective Employee Selection Methods</a:t>
            </a:r>
          </a:p>
          <a:p>
            <a:endParaRPr lang="en-GB" sz="2400" dirty="0"/>
          </a:p>
          <a:p>
            <a:r>
              <a:rPr lang="en-GB" sz="2400" dirty="0"/>
              <a:t>Process: They have to go through a lot of pressure in selecting the best eligible candidate for a particular position.</a:t>
            </a:r>
          </a:p>
          <a:p>
            <a:r>
              <a:rPr lang="en-GB" sz="2400" dirty="0"/>
              <a:t>He has to take into consideration the various criteria to determine an employee’s ability, talents, skills and qualifications.</a:t>
            </a:r>
          </a:p>
          <a:p>
            <a:r>
              <a:rPr lang="en-GB" sz="2400" dirty="0"/>
              <a:t>He has to look out for an employee who would do well in times of prosperity as well as wish to be an ever relying helping hand during worse times such as a crisis situation.</a:t>
            </a:r>
          </a:p>
          <a:p>
            <a:r>
              <a:rPr lang="en-GB" sz="2400" dirty="0"/>
              <a:t>Here is a guide to implement this practice and help in building out a high-quality work force:</a:t>
            </a:r>
          </a:p>
          <a:p>
            <a:endParaRPr lang="en-GB" sz="2400" dirty="0"/>
          </a:p>
          <a:p>
            <a:r>
              <a:rPr lang="en-GB" sz="2400" dirty="0"/>
              <a:t>1.) Ability tests: 2.) Integrity tests: 3.) Personality describing tests: 4.) Data revealing bio data tests: 5.) Knowledge about the job tests: 6.) Structured Interview tests: 7.) Situational tests: 8.) Assessment centres: 9.) Samples related to work: 10.) Physical ability tests: 11.) Realistic job previews: 12.) Forms of the applicants: 13.) Preliminary screenings: 14.) Face to face interviews: 15.) References: 16.) Group selection methods:</a:t>
            </a:r>
          </a:p>
          <a:p>
            <a:endParaRPr lang="en-GB" sz="2400" u="sng" dirty="0"/>
          </a:p>
          <a:p>
            <a:r>
              <a:rPr lang="en-GB" sz="2400" u="sng" dirty="0"/>
              <a:t>https://content.wisestep.com/employee-selection-methods/</a:t>
            </a:r>
          </a:p>
        </p:txBody>
      </p:sp>
    </p:spTree>
    <p:extLst>
      <p:ext uri="{BB962C8B-B14F-4D97-AF65-F5344CB8AC3E}">
        <p14:creationId xmlns:p14="http://schemas.microsoft.com/office/powerpoint/2010/main" val="2334330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CDAE2D-2760-49E2-B92B-1056DC0CAAD1}"/>
              </a:ext>
            </a:extLst>
          </p:cNvPr>
          <p:cNvSpPr/>
          <p:nvPr/>
        </p:nvSpPr>
        <p:spPr>
          <a:xfrm>
            <a:off x="420914" y="406401"/>
            <a:ext cx="10929257" cy="7201972"/>
          </a:xfrm>
          <a:prstGeom prst="rect">
            <a:avLst/>
          </a:prstGeom>
        </p:spPr>
        <p:txBody>
          <a:bodyPr wrap="square">
            <a:spAutoFit/>
          </a:bodyPr>
          <a:lstStyle/>
          <a:p>
            <a:r>
              <a:rPr lang="en-GB" sz="3200" dirty="0">
                <a:latin typeface="proxima-nova"/>
                <a:hlinkClick r:id="rId2">
                  <a:extLst>
                    <a:ext uri="{A12FA001-AC4F-418D-AE19-62706E023703}">
                      <ahyp:hlinkClr xmlns:ahyp="http://schemas.microsoft.com/office/drawing/2018/hyperlinkcolor" val="tx"/>
                    </a:ext>
                  </a:extLst>
                </a:hlinkClick>
              </a:rPr>
              <a:t>References list / Bibliography : </a:t>
            </a:r>
            <a:r>
              <a:rPr lang="en-GB" sz="2800" u="sng" dirty="0">
                <a:latin typeface="proxima-nova"/>
                <a:hlinkClick r:id="rId2">
                  <a:extLst>
                    <a:ext uri="{A12FA001-AC4F-418D-AE19-62706E023703}">
                      <ahyp:hlinkClr xmlns:ahyp="http://schemas.microsoft.com/office/drawing/2018/hyperlinkcolor" val="tx"/>
                    </a:ext>
                  </a:extLst>
                </a:hlinkClick>
              </a:rPr>
              <a:t>All Websites accessed date: 30/07/19 </a:t>
            </a:r>
          </a:p>
          <a:p>
            <a:endParaRPr lang="en-GB" sz="1400" dirty="0">
              <a:latin typeface="proxima-nova"/>
              <a:hlinkClick r:id="rId2">
                <a:extLst>
                  <a:ext uri="{A12FA001-AC4F-418D-AE19-62706E023703}">
                    <ahyp:hlinkClr xmlns:ahyp="http://schemas.microsoft.com/office/drawing/2018/hyperlinkcolor" val="tx"/>
                  </a:ext>
                </a:extLst>
              </a:hlinkClick>
            </a:endParaRPr>
          </a:p>
          <a:p>
            <a:endParaRPr lang="en-GB" sz="1400" dirty="0">
              <a:latin typeface="proxima-nova"/>
              <a:hlinkClick r:id="rId2">
                <a:extLst>
                  <a:ext uri="{A12FA001-AC4F-418D-AE19-62706E023703}">
                    <ahyp:hlinkClr xmlns:ahyp="http://schemas.microsoft.com/office/drawing/2018/hyperlinkcolor" val="tx"/>
                  </a:ext>
                </a:extLst>
              </a:hlinkClick>
            </a:endParaRPr>
          </a:p>
          <a:p>
            <a:r>
              <a:rPr lang="en-GB" sz="1400" dirty="0">
                <a:latin typeface="proxima-nova"/>
                <a:hlinkClick r:id="rId2">
                  <a:extLst>
                    <a:ext uri="{A12FA001-AC4F-418D-AE19-62706E023703}">
                      <ahyp:hlinkClr xmlns:ahyp="http://schemas.microsoft.com/office/drawing/2018/hyperlinkcolor" val="tx"/>
                    </a:ext>
                  </a:extLst>
                </a:hlinkClick>
              </a:rPr>
              <a:t>https://www.coburgbanks.co.uk/blog/assessing-applicants/6-different-types-of-interview/</a:t>
            </a:r>
            <a:r>
              <a:rPr lang="en-GB" sz="1400" dirty="0">
                <a:latin typeface="proxima-nova"/>
              </a:rPr>
              <a:t> </a:t>
            </a:r>
          </a:p>
          <a:p>
            <a:endParaRPr lang="en-GB" sz="1400" dirty="0">
              <a:latin typeface="proxima-nova"/>
            </a:endParaRPr>
          </a:p>
          <a:p>
            <a:r>
              <a:rPr lang="en-GB" sz="1400" dirty="0">
                <a:latin typeface="proxima-nova"/>
                <a:hlinkClick r:id="rId2">
                  <a:extLst>
                    <a:ext uri="{A12FA001-AC4F-418D-AE19-62706E023703}">
                      <ahyp:hlinkClr xmlns:ahyp="http://schemas.microsoft.com/office/drawing/2018/hyperlinkcolor" val="tx"/>
                    </a:ext>
                  </a:extLst>
                </a:hlinkClick>
              </a:rPr>
              <a:t>https://www.coburgbanks.co.uk/blog/assessing-applicants/6-different-types-of-interview/</a:t>
            </a:r>
            <a:endParaRPr lang="en-GB" sz="1400" dirty="0">
              <a:latin typeface="proxima-nova"/>
            </a:endParaRPr>
          </a:p>
          <a:p>
            <a:endParaRPr lang="en-GB" sz="1400" dirty="0">
              <a:latin typeface="proxima-nova"/>
            </a:endParaRPr>
          </a:p>
          <a:p>
            <a:r>
              <a:rPr lang="en-GB" sz="1400" u="sng" dirty="0"/>
              <a:t>https://targetjobs.co.uk/careers-advice/interview-types/273645-how-to-handle-a-telephone-interview</a:t>
            </a:r>
          </a:p>
          <a:p>
            <a:endParaRPr lang="en-GB" sz="1400" dirty="0">
              <a:latin typeface="proxima-nova"/>
            </a:endParaRPr>
          </a:p>
          <a:p>
            <a:r>
              <a:rPr lang="en-GB" sz="1400" u="sng" dirty="0">
                <a:latin typeface="inherit"/>
                <a:hlinkClick r:id="rId3">
                  <a:extLst>
                    <a:ext uri="{A12FA001-AC4F-418D-AE19-62706E023703}">
                      <ahyp:hlinkClr xmlns:ahyp="http://schemas.microsoft.com/office/drawing/2018/hyperlinkcolor" val="tx"/>
                    </a:ext>
                  </a:extLst>
                </a:hlinkClick>
              </a:rPr>
              <a:t>https://searchhrsoftware.techtarget.com/definition/video-interview</a:t>
            </a:r>
            <a:endParaRPr lang="en-GB" sz="1400" u="sng" dirty="0">
              <a:latin typeface="inherit"/>
            </a:endParaRPr>
          </a:p>
          <a:p>
            <a:endParaRPr lang="en-GB" sz="1400" u="sng" dirty="0">
              <a:latin typeface="inherit"/>
            </a:endParaRPr>
          </a:p>
          <a:p>
            <a:r>
              <a:rPr lang="en-GB" sz="1400" u="sng" dirty="0">
                <a:latin typeface="inherit"/>
                <a:hlinkClick r:id="rId4">
                  <a:extLst>
                    <a:ext uri="{A12FA001-AC4F-418D-AE19-62706E023703}">
                      <ahyp:hlinkClr xmlns:ahyp="http://schemas.microsoft.com/office/drawing/2018/hyperlinkcolor" val="tx"/>
                    </a:ext>
                  </a:extLst>
                </a:hlinkClick>
              </a:rPr>
              <a:t>https://www.wisegeek.com/what-is-a-panel-interview.htm</a:t>
            </a:r>
            <a:endParaRPr lang="en-GB" sz="1400" u="sng" dirty="0">
              <a:latin typeface="inherit"/>
            </a:endParaRPr>
          </a:p>
          <a:p>
            <a:endParaRPr lang="en-GB" sz="1400" u="sng" dirty="0">
              <a:latin typeface="inherit"/>
            </a:endParaRPr>
          </a:p>
          <a:p>
            <a:r>
              <a:rPr lang="en-GB" sz="1400" u="sng" dirty="0">
                <a:hlinkClick r:id="rId5">
                  <a:extLst>
                    <a:ext uri="{A12FA001-AC4F-418D-AE19-62706E023703}">
                      <ahyp:hlinkClr xmlns:ahyp="http://schemas.microsoft.com/office/drawing/2018/hyperlinkcolor" val="tx"/>
                    </a:ext>
                  </a:extLst>
                </a:hlinkClick>
              </a:rPr>
              <a:t>https://resources.workable.com/tutorial/best-recruiting-assessment-tools</a:t>
            </a:r>
            <a:r>
              <a:rPr lang="en-GB" sz="1400" u="sng" dirty="0"/>
              <a:t>?</a:t>
            </a:r>
          </a:p>
          <a:p>
            <a:endParaRPr lang="en-GB" sz="1400" u="sng" dirty="0"/>
          </a:p>
          <a:p>
            <a:r>
              <a:rPr lang="en-GB" sz="1400" u="sng" dirty="0">
                <a:hlinkClick r:id="rId6">
                  <a:extLst>
                    <a:ext uri="{A12FA001-AC4F-418D-AE19-62706E023703}">
                      <ahyp:hlinkClr xmlns:ahyp="http://schemas.microsoft.com/office/drawing/2018/hyperlinkcolor" val="tx"/>
                    </a:ext>
                  </a:extLst>
                </a:hlinkClick>
              </a:rPr>
              <a:t>https://www.best-job-interview.com/group-interviews.html</a:t>
            </a:r>
            <a:endParaRPr lang="en-GB" sz="1400" u="sng" dirty="0"/>
          </a:p>
          <a:p>
            <a:endParaRPr lang="en-GB" sz="1400" u="sng" dirty="0"/>
          </a:p>
          <a:p>
            <a:r>
              <a:rPr lang="en-GB" sz="1400" u="sng" dirty="0">
                <a:hlinkClick r:id="rId7">
                  <a:extLst>
                    <a:ext uri="{A12FA001-AC4F-418D-AE19-62706E023703}">
                      <ahyp:hlinkClr xmlns:ahyp="http://schemas.microsoft.com/office/drawing/2018/hyperlinkcolor" val="tx"/>
                    </a:ext>
                  </a:extLst>
                </a:hlinkClick>
              </a:rPr>
              <a:t>https://spinter.lt/site/en/vidinis/vidmenu/face-to-face-interview</a:t>
            </a:r>
            <a:endParaRPr lang="en-GB" sz="1400" u="sng" dirty="0"/>
          </a:p>
          <a:p>
            <a:endParaRPr lang="en-GB" sz="1400" u="sng" dirty="0"/>
          </a:p>
          <a:p>
            <a:r>
              <a:rPr lang="en-GB" sz="1400" u="sng" dirty="0"/>
              <a:t>https://spinter.lt/site/en/vidinis/vidmenu/face-to-face-interview</a:t>
            </a:r>
          </a:p>
          <a:p>
            <a:endParaRPr lang="en-GB" sz="1400" u="sng" dirty="0"/>
          </a:p>
          <a:p>
            <a:r>
              <a:rPr lang="en-GB" sz="1400" u="sng" dirty="0">
                <a:latin typeface="proxima-nova"/>
              </a:rPr>
              <a:t>https://www.coburgbanks.co.uk/blog/assessing-applicants/6-different-types-of-interview/</a:t>
            </a:r>
          </a:p>
          <a:p>
            <a:endParaRPr lang="en-GB" sz="1400" u="sng" dirty="0"/>
          </a:p>
          <a:p>
            <a:r>
              <a:rPr lang="en-GB" sz="1400" u="sng" dirty="0"/>
              <a:t>https://content.wisestep.com/employee-selection-methods/</a:t>
            </a:r>
          </a:p>
          <a:p>
            <a:endParaRPr lang="en-GB" u="sng" dirty="0"/>
          </a:p>
          <a:p>
            <a:endParaRPr lang="en-GB" u="sng" dirty="0"/>
          </a:p>
          <a:p>
            <a:endParaRPr lang="en-GB" u="sng" dirty="0">
              <a:latin typeface="inherit"/>
            </a:endParaRPr>
          </a:p>
          <a:p>
            <a:endParaRPr lang="en-GB" u="sng" dirty="0">
              <a:latin typeface="inherit"/>
            </a:endParaRPr>
          </a:p>
          <a:p>
            <a:endParaRPr lang="en-GB" dirty="0">
              <a:solidFill>
                <a:srgbClr val="555555"/>
              </a:solidFill>
              <a:latin typeface="proxima-nova"/>
            </a:endParaRPr>
          </a:p>
          <a:p>
            <a:endParaRPr lang="en-GB" dirty="0">
              <a:solidFill>
                <a:srgbClr val="555555"/>
              </a:solidFill>
              <a:latin typeface="proxima-nova"/>
            </a:endParaRPr>
          </a:p>
        </p:txBody>
      </p:sp>
    </p:spTree>
    <p:extLst>
      <p:ext uri="{BB962C8B-B14F-4D97-AF65-F5344CB8AC3E}">
        <p14:creationId xmlns:p14="http://schemas.microsoft.com/office/powerpoint/2010/main" val="28316214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1078</Words>
  <Application>Microsoft Office PowerPoint</Application>
  <PresentationFormat>Widescreen</PresentationFormat>
  <Paragraphs>101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inherit</vt:lpstr>
      <vt:lpstr>proxima-nova</vt:lpstr>
      <vt:lpstr>Office Theme</vt:lpstr>
      <vt:lpstr>Audit sheet/Presentation plan.  :Rachel A = Job analysis  :Khalid A = Different means of job advertising the jobs  :Eva = Creating a personnel specification .  :Rachel Bancroft = Crete a job description.  :Khalid A = CV’s application forms  :Darren Wilson = Interview panels and any other selection methods  </vt:lpstr>
      <vt:lpstr>Darren Wilson   U.W.T.S.D.  1817418</vt:lpstr>
      <vt:lpstr>INTERVIEW PANELS</vt:lpstr>
      <vt:lpstr>PowerPoint Presentation</vt:lpstr>
      <vt:lpstr>OTHER SELECTION METHODS….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Darren Wilson U.W.T.S.D. 1817418</dc:title>
  <dc:creator>Darren Wilson (1817418)</dc:creator>
  <cp:lastModifiedBy>Darren Wilson (1817418)</cp:lastModifiedBy>
  <cp:revision>19</cp:revision>
  <dcterms:created xsi:type="dcterms:W3CDTF">2019-07-01T01:25:06Z</dcterms:created>
  <dcterms:modified xsi:type="dcterms:W3CDTF">2019-07-01T09:07:06Z</dcterms:modified>
</cp:coreProperties>
</file>