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handoutMasterIdLst>
    <p:handoutMasterId r:id="rId22"/>
  </p:handout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6" r:id="rId11"/>
    <p:sldId id="268" r:id="rId12"/>
    <p:sldId id="269" r:id="rId13"/>
    <p:sldId id="282" r:id="rId14"/>
    <p:sldId id="273" r:id="rId15"/>
    <p:sldId id="270" r:id="rId16"/>
    <p:sldId id="272" r:id="rId17"/>
    <p:sldId id="271" r:id="rId18"/>
    <p:sldId id="274" r:id="rId19"/>
    <p:sldId id="275" r:id="rId2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868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FAD07C-82A1-4017-BC8F-72827A5FFDD1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02807-7A76-407F-A097-6C526B93B8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2656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FB0694-BED3-418A-9EE6-C47FEF11D111}" type="datetimeFigureOut">
              <a:rPr lang="en-GB" smtClean="0"/>
              <a:t>30/01/2018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E862A4-5F76-48D6-A659-24114DD594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3952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052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024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120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0261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814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526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4172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2516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69818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9701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1684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E8FAD2-7AAF-42DB-88CF-689475CFBC71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30/01/2018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0050BB-CE68-4923-881F-E949AA68F86F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731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1124744"/>
            <a:ext cx="6336704" cy="1152128"/>
          </a:xfrm>
          <a:solidFill>
            <a:schemeClr val="accent1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Plotting your data </a:t>
            </a:r>
          </a:p>
        </p:txBody>
      </p:sp>
    </p:spTree>
    <p:extLst>
      <p:ext uri="{BB962C8B-B14F-4D97-AF65-F5344CB8AC3E}">
        <p14:creationId xmlns:p14="http://schemas.microsoft.com/office/powerpoint/2010/main" val="3343305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Dealing with data: common questions an archaeologist might 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38401"/>
            <a:ext cx="8229600" cy="2590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How many pot sherds do I have on this site?</a:t>
            </a:r>
          </a:p>
          <a:p>
            <a:r>
              <a:rPr lang="en-GB" dirty="0">
                <a:solidFill>
                  <a:schemeClr val="bg1"/>
                </a:solidFill>
              </a:rPr>
              <a:t>How many types or styles? </a:t>
            </a:r>
          </a:p>
          <a:p>
            <a:r>
              <a:rPr lang="en-GB" dirty="0">
                <a:solidFill>
                  <a:schemeClr val="bg1"/>
                </a:solidFill>
              </a:rPr>
              <a:t>How many periods or phases are represented?</a:t>
            </a:r>
          </a:p>
          <a:p>
            <a:pPr>
              <a:buNone/>
            </a:pP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90600" y="4876800"/>
            <a:ext cx="6781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C0504D">
                    <a:lumMod val="40000"/>
                    <a:lumOff val="60000"/>
                  </a:srgbClr>
                </a:solidFill>
              </a:rPr>
              <a:t>These are questions based on a SINGLE VARIABLE: pottery</a:t>
            </a:r>
          </a:p>
        </p:txBody>
      </p:sp>
    </p:spTree>
    <p:extLst>
      <p:ext uri="{BB962C8B-B14F-4D97-AF65-F5344CB8AC3E}">
        <p14:creationId xmlns:p14="http://schemas.microsoft.com/office/powerpoint/2010/main" val="1550115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74638"/>
            <a:ext cx="8839200" cy="1477962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Pie chart with one variable (animal bone),  expressed as percentages of the total assemblage. </a:t>
            </a:r>
            <a:r>
              <a:rPr lang="en-GB" sz="2400" dirty="0">
                <a:solidFill>
                  <a:prstClr val="white"/>
                </a:solidFill>
              </a:rPr>
              <a:t>The bone is divided into </a:t>
            </a:r>
            <a:r>
              <a:rPr lang="en-GB" sz="2400" dirty="0">
                <a:solidFill>
                  <a:srgbClr val="FF0000"/>
                </a:solidFill>
              </a:rPr>
              <a:t>nominal categories </a:t>
            </a:r>
            <a:r>
              <a:rPr lang="en-GB" sz="2400" dirty="0">
                <a:solidFill>
                  <a:prstClr val="white"/>
                </a:solidFill>
              </a:rPr>
              <a:t>(categories with a name): sheep/goat, cattle, pig, horse. </a:t>
            </a:r>
            <a:r>
              <a:rPr lang="en-GB" sz="2400" dirty="0">
                <a:solidFill>
                  <a:schemeClr val="bg1"/>
                </a:solidFill>
              </a:rPr>
              <a:t>This shows the relative proportions of data that has no ‘order’.</a:t>
            </a:r>
            <a:r>
              <a:rPr lang="en-GB" sz="2400" dirty="0">
                <a:solidFill>
                  <a:prstClr val="white"/>
                </a:solidFill>
              </a:rPr>
              <a:t> 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5400" y="2057400"/>
            <a:ext cx="6522952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9652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204864"/>
            <a:ext cx="6621582" cy="3939422"/>
          </a:xfrm>
        </p:spPr>
      </p:pic>
      <p:sp>
        <p:nvSpPr>
          <p:cNvPr id="6" name="TextBox 5"/>
          <p:cNvSpPr txBox="1"/>
          <p:nvPr/>
        </p:nvSpPr>
        <p:spPr>
          <a:xfrm>
            <a:off x="1066800" y="404664"/>
            <a:ext cx="7543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The same data, shown in a bar chart. Again, this has  just one variable: quantities of animal bone, divided into nominal categories.</a:t>
            </a:r>
          </a:p>
        </p:txBody>
      </p:sp>
    </p:spTree>
    <p:extLst>
      <p:ext uri="{BB962C8B-B14F-4D97-AF65-F5344CB8AC3E}">
        <p14:creationId xmlns:p14="http://schemas.microsoft.com/office/powerpoint/2010/main" val="4286716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50" y="1500188"/>
            <a:ext cx="7072313" cy="521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1643063" y="6286500"/>
            <a:ext cx="1071562" cy="3571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5364" name="TextBox 3"/>
          <p:cNvSpPr txBox="1">
            <a:spLocks noChangeArrowheads="1"/>
          </p:cNvSpPr>
          <p:nvPr/>
        </p:nvSpPr>
        <p:spPr bwMode="auto">
          <a:xfrm>
            <a:off x="771550" y="304800"/>
            <a:ext cx="745802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400" dirty="0" err="1">
                <a:solidFill>
                  <a:prstClr val="white"/>
                </a:solidFill>
              </a:rPr>
              <a:t>Bragasetter</a:t>
            </a:r>
            <a:r>
              <a:rPr lang="en-US" sz="2400" dirty="0">
                <a:solidFill>
                  <a:prstClr val="white"/>
                </a:solidFill>
              </a:rPr>
              <a:t>: P from different areas of the farm, compared to controls. Nominal data, but there is a spatial element. Note: there are 3 variables. </a:t>
            </a:r>
            <a:endParaRPr lang="en-GB" sz="2400" dirty="0">
              <a:solidFill>
                <a:prstClr val="white"/>
              </a:solidFill>
            </a:endParaRPr>
          </a:p>
        </p:txBody>
      </p:sp>
      <p:sp>
        <p:nvSpPr>
          <p:cNvPr id="15365" name="TextBox 6"/>
          <p:cNvSpPr txBox="1">
            <a:spLocks noChangeArrowheads="1"/>
          </p:cNvSpPr>
          <p:nvPr/>
        </p:nvSpPr>
        <p:spPr bwMode="auto">
          <a:xfrm>
            <a:off x="4500563" y="1643063"/>
            <a:ext cx="264318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>
                <a:solidFill>
                  <a:prstClr val="black"/>
                </a:solidFill>
              </a:rPr>
              <a:t>(mg P per 1g soil)</a:t>
            </a:r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351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1203970"/>
            <a:ext cx="7239000" cy="5654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4643438" y="1412875"/>
            <a:ext cx="18716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solidFill>
                  <a:prstClr val="black"/>
                </a:solidFill>
                <a:cs typeface="Arial" charset="0"/>
              </a:rPr>
              <a:t>Tofts Ness</a:t>
            </a:r>
          </a:p>
        </p:txBody>
      </p:sp>
      <p:pic>
        <p:nvPicPr>
          <p:cNvPr id="20484" name="Picture 4" descr="salome_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30887" y="3717032"/>
            <a:ext cx="1368425" cy="92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This bar chart shows phosphate levels stratigraphically,  by chronological period. Ordinal data: there is an order, but no regular intervals. If this had been plotted by depth on the Y axis, this would be interval data.</a:t>
            </a:r>
          </a:p>
        </p:txBody>
      </p:sp>
    </p:spTree>
    <p:extLst>
      <p:ext uri="{BB962C8B-B14F-4D97-AF65-F5344CB8AC3E}">
        <p14:creationId xmlns:p14="http://schemas.microsoft.com/office/powerpoint/2010/main" val="25947817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5833" y="116632"/>
            <a:ext cx="8229600" cy="936104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Types of variable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4221088"/>
            <a:ext cx="8229600" cy="233712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bg1"/>
                </a:solidFill>
              </a:rPr>
              <a:t>Quantitative variables (can be counted or measured)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Interval</a:t>
            </a:r>
            <a:r>
              <a:rPr lang="en-GB" sz="2400" dirty="0">
                <a:solidFill>
                  <a:schemeClr val="bg1"/>
                </a:solidFill>
              </a:rPr>
              <a:t>: variables that have equal intervals between them, e.g. 50 year periods or 10 metres</a:t>
            </a:r>
          </a:p>
          <a:p>
            <a:pPr marL="0" indent="0">
              <a:buNone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Ratio</a:t>
            </a:r>
            <a:r>
              <a:rPr lang="en-GB" sz="2400" dirty="0">
                <a:solidFill>
                  <a:schemeClr val="bg1"/>
                </a:solidFill>
              </a:rPr>
              <a:t>: interval variables that can be expressed as multiples of each other, e.g. weights or lengths.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1560" y="1340768"/>
            <a:ext cx="7776864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Categorical variables (can be ordered, but not measured)</a:t>
            </a:r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Nominal</a:t>
            </a:r>
            <a:r>
              <a:rPr lang="en-GB" sz="2400" dirty="0">
                <a:solidFill>
                  <a:schemeClr val="bg1"/>
                </a:solidFill>
              </a:rPr>
              <a:t>: labels or names, e.g. artefact type or period, or different areas of the site</a:t>
            </a:r>
          </a:p>
          <a:p>
            <a:endParaRPr lang="en-GB" sz="16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Ordinal</a:t>
            </a:r>
            <a:r>
              <a:rPr lang="en-GB" sz="2400" dirty="0">
                <a:solidFill>
                  <a:schemeClr val="bg1"/>
                </a:solidFill>
              </a:rPr>
              <a:t>: variables that have an order, but that don’t have equal intervals, e.g. the condition of an artefact (excellent, v. good, ok, poor, terrible)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6070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Percentages and sample size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40000" lnSpcReduction="20000"/>
          </a:bodyPr>
          <a:lstStyle/>
          <a:p>
            <a:pPr>
              <a:buNone/>
            </a:pPr>
            <a:r>
              <a:rPr lang="en-US" dirty="0"/>
              <a:t> 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1) Which sounds more impressive, A or B?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                        A) 2 out of 4 subjects agreed      B) 50% of subjects agreed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           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                        A) 400 out of 800 subjects agreed     B) 50% of subjects agreed</a:t>
            </a:r>
          </a:p>
          <a:p>
            <a:pPr>
              <a:buNone/>
            </a:pPr>
            <a:endParaRPr lang="en-US" sz="5100" b="1" dirty="0">
              <a:solidFill>
                <a:schemeClr val="bg1"/>
              </a:solidFill>
            </a:endParaRP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 Which result would you trust more? How do we report such results?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2) What is unclear? How can we restate this?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In our survey we polled 1000 people, though 200 declined to participate.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Of the 800 who responded, 400 said yes to the question ‘Are you a teapot?’</a:t>
            </a:r>
          </a:p>
          <a:p>
            <a:pPr>
              <a:buNone/>
            </a:pPr>
            <a:r>
              <a:rPr lang="en-US" sz="5100" b="1" dirty="0">
                <a:solidFill>
                  <a:schemeClr val="bg1"/>
                </a:solidFill>
              </a:rPr>
              <a:t>Is this a representative sample of the general population? Or might there be some significance in the fact that our sample population is made up largely of archaeologists? Plan your sampling strategy carefully!</a:t>
            </a:r>
          </a:p>
        </p:txBody>
      </p:sp>
    </p:spTree>
    <p:extLst>
      <p:ext uri="{BB962C8B-B14F-4D97-AF65-F5344CB8AC3E}">
        <p14:creationId xmlns:p14="http://schemas.microsoft.com/office/powerpoint/2010/main" val="3828096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Developing a sampling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Objectives: what are you trying to find out?</a:t>
            </a:r>
          </a:p>
          <a:p>
            <a:r>
              <a:rPr lang="en-GB" sz="2800" dirty="0">
                <a:solidFill>
                  <a:schemeClr val="bg1"/>
                </a:solidFill>
              </a:rPr>
              <a:t>Target population: what are you sampling? What are you excluding from the sample? </a:t>
            </a:r>
          </a:p>
          <a:p>
            <a:r>
              <a:rPr lang="en-GB" sz="2800" dirty="0">
                <a:solidFill>
                  <a:schemeClr val="bg1"/>
                </a:solidFill>
              </a:rPr>
              <a:t>What data are you collecting? (Everything? Everything pre-Victorian?)</a:t>
            </a:r>
          </a:p>
          <a:p>
            <a:r>
              <a:rPr lang="en-GB" sz="2800" dirty="0">
                <a:solidFill>
                  <a:schemeClr val="bg1"/>
                </a:solidFill>
              </a:rPr>
              <a:t>How precise do you need to be (5m squares? Every 20m? 40 litre soil samples?)</a:t>
            </a:r>
          </a:p>
          <a:p>
            <a:r>
              <a:rPr lang="en-GB" sz="2800" dirty="0">
                <a:solidFill>
                  <a:schemeClr val="bg1"/>
                </a:solidFill>
              </a:rPr>
              <a:t>Method of measurement: what will you do with your assemblage/samples?</a:t>
            </a:r>
          </a:p>
          <a:p>
            <a:endParaRPr lang="en-GB" sz="2800" dirty="0">
              <a:solidFill>
                <a:schemeClr val="bg1"/>
              </a:solidFill>
            </a:endParaRPr>
          </a:p>
          <a:p>
            <a:pPr>
              <a:buNone/>
            </a:pP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1889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wattsupwiththat.files.wordpress.com/2010/11/diminished_return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595766"/>
            <a:ext cx="6117771" cy="36553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  <a:extLst/>
        </p:spPr>
      </p:pic>
      <p:sp>
        <p:nvSpPr>
          <p:cNvPr id="4" name="TextBox 3"/>
          <p:cNvSpPr txBox="1"/>
          <p:nvPr/>
        </p:nvSpPr>
        <p:spPr>
          <a:xfrm>
            <a:off x="816429" y="228600"/>
            <a:ext cx="66511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prstClr val="white"/>
                </a:solidFill>
              </a:rPr>
              <a:t>You know you have done enough sampling when your graphs tell you nothing new.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16429" y="5334000"/>
            <a:ext cx="7391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This is a term borrowed from economics, but the principal is the same: small sample sizes can be skewed, but once you have enough information the results stay the same.</a:t>
            </a: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914400" y="2132856"/>
            <a:ext cx="345232" cy="165618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930491" y="1881487"/>
            <a:ext cx="461665" cy="2880321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GB" dirty="0"/>
              <a:t>Number of samples taken</a:t>
            </a:r>
          </a:p>
        </p:txBody>
      </p:sp>
      <p:sp>
        <p:nvSpPr>
          <p:cNvPr id="9" name="Rectangle 8"/>
          <p:cNvSpPr/>
          <p:nvPr/>
        </p:nvSpPr>
        <p:spPr>
          <a:xfrm>
            <a:off x="914400" y="5149334"/>
            <a:ext cx="6117771" cy="1846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2626228" y="4964668"/>
            <a:ext cx="3817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New information gained</a:t>
            </a:r>
          </a:p>
        </p:txBody>
      </p:sp>
    </p:spTree>
    <p:extLst>
      <p:ext uri="{BB962C8B-B14F-4D97-AF65-F5344CB8AC3E}">
        <p14:creationId xmlns:p14="http://schemas.microsoft.com/office/powerpoint/2010/main" val="3752343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planetgeog.com/AQA%20Geography/New%20Spec/A2/Fieldwork/Inner%20city%20decline/sampling-method-diagram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353050" cy="4572000"/>
          </a:xfrm>
          <a:prstGeom prst="rect">
            <a:avLst/>
          </a:prstGeom>
          <a:noFill/>
        </p:spPr>
      </p:pic>
      <p:pic>
        <p:nvPicPr>
          <p:cNvPr id="6" name="Picture 5" descr="http://www.webapps.cee.vt.edu/ewr/environmental/teach/smprimer/design/unaligned.jpg"/>
          <p:cNvPicPr>
            <a:picLocks noChangeAspect="1" noChangeArrowheads="1"/>
          </p:cNvPicPr>
          <p:nvPr/>
        </p:nvPicPr>
        <p:blipFill>
          <a:blip r:embed="rId3" cstate="print"/>
          <a:srcRect r="17608" b="9441"/>
          <a:stretch>
            <a:fillRect/>
          </a:stretch>
        </p:blipFill>
        <p:spPr bwMode="auto">
          <a:xfrm>
            <a:off x="1905000" y="4724400"/>
            <a:ext cx="2052150" cy="1905000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114800" y="4724400"/>
            <a:ext cx="4800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Stratified sampling  (also called stratified random sampling) is a combination of random and systematic. It means taking random samples within a system.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715000" y="381000"/>
            <a:ext cx="2514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Problem with random sampling: all your samples could end up coming from one part of the site.</a:t>
            </a:r>
          </a:p>
        </p:txBody>
      </p:sp>
    </p:spTree>
    <p:extLst>
      <p:ext uri="{BB962C8B-B14F-4D97-AF65-F5344CB8AC3E}">
        <p14:creationId xmlns:p14="http://schemas.microsoft.com/office/powerpoint/2010/main" val="42154201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Sampling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19200"/>
            <a:ext cx="8610600" cy="14478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>
                <a:solidFill>
                  <a:schemeClr val="bg1"/>
                </a:solidFill>
              </a:rPr>
              <a:t>It’s important to think about how you’re going to analyse your data BEFORE YOU EVEN START TO EXCAVATE.</a:t>
            </a:r>
          </a:p>
          <a:p>
            <a:pPr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Ekky\Pictures\sampling at West Deeping.jpg"/>
          <p:cNvPicPr>
            <a:picLocks noChangeAspect="1" noChangeArrowheads="1"/>
          </p:cNvPicPr>
          <p:nvPr/>
        </p:nvPicPr>
        <p:blipFill>
          <a:blip r:embed="rId2" cstate="print"/>
          <a:srcRect t="6356" b="2542"/>
          <a:stretch>
            <a:fillRect/>
          </a:stretch>
        </p:blipFill>
        <p:spPr bwMode="auto">
          <a:xfrm>
            <a:off x="1143000" y="2362200"/>
            <a:ext cx="6937248" cy="419906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203603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6324" y="332656"/>
            <a:ext cx="8610600" cy="1447800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dirty="0">
                <a:solidFill>
                  <a:schemeClr val="bg1"/>
                </a:solidFill>
              </a:rPr>
              <a:t>How might these samples be presented?</a:t>
            </a:r>
          </a:p>
          <a:p>
            <a:pPr marL="514350" indent="-514350">
              <a:buAutoNum type="arabicParenR"/>
            </a:pPr>
            <a:r>
              <a:rPr lang="en-GB" dirty="0">
                <a:solidFill>
                  <a:schemeClr val="bg1"/>
                </a:solidFill>
              </a:rPr>
              <a:t>By variable, in pie charts</a:t>
            </a:r>
          </a:p>
          <a:p>
            <a:pPr marL="514350" indent="-514350">
              <a:buAutoNum type="arabicParenR"/>
            </a:pPr>
            <a:r>
              <a:rPr lang="en-GB" dirty="0">
                <a:solidFill>
                  <a:schemeClr val="bg1"/>
                </a:solidFill>
              </a:rPr>
              <a:t>By variable in site plan, as dots coded by size or colour</a:t>
            </a:r>
          </a:p>
        </p:txBody>
      </p:sp>
      <p:pic>
        <p:nvPicPr>
          <p:cNvPr id="1026" name="Picture 2" descr="C:\Users\Ekky\Pictures\sampling at West Deeping.jpg"/>
          <p:cNvPicPr>
            <a:picLocks noChangeAspect="1" noChangeArrowheads="1"/>
          </p:cNvPicPr>
          <p:nvPr/>
        </p:nvPicPr>
        <p:blipFill>
          <a:blip r:embed="rId2" cstate="print"/>
          <a:srcRect t="6356" b="2542"/>
          <a:stretch>
            <a:fillRect/>
          </a:stretch>
        </p:blipFill>
        <p:spPr bwMode="auto">
          <a:xfrm>
            <a:off x="1143000" y="2362200"/>
            <a:ext cx="6937248" cy="419906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313635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puxton fieldwkg"/>
          <p:cNvPicPr>
            <a:picLocks noChangeAspect="1" noChangeArrowheads="1"/>
          </p:cNvPicPr>
          <p:nvPr/>
        </p:nvPicPr>
        <p:blipFill>
          <a:blip r:embed="rId2" cstate="print">
            <a:lum contrast="24000"/>
          </a:blip>
          <a:srcRect/>
          <a:stretch>
            <a:fillRect/>
          </a:stretch>
        </p:blipFill>
        <p:spPr bwMode="auto">
          <a:xfrm>
            <a:off x="539552" y="104775"/>
            <a:ext cx="4073525" cy="675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5198740" y="1480456"/>
            <a:ext cx="320040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Fieldwalking plots: plotting quantitative spatial data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198740" y="3645024"/>
            <a:ext cx="30137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This could also be done with colour, making the ‘hot spots’ redder. </a:t>
            </a:r>
          </a:p>
        </p:txBody>
      </p:sp>
    </p:spTree>
    <p:extLst>
      <p:ext uri="{BB962C8B-B14F-4D97-AF65-F5344CB8AC3E}">
        <p14:creationId xmlns:p14="http://schemas.microsoft.com/office/powerpoint/2010/main" val="22897746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s://encrypted-tbn2.gstatic.com/images?q=tbn:ANd9GcSLkdX4BO3uQg9y2suTq043Sq-AzrZVzliVvFRQ5fWgCha9J5JXi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3529092"/>
            <a:ext cx="3923928" cy="3328907"/>
          </a:xfrm>
          <a:prstGeom prst="rect">
            <a:avLst/>
          </a:prstGeom>
          <a:noFill/>
        </p:spPr>
      </p:pic>
      <p:pic>
        <p:nvPicPr>
          <p:cNvPr id="23558" name="Picture 6" descr="http://3.bp.blogspot.com/-HkJqa5bpR7g/TgW3xG_1OfI/AAAAAAAAFTQ/BbBkkjUCm1Q/s800/UK%2520O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15408"/>
            <a:ext cx="4366964" cy="6742592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23528" y="476672"/>
            <a:ext cx="3888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prstClr val="white"/>
                </a:solidFill>
              </a:rPr>
              <a:t>Plotting spatial data: topography and contour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7505" y="2204864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Contours can also be used to indicate concentrations or frequencies of material. </a:t>
            </a:r>
          </a:p>
        </p:txBody>
      </p:sp>
    </p:spTree>
    <p:extLst>
      <p:ext uri="{BB962C8B-B14F-4D97-AF65-F5344CB8AC3E}">
        <p14:creationId xmlns:p14="http://schemas.microsoft.com/office/powerpoint/2010/main" val="5560123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4"/>
          <p:cNvSpPr>
            <a:spLocks noGrp="1" noChangeArrowheads="1"/>
          </p:cNvSpPr>
          <p:nvPr>
            <p:ph type="title" idx="4294967295"/>
          </p:nvPr>
        </p:nvSpPr>
        <p:spPr>
          <a:xfrm>
            <a:off x="428625" y="51435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nl-NL" sz="3200" dirty="0">
                <a:solidFill>
                  <a:schemeClr val="bg1"/>
                </a:solidFill>
              </a:rPr>
              <a:t>Plotting spatial data on a microscopic scale</a:t>
            </a:r>
            <a:endParaRPr lang="en-GB" sz="2400" dirty="0">
              <a:solidFill>
                <a:schemeClr val="bg1"/>
              </a:solidFill>
            </a:endParaRPr>
          </a:p>
        </p:txBody>
      </p:sp>
      <p:pic>
        <p:nvPicPr>
          <p:cNvPr id="40963" name="Picture 5" descr="BK4"/>
          <p:cNvPicPr>
            <a:picLocks noChangeAspect="1" noChangeArrowheads="1"/>
          </p:cNvPicPr>
          <p:nvPr/>
        </p:nvPicPr>
        <p:blipFill>
          <a:blip r:embed="rId2" cstate="print"/>
          <a:srcRect r="59706" b="59415"/>
          <a:stretch>
            <a:fillRect/>
          </a:stretch>
        </p:blipFill>
        <p:spPr bwMode="auto">
          <a:xfrm>
            <a:off x="179388" y="188913"/>
            <a:ext cx="4032250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4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0"/>
            <a:ext cx="4167187" cy="4167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5" name="AutoShape 7"/>
          <p:cNvSpPr>
            <a:spLocks noChangeArrowheads="1"/>
          </p:cNvSpPr>
          <p:nvPr/>
        </p:nvSpPr>
        <p:spPr bwMode="auto">
          <a:xfrm>
            <a:off x="2700338" y="3933825"/>
            <a:ext cx="215900" cy="863600"/>
          </a:xfrm>
          <a:prstGeom prst="upArrow">
            <a:avLst>
              <a:gd name="adj1" fmla="val 50000"/>
              <a:gd name="adj2" fmla="val 100000"/>
            </a:avLst>
          </a:prstGeom>
          <a:solidFill>
            <a:srgbClr val="FF0000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en-US">
              <a:solidFill>
                <a:srgbClr val="4F81BD"/>
              </a:solidFill>
            </a:endParaRPr>
          </a:p>
        </p:txBody>
      </p:sp>
      <p:sp>
        <p:nvSpPr>
          <p:cNvPr id="40966" name="AutoShape 8"/>
          <p:cNvSpPr>
            <a:spLocks noChangeArrowheads="1"/>
          </p:cNvSpPr>
          <p:nvPr/>
        </p:nvSpPr>
        <p:spPr bwMode="auto">
          <a:xfrm>
            <a:off x="7380288" y="3716338"/>
            <a:ext cx="287337" cy="936625"/>
          </a:xfrm>
          <a:prstGeom prst="upArrow">
            <a:avLst>
              <a:gd name="adj1" fmla="val 50000"/>
              <a:gd name="adj2" fmla="val 8149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40967" name="Text Box 10"/>
          <p:cNvSpPr txBox="1">
            <a:spLocks noChangeArrowheads="1"/>
          </p:cNvSpPr>
          <p:nvPr/>
        </p:nvSpPr>
        <p:spPr bwMode="auto">
          <a:xfrm>
            <a:off x="214313" y="4357688"/>
            <a:ext cx="2714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nl-NL" sz="2400">
                <a:solidFill>
                  <a:prstClr val="white"/>
                </a:solidFill>
              </a:rPr>
              <a:t>Phosphorus map</a:t>
            </a:r>
            <a:endParaRPr lang="en-GB" sz="2400">
              <a:solidFill>
                <a:prstClr val="white"/>
              </a:solidFill>
            </a:endParaRPr>
          </a:p>
        </p:txBody>
      </p:sp>
      <p:sp>
        <p:nvSpPr>
          <p:cNvPr id="40968" name="Text Box 11"/>
          <p:cNvSpPr txBox="1">
            <a:spLocks noChangeArrowheads="1"/>
          </p:cNvSpPr>
          <p:nvPr/>
        </p:nvSpPr>
        <p:spPr bwMode="auto">
          <a:xfrm>
            <a:off x="5357813" y="4286250"/>
            <a:ext cx="22145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nl-NL" sz="2400">
                <a:solidFill>
                  <a:prstClr val="white"/>
                </a:solidFill>
              </a:rPr>
              <a:t>Bromine map</a:t>
            </a:r>
            <a:r>
              <a:rPr lang="nl-NL">
                <a:solidFill>
                  <a:prstClr val="white"/>
                </a:solidFill>
              </a:rPr>
              <a:t> </a:t>
            </a:r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37912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ssmi-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412776"/>
            <a:ext cx="2895600" cy="4267200"/>
          </a:xfrm>
          <a:prstGeom prst="rect">
            <a:avLst/>
          </a:prstGeom>
          <a:noFill/>
        </p:spPr>
      </p:pic>
      <p:pic>
        <p:nvPicPr>
          <p:cNvPr id="24580" name="Picture 4" descr="ssmi-ma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340768"/>
            <a:ext cx="2895600" cy="4267200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899592" y="5805264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Polar ice, October 2008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32040" y="5733256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Polar ice, October 2012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95536" y="260648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prstClr val="white"/>
                </a:solidFill>
              </a:rPr>
              <a:t>Plotting spatial data: mapping a particular feature</a:t>
            </a:r>
          </a:p>
        </p:txBody>
      </p:sp>
    </p:spTree>
    <p:extLst>
      <p:ext uri="{BB962C8B-B14F-4D97-AF65-F5344CB8AC3E}">
        <p14:creationId xmlns:p14="http://schemas.microsoft.com/office/powerpoint/2010/main" val="11194299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s://encrypted-tbn1.gstatic.com/images?q=tbn:ANd9GcRXheYz5XeIP6mlPPknbM4KAIY8aWU2aZ2HKBl90t8ic91WvWwz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9200" y="1524000"/>
            <a:ext cx="6176122" cy="3659141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1219200" y="609600"/>
            <a:ext cx="48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prstClr val="white"/>
                </a:solidFill>
              </a:rPr>
              <a:t>Using colour to show spatial data</a:t>
            </a:r>
          </a:p>
        </p:txBody>
      </p:sp>
    </p:spTree>
    <p:extLst>
      <p:ext uri="{BB962C8B-B14F-4D97-AF65-F5344CB8AC3E}">
        <p14:creationId xmlns:p14="http://schemas.microsoft.com/office/powerpoint/2010/main" val="442494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www.guy-singer.co.uk/family-history/wp-content/uploads/2011/12/1889-booth-poverty-s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19460" name="Picture 4" descr="http://www.benlocker.co.uk/wp-content/uploads/2010/01/key_to_affluen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8104" y="4727769"/>
            <a:ext cx="3025896" cy="213023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1194874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336</TotalTime>
  <Words>641</Words>
  <Application>Microsoft Office PowerPoint</Application>
  <PresentationFormat>On-screen Show (4:3)</PresentationFormat>
  <Paragraphs>65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Calibri</vt:lpstr>
      <vt:lpstr>1_Office Theme</vt:lpstr>
      <vt:lpstr>Plotting your data </vt:lpstr>
      <vt:lpstr>Dealing with data: common questions an archaeologist might ask</vt:lpstr>
      <vt:lpstr>Pie chart with one variable (animal bone),  expressed as percentages of the total assemblage. The bone is divided into nominal categories (categories with a name): sheep/goat, cattle, pig, horse. This shows the relative proportions of data that has no ‘order’. </vt:lpstr>
      <vt:lpstr>PowerPoint Presentation</vt:lpstr>
      <vt:lpstr>PowerPoint Presentation</vt:lpstr>
      <vt:lpstr>PowerPoint Presentation</vt:lpstr>
      <vt:lpstr>Types of variable</vt:lpstr>
      <vt:lpstr>Percentages and sample size</vt:lpstr>
      <vt:lpstr>Developing a sampling strategy</vt:lpstr>
      <vt:lpstr>PowerPoint Presentation</vt:lpstr>
      <vt:lpstr>PowerPoint Presentation</vt:lpstr>
      <vt:lpstr>Sampling strategies</vt:lpstr>
      <vt:lpstr>PowerPoint Presentation</vt:lpstr>
      <vt:lpstr>PowerPoint Presentation</vt:lpstr>
      <vt:lpstr>PowerPoint Presentation</vt:lpstr>
      <vt:lpstr>Plotting spatial data on a microscopic scale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Plotting your data</dc:title>
  <dc:creator>Erika Guttmann-Bond</dc:creator>
  <cp:lastModifiedBy>Martin Bates</cp:lastModifiedBy>
  <cp:revision>11</cp:revision>
  <cp:lastPrinted>2012-11-08T16:35:05Z</cp:lastPrinted>
  <dcterms:created xsi:type="dcterms:W3CDTF">2012-11-05T10:20:49Z</dcterms:created>
  <dcterms:modified xsi:type="dcterms:W3CDTF">2018-01-30T11:25:28Z</dcterms:modified>
</cp:coreProperties>
</file>