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9" r:id="rId1"/>
  </p:sldMasterIdLst>
  <p:sldIdLst>
    <p:sldId id="256" r:id="rId2"/>
    <p:sldId id="268" r:id="rId3"/>
    <p:sldId id="269" r:id="rId4"/>
    <p:sldId id="271" r:id="rId5"/>
    <p:sldId id="272" r:id="rId6"/>
    <p:sldId id="273" r:id="rId7"/>
    <p:sldId id="274" r:id="rId8"/>
    <p:sldId id="275" r:id="rId9"/>
    <p:sldId id="276" r:id="rId10"/>
    <p:sldId id="278" r:id="rId11"/>
    <p:sldId id="277" r:id="rId12"/>
    <p:sldId id="270" r:id="rId13"/>
    <p:sldId id="257" r:id="rId14"/>
    <p:sldId id="258" r:id="rId15"/>
    <p:sldId id="259" r:id="rId16"/>
    <p:sldId id="260" r:id="rId17"/>
    <p:sldId id="261" r:id="rId18"/>
    <p:sldId id="263" r:id="rId19"/>
    <p:sldId id="264" r:id="rId20"/>
    <p:sldId id="266" r:id="rId21"/>
    <p:sldId id="282" r:id="rId22"/>
    <p:sldId id="283" r:id="rId23"/>
    <p:sldId id="281" r:id="rId24"/>
    <p:sldId id="279" r:id="rId25"/>
    <p:sldId id="265" r:id="rId26"/>
    <p:sldId id="267"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4"/>
    <p:restoredTop sz="94626"/>
  </p:normalViewPr>
  <p:slideViewPr>
    <p:cSldViewPr snapToGrid="0" snapToObjects="1">
      <p:cViewPr varScale="1">
        <p:scale>
          <a:sx n="87" d="100"/>
          <a:sy n="87" d="100"/>
        </p:scale>
        <p:origin x="66"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3A35223-2AC7-E84A-B20A-27E90041DE96}" type="datetimeFigureOut">
              <a:rPr lang="en-US" smtClean="0"/>
              <a:t>11/9/2020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164085-A5C3-7348-979A-2B9C52A86930}"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35483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3A35223-2AC7-E84A-B20A-27E90041DE96}" type="datetimeFigureOut">
              <a:rPr lang="en-US" smtClean="0"/>
              <a:t>11/9/2020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1943732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3A35223-2AC7-E84A-B20A-27E90041DE96}" type="datetimeFigureOut">
              <a:rPr lang="en-US" smtClean="0"/>
              <a:t>11/9/2020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164085-A5C3-7348-979A-2B9C52A86930}"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83096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3A35223-2AC7-E84A-B20A-27E90041DE96}" type="datetimeFigureOut">
              <a:rPr lang="en-US" smtClean="0"/>
              <a:t>11/9/2020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25105465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3A35223-2AC7-E84A-B20A-27E90041DE96}" type="datetimeFigureOut">
              <a:rPr lang="en-US" smtClean="0"/>
              <a:t>11/9/2020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3320160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3A35223-2AC7-E84A-B20A-27E90041DE96}" type="datetimeFigureOut">
              <a:rPr lang="en-US" smtClean="0"/>
              <a:t>11/9/2020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17190415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73A35223-2AC7-E84A-B20A-27E90041DE96}" type="datetimeFigureOut">
              <a:rPr lang="en-US" smtClean="0"/>
              <a:t>11/9/2020</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3846074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73A35223-2AC7-E84A-B20A-27E90041DE96}" type="datetimeFigureOut">
              <a:rPr lang="en-US" smtClean="0"/>
              <a:t>11/9/2020</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27164085-A5C3-7348-979A-2B9C52A86930}" type="slidenum">
              <a:rPr lang="en-US" smtClean="0"/>
              <a:t>‹#›</a:t>
            </a:fld>
            <a:endParaRPr lang="en-US"/>
          </a:p>
        </p:txBody>
      </p:sp>
    </p:spTree>
    <p:extLst>
      <p:ext uri="{BB962C8B-B14F-4D97-AF65-F5344CB8AC3E}">
        <p14:creationId xmlns:p14="http://schemas.microsoft.com/office/powerpoint/2010/main" val="10566248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73A35223-2AC7-E84A-B20A-27E90041DE96}" type="datetimeFigureOut">
              <a:rPr lang="en-US" smtClean="0"/>
              <a:t>11/9/2020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33051002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3A35223-2AC7-E84A-B20A-27E90041DE96}" type="datetimeFigureOut">
              <a:rPr lang="en-US" smtClean="0"/>
              <a:t>11/9/2020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34812203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3A35223-2AC7-E84A-B20A-27E90041DE96}" type="datetimeFigureOut">
              <a:rPr lang="en-US" smtClean="0"/>
              <a:t>11/9/2020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1724095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73A35223-2AC7-E84A-B20A-27E90041DE96}" type="datetimeFigureOut">
              <a:rPr lang="en-US" smtClean="0"/>
              <a:t>11/9/2020</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27164085-A5C3-7348-979A-2B9C52A86930}"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3710606"/>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hyperlink" Target="http://www.infed.org/community/community.ht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hyperlink" Target="http://www.infed.org/biblio/b-self.htm"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infed.org/biblio/b-netwk.htm"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kKWln6iPXH8"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www.theguardian.com/environment/2013/jun/15/transition-towns-way-forward" TargetMode="Externa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www.theguardian.com/environment/2013/jun/15/transition-towns-way-forward" TargetMode="External"/><Relationship Id="rId1" Type="http://schemas.openxmlformats.org/officeDocument/2006/relationships/slideLayout" Target="../slideLayouts/slideLayout5.xml"/><Relationship Id="rId6" Type="http://schemas.openxmlformats.org/officeDocument/2006/relationships/hyperlink" Target="https://gov.wales/one-planet-development-practice-guidance" TargetMode="External"/><Relationship Id="rId5" Type="http://schemas.openxmlformats.org/officeDocument/2006/relationships/hyperlink" Target="http://www.oneplanetcouncil.org.uk/" TargetMode="External"/><Relationship Id="rId4" Type="http://schemas.openxmlformats.org/officeDocument/2006/relationships/image" Target="../media/image6.jpeg"/></Relationships>
</file>

<file path=ppt/slides/_rels/slide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8.xml"/><Relationship Id="rId1" Type="http://schemas.openxmlformats.org/officeDocument/2006/relationships/video" Target="https://www.youtube.com/embed/cO1ehQNZI2Q"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8.xml"/><Relationship Id="rId1" Type="http://schemas.openxmlformats.org/officeDocument/2006/relationships/video" Target="https://www.youtube.com/embed/fyLqwBVPThY"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8.xml"/><Relationship Id="rId1" Type="http://schemas.openxmlformats.org/officeDocument/2006/relationships/video" Target="https://www.youtube.com/embed/tuYSDUflfts"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iscvt.org/impact/definition-sustainable-community/" TargetMode="External"/><Relationship Id="rId7" Type="http://schemas.openxmlformats.org/officeDocument/2006/relationships/hyperlink" Target="http://uwtsd.hosted.panopto.com/Panopto/Pages/Viewer.aspx?id=74ac4b65-3c5d-489a-8c41-072968a2f8b3" TargetMode="External"/><Relationship Id="rId2" Type="http://schemas.openxmlformats.org/officeDocument/2006/relationships/hyperlink" Target="http://www.communities.gov.uk/index.asp?id=1139866" TargetMode="External"/><Relationship Id="rId1" Type="http://schemas.openxmlformats.org/officeDocument/2006/relationships/slideLayout" Target="../slideLayouts/slideLayout2.xml"/><Relationship Id="rId6" Type="http://schemas.openxmlformats.org/officeDocument/2006/relationships/hyperlink" Target="http://www.transitionnetwork.org/" TargetMode="External"/><Relationship Id="rId5" Type="http://schemas.openxmlformats.org/officeDocument/2006/relationships/hyperlink" Target="http://www.infed.org/community/community.htm" TargetMode="External"/><Relationship Id="rId4" Type="http://schemas.openxmlformats.org/officeDocument/2006/relationships/hyperlink" Target="http://www.infed.org/communities/sustainable_communities.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Sustainable Communities </a:t>
            </a:r>
            <a:endParaRPr lang="en-US" dirty="0"/>
          </a:p>
        </p:txBody>
      </p:sp>
      <p:sp>
        <p:nvSpPr>
          <p:cNvPr id="3" name="Subtitle 2"/>
          <p:cNvSpPr>
            <a:spLocks noGrp="1"/>
          </p:cNvSpPr>
          <p:nvPr>
            <p:ph type="subTitle" idx="1"/>
          </p:nvPr>
        </p:nvSpPr>
        <p:spPr/>
        <p:txBody>
          <a:bodyPr/>
          <a:lstStyle/>
          <a:p>
            <a:r>
              <a:rPr lang="en-GB" altLang="en-US" dirty="0" smtClean="0"/>
              <a:t>ECGE7003Q</a:t>
            </a:r>
            <a:endParaRPr lang="en-GB" altLang="en-US" dirty="0"/>
          </a:p>
          <a:p>
            <a:r>
              <a:rPr lang="en-GB" altLang="en-US" dirty="0"/>
              <a:t>Sustainable </a:t>
            </a:r>
            <a:r>
              <a:rPr lang="en-GB" altLang="en-US" dirty="0" smtClean="0"/>
              <a:t>Communities</a:t>
            </a:r>
            <a:endParaRPr lang="en-US" dirty="0"/>
          </a:p>
        </p:txBody>
      </p:sp>
    </p:spTree>
    <p:extLst>
      <p:ext uri="{BB962C8B-B14F-4D97-AF65-F5344CB8AC3E}">
        <p14:creationId xmlns:p14="http://schemas.microsoft.com/office/powerpoint/2010/main" val="47813460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Community? </a:t>
            </a:r>
            <a:endParaRPr lang="en-GB" dirty="0"/>
          </a:p>
        </p:txBody>
      </p:sp>
      <p:sp>
        <p:nvSpPr>
          <p:cNvPr id="3" name="Content Placeholder 2"/>
          <p:cNvSpPr>
            <a:spLocks noGrp="1"/>
          </p:cNvSpPr>
          <p:nvPr>
            <p:ph sz="half" idx="1"/>
          </p:nvPr>
        </p:nvSpPr>
        <p:spPr/>
        <p:txBody>
          <a:bodyPr/>
          <a:lstStyle/>
          <a:p>
            <a:r>
              <a:rPr lang="en-GB" sz="3200" dirty="0" smtClean="0"/>
              <a:t>Work in Small groups to discuss what you understand as a community ? </a:t>
            </a:r>
          </a:p>
          <a:p>
            <a:pPr marL="0" indent="0">
              <a:buNone/>
            </a:pP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3435474" y="3294085"/>
            <a:ext cx="7103939" cy="2355805"/>
          </a:xfrm>
        </p:spPr>
      </p:pic>
    </p:spTree>
    <p:extLst>
      <p:ext uri="{BB962C8B-B14F-4D97-AF65-F5344CB8AC3E}">
        <p14:creationId xmlns:p14="http://schemas.microsoft.com/office/powerpoint/2010/main" val="106581348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Community</a:t>
            </a:r>
            <a:endParaRPr lang="en-GB" dirty="0"/>
          </a:p>
        </p:txBody>
      </p:sp>
      <p:sp>
        <p:nvSpPr>
          <p:cNvPr id="3" name="Content Placeholder 2"/>
          <p:cNvSpPr>
            <a:spLocks noGrp="1"/>
          </p:cNvSpPr>
          <p:nvPr>
            <p:ph idx="1"/>
          </p:nvPr>
        </p:nvSpPr>
        <p:spPr>
          <a:xfrm>
            <a:off x="677333" y="2191932"/>
            <a:ext cx="10700415" cy="3880773"/>
          </a:xfrm>
        </p:spPr>
        <p:txBody>
          <a:bodyPr>
            <a:noAutofit/>
          </a:bodyPr>
          <a:lstStyle/>
          <a:p>
            <a:r>
              <a:rPr lang="en-GB" sz="2800" dirty="0"/>
              <a:t> </a:t>
            </a:r>
            <a:r>
              <a:rPr lang="en-GB" sz="2800" dirty="0" smtClean="0"/>
              <a:t>Please see: Smith</a:t>
            </a:r>
            <a:r>
              <a:rPr lang="en-GB" sz="2800" dirty="0"/>
              <a:t>, M. K. (2001) ‘Community’ in </a:t>
            </a:r>
            <a:r>
              <a:rPr lang="en-GB" sz="2800" i="1" dirty="0"/>
              <a:t>the </a:t>
            </a:r>
            <a:r>
              <a:rPr lang="en-GB" sz="2800" i="1" dirty="0" err="1"/>
              <a:t>encyclopedia</a:t>
            </a:r>
            <a:r>
              <a:rPr lang="en-GB" sz="2800" i="1" dirty="0"/>
              <a:t> of informal education</a:t>
            </a:r>
            <a:r>
              <a:rPr lang="en-GB" sz="2800" dirty="0" smtClean="0"/>
              <a:t>, </a:t>
            </a:r>
            <a:r>
              <a:rPr lang="en-GB" sz="2800" dirty="0" smtClean="0">
                <a:hlinkClick r:id="rId2"/>
              </a:rPr>
              <a:t>http</a:t>
            </a:r>
            <a:r>
              <a:rPr lang="en-GB" sz="2800" dirty="0">
                <a:hlinkClick r:id="rId2"/>
              </a:rPr>
              <a:t>://</a:t>
            </a:r>
            <a:r>
              <a:rPr lang="en-GB" sz="2800" dirty="0" smtClean="0">
                <a:hlinkClick r:id="rId2"/>
              </a:rPr>
              <a:t>www.infed.org/community/community.htm</a:t>
            </a:r>
            <a:endParaRPr lang="en-GB" sz="2800" dirty="0" smtClean="0"/>
          </a:p>
          <a:p>
            <a:pPr lvl="1"/>
            <a:endParaRPr lang="en-GB" sz="2800" dirty="0" smtClean="0"/>
          </a:p>
          <a:p>
            <a:pPr lvl="1"/>
            <a:r>
              <a:rPr lang="en-GB" sz="2800" dirty="0" smtClean="0"/>
              <a:t>Only </a:t>
            </a:r>
            <a:r>
              <a:rPr lang="en-GB" sz="2800" dirty="0"/>
              <a:t>in 1915 that the first clear sociological definition emerged. </a:t>
            </a:r>
          </a:p>
          <a:p>
            <a:pPr lvl="1"/>
            <a:endParaRPr lang="en-GB" sz="2800" dirty="0" smtClean="0"/>
          </a:p>
          <a:p>
            <a:pPr lvl="1"/>
            <a:endParaRPr lang="en-GB" sz="2800" dirty="0" smtClean="0"/>
          </a:p>
          <a:p>
            <a:pPr lvl="1"/>
            <a:r>
              <a:rPr lang="en-GB" sz="2800" dirty="0" smtClean="0"/>
              <a:t>This </a:t>
            </a:r>
            <a:r>
              <a:rPr lang="en-GB" sz="2800" dirty="0"/>
              <a:t>was coined by C. J. </a:t>
            </a:r>
            <a:r>
              <a:rPr lang="en-GB" sz="2800" dirty="0" err="1"/>
              <a:t>Galpin</a:t>
            </a:r>
            <a:r>
              <a:rPr lang="en-GB" sz="2800" dirty="0"/>
              <a:t> in relation to delineating rural communities in terms of the trade and service areas surrounding a central village (Harper and Dunham 1959: 19).</a:t>
            </a:r>
          </a:p>
        </p:txBody>
      </p:sp>
    </p:spTree>
    <p:extLst>
      <p:ext uri="{BB962C8B-B14F-4D97-AF65-F5344CB8AC3E}">
        <p14:creationId xmlns:p14="http://schemas.microsoft.com/office/powerpoint/2010/main" val="239994203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Community</a:t>
            </a:r>
            <a:endParaRPr lang="en-GB" dirty="0"/>
          </a:p>
        </p:txBody>
      </p:sp>
      <p:sp>
        <p:nvSpPr>
          <p:cNvPr id="3" name="Content Placeholder 2"/>
          <p:cNvSpPr>
            <a:spLocks noGrp="1"/>
          </p:cNvSpPr>
          <p:nvPr>
            <p:ph sz="half" idx="1"/>
          </p:nvPr>
        </p:nvSpPr>
        <p:spPr/>
        <p:txBody>
          <a:bodyPr>
            <a:normAutofit fontScale="85000" lnSpcReduction="20000"/>
          </a:bodyPr>
          <a:lstStyle/>
          <a:p>
            <a:r>
              <a:rPr lang="en-GB" sz="3000" dirty="0"/>
              <a:t>A number of competing definitions of </a:t>
            </a:r>
            <a:r>
              <a:rPr lang="en-GB" sz="3000" dirty="0" smtClean="0"/>
              <a:t>community exist: </a:t>
            </a:r>
          </a:p>
          <a:p>
            <a:endParaRPr lang="en-GB" sz="3200" dirty="0" smtClean="0"/>
          </a:p>
          <a:p>
            <a:pPr lvl="1"/>
            <a:r>
              <a:rPr lang="en-GB" sz="3200" dirty="0" smtClean="0"/>
              <a:t>community </a:t>
            </a:r>
            <a:r>
              <a:rPr lang="en-GB" sz="3200" dirty="0"/>
              <a:t>as a geographical area</a:t>
            </a:r>
            <a:r>
              <a:rPr lang="en-GB" sz="3200" dirty="0" smtClean="0"/>
              <a:t>;</a:t>
            </a:r>
          </a:p>
          <a:p>
            <a:pPr marL="201168" lvl="1" indent="0">
              <a:buNone/>
            </a:pPr>
            <a:endParaRPr lang="en-GB" sz="3200" dirty="0" smtClean="0"/>
          </a:p>
          <a:p>
            <a:pPr lvl="1"/>
            <a:r>
              <a:rPr lang="en-GB" sz="3200" dirty="0" smtClean="0"/>
              <a:t>a </a:t>
            </a:r>
            <a:r>
              <a:rPr lang="en-GB" sz="3200" dirty="0"/>
              <a:t>group of people living in a particular place; </a:t>
            </a:r>
            <a:endParaRPr lang="en-GB" sz="3200" dirty="0" smtClean="0"/>
          </a:p>
          <a:p>
            <a:pPr marL="201168" lvl="1" indent="0">
              <a:buNone/>
            </a:pPr>
            <a:endParaRPr lang="en-GB" sz="3200" dirty="0" smtClean="0"/>
          </a:p>
          <a:p>
            <a:pPr lvl="1"/>
            <a:r>
              <a:rPr lang="en-GB" sz="3200" dirty="0" smtClean="0"/>
              <a:t>community </a:t>
            </a:r>
            <a:r>
              <a:rPr lang="en-GB" sz="3200" dirty="0"/>
              <a:t>as an area of common life.</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674910" y="1845735"/>
            <a:ext cx="4359122" cy="4359122"/>
          </a:xfrm>
        </p:spPr>
      </p:pic>
    </p:spTree>
    <p:extLst>
      <p:ext uri="{BB962C8B-B14F-4D97-AF65-F5344CB8AC3E}">
        <p14:creationId xmlns:p14="http://schemas.microsoft.com/office/powerpoint/2010/main" val="411929174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Community Definitions </a:t>
            </a:r>
            <a:endParaRPr lang="en-GB" dirty="0"/>
          </a:p>
        </p:txBody>
      </p:sp>
      <p:sp>
        <p:nvSpPr>
          <p:cNvPr id="3" name="Content Placeholder 2"/>
          <p:cNvSpPr>
            <a:spLocks noGrp="1"/>
          </p:cNvSpPr>
          <p:nvPr>
            <p:ph idx="1"/>
          </p:nvPr>
        </p:nvSpPr>
        <p:spPr>
          <a:xfrm>
            <a:off x="1097280" y="1737360"/>
            <a:ext cx="10241280" cy="4891831"/>
          </a:xfrm>
        </p:spPr>
        <p:txBody>
          <a:bodyPr>
            <a:normAutofit/>
          </a:bodyPr>
          <a:lstStyle/>
          <a:p>
            <a:r>
              <a:rPr lang="en-GB" sz="2800" dirty="0" smtClean="0"/>
              <a:t>Community can be viewed as a value, </a:t>
            </a:r>
            <a:r>
              <a:rPr lang="en-GB" sz="2800" dirty="0" smtClean="0">
                <a:solidFill>
                  <a:srgbClr val="000000"/>
                </a:solidFill>
                <a:latin typeface="Georgia" panose="02040502050405020303" pitchFamily="18" charset="0"/>
              </a:rPr>
              <a:t>(Frazer </a:t>
            </a:r>
            <a:r>
              <a:rPr lang="en-GB" sz="2800" dirty="0">
                <a:solidFill>
                  <a:srgbClr val="000000"/>
                </a:solidFill>
                <a:latin typeface="Georgia" panose="02040502050405020303" pitchFamily="18" charset="0"/>
              </a:rPr>
              <a:t>2000: 76</a:t>
            </a:r>
            <a:r>
              <a:rPr lang="en-GB" sz="2800" dirty="0" smtClean="0">
                <a:solidFill>
                  <a:srgbClr val="000000"/>
                </a:solidFill>
                <a:latin typeface="Georgia" panose="02040502050405020303" pitchFamily="18" charset="0"/>
              </a:rPr>
              <a:t>):</a:t>
            </a:r>
          </a:p>
          <a:p>
            <a:pPr lvl="1"/>
            <a:r>
              <a:rPr lang="en-GB" sz="2400" dirty="0" err="1"/>
              <a:t>E.g</a:t>
            </a:r>
            <a:r>
              <a:rPr lang="en-GB" sz="2400" dirty="0"/>
              <a:t> solidarity, commitment, mutuality and trust.</a:t>
            </a:r>
          </a:p>
          <a:p>
            <a:r>
              <a:rPr lang="en-GB" sz="2800" dirty="0"/>
              <a:t>Community can also be approached as a descriptive category or set of </a:t>
            </a:r>
            <a:r>
              <a:rPr lang="en-GB" sz="2800" dirty="0" smtClean="0"/>
              <a:t>variables:</a:t>
            </a:r>
          </a:p>
          <a:p>
            <a:pPr lvl="1"/>
            <a:r>
              <a:rPr lang="en-GB" sz="2800" dirty="0" smtClean="0">
                <a:solidFill>
                  <a:srgbClr val="000000"/>
                </a:solidFill>
              </a:rPr>
              <a:t>Place: </a:t>
            </a:r>
            <a:r>
              <a:rPr lang="en-GB" sz="2800" dirty="0" err="1" smtClean="0">
                <a:solidFill>
                  <a:srgbClr val="000000"/>
                </a:solidFill>
              </a:rPr>
              <a:t>e.g</a:t>
            </a:r>
            <a:r>
              <a:rPr lang="en-GB" sz="2800" dirty="0" smtClean="0">
                <a:solidFill>
                  <a:srgbClr val="000000"/>
                </a:solidFill>
              </a:rPr>
              <a:t> Locality </a:t>
            </a:r>
          </a:p>
          <a:p>
            <a:pPr lvl="1"/>
            <a:r>
              <a:rPr lang="en-GB" sz="2800" dirty="0" smtClean="0">
                <a:solidFill>
                  <a:srgbClr val="000000"/>
                </a:solidFill>
              </a:rPr>
              <a:t>Interest: </a:t>
            </a:r>
            <a:r>
              <a:rPr lang="en-GB" sz="2800" dirty="0" err="1" smtClean="0">
                <a:solidFill>
                  <a:srgbClr val="000000"/>
                </a:solidFill>
              </a:rPr>
              <a:t>e.g</a:t>
            </a:r>
            <a:r>
              <a:rPr lang="en-GB" sz="2800" dirty="0" smtClean="0">
                <a:solidFill>
                  <a:srgbClr val="000000"/>
                </a:solidFill>
              </a:rPr>
              <a:t> Religious groups, Sexual orientation…</a:t>
            </a:r>
          </a:p>
          <a:p>
            <a:pPr lvl="2"/>
            <a:r>
              <a:rPr lang="en-GB" sz="1800" dirty="0"/>
              <a:t>Development in what might be called the sociology of identity and </a:t>
            </a:r>
            <a:r>
              <a:rPr lang="en-GB" sz="1800" dirty="0">
                <a:hlinkClick r:id="rId2"/>
              </a:rPr>
              <a:t>selfhood</a:t>
            </a:r>
            <a:r>
              <a:rPr lang="en-GB" sz="1800" dirty="0"/>
              <a:t> have played an important role in ‘opening out the conceptual space within which non-place forms of community can be understood’ (</a:t>
            </a:r>
            <a:r>
              <a:rPr lang="en-GB" sz="1800" dirty="0" err="1"/>
              <a:t>Hoggett</a:t>
            </a:r>
            <a:r>
              <a:rPr lang="en-GB" sz="1800" dirty="0"/>
              <a:t> 1997: 7). ‘Elective groups’ and ‘intentional communities’ (ranging, according to </a:t>
            </a:r>
            <a:r>
              <a:rPr lang="en-GB" sz="1800" dirty="0" err="1"/>
              <a:t>Hoggett</a:t>
            </a:r>
            <a:r>
              <a:rPr lang="en-GB" sz="1800" dirty="0"/>
              <a:t> </a:t>
            </a:r>
            <a:r>
              <a:rPr lang="en-GB" sz="1800" i="1" dirty="0"/>
              <a:t>op </a:t>
            </a:r>
            <a:r>
              <a:rPr lang="en-GB" sz="1800" i="1" dirty="0" err="1"/>
              <a:t>cit</a:t>
            </a:r>
            <a:r>
              <a:rPr lang="en-GB" sz="1800" i="1" dirty="0"/>
              <a:t> </a:t>
            </a:r>
            <a:r>
              <a:rPr lang="en-GB" sz="1800" dirty="0"/>
              <a:t>from cyber-communities to car-boot enthusiasts) are a key feature of contemporary </a:t>
            </a:r>
            <a:r>
              <a:rPr lang="en-GB" sz="1800" dirty="0" smtClean="0"/>
              <a:t>life</a:t>
            </a:r>
            <a:endParaRPr lang="en-GB" dirty="0" smtClean="0">
              <a:solidFill>
                <a:srgbClr val="000000"/>
              </a:solidFill>
              <a:latin typeface="Georgia" panose="02040502050405020303" pitchFamily="18" charset="0"/>
            </a:endParaRPr>
          </a:p>
          <a:p>
            <a:pPr lvl="1"/>
            <a:r>
              <a:rPr lang="en-GB" sz="2800" dirty="0" smtClean="0">
                <a:solidFill>
                  <a:srgbClr val="000000"/>
                </a:solidFill>
              </a:rPr>
              <a:t>Communion:</a:t>
            </a:r>
          </a:p>
          <a:p>
            <a:pPr lvl="2"/>
            <a:r>
              <a:rPr lang="en-GB" sz="1800" dirty="0" smtClean="0"/>
              <a:t>attachment </a:t>
            </a:r>
            <a:r>
              <a:rPr lang="en-GB" sz="1800" dirty="0"/>
              <a:t>to a place, group or idea</a:t>
            </a:r>
            <a:endParaRPr lang="en-GB" sz="1800" dirty="0">
              <a:solidFill>
                <a:srgbClr val="000000"/>
              </a:solidFill>
              <a:latin typeface="Georgia" panose="02040502050405020303" pitchFamily="18" charset="0"/>
            </a:endParaRPr>
          </a:p>
          <a:p>
            <a:pPr lvl="1"/>
            <a:endParaRPr lang="en-GB" dirty="0">
              <a:solidFill>
                <a:srgbClr val="000000"/>
              </a:solidFill>
              <a:latin typeface="Georgia" panose="02040502050405020303" pitchFamily="18" charset="0"/>
            </a:endParaRPr>
          </a:p>
          <a:p>
            <a:pPr marL="914400" lvl="2" indent="0">
              <a:buNone/>
            </a:pPr>
            <a:endParaRPr lang="en-GB" dirty="0">
              <a:solidFill>
                <a:srgbClr val="000000"/>
              </a:solidFill>
              <a:latin typeface="Georgia" panose="02040502050405020303" pitchFamily="18" charset="0"/>
            </a:endParaRPr>
          </a:p>
          <a:p>
            <a:endParaRPr lang="en-GB" dirty="0" smtClean="0">
              <a:solidFill>
                <a:srgbClr val="000000"/>
              </a:solidFill>
              <a:latin typeface="Georgia" panose="02040502050405020303" pitchFamily="18" charset="0"/>
            </a:endParaRPr>
          </a:p>
          <a:p>
            <a:endParaRPr lang="en-GB" dirty="0"/>
          </a:p>
        </p:txBody>
      </p:sp>
    </p:spTree>
    <p:extLst>
      <p:ext uri="{BB962C8B-B14F-4D97-AF65-F5344CB8AC3E}">
        <p14:creationId xmlns:p14="http://schemas.microsoft.com/office/powerpoint/2010/main" val="182210031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Community as symbolic</a:t>
            </a:r>
            <a:endParaRPr lang="en-GB" dirty="0"/>
          </a:p>
        </p:txBody>
      </p:sp>
      <p:sp>
        <p:nvSpPr>
          <p:cNvPr id="3" name="Content Placeholder 2"/>
          <p:cNvSpPr>
            <a:spLocks noGrp="1"/>
          </p:cNvSpPr>
          <p:nvPr>
            <p:ph idx="1"/>
          </p:nvPr>
        </p:nvSpPr>
        <p:spPr/>
        <p:txBody>
          <a:bodyPr>
            <a:normAutofit/>
          </a:bodyPr>
          <a:lstStyle/>
          <a:p>
            <a:r>
              <a:rPr lang="en-GB" sz="2800" dirty="0"/>
              <a:t>Cohen’s (1982; 1985</a:t>
            </a:r>
            <a:r>
              <a:rPr lang="en-GB" sz="2800" dirty="0" smtClean="0"/>
              <a:t>):</a:t>
            </a:r>
          </a:p>
          <a:p>
            <a:pPr lvl="1"/>
            <a:r>
              <a:rPr lang="en-GB" sz="2800" dirty="0" smtClean="0"/>
              <a:t>Community as sense of attachment, a symbolic role in our sense of “belonging” </a:t>
            </a:r>
          </a:p>
          <a:p>
            <a:pPr lvl="1"/>
            <a:endParaRPr lang="en-GB" sz="2800" dirty="0" smtClean="0"/>
          </a:p>
          <a:p>
            <a:pPr lvl="1"/>
            <a:r>
              <a:rPr lang="en-GB" sz="2800" dirty="0" smtClean="0"/>
              <a:t>Psychological meaning attached to community </a:t>
            </a:r>
          </a:p>
          <a:p>
            <a:pPr lvl="1"/>
            <a:r>
              <a:rPr lang="en-GB" sz="2800" dirty="0" smtClean="0"/>
              <a:t>In and out groups? </a:t>
            </a:r>
          </a:p>
          <a:p>
            <a:pPr marL="457200" lvl="1" indent="0">
              <a:buNone/>
            </a:pPr>
            <a:endParaRPr lang="en-GB" sz="2800" dirty="0" smtClean="0"/>
          </a:p>
        </p:txBody>
      </p:sp>
      <p:sp>
        <p:nvSpPr>
          <p:cNvPr id="4" name="Oval Callout 3"/>
          <p:cNvSpPr/>
          <p:nvPr/>
        </p:nvSpPr>
        <p:spPr>
          <a:xfrm>
            <a:off x="5185954" y="3984171"/>
            <a:ext cx="5303520" cy="2168435"/>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a:r>
              <a:rPr lang="en-GB" sz="2800"/>
              <a:t>Can you think of examples of exclusionary communities? </a:t>
            </a:r>
            <a:endParaRPr lang="en-GB" sz="2800" dirty="0"/>
          </a:p>
        </p:txBody>
      </p:sp>
    </p:spTree>
    <p:extLst>
      <p:ext uri="{BB962C8B-B14F-4D97-AF65-F5344CB8AC3E}">
        <p14:creationId xmlns:p14="http://schemas.microsoft.com/office/powerpoint/2010/main" val="334684684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993598"/>
            <a:ext cx="10058400" cy="1450757"/>
          </a:xfrm>
        </p:spPr>
        <p:txBody>
          <a:bodyPr>
            <a:normAutofit fontScale="90000"/>
          </a:bodyPr>
          <a:lstStyle/>
          <a:p>
            <a:r>
              <a:rPr lang="en-GB" dirty="0"/>
              <a:t>Community as network and local social system</a:t>
            </a:r>
            <a:br>
              <a:rPr lang="en-GB" dirty="0"/>
            </a:br>
            <a:endParaRPr lang="en-GB" dirty="0"/>
          </a:p>
        </p:txBody>
      </p:sp>
      <p:sp>
        <p:nvSpPr>
          <p:cNvPr id="3" name="Content Placeholder 2"/>
          <p:cNvSpPr>
            <a:spLocks noGrp="1"/>
          </p:cNvSpPr>
          <p:nvPr>
            <p:ph idx="1"/>
          </p:nvPr>
        </p:nvSpPr>
        <p:spPr/>
        <p:txBody>
          <a:bodyPr/>
          <a:lstStyle/>
          <a:p>
            <a:r>
              <a:rPr lang="en-GB" sz="2800" dirty="0"/>
              <a:t>Lee and Newby (1983: 57</a:t>
            </a:r>
            <a:r>
              <a:rPr lang="en-GB" sz="2800" dirty="0" smtClean="0"/>
              <a:t>)</a:t>
            </a:r>
          </a:p>
          <a:p>
            <a:pPr lvl="1"/>
            <a:r>
              <a:rPr lang="en-GB" sz="2400" dirty="0"/>
              <a:t>the fact that people live close to one another does not necessarily mean that they have much to do with each other</a:t>
            </a:r>
            <a:r>
              <a:rPr lang="en-GB" sz="2400" dirty="0" smtClean="0"/>
              <a:t>.</a:t>
            </a:r>
          </a:p>
          <a:p>
            <a:pPr lvl="1"/>
            <a:endParaRPr lang="en-GB" sz="2400" dirty="0"/>
          </a:p>
          <a:p>
            <a:pPr lvl="1"/>
            <a:r>
              <a:rPr lang="en-GB" sz="2400" dirty="0"/>
              <a:t> It is the nature of the relationships between people and the </a:t>
            </a:r>
            <a:r>
              <a:rPr lang="en-GB" sz="2400" dirty="0">
                <a:hlinkClick r:id="rId2"/>
              </a:rPr>
              <a:t>social networks </a:t>
            </a:r>
            <a:r>
              <a:rPr lang="en-GB" sz="2400" dirty="0"/>
              <a:t>of which they are a part that is often seen as one of the more significant aspects of ‘community</a:t>
            </a:r>
            <a:r>
              <a:rPr lang="en-GB" sz="2400" dirty="0" smtClean="0"/>
              <a:t>’.</a:t>
            </a:r>
          </a:p>
          <a:p>
            <a:pPr lvl="1"/>
            <a:endParaRPr lang="en-GB" dirty="0"/>
          </a:p>
        </p:txBody>
      </p:sp>
      <p:sp>
        <p:nvSpPr>
          <p:cNvPr id="4" name="Oval Callout 3"/>
          <p:cNvSpPr/>
          <p:nvPr/>
        </p:nvSpPr>
        <p:spPr>
          <a:xfrm>
            <a:off x="6648994" y="4062549"/>
            <a:ext cx="3487783" cy="193330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a:endParaRPr lang="en-GB" sz="2400"/>
          </a:p>
          <a:p>
            <a:pPr lvl="1"/>
            <a:r>
              <a:rPr lang="en-GB" sz="2400"/>
              <a:t>WHAT DOES COMMUNITY MEAN TO YOU? </a:t>
            </a:r>
            <a:endParaRPr lang="en-GB" sz="2400" dirty="0"/>
          </a:p>
        </p:txBody>
      </p:sp>
    </p:spTree>
    <p:extLst>
      <p:ext uri="{BB962C8B-B14F-4D97-AF65-F5344CB8AC3E}">
        <p14:creationId xmlns:p14="http://schemas.microsoft.com/office/powerpoint/2010/main" val="2112141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Community </a:t>
            </a:r>
            <a:endParaRPr lang="en-GB" dirty="0"/>
          </a:p>
        </p:txBody>
      </p:sp>
      <p:sp>
        <p:nvSpPr>
          <p:cNvPr id="3" name="Content Placeholder 2"/>
          <p:cNvSpPr>
            <a:spLocks noGrp="1"/>
          </p:cNvSpPr>
          <p:nvPr>
            <p:ph sz="half" idx="1"/>
          </p:nvPr>
        </p:nvSpPr>
        <p:spPr/>
        <p:txBody>
          <a:bodyPr>
            <a:normAutofit/>
          </a:bodyPr>
          <a:lstStyle/>
          <a:p>
            <a:r>
              <a:rPr lang="en-GB" sz="2400" dirty="0" smtClean="0"/>
              <a:t>Some view Community as a ‘non-concept</a:t>
            </a:r>
            <a:r>
              <a:rPr lang="en-GB" sz="2400" dirty="0"/>
              <a:t>’ and instead explored local social systems. </a:t>
            </a:r>
            <a:endParaRPr lang="en-GB" sz="2400" dirty="0" smtClean="0"/>
          </a:p>
          <a:p>
            <a:r>
              <a:rPr lang="en-GB" sz="2400" dirty="0" smtClean="0"/>
              <a:t>The </a:t>
            </a:r>
            <a:r>
              <a:rPr lang="en-GB" sz="2400" dirty="0"/>
              <a:t>‘connectedness’ (or density) (and other qualities) of social networks help explain or, at least describe, key aspects of people’s experiences</a:t>
            </a:r>
            <a:r>
              <a:rPr lang="en-GB" sz="2400" dirty="0" smtClean="0"/>
              <a:t>.</a:t>
            </a:r>
          </a:p>
          <a:p>
            <a:r>
              <a:rPr lang="en-GB" sz="2400" dirty="0" smtClean="0"/>
              <a:t>Stacey </a:t>
            </a:r>
            <a:r>
              <a:rPr lang="en-GB" sz="2400" dirty="0"/>
              <a:t>(1969</a:t>
            </a:r>
            <a:r>
              <a:rPr lang="en-GB" sz="2400" dirty="0" smtClean="0"/>
              <a:t>)</a:t>
            </a:r>
            <a:endParaRPr lang="en-GB" sz="2400"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505303" y="2391993"/>
            <a:ext cx="4882515" cy="2930842"/>
          </a:xfrm>
        </p:spPr>
      </p:pic>
    </p:spTree>
    <p:extLst>
      <p:ext uri="{BB962C8B-B14F-4D97-AF65-F5344CB8AC3E}">
        <p14:creationId xmlns:p14="http://schemas.microsoft.com/office/powerpoint/2010/main" val="282526815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Community </a:t>
            </a:r>
            <a:endParaRPr lang="en-GB" dirty="0"/>
          </a:p>
        </p:txBody>
      </p:sp>
      <p:sp>
        <p:nvSpPr>
          <p:cNvPr id="3" name="Content Placeholder 2"/>
          <p:cNvSpPr>
            <a:spLocks noGrp="1"/>
          </p:cNvSpPr>
          <p:nvPr>
            <p:ph sz="half" idx="1"/>
          </p:nvPr>
        </p:nvSpPr>
        <p:spPr/>
        <p:txBody>
          <a:bodyPr/>
          <a:lstStyle/>
          <a:p>
            <a:r>
              <a:rPr lang="en-GB" sz="2400" dirty="0"/>
              <a:t>Fostering community – social </a:t>
            </a:r>
            <a:r>
              <a:rPr lang="en-GB" sz="2400" dirty="0" smtClean="0"/>
              <a:t>capital:</a:t>
            </a:r>
          </a:p>
          <a:p>
            <a:endParaRPr lang="en-GB" sz="2400" dirty="0" smtClean="0"/>
          </a:p>
          <a:p>
            <a:pPr lvl="1"/>
            <a:r>
              <a:rPr lang="en-GB" sz="2400" dirty="0"/>
              <a:t>It could be argued that we should be focusing on enhancing the quality of social networks etc. rather than the creation or strengthening of ‘community</a:t>
            </a:r>
            <a:r>
              <a:rPr lang="en-GB" sz="2400" dirty="0" smtClean="0"/>
              <a:t>’.? </a:t>
            </a:r>
          </a:p>
        </p:txBody>
      </p:sp>
      <p:sp>
        <p:nvSpPr>
          <p:cNvPr id="4" name="Content Placeholder 3"/>
          <p:cNvSpPr>
            <a:spLocks noGrp="1"/>
          </p:cNvSpPr>
          <p:nvPr>
            <p:ph sz="half" idx="2"/>
          </p:nvPr>
        </p:nvSpPr>
        <p:spPr/>
        <p:txBody>
          <a:bodyPr/>
          <a:lstStyle/>
          <a:p>
            <a:endParaRPr lang="en-GB"/>
          </a:p>
        </p:txBody>
      </p:sp>
      <p:sp>
        <p:nvSpPr>
          <p:cNvPr id="5" name="Oval Callout 4"/>
          <p:cNvSpPr/>
          <p:nvPr/>
        </p:nvSpPr>
        <p:spPr>
          <a:xfrm>
            <a:off x="6701246" y="2050869"/>
            <a:ext cx="4349931" cy="3108960"/>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What are your thoughts this? </a:t>
            </a:r>
          </a:p>
          <a:p>
            <a:pPr algn="ctr"/>
            <a:endParaRPr lang="en-GB" dirty="0"/>
          </a:p>
        </p:txBody>
      </p:sp>
    </p:spTree>
    <p:extLst>
      <p:ext uri="{BB962C8B-B14F-4D97-AF65-F5344CB8AC3E}">
        <p14:creationId xmlns:p14="http://schemas.microsoft.com/office/powerpoint/2010/main" val="381027367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Capital </a:t>
            </a:r>
            <a:endParaRPr lang="en-GB" dirty="0"/>
          </a:p>
        </p:txBody>
      </p:sp>
      <p:sp>
        <p:nvSpPr>
          <p:cNvPr id="3" name="Content Placeholder 2"/>
          <p:cNvSpPr>
            <a:spLocks noGrp="1"/>
          </p:cNvSpPr>
          <p:nvPr>
            <p:ph idx="1"/>
          </p:nvPr>
        </p:nvSpPr>
        <p:spPr/>
        <p:txBody>
          <a:bodyPr/>
          <a:lstStyle/>
          <a:p>
            <a:pPr lvl="2"/>
            <a:r>
              <a:rPr lang="en-GB" sz="2800" dirty="0"/>
              <a:t>Social capital is defined by Putnam (2000: 19) as: </a:t>
            </a:r>
          </a:p>
          <a:p>
            <a:pPr lvl="2"/>
            <a:endParaRPr lang="en-GB" dirty="0"/>
          </a:p>
          <a:p>
            <a:pPr lvl="2"/>
            <a:r>
              <a:rPr lang="en-GB" sz="2000" i="1" dirty="0" smtClean="0"/>
              <a:t> </a:t>
            </a:r>
            <a:r>
              <a:rPr lang="en-GB" sz="2000" i="1" dirty="0"/>
              <a:t>“Whereas physical capital refers to physical objects and human capital refers to the properties of individuals, social capital refers to connections among individuals – social networks and the norms of reciprocity and trustworthiness that arise from them. In that sense social capital is closely related to what some have called “civic virtue.” The difference is that “social capital” calls attention to the fact that civic virtue is most powerful when embedded in a sense network of reciprocal social relations. A society of many virtuous but isolated individuals is not necessarily rich in social capital”.</a:t>
            </a:r>
          </a:p>
          <a:p>
            <a:pPr lvl="1"/>
            <a:endParaRPr lang="en-GB" dirty="0"/>
          </a:p>
        </p:txBody>
      </p:sp>
      <p:sp>
        <p:nvSpPr>
          <p:cNvPr id="4" name="Oval Callout 3"/>
          <p:cNvSpPr/>
          <p:nvPr/>
        </p:nvSpPr>
        <p:spPr>
          <a:xfrm>
            <a:off x="3709851" y="4684244"/>
            <a:ext cx="4833257" cy="1815738"/>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What could be the negative impacts of such social networks? </a:t>
            </a:r>
          </a:p>
        </p:txBody>
      </p:sp>
    </p:spTree>
    <p:extLst>
      <p:ext uri="{BB962C8B-B14F-4D97-AF65-F5344CB8AC3E}">
        <p14:creationId xmlns:p14="http://schemas.microsoft.com/office/powerpoint/2010/main" val="37391427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Community </a:t>
            </a:r>
            <a:endParaRPr lang="en-GB" dirty="0"/>
          </a:p>
        </p:txBody>
      </p:sp>
      <p:sp>
        <p:nvSpPr>
          <p:cNvPr id="3" name="Content Placeholder 2"/>
          <p:cNvSpPr>
            <a:spLocks noGrp="1"/>
          </p:cNvSpPr>
          <p:nvPr>
            <p:ph sz="half" idx="1"/>
          </p:nvPr>
        </p:nvSpPr>
        <p:spPr/>
        <p:txBody>
          <a:bodyPr/>
          <a:lstStyle/>
          <a:p>
            <a:r>
              <a:rPr lang="en-GB" sz="2800" dirty="0" smtClean="0"/>
              <a:t>Community Social Capital: </a:t>
            </a:r>
          </a:p>
          <a:p>
            <a:pPr lvl="1"/>
            <a:r>
              <a:rPr lang="en-GB" sz="2400" dirty="0" smtClean="0"/>
              <a:t>they could </a:t>
            </a:r>
            <a:r>
              <a:rPr lang="en-GB" sz="2400" dirty="0"/>
              <a:t>be oppressive and narrowing. It is, therefore, important to work for tolerance and the acceptance, if not celebration, of difference</a:t>
            </a:r>
            <a:r>
              <a:rPr lang="en-GB" sz="2400" dirty="0" smtClean="0"/>
              <a:t>.</a:t>
            </a:r>
          </a:p>
          <a:p>
            <a:pPr lvl="1"/>
            <a:endParaRPr lang="en-GB" sz="2400" dirty="0" smtClean="0"/>
          </a:p>
          <a:p>
            <a:pPr lvl="1"/>
            <a:r>
              <a:rPr lang="en-GB" sz="2400" dirty="0" smtClean="0"/>
              <a:t>Issues of Equality and Equity.</a:t>
            </a:r>
            <a:endParaRPr lang="en-GB" sz="2400" dirty="0"/>
          </a:p>
        </p:txBody>
      </p:sp>
      <p:sp>
        <p:nvSpPr>
          <p:cNvPr id="4" name="Content Placeholder 3"/>
          <p:cNvSpPr>
            <a:spLocks noGrp="1"/>
          </p:cNvSpPr>
          <p:nvPr>
            <p:ph sz="half" idx="2"/>
          </p:nvPr>
        </p:nvSpPr>
        <p:spPr/>
        <p:txBody>
          <a:bodyPr/>
          <a:lstStyle/>
          <a:p>
            <a:endParaRPr lang="en-GB" dirty="0"/>
          </a:p>
        </p:txBody>
      </p:sp>
      <p:sp>
        <p:nvSpPr>
          <p:cNvPr id="5" name="Oval Callout 4"/>
          <p:cNvSpPr/>
          <p:nvPr/>
        </p:nvSpPr>
        <p:spPr>
          <a:xfrm>
            <a:off x="6531428" y="1358537"/>
            <a:ext cx="4519749" cy="3239589"/>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smtClean="0"/>
              <a:t>How can this be achieved</a:t>
            </a:r>
            <a:r>
              <a:rPr lang="en-GB" dirty="0" smtClean="0"/>
              <a:t>?</a:t>
            </a:r>
          </a:p>
          <a:p>
            <a:pPr algn="ctr"/>
            <a:r>
              <a:rPr lang="en-GB" dirty="0" smtClean="0"/>
              <a:t> </a:t>
            </a:r>
            <a:endParaRPr lang="en-GB" dirty="0"/>
          </a:p>
        </p:txBody>
      </p:sp>
    </p:spTree>
    <p:extLst>
      <p:ext uri="{BB962C8B-B14F-4D97-AF65-F5344CB8AC3E}">
        <p14:creationId xmlns:p14="http://schemas.microsoft.com/office/powerpoint/2010/main" val="36465309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Sustainable Communities </a:t>
            </a:r>
            <a:endParaRPr lang="en-GB" dirty="0"/>
          </a:p>
        </p:txBody>
      </p:sp>
      <p:sp>
        <p:nvSpPr>
          <p:cNvPr id="3" name="Content Placeholder 2"/>
          <p:cNvSpPr>
            <a:spLocks noGrp="1"/>
          </p:cNvSpPr>
          <p:nvPr>
            <p:ph idx="1"/>
          </p:nvPr>
        </p:nvSpPr>
        <p:spPr/>
        <p:txBody>
          <a:bodyPr/>
          <a:lstStyle/>
          <a:p>
            <a:endParaRPr lang="en-GB" dirty="0" smtClean="0"/>
          </a:p>
          <a:p>
            <a:r>
              <a:rPr lang="en-GB" dirty="0"/>
              <a:t>Sustainable Communities: Kevin </a:t>
            </a:r>
            <a:r>
              <a:rPr lang="en-GB" dirty="0" err="1"/>
              <a:t>McNiff</a:t>
            </a:r>
            <a:r>
              <a:rPr lang="en-GB" dirty="0"/>
              <a:t> at </a:t>
            </a:r>
            <a:r>
              <a:rPr lang="en-GB" dirty="0" err="1"/>
              <a:t>TEDxFortMcMurray</a:t>
            </a:r>
            <a:endParaRPr lang="en-GB" dirty="0"/>
          </a:p>
          <a:p>
            <a:endParaRPr lang="en-GB" dirty="0"/>
          </a:p>
          <a:p>
            <a:r>
              <a:rPr lang="en-GB" dirty="0" smtClean="0">
                <a:hlinkClick r:id="rId2"/>
              </a:rPr>
              <a:t>https</a:t>
            </a:r>
            <a:r>
              <a:rPr lang="en-GB" dirty="0">
                <a:hlinkClick r:id="rId2"/>
              </a:rPr>
              <a:t>://</a:t>
            </a:r>
            <a:r>
              <a:rPr lang="en-GB" dirty="0" err="1" smtClean="0">
                <a:hlinkClick r:id="rId2"/>
              </a:rPr>
              <a:t>www.youtube.com</a:t>
            </a:r>
            <a:r>
              <a:rPr lang="en-GB" dirty="0" smtClean="0">
                <a:hlinkClick r:id="rId2"/>
              </a:rPr>
              <a:t>/</a:t>
            </a:r>
            <a:r>
              <a:rPr lang="en-GB" dirty="0" err="1" smtClean="0">
                <a:hlinkClick r:id="rId2"/>
              </a:rPr>
              <a:t>watch?v</a:t>
            </a:r>
            <a:r>
              <a:rPr lang="en-GB" dirty="0" smtClean="0">
                <a:hlinkClick r:id="rId2"/>
              </a:rPr>
              <a:t>=</a:t>
            </a:r>
            <a:r>
              <a:rPr lang="en-GB" dirty="0" err="1" smtClean="0">
                <a:hlinkClick r:id="rId2"/>
              </a:rPr>
              <a:t>kKWln6iPXH8</a:t>
            </a:r>
            <a:r>
              <a:rPr lang="en-GB" dirty="0" smtClean="0"/>
              <a:t> </a:t>
            </a:r>
          </a:p>
          <a:p>
            <a:endParaRPr lang="en-GB" dirty="0"/>
          </a:p>
        </p:txBody>
      </p:sp>
    </p:spTree>
    <p:extLst>
      <p:ext uri="{BB962C8B-B14F-4D97-AF65-F5344CB8AC3E}">
        <p14:creationId xmlns:p14="http://schemas.microsoft.com/office/powerpoint/2010/main" val="120389178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en-GB" dirty="0"/>
              <a:t>What is a Sustainable </a:t>
            </a:r>
            <a:r>
              <a:rPr lang="en-GB" dirty="0" smtClean="0"/>
              <a:t>Community? </a:t>
            </a:r>
            <a:r>
              <a:rPr lang="en-US" dirty="0"/>
              <a:t/>
            </a:r>
            <a:br>
              <a:rPr lang="en-US" dirty="0"/>
            </a:br>
            <a:endParaRPr lang="en-US" dirty="0"/>
          </a:p>
        </p:txBody>
      </p:sp>
      <p:sp>
        <p:nvSpPr>
          <p:cNvPr id="3" name="Content Placeholder 2"/>
          <p:cNvSpPr>
            <a:spLocks noGrp="1"/>
          </p:cNvSpPr>
          <p:nvPr>
            <p:ph sz="half" idx="1"/>
          </p:nvPr>
        </p:nvSpPr>
        <p:spPr/>
        <p:txBody>
          <a:bodyPr>
            <a:normAutofit/>
          </a:bodyPr>
          <a:lstStyle/>
          <a:p>
            <a:r>
              <a:rPr lang="en-US" sz="2800" dirty="0" smtClean="0"/>
              <a:t>We have looked at Definitions of sustainability and  how we understand communities.</a:t>
            </a:r>
          </a:p>
          <a:p>
            <a:endParaRPr lang="en-US" sz="2800" dirty="0" smtClean="0"/>
          </a:p>
          <a:p>
            <a:r>
              <a:rPr lang="en-US" sz="2800" dirty="0" smtClean="0"/>
              <a:t>Work in small groups, and discuss what you understand as a Sustainable community.</a:t>
            </a:r>
            <a:endParaRPr lang="en-US" sz="2800" dirty="0"/>
          </a:p>
        </p:txBody>
      </p:sp>
      <p:pic>
        <p:nvPicPr>
          <p:cNvPr id="8" name="Content Placeholder 7"/>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26480" y="2272937"/>
            <a:ext cx="5613083" cy="2569845"/>
          </a:xfrm>
        </p:spPr>
      </p:pic>
    </p:spTree>
    <p:extLst>
      <p:ext uri="{BB962C8B-B14F-4D97-AF65-F5344CB8AC3E}">
        <p14:creationId xmlns:p14="http://schemas.microsoft.com/office/powerpoint/2010/main" val="210795165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Sustainable Community? </a:t>
            </a:r>
            <a:r>
              <a:rPr lang="en-US" dirty="0"/>
              <a:t/>
            </a:r>
            <a:br>
              <a:rPr lang="en-US" dirty="0"/>
            </a:br>
            <a:endParaRPr lang="en-US" dirty="0"/>
          </a:p>
        </p:txBody>
      </p:sp>
      <p:sp>
        <p:nvSpPr>
          <p:cNvPr id="3" name="Content Placeholder 2"/>
          <p:cNvSpPr>
            <a:spLocks noGrp="1"/>
          </p:cNvSpPr>
          <p:nvPr>
            <p:ph idx="1"/>
          </p:nvPr>
        </p:nvSpPr>
        <p:spPr>
          <a:xfrm>
            <a:off x="979714" y="1906453"/>
            <a:ext cx="8999682" cy="4644362"/>
          </a:xfrm>
        </p:spPr>
        <p:txBody>
          <a:bodyPr/>
          <a:lstStyle/>
          <a:p>
            <a:r>
              <a:rPr lang="en-GB" sz="2400" dirty="0"/>
              <a:t>The </a:t>
            </a:r>
            <a:r>
              <a:rPr lang="en-GB" sz="2400" dirty="0" smtClean="0"/>
              <a:t>Institute </a:t>
            </a:r>
            <a:r>
              <a:rPr lang="en-GB" sz="2400" dirty="0"/>
              <a:t>of </a:t>
            </a:r>
            <a:r>
              <a:rPr lang="en-GB" sz="2400" dirty="0" smtClean="0"/>
              <a:t>Sustainable Communities </a:t>
            </a:r>
            <a:r>
              <a:rPr lang="en-GB" sz="2400" dirty="0"/>
              <a:t>(</a:t>
            </a:r>
            <a:r>
              <a:rPr lang="en-GB" sz="2400" dirty="0" smtClean="0"/>
              <a:t>2016) </a:t>
            </a:r>
            <a:r>
              <a:rPr lang="en-GB" sz="2400" dirty="0"/>
              <a:t>defines a sustainable community as: </a:t>
            </a:r>
            <a:endParaRPr lang="en-US" sz="2400" dirty="0"/>
          </a:p>
          <a:p>
            <a:endParaRPr lang="en-US" dirty="0"/>
          </a:p>
          <a:p>
            <a:pPr lvl="1"/>
            <a:r>
              <a:rPr lang="en-GB" sz="2800" dirty="0"/>
              <a:t>A sustainable community is one that is economically, environmentally, and socially healthy and resilient. It meets challenges through integrated solutions rather than through fragmented approaches that meet one of those goals at the expense of the others. And it takes a long-term perspective—one that's focused on both the present and future, well beyond the next budget or election cycle.</a:t>
            </a:r>
            <a:endParaRPr lang="en-US" sz="2800" dirty="0"/>
          </a:p>
          <a:p>
            <a:endParaRPr lang="en-US" dirty="0"/>
          </a:p>
          <a:p>
            <a:endParaRPr lang="en-US" dirty="0"/>
          </a:p>
        </p:txBody>
      </p:sp>
    </p:spTree>
    <p:extLst>
      <p:ext uri="{BB962C8B-B14F-4D97-AF65-F5344CB8AC3E}">
        <p14:creationId xmlns:p14="http://schemas.microsoft.com/office/powerpoint/2010/main" val="169646796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Sustainable Community? </a:t>
            </a:r>
            <a:r>
              <a:rPr lang="en-US" dirty="0"/>
              <a:t/>
            </a:r>
            <a:br>
              <a:rPr lang="en-US" dirty="0"/>
            </a:br>
            <a:endParaRPr lang="en-US" dirty="0"/>
          </a:p>
        </p:txBody>
      </p:sp>
      <p:sp>
        <p:nvSpPr>
          <p:cNvPr id="3" name="Content Placeholder 2"/>
          <p:cNvSpPr>
            <a:spLocks noGrp="1"/>
          </p:cNvSpPr>
          <p:nvPr>
            <p:ph idx="1"/>
          </p:nvPr>
        </p:nvSpPr>
        <p:spPr/>
        <p:txBody>
          <a:bodyPr/>
          <a:lstStyle/>
          <a:p>
            <a:r>
              <a:rPr lang="en-GB" sz="2800" dirty="0"/>
              <a:t>As a result, a sustainable community manages its human, natural, and financial resources to meet current needs while ensuring that adequate resources are equitably available for future generations. It seeks:</a:t>
            </a:r>
            <a:endParaRPr lang="en-US" sz="2800" dirty="0"/>
          </a:p>
          <a:p>
            <a:pPr lvl="1"/>
            <a:r>
              <a:rPr lang="en-GB" sz="2400" dirty="0"/>
              <a:t>A better quality of life for the whole community without compromising the wellbeing of other communities.</a:t>
            </a:r>
            <a:endParaRPr lang="en-US" sz="2400" dirty="0"/>
          </a:p>
          <a:p>
            <a:pPr lvl="1"/>
            <a:r>
              <a:rPr lang="en-GB" sz="2400" dirty="0"/>
              <a:t>Healthy ecosystems.</a:t>
            </a:r>
            <a:endParaRPr lang="en-US" sz="2400" dirty="0"/>
          </a:p>
          <a:p>
            <a:pPr lvl="1"/>
            <a:r>
              <a:rPr lang="en-GB" sz="2400" dirty="0"/>
              <a:t>Effective governance supported by meaningful and broad-based citizen participation. </a:t>
            </a:r>
            <a:endParaRPr lang="en-US" sz="2400" dirty="0"/>
          </a:p>
          <a:p>
            <a:pPr lvl="1"/>
            <a:r>
              <a:rPr lang="en-GB" sz="2400" dirty="0"/>
              <a:t>Economic security. </a:t>
            </a:r>
            <a:endParaRPr lang="en-US" sz="2400" dirty="0"/>
          </a:p>
          <a:p>
            <a:endParaRPr lang="en-US" dirty="0"/>
          </a:p>
        </p:txBody>
      </p:sp>
    </p:spTree>
    <p:extLst>
      <p:ext uri="{BB962C8B-B14F-4D97-AF65-F5344CB8AC3E}">
        <p14:creationId xmlns:p14="http://schemas.microsoft.com/office/powerpoint/2010/main" val="113132416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Sustainable Community? </a:t>
            </a:r>
            <a:r>
              <a:rPr lang="en-US" dirty="0"/>
              <a:t/>
            </a:r>
            <a:br>
              <a:rPr lang="en-US" dirty="0"/>
            </a:br>
            <a:endParaRPr lang="en-US" dirty="0"/>
          </a:p>
        </p:txBody>
      </p:sp>
      <p:sp>
        <p:nvSpPr>
          <p:cNvPr id="3" name="Content Placeholder 2"/>
          <p:cNvSpPr>
            <a:spLocks noGrp="1"/>
          </p:cNvSpPr>
          <p:nvPr>
            <p:ph idx="1"/>
          </p:nvPr>
        </p:nvSpPr>
        <p:spPr/>
        <p:txBody>
          <a:bodyPr/>
          <a:lstStyle/>
          <a:p>
            <a:r>
              <a:rPr lang="en-GB" sz="2800" dirty="0"/>
              <a:t>A sustainable community's success depends upon its members' commitment and involvement through:</a:t>
            </a:r>
            <a:endParaRPr lang="en-US" sz="2800" dirty="0"/>
          </a:p>
          <a:p>
            <a:pPr lvl="1"/>
            <a:r>
              <a:rPr lang="en-GB" sz="2400" b="1" dirty="0"/>
              <a:t>Active, organized, and informed citizenship. </a:t>
            </a:r>
            <a:endParaRPr lang="en-US" sz="2400" dirty="0"/>
          </a:p>
          <a:p>
            <a:pPr lvl="1"/>
            <a:r>
              <a:rPr lang="en-GB" sz="2400" b="1" dirty="0"/>
              <a:t>Inspiring, effective, and responsive leadership.</a:t>
            </a:r>
            <a:endParaRPr lang="en-US" sz="2400" dirty="0"/>
          </a:p>
          <a:p>
            <a:pPr lvl="1"/>
            <a:r>
              <a:rPr lang="en-GB" sz="2400" b="1" dirty="0"/>
              <a:t>Responsible, caring, and healthy community institutions, services, and businesses. </a:t>
            </a:r>
            <a:endParaRPr lang="en-US" sz="2400" dirty="0"/>
          </a:p>
          <a:p>
            <a:endParaRPr lang="en-US" dirty="0"/>
          </a:p>
        </p:txBody>
      </p:sp>
      <p:sp>
        <p:nvSpPr>
          <p:cNvPr id="4" name="Oval Callout 3"/>
          <p:cNvSpPr/>
          <p:nvPr/>
        </p:nvSpPr>
        <p:spPr>
          <a:xfrm>
            <a:off x="7119258" y="3918857"/>
            <a:ext cx="4807132" cy="2194560"/>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How could this be achieved?</a:t>
            </a:r>
          </a:p>
          <a:p>
            <a:pPr algn="ctr"/>
            <a:r>
              <a:rPr lang="en-GB" dirty="0" smtClean="0"/>
              <a:t>What would be required? </a:t>
            </a:r>
            <a:endParaRPr lang="en-GB" dirty="0"/>
          </a:p>
        </p:txBody>
      </p:sp>
    </p:spTree>
    <p:extLst>
      <p:ext uri="{BB962C8B-B14F-4D97-AF65-F5344CB8AC3E}">
        <p14:creationId xmlns:p14="http://schemas.microsoft.com/office/powerpoint/2010/main" val="89573265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Healthy Climate and Environment</a:t>
            </a:r>
            <a:r>
              <a:rPr lang="en-US" dirty="0"/>
              <a:t/>
            </a:r>
            <a:br>
              <a:rPr lang="en-US" dirty="0"/>
            </a:br>
            <a:endParaRPr lang="en-US" dirty="0"/>
          </a:p>
        </p:txBody>
      </p:sp>
      <p:sp>
        <p:nvSpPr>
          <p:cNvPr id="3" name="Content Placeholder 2"/>
          <p:cNvSpPr>
            <a:spLocks noGrp="1"/>
          </p:cNvSpPr>
          <p:nvPr>
            <p:ph idx="1"/>
          </p:nvPr>
        </p:nvSpPr>
        <p:spPr/>
        <p:txBody>
          <a:bodyPr/>
          <a:lstStyle/>
          <a:p>
            <a:pPr marL="457200" lvl="0" indent="-457200">
              <a:buFont typeface="+mj-lt"/>
              <a:buAutoNum type="arabicPeriod"/>
            </a:pPr>
            <a:r>
              <a:rPr lang="en-GB" dirty="0" smtClean="0"/>
              <a:t>Protection </a:t>
            </a:r>
            <a:r>
              <a:rPr lang="en-GB" dirty="0"/>
              <a:t>and enhancement of local and regional ecosystems and biological diversity.</a:t>
            </a:r>
            <a:endParaRPr lang="en-US" dirty="0"/>
          </a:p>
          <a:p>
            <a:pPr marL="457200" lvl="0" indent="-457200">
              <a:buFont typeface="+mj-lt"/>
              <a:buAutoNum type="arabicPeriod"/>
            </a:pPr>
            <a:r>
              <a:rPr lang="en-GB" dirty="0"/>
              <a:t>Conservation of water, land, energy, and </a:t>
            </a:r>
            <a:r>
              <a:rPr lang="en-GB" dirty="0" smtClean="0"/>
              <a:t>non-renewable </a:t>
            </a:r>
            <a:r>
              <a:rPr lang="en-GB" dirty="0"/>
              <a:t>resources. </a:t>
            </a:r>
            <a:endParaRPr lang="en-US" dirty="0"/>
          </a:p>
          <a:p>
            <a:pPr marL="457200" lvl="0" indent="-457200">
              <a:buFont typeface="+mj-lt"/>
              <a:buAutoNum type="arabicPeriod"/>
            </a:pPr>
            <a:r>
              <a:rPr lang="en-GB" dirty="0"/>
              <a:t>Utilization of prevention strategies and appropriate technology to minimize pollution. </a:t>
            </a:r>
            <a:endParaRPr lang="en-US" dirty="0"/>
          </a:p>
          <a:p>
            <a:pPr marL="457200" lvl="0" indent="-457200">
              <a:buFont typeface="+mj-lt"/>
              <a:buAutoNum type="arabicPeriod"/>
            </a:pPr>
            <a:r>
              <a:rPr lang="en-GB" dirty="0"/>
              <a:t>Use of renewable resources no faster than their rate of renewal. </a:t>
            </a:r>
            <a:endParaRPr lang="en-US" dirty="0"/>
          </a:p>
          <a:p>
            <a:pPr marL="457200" lvl="0" indent="-457200">
              <a:buFont typeface="+mj-lt"/>
              <a:buAutoNum type="arabicPeriod"/>
            </a:pPr>
            <a:r>
              <a:rPr lang="en-GB" dirty="0"/>
              <a:t>Infrastructure that improves access to services and markets without damaging the environment. </a:t>
            </a:r>
            <a:endParaRPr lang="en-US" dirty="0"/>
          </a:p>
          <a:p>
            <a:pPr marL="457200" indent="-457200">
              <a:buFont typeface="+mj-lt"/>
              <a:buAutoNum type="arabicPeriod"/>
            </a:pPr>
            <a:endParaRPr lang="en-US" dirty="0"/>
          </a:p>
        </p:txBody>
      </p:sp>
      <p:sp>
        <p:nvSpPr>
          <p:cNvPr id="4" name="Oval Callout 3"/>
          <p:cNvSpPr/>
          <p:nvPr/>
        </p:nvSpPr>
        <p:spPr>
          <a:xfrm>
            <a:off x="5094514" y="3887411"/>
            <a:ext cx="3122023" cy="2090057"/>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What model of sustainability does this suggest?</a:t>
            </a:r>
          </a:p>
          <a:p>
            <a:pPr algn="ctr"/>
            <a:r>
              <a:rPr lang="en-GB" dirty="0" smtClean="0"/>
              <a:t>Are there alternatives? </a:t>
            </a:r>
            <a:endParaRPr lang="en-GB" dirty="0"/>
          </a:p>
        </p:txBody>
      </p:sp>
    </p:spTree>
    <p:extLst>
      <p:ext uri="{BB962C8B-B14F-4D97-AF65-F5344CB8AC3E}">
        <p14:creationId xmlns:p14="http://schemas.microsoft.com/office/powerpoint/2010/main" val="76455433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Wellbeing</a:t>
            </a:r>
            <a:endParaRPr lang="en-US" dirty="0"/>
          </a:p>
        </p:txBody>
      </p:sp>
      <p:sp>
        <p:nvSpPr>
          <p:cNvPr id="3" name="Content Placeholder 2"/>
          <p:cNvSpPr>
            <a:spLocks noGrp="1"/>
          </p:cNvSpPr>
          <p:nvPr>
            <p:ph idx="1"/>
          </p:nvPr>
        </p:nvSpPr>
        <p:spPr>
          <a:xfrm>
            <a:off x="522514" y="1845734"/>
            <a:ext cx="10633166" cy="4023360"/>
          </a:xfrm>
        </p:spPr>
        <p:txBody>
          <a:bodyPr>
            <a:normAutofit/>
          </a:bodyPr>
          <a:lstStyle/>
          <a:p>
            <a:pPr marL="457200" indent="-457200">
              <a:buFont typeface="+mj-lt"/>
              <a:buAutoNum type="arabicPeriod"/>
            </a:pPr>
            <a:r>
              <a:rPr lang="en-GB" dirty="0"/>
              <a:t>Satisfaction of basic human needs for clean air and water and locally sourced nutritious, uncontaminated food. </a:t>
            </a:r>
          </a:p>
          <a:p>
            <a:pPr marL="457200" lvl="0" indent="-457200">
              <a:buFont typeface="+mj-lt"/>
              <a:buAutoNum type="arabicPeriod"/>
            </a:pPr>
            <a:r>
              <a:rPr lang="en-GB" dirty="0" smtClean="0"/>
              <a:t>Affordable </a:t>
            </a:r>
            <a:r>
              <a:rPr lang="en-GB" dirty="0"/>
              <a:t>provision of quality health prevention, care, and treatment services for all community members. </a:t>
            </a:r>
            <a:endParaRPr lang="en-US" dirty="0"/>
          </a:p>
          <a:p>
            <a:pPr marL="457200" lvl="0" indent="-457200">
              <a:buFont typeface="+mj-lt"/>
              <a:buAutoNum type="arabicPeriod"/>
            </a:pPr>
            <a:r>
              <a:rPr lang="en-GB" dirty="0"/>
              <a:t>Safe and healthy housing accessible to all. </a:t>
            </a:r>
            <a:endParaRPr lang="en-US" dirty="0"/>
          </a:p>
          <a:p>
            <a:pPr marL="457200" lvl="0" indent="-457200">
              <a:buFont typeface="+mj-lt"/>
              <a:buAutoNum type="arabicPeriod"/>
            </a:pPr>
            <a:r>
              <a:rPr lang="en-GB" dirty="0"/>
              <a:t>Equitable access to quality education services, formal and informal. </a:t>
            </a:r>
            <a:endParaRPr lang="en-US" dirty="0"/>
          </a:p>
          <a:p>
            <a:pPr marL="457200" lvl="0" indent="-457200">
              <a:buFont typeface="+mj-lt"/>
              <a:buAutoNum type="arabicPeriod"/>
            </a:pPr>
            <a:r>
              <a:rPr lang="en-GB" dirty="0"/>
              <a:t>The basic human rights of all community members are respected and defended against injustices including exploitation and psychological and physical harm. </a:t>
            </a:r>
            <a:endParaRPr lang="en-US" dirty="0"/>
          </a:p>
          <a:p>
            <a:pPr marL="457200" lvl="0" indent="-457200">
              <a:buFont typeface="+mj-lt"/>
              <a:buAutoNum type="arabicPeriod"/>
            </a:pPr>
            <a:r>
              <a:rPr lang="en-GB" dirty="0"/>
              <a:t>Protection, enhancement, and appreciation of community manifestations of cultural diversity, treasures, customs, and traditions.</a:t>
            </a:r>
            <a:endParaRPr lang="en-US" dirty="0"/>
          </a:p>
          <a:p>
            <a:endParaRPr lang="en-US" dirty="0"/>
          </a:p>
        </p:txBody>
      </p:sp>
      <p:sp>
        <p:nvSpPr>
          <p:cNvPr id="4" name="Oval Callout 3"/>
          <p:cNvSpPr/>
          <p:nvPr/>
        </p:nvSpPr>
        <p:spPr>
          <a:xfrm>
            <a:off x="8177349" y="248194"/>
            <a:ext cx="2168434" cy="1489166"/>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Discuss…</a:t>
            </a:r>
            <a:endParaRPr lang="en-GB" dirty="0"/>
          </a:p>
        </p:txBody>
      </p:sp>
    </p:spTree>
    <p:extLst>
      <p:ext uri="{BB962C8B-B14F-4D97-AF65-F5344CB8AC3E}">
        <p14:creationId xmlns:p14="http://schemas.microsoft.com/office/powerpoint/2010/main" val="164475191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Economic Security</a:t>
            </a:r>
            <a:r>
              <a:rPr lang="en-US" dirty="0"/>
              <a:t/>
            </a:r>
            <a:br>
              <a:rPr lang="en-US" dirty="0"/>
            </a:br>
            <a:endParaRPr lang="en-US" dirty="0"/>
          </a:p>
        </p:txBody>
      </p:sp>
      <p:sp>
        <p:nvSpPr>
          <p:cNvPr id="3" name="Content Placeholder 2"/>
          <p:cNvSpPr>
            <a:spLocks noGrp="1"/>
          </p:cNvSpPr>
          <p:nvPr>
            <p:ph idx="1"/>
          </p:nvPr>
        </p:nvSpPr>
        <p:spPr/>
        <p:txBody>
          <a:bodyPr/>
          <a:lstStyle/>
          <a:p>
            <a:pPr lvl="0"/>
            <a:r>
              <a:rPr lang="en-GB" dirty="0" smtClean="0"/>
              <a:t>Community </a:t>
            </a:r>
            <a:r>
              <a:rPr lang="en-GB" dirty="0"/>
              <a:t>members equitably benefit from of a strong and healthy community-</a:t>
            </a:r>
            <a:r>
              <a:rPr lang="en-GB" dirty="0" err="1"/>
              <a:t>centered</a:t>
            </a:r>
            <a:r>
              <a:rPr lang="en-GB" dirty="0"/>
              <a:t> economy. </a:t>
            </a:r>
            <a:endParaRPr lang="en-US" dirty="0"/>
          </a:p>
          <a:p>
            <a:pPr lvl="0"/>
            <a:r>
              <a:rPr lang="en-GB" dirty="0"/>
              <a:t>Diverse and financially viable economic base. </a:t>
            </a:r>
            <a:endParaRPr lang="en-US" dirty="0"/>
          </a:p>
          <a:p>
            <a:pPr lvl="0"/>
            <a:r>
              <a:rPr lang="en-GB" dirty="0"/>
              <a:t>Reinvestment of resources in the local economy. </a:t>
            </a:r>
            <a:endParaRPr lang="en-US" dirty="0"/>
          </a:p>
          <a:p>
            <a:pPr lvl="0"/>
            <a:r>
              <a:rPr lang="en-GB" dirty="0"/>
              <a:t>Maximization of local ownership of businesses. </a:t>
            </a:r>
            <a:endParaRPr lang="en-US" dirty="0"/>
          </a:p>
          <a:p>
            <a:pPr lvl="0"/>
            <a:r>
              <a:rPr lang="en-GB" dirty="0"/>
              <a:t>Meaningful employment opportunities for all citizens. </a:t>
            </a:r>
            <a:endParaRPr lang="en-US" dirty="0"/>
          </a:p>
          <a:p>
            <a:pPr lvl="0"/>
            <a:r>
              <a:rPr lang="en-GB" dirty="0"/>
              <a:t>Responsive and accessible job training and education programs that enable the workforce adjust to future needs. </a:t>
            </a:r>
            <a:endParaRPr lang="en-US" dirty="0"/>
          </a:p>
          <a:p>
            <a:pPr lvl="0"/>
            <a:r>
              <a:rPr lang="en-GB" dirty="0"/>
              <a:t>Businesses that enhance community sustainability. </a:t>
            </a:r>
            <a:endParaRPr lang="en-US" dirty="0"/>
          </a:p>
          <a:p>
            <a:endParaRPr lang="en-US" dirty="0"/>
          </a:p>
        </p:txBody>
      </p:sp>
      <p:sp>
        <p:nvSpPr>
          <p:cNvPr id="5" name="Oval Callout 4"/>
          <p:cNvSpPr/>
          <p:nvPr/>
        </p:nvSpPr>
        <p:spPr>
          <a:xfrm>
            <a:off x="7262948" y="418011"/>
            <a:ext cx="1972491" cy="1201783"/>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Achievable? </a:t>
            </a:r>
            <a:endParaRPr lang="en-GB" dirty="0"/>
          </a:p>
        </p:txBody>
      </p:sp>
    </p:spTree>
    <p:extLst>
      <p:ext uri="{BB962C8B-B14F-4D97-AF65-F5344CB8AC3E}">
        <p14:creationId xmlns:p14="http://schemas.microsoft.com/office/powerpoint/2010/main" val="72465915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Sustainable Communities Examples</a:t>
            </a:r>
            <a:r>
              <a:rPr lang="en-US" dirty="0"/>
              <a:t/>
            </a:r>
            <a:br>
              <a:rPr lang="en-US" dirty="0"/>
            </a:br>
            <a:endParaRPr lang="en-US" dirty="0"/>
          </a:p>
        </p:txBody>
      </p:sp>
      <p:sp>
        <p:nvSpPr>
          <p:cNvPr id="3" name="Content Placeholder 2"/>
          <p:cNvSpPr>
            <a:spLocks noGrp="1"/>
          </p:cNvSpPr>
          <p:nvPr>
            <p:ph sz="half" idx="1"/>
          </p:nvPr>
        </p:nvSpPr>
        <p:spPr>
          <a:xfrm>
            <a:off x="1097278" y="1845734"/>
            <a:ext cx="4274138" cy="4023360"/>
          </a:xfrm>
        </p:spPr>
        <p:txBody>
          <a:bodyPr>
            <a:normAutofit lnSpcReduction="10000"/>
          </a:bodyPr>
          <a:lstStyle/>
          <a:p>
            <a:pPr marL="0" indent="0">
              <a:buNone/>
            </a:pPr>
            <a:endParaRPr lang="en-US" dirty="0"/>
          </a:p>
          <a:p>
            <a:r>
              <a:rPr lang="en-GB" b="1" dirty="0"/>
              <a:t>Social Justice, </a:t>
            </a:r>
            <a:r>
              <a:rPr lang="en-GB" b="1" dirty="0" smtClean="0"/>
              <a:t>Education?</a:t>
            </a:r>
            <a:endParaRPr lang="en-US" dirty="0"/>
          </a:p>
          <a:p>
            <a:pPr lvl="1"/>
            <a:r>
              <a:rPr lang="en-GB" dirty="0" smtClean="0"/>
              <a:t>View </a:t>
            </a:r>
            <a:r>
              <a:rPr lang="en-GB" dirty="0"/>
              <a:t>Transitions </a:t>
            </a:r>
            <a:r>
              <a:rPr lang="en-GB" dirty="0" smtClean="0"/>
              <a:t> </a:t>
            </a:r>
            <a:r>
              <a:rPr lang="en-GB" dirty="0"/>
              <a:t>video:  </a:t>
            </a:r>
            <a:r>
              <a:rPr lang="en-GB" dirty="0" smtClean="0"/>
              <a:t> </a:t>
            </a:r>
          </a:p>
          <a:p>
            <a:pPr marL="201168" lvl="1" indent="0">
              <a:buNone/>
            </a:pPr>
            <a:endParaRPr lang="en-US" dirty="0" smtClean="0"/>
          </a:p>
          <a:p>
            <a:endParaRPr lang="en-GB" dirty="0" smtClean="0"/>
          </a:p>
          <a:p>
            <a:endParaRPr lang="en-GB" dirty="0"/>
          </a:p>
          <a:p>
            <a:r>
              <a:rPr lang="en-GB" dirty="0" smtClean="0"/>
              <a:t>Why </a:t>
            </a:r>
            <a:r>
              <a:rPr lang="en-GB" dirty="0"/>
              <a:t>is inclusion viewed as central??</a:t>
            </a:r>
            <a:endParaRPr lang="en-US" dirty="0"/>
          </a:p>
          <a:p>
            <a:pPr lvl="1"/>
            <a:r>
              <a:rPr lang="en-GB" dirty="0"/>
              <a:t>Read the article </a:t>
            </a:r>
            <a:endParaRPr lang="en-US" dirty="0"/>
          </a:p>
          <a:p>
            <a:r>
              <a:rPr lang="en-GB" u="sng" dirty="0">
                <a:hlinkClick r:id="rId2"/>
              </a:rPr>
              <a:t>http://www.theguardian.com/environment/2013/jun/15/transition-towns-way-forward</a:t>
            </a:r>
            <a:endParaRPr lang="en-US"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183753" y="3000918"/>
            <a:ext cx="3781425" cy="1209675"/>
          </a:xfrm>
        </p:spPr>
      </p:pic>
    </p:spTree>
    <p:extLst>
      <p:ext uri="{BB962C8B-B14F-4D97-AF65-F5344CB8AC3E}">
        <p14:creationId xmlns:p14="http://schemas.microsoft.com/office/powerpoint/2010/main" val="65340228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a:t>Sustainable Communities Examples</a:t>
            </a:r>
            <a:endParaRPr lang="en-GB" dirty="0"/>
          </a:p>
        </p:txBody>
      </p:sp>
      <p:sp>
        <p:nvSpPr>
          <p:cNvPr id="6" name="Text Placeholder 5"/>
          <p:cNvSpPr>
            <a:spLocks noGrp="1"/>
          </p:cNvSpPr>
          <p:nvPr>
            <p:ph type="body" idx="1"/>
          </p:nvPr>
        </p:nvSpPr>
        <p:spPr/>
        <p:txBody>
          <a:bodyPr/>
          <a:lstStyle/>
          <a:p>
            <a:r>
              <a:rPr lang="en-GB" b="1" dirty="0" smtClean="0"/>
              <a:t>One Planet Living</a:t>
            </a:r>
            <a:endParaRPr lang="en-GB" b="1" dirty="0"/>
          </a:p>
        </p:txBody>
      </p:sp>
      <p:sp>
        <p:nvSpPr>
          <p:cNvPr id="7" name="Content Placeholder 6"/>
          <p:cNvSpPr>
            <a:spLocks noGrp="1"/>
          </p:cNvSpPr>
          <p:nvPr>
            <p:ph sz="half" idx="2"/>
          </p:nvPr>
        </p:nvSpPr>
        <p:spPr>
          <a:xfrm>
            <a:off x="985581" y="2633691"/>
            <a:ext cx="5049459" cy="3266613"/>
          </a:xfrm>
        </p:spPr>
        <p:txBody>
          <a:bodyPr/>
          <a:lstStyle/>
          <a:p>
            <a:endParaRPr lang="en-GB" dirty="0" smtClean="0"/>
          </a:p>
          <a:p>
            <a:r>
              <a:rPr lang="en-GB" dirty="0" smtClean="0"/>
              <a:t>View One Planet Video</a:t>
            </a:r>
          </a:p>
          <a:p>
            <a:r>
              <a:rPr lang="en-GB" dirty="0" smtClean="0"/>
              <a:t> </a:t>
            </a:r>
          </a:p>
          <a:p>
            <a:endParaRPr lang="en-GB" dirty="0"/>
          </a:p>
        </p:txBody>
      </p:sp>
      <p:sp>
        <p:nvSpPr>
          <p:cNvPr id="8" name="Text Placeholder 7"/>
          <p:cNvSpPr>
            <a:spLocks noGrp="1"/>
          </p:cNvSpPr>
          <p:nvPr>
            <p:ph type="body" sz="quarter" idx="3"/>
          </p:nvPr>
        </p:nvSpPr>
        <p:spPr/>
        <p:txBody>
          <a:bodyPr/>
          <a:lstStyle/>
          <a:p>
            <a:r>
              <a:rPr lang="en-GB" b="1" dirty="0"/>
              <a:t>Transition Towns </a:t>
            </a:r>
          </a:p>
          <a:p>
            <a:endParaRPr lang="en-GB" dirty="0"/>
          </a:p>
        </p:txBody>
      </p:sp>
      <p:sp>
        <p:nvSpPr>
          <p:cNvPr id="10" name="Content Placeholder 2"/>
          <p:cNvSpPr>
            <a:spLocks noGrp="1"/>
          </p:cNvSpPr>
          <p:nvPr>
            <p:ph sz="quarter" idx="4"/>
          </p:nvPr>
        </p:nvSpPr>
        <p:spPr/>
        <p:txBody>
          <a:bodyPr>
            <a:normAutofit/>
          </a:bodyPr>
          <a:lstStyle/>
          <a:p>
            <a:pPr marL="0" indent="0">
              <a:buNone/>
            </a:pPr>
            <a:endParaRPr lang="en-US" dirty="0"/>
          </a:p>
          <a:p>
            <a:pPr lvl="1"/>
            <a:r>
              <a:rPr lang="en-GB" dirty="0" smtClean="0"/>
              <a:t>View </a:t>
            </a:r>
            <a:r>
              <a:rPr lang="en-GB" dirty="0"/>
              <a:t>Transitions </a:t>
            </a:r>
            <a:r>
              <a:rPr lang="en-GB" dirty="0" smtClean="0"/>
              <a:t> </a:t>
            </a:r>
            <a:r>
              <a:rPr lang="en-GB" dirty="0"/>
              <a:t>video:  </a:t>
            </a:r>
            <a:r>
              <a:rPr lang="en-GB" dirty="0" smtClean="0"/>
              <a:t> </a:t>
            </a:r>
          </a:p>
          <a:p>
            <a:pPr marL="201168" lvl="1" indent="0">
              <a:buNone/>
            </a:pPr>
            <a:endParaRPr lang="en-US" dirty="0" smtClean="0"/>
          </a:p>
          <a:p>
            <a:endParaRPr lang="en-GB" dirty="0" smtClean="0"/>
          </a:p>
          <a:p>
            <a:endParaRPr lang="en-GB" dirty="0"/>
          </a:p>
          <a:p>
            <a:pPr lvl="1"/>
            <a:r>
              <a:rPr lang="en-GB" dirty="0" smtClean="0"/>
              <a:t>Read </a:t>
            </a:r>
            <a:r>
              <a:rPr lang="en-GB" dirty="0"/>
              <a:t>the article </a:t>
            </a:r>
            <a:endParaRPr lang="en-US" dirty="0"/>
          </a:p>
          <a:p>
            <a:r>
              <a:rPr lang="en-GB" u="sng" dirty="0">
                <a:hlinkClick r:id="rId2"/>
              </a:rPr>
              <a:t>http://www.theguardian.com/environment/2013/jun/15/transition-towns-way-forward</a:t>
            </a:r>
            <a:endParaRPr lang="en-US" dirty="0"/>
          </a:p>
        </p:txBody>
      </p:sp>
      <p:pic>
        <p:nvPicPr>
          <p:cNvPr id="11" name="Content Placeholder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34709" y="3247313"/>
            <a:ext cx="3781425" cy="1209675"/>
          </a:xfrm>
          <a:prstGeom prst="rect">
            <a:avLst/>
          </a:prstGeom>
        </p:spPr>
      </p:pic>
      <p:sp>
        <p:nvSpPr>
          <p:cNvPr id="13" name="Content Placeholder 6"/>
          <p:cNvSpPr txBox="1">
            <a:spLocks/>
          </p:cNvSpPr>
          <p:nvPr/>
        </p:nvSpPr>
        <p:spPr>
          <a:xfrm>
            <a:off x="1130163" y="9224375"/>
            <a:ext cx="2804808" cy="680351"/>
          </a:xfrm>
          <a:prstGeom prst="rect">
            <a:avLst/>
          </a:prstGeom>
        </p:spPr>
        <p:txBody>
          <a:bodyPr vert="horz" lIns="0" tIns="45720" rIns="0" bIns="45720" rtlCol="0">
            <a:normAutofit fontScale="850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endParaRPr lang="en-GB" smtClean="0"/>
          </a:p>
          <a:p>
            <a:r>
              <a:rPr lang="en-GB" smtClean="0"/>
              <a:t>View One Planet Video </a:t>
            </a:r>
          </a:p>
          <a:p>
            <a:endParaRPr lang="en-GB" dirty="0"/>
          </a:p>
        </p:txBody>
      </p:sp>
      <p:pic>
        <p:nvPicPr>
          <p:cNvPr id="14" name="Picture 2" descr="One Planet Council"/>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8022" y="3916160"/>
            <a:ext cx="4047061" cy="1055050"/>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p:cNvSpPr/>
          <p:nvPr/>
        </p:nvSpPr>
        <p:spPr>
          <a:xfrm>
            <a:off x="908180" y="5127888"/>
            <a:ext cx="5087437" cy="1477328"/>
          </a:xfrm>
          <a:prstGeom prst="rect">
            <a:avLst/>
          </a:prstGeom>
        </p:spPr>
        <p:txBody>
          <a:bodyPr wrap="square">
            <a:spAutoFit/>
          </a:bodyPr>
          <a:lstStyle/>
          <a:p>
            <a:r>
              <a:rPr lang="en-GB" dirty="0">
                <a:hlinkClick r:id="rId5"/>
              </a:rPr>
              <a:t>http://www.oneplanetcouncil.org.uk</a:t>
            </a:r>
            <a:r>
              <a:rPr lang="en-GB" dirty="0" smtClean="0">
                <a:hlinkClick r:id="rId5"/>
              </a:rPr>
              <a:t>/</a:t>
            </a:r>
            <a:endParaRPr lang="en-GB" dirty="0" smtClean="0"/>
          </a:p>
          <a:p>
            <a:endParaRPr lang="en-GB" dirty="0"/>
          </a:p>
          <a:p>
            <a:r>
              <a:rPr lang="en-GB" dirty="0">
                <a:hlinkClick r:id="rId6"/>
              </a:rPr>
              <a:t>https://</a:t>
            </a:r>
            <a:r>
              <a:rPr lang="en-GB" dirty="0" smtClean="0">
                <a:hlinkClick r:id="rId6"/>
              </a:rPr>
              <a:t>gov.wales/one-planet-development-practice-guidance</a:t>
            </a:r>
            <a:endParaRPr lang="en-GB" dirty="0" smtClean="0"/>
          </a:p>
          <a:p>
            <a:endParaRPr lang="en-GB" dirty="0"/>
          </a:p>
        </p:txBody>
      </p:sp>
    </p:spTree>
    <p:extLst>
      <p:ext uri="{BB962C8B-B14F-4D97-AF65-F5344CB8AC3E}">
        <p14:creationId xmlns:p14="http://schemas.microsoft.com/office/powerpoint/2010/main" val="10739220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One Planet Living </a:t>
            </a:r>
            <a:endParaRPr lang="en-GB" dirty="0"/>
          </a:p>
        </p:txBody>
      </p:sp>
      <p:pic>
        <p:nvPicPr>
          <p:cNvPr id="10" name="cO1ehQNZI2Q"/>
          <p:cNvPicPr>
            <a:picLocks noGrp="1" noRot="1" noChangeAspect="1"/>
          </p:cNvPicPr>
          <p:nvPr>
            <p:ph idx="1"/>
            <a:videoFile r:link="rId1"/>
          </p:nvPr>
        </p:nvPicPr>
        <p:blipFill>
          <a:blip r:embed="rId3"/>
          <a:stretch>
            <a:fillRect/>
          </a:stretch>
        </p:blipFill>
        <p:spPr>
          <a:xfrm>
            <a:off x="4661672" y="1456469"/>
            <a:ext cx="6969639" cy="3920422"/>
          </a:xfrm>
          <a:prstGeom prst="rect">
            <a:avLst/>
          </a:prstGeom>
        </p:spPr>
      </p:pic>
      <p:sp>
        <p:nvSpPr>
          <p:cNvPr id="9" name="Text Placeholder 8"/>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18071844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p:txBody>
          <a:bodyPr/>
          <a:lstStyle/>
          <a:p>
            <a:r>
              <a:rPr lang="en-GB" dirty="0" smtClean="0"/>
              <a:t>Transition Towns </a:t>
            </a:r>
            <a:endParaRPr lang="en-GB" dirty="0"/>
          </a:p>
        </p:txBody>
      </p:sp>
      <p:pic>
        <p:nvPicPr>
          <p:cNvPr id="7" name="fyLqwBVPThY"/>
          <p:cNvPicPr>
            <a:picLocks noGrp="1" noRot="1" noChangeAspect="1"/>
          </p:cNvPicPr>
          <p:nvPr>
            <p:ph idx="1"/>
            <a:videoFile r:link="rId1"/>
          </p:nvPr>
        </p:nvPicPr>
        <p:blipFill>
          <a:blip r:embed="rId3"/>
          <a:stretch>
            <a:fillRect/>
          </a:stretch>
        </p:blipFill>
        <p:spPr>
          <a:xfrm>
            <a:off x="4480374" y="793940"/>
            <a:ext cx="7719165" cy="4342031"/>
          </a:xfrm>
          <a:prstGeom prst="rect">
            <a:avLst/>
          </a:prstGeom>
        </p:spPr>
      </p:pic>
      <p:sp>
        <p:nvSpPr>
          <p:cNvPr id="8" name="Text Placeholder 7"/>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259682005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Transition Towns </a:t>
            </a:r>
            <a:endParaRPr lang="en-GB" dirty="0"/>
          </a:p>
        </p:txBody>
      </p:sp>
      <p:sp>
        <p:nvSpPr>
          <p:cNvPr id="7" name="Content Placeholder 6"/>
          <p:cNvSpPr>
            <a:spLocks noGrp="1"/>
          </p:cNvSpPr>
          <p:nvPr>
            <p:ph idx="1"/>
          </p:nvPr>
        </p:nvSpPr>
        <p:spPr/>
        <p:txBody>
          <a:bodyPr/>
          <a:lstStyle/>
          <a:p>
            <a:endParaRPr lang="en-GB"/>
          </a:p>
        </p:txBody>
      </p:sp>
      <p:sp>
        <p:nvSpPr>
          <p:cNvPr id="8" name="Text Placeholder 7"/>
          <p:cNvSpPr>
            <a:spLocks noGrp="1"/>
          </p:cNvSpPr>
          <p:nvPr>
            <p:ph type="body" sz="half" idx="2"/>
          </p:nvPr>
        </p:nvSpPr>
        <p:spPr/>
        <p:txBody>
          <a:bodyPr/>
          <a:lstStyle/>
          <a:p>
            <a:endParaRPr lang="en-GB" dirty="0"/>
          </a:p>
        </p:txBody>
      </p:sp>
      <p:pic>
        <p:nvPicPr>
          <p:cNvPr id="5" name="tuYSDUflfts"/>
          <p:cNvPicPr>
            <a:picLocks noGrp="1" noRot="1" noChangeAspect="1"/>
          </p:cNvPicPr>
          <p:nvPr>
            <p:ph sz="half" idx="4294967295"/>
            <a:videoFile r:link="rId1"/>
          </p:nvPr>
        </p:nvPicPr>
        <p:blipFill>
          <a:blip r:embed="rId3"/>
          <a:stretch>
            <a:fillRect/>
          </a:stretch>
        </p:blipFill>
        <p:spPr>
          <a:xfrm>
            <a:off x="5081217" y="1796547"/>
            <a:ext cx="5722938" cy="3219450"/>
          </a:xfrm>
          <a:prstGeom prst="rect">
            <a:avLst/>
          </a:prstGeom>
        </p:spPr>
      </p:pic>
    </p:spTree>
    <p:extLst>
      <p:ext uri="{BB962C8B-B14F-4D97-AF65-F5344CB8AC3E}">
        <p14:creationId xmlns:p14="http://schemas.microsoft.com/office/powerpoint/2010/main" val="128226972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Group Activity: Critical analysis </a:t>
            </a:r>
            <a:endParaRPr lang="en-US" dirty="0"/>
          </a:p>
        </p:txBody>
      </p:sp>
      <p:sp>
        <p:nvSpPr>
          <p:cNvPr id="3" name="Content Placeholder 2"/>
          <p:cNvSpPr>
            <a:spLocks noGrp="1"/>
          </p:cNvSpPr>
          <p:nvPr>
            <p:ph idx="1"/>
          </p:nvPr>
        </p:nvSpPr>
        <p:spPr/>
        <p:txBody>
          <a:bodyPr/>
          <a:lstStyle/>
          <a:p>
            <a:r>
              <a:rPr lang="en-GB" sz="2800" dirty="0"/>
              <a:t>Each person/ or three small groups—choose one topic (decide between you): </a:t>
            </a:r>
            <a:r>
              <a:rPr lang="en-GB" sz="2800" dirty="0">
                <a:solidFill>
                  <a:schemeClr val="accent1"/>
                </a:solidFill>
              </a:rPr>
              <a:t>Healthy ecosystems, social well-being, economic security. </a:t>
            </a:r>
            <a:r>
              <a:rPr lang="en-GB" sz="2800" dirty="0"/>
              <a:t>Think about a community you  know are familiar with…</a:t>
            </a:r>
            <a:endParaRPr lang="en-US" sz="2800" dirty="0"/>
          </a:p>
          <a:p>
            <a:pPr lvl="1"/>
            <a:r>
              <a:rPr lang="en-GB" sz="2400" dirty="0"/>
              <a:t>Do you think these aims are achievable in a community?</a:t>
            </a:r>
            <a:endParaRPr lang="en-US" sz="2400" dirty="0"/>
          </a:p>
          <a:p>
            <a:pPr lvl="1"/>
            <a:r>
              <a:rPr lang="en-GB" sz="2400" dirty="0"/>
              <a:t>If so how can it be achieved? </a:t>
            </a:r>
            <a:endParaRPr lang="en-US" sz="2400" dirty="0"/>
          </a:p>
          <a:p>
            <a:pPr lvl="1"/>
            <a:r>
              <a:rPr lang="en-GB" sz="2400" dirty="0"/>
              <a:t>What are the challenges?   </a:t>
            </a:r>
            <a:endParaRPr lang="en-US" sz="2400" dirty="0"/>
          </a:p>
          <a:p>
            <a:pPr lvl="1"/>
            <a:r>
              <a:rPr lang="en-US" sz="2400" dirty="0" smtClean="0"/>
              <a:t>Consider the definitions of sustainability we discussed earlier, how does the model espoused  stand up to green theoretical perspectives</a:t>
            </a:r>
            <a:r>
              <a:rPr lang="en-US" sz="2400" dirty="0" smtClean="0"/>
              <a:t>?</a:t>
            </a:r>
          </a:p>
          <a:p>
            <a:pPr lvl="1"/>
            <a:r>
              <a:rPr lang="en-US" sz="2400" dirty="0" smtClean="0"/>
              <a:t>Consider the Examples: Transition Towns / </a:t>
            </a:r>
            <a:r>
              <a:rPr lang="en-US" sz="2400" dirty="0" err="1" smtClean="0"/>
              <a:t>OnePlanet</a:t>
            </a:r>
            <a:r>
              <a:rPr lang="en-US" sz="2400" dirty="0" smtClean="0"/>
              <a:t> Living   </a:t>
            </a:r>
            <a:endParaRPr lang="en-US" sz="2400" dirty="0"/>
          </a:p>
        </p:txBody>
      </p:sp>
      <p:sp>
        <p:nvSpPr>
          <p:cNvPr id="4" name="Oval Callout 3"/>
          <p:cNvSpPr/>
          <p:nvPr/>
        </p:nvSpPr>
        <p:spPr>
          <a:xfrm>
            <a:off x="8869680" y="4833258"/>
            <a:ext cx="3004457" cy="1715105"/>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Sustainable place making </a:t>
            </a:r>
            <a:endParaRPr lang="en-GB" dirty="0"/>
          </a:p>
        </p:txBody>
      </p:sp>
    </p:spTree>
    <p:extLst>
      <p:ext uri="{BB962C8B-B14F-4D97-AF65-F5344CB8AC3E}">
        <p14:creationId xmlns:p14="http://schemas.microsoft.com/office/powerpoint/2010/main" val="89385931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 / Links </a:t>
            </a:r>
            <a:endParaRPr lang="en-US" dirty="0"/>
          </a:p>
        </p:txBody>
      </p:sp>
      <p:sp>
        <p:nvSpPr>
          <p:cNvPr id="3" name="Content Placeholder 2"/>
          <p:cNvSpPr>
            <a:spLocks noGrp="1"/>
          </p:cNvSpPr>
          <p:nvPr>
            <p:ph idx="1"/>
          </p:nvPr>
        </p:nvSpPr>
        <p:spPr/>
        <p:txBody>
          <a:bodyPr>
            <a:normAutofit fontScale="85000" lnSpcReduction="10000"/>
          </a:bodyPr>
          <a:lstStyle/>
          <a:p>
            <a:endParaRPr lang="en-US" dirty="0" smtClean="0"/>
          </a:p>
          <a:p>
            <a:r>
              <a:rPr lang="en-GB" dirty="0" smtClean="0"/>
              <a:t>Geographical Association and and Academy for Sustainable Communities (March 2005). </a:t>
            </a:r>
            <a:r>
              <a:rPr lang="en-US" dirty="0"/>
              <a:t>Accessed March 2016 Available </a:t>
            </a:r>
            <a:r>
              <a:rPr lang="en-US" dirty="0" smtClean="0"/>
              <a:t>From: </a:t>
            </a:r>
            <a:r>
              <a:rPr lang="en-GB" u="sng" dirty="0" smtClean="0">
                <a:hlinkClick r:id="rId2"/>
              </a:rPr>
              <a:t>www.communities.gov.uk/index.asp?id=1139866</a:t>
            </a:r>
            <a:r>
              <a:rPr lang="en-GB" dirty="0" smtClean="0"/>
              <a:t> </a:t>
            </a:r>
            <a:endParaRPr lang="en-US" dirty="0" smtClean="0"/>
          </a:p>
          <a:p>
            <a:r>
              <a:rPr lang="en-US" dirty="0" smtClean="0"/>
              <a:t>Institute of Sustainable Communities (2016) </a:t>
            </a:r>
            <a:r>
              <a:rPr lang="en-US" dirty="0" smtClean="0">
                <a:hlinkClick r:id="rId3"/>
              </a:rPr>
              <a:t>http</a:t>
            </a:r>
            <a:r>
              <a:rPr lang="en-US" dirty="0">
                <a:hlinkClick r:id="rId3"/>
              </a:rPr>
              <a:t>://www.iscvt.org/impact/definition-sustainable-community</a:t>
            </a:r>
            <a:r>
              <a:rPr lang="en-US" dirty="0" smtClean="0">
                <a:hlinkClick r:id="rId3"/>
              </a:rPr>
              <a:t>/</a:t>
            </a:r>
            <a:r>
              <a:rPr lang="en-US" dirty="0" smtClean="0"/>
              <a:t> </a:t>
            </a:r>
          </a:p>
          <a:p>
            <a:r>
              <a:rPr lang="en-US" dirty="0"/>
              <a:t>Smith, Mark K. (2008) 'Sustainable communities and </a:t>
            </a:r>
            <a:r>
              <a:rPr lang="en-US" dirty="0" err="1"/>
              <a:t>neighbourhoods</a:t>
            </a:r>
            <a:r>
              <a:rPr lang="en-US" dirty="0"/>
              <a:t>. Theory, policy and practice', </a:t>
            </a:r>
            <a:r>
              <a:rPr lang="en-US" i="1" dirty="0"/>
              <a:t>the </a:t>
            </a:r>
            <a:r>
              <a:rPr lang="en-US" i="1" dirty="0" err="1"/>
              <a:t>encyclopaedia</a:t>
            </a:r>
            <a:r>
              <a:rPr lang="en-US" i="1" dirty="0"/>
              <a:t> of informal education</a:t>
            </a:r>
            <a:r>
              <a:rPr lang="en-US" dirty="0" smtClean="0"/>
              <a:t>. Accessed March 2016 Available From: [</a:t>
            </a:r>
            <a:r>
              <a:rPr lang="en-US" dirty="0" smtClean="0">
                <a:hlinkClick r:id="rId4"/>
              </a:rPr>
              <a:t>www.infed.org/communities/sustainable_communities.htm].</a:t>
            </a:r>
            <a:endParaRPr lang="en-US" dirty="0" smtClean="0"/>
          </a:p>
          <a:p>
            <a:r>
              <a:rPr lang="en-GB" dirty="0"/>
              <a:t>Smith, M. K. (2001) ‘Community’ in </a:t>
            </a:r>
            <a:r>
              <a:rPr lang="en-GB" i="1" dirty="0"/>
              <a:t>the </a:t>
            </a:r>
            <a:r>
              <a:rPr lang="en-GB" i="1" dirty="0" err="1"/>
              <a:t>encyclopedia</a:t>
            </a:r>
            <a:r>
              <a:rPr lang="en-GB" i="1" dirty="0"/>
              <a:t> of informal education</a:t>
            </a:r>
            <a:r>
              <a:rPr lang="en-GB" dirty="0"/>
              <a:t>, </a:t>
            </a:r>
            <a:r>
              <a:rPr lang="en-GB" dirty="0" err="1" smtClean="0"/>
              <a:t>Accesed</a:t>
            </a:r>
            <a:r>
              <a:rPr lang="en-GB" dirty="0" smtClean="0"/>
              <a:t> April, 2018. Available From </a:t>
            </a:r>
            <a:r>
              <a:rPr lang="en-GB" dirty="0" smtClean="0">
                <a:hlinkClick r:id="rId5"/>
              </a:rPr>
              <a:t>http</a:t>
            </a:r>
            <a:r>
              <a:rPr lang="en-GB" dirty="0">
                <a:hlinkClick r:id="rId5"/>
              </a:rPr>
              <a:t>://www.infed.org/community/community.htm</a:t>
            </a:r>
            <a:endParaRPr lang="en-GB" dirty="0"/>
          </a:p>
          <a:p>
            <a:endParaRPr lang="en-US" dirty="0" smtClean="0"/>
          </a:p>
          <a:p>
            <a:r>
              <a:rPr lang="en-US" dirty="0" smtClean="0"/>
              <a:t>Transition Movement: </a:t>
            </a:r>
            <a:r>
              <a:rPr lang="en-US" dirty="0" smtClean="0">
                <a:hlinkClick r:id="rId6"/>
              </a:rPr>
              <a:t>http://www.transitionnetwork.org/</a:t>
            </a:r>
            <a:endParaRPr lang="en-US" dirty="0" smtClean="0"/>
          </a:p>
          <a:p>
            <a:r>
              <a:rPr lang="en-US" dirty="0">
                <a:hlinkClick r:id="rId7"/>
              </a:rPr>
              <a:t>http://</a:t>
            </a:r>
            <a:r>
              <a:rPr lang="en-US" dirty="0" smtClean="0">
                <a:hlinkClick r:id="rId7"/>
              </a:rPr>
              <a:t>uwtsd.hosted.panopto.com/Panopto/Pages/Viewer.aspx?id=74ac4b65-3c5d-489a-8c41-072968a2f8b3</a:t>
            </a:r>
            <a:r>
              <a:rPr lang="en-US" dirty="0" smtClean="0"/>
              <a:t> </a:t>
            </a:r>
            <a:endParaRPr lang="en-US" dirty="0"/>
          </a:p>
        </p:txBody>
      </p:sp>
    </p:spTree>
    <p:extLst>
      <p:ext uri="{BB962C8B-B14F-4D97-AF65-F5344CB8AC3E}">
        <p14:creationId xmlns:p14="http://schemas.microsoft.com/office/powerpoint/2010/main" val="2128264922"/>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docProps/app.xml><?xml version="1.0" encoding="utf-8"?>
<Properties xmlns="http://schemas.openxmlformats.org/officeDocument/2006/extended-properties" xmlns:vt="http://schemas.openxmlformats.org/officeDocument/2006/docPropsVTypes">
  <Template>Retrospect</Template>
  <TotalTime>299</TotalTime>
  <Words>1452</Words>
  <Application>Microsoft Office PowerPoint</Application>
  <PresentationFormat>Widescreen</PresentationFormat>
  <Paragraphs>165</Paragraphs>
  <Slides>26</Slides>
  <Notes>0</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Calibri Light</vt:lpstr>
      <vt:lpstr>Georgia</vt:lpstr>
      <vt:lpstr>Retrospect</vt:lpstr>
      <vt:lpstr>Sustainable Communities </vt:lpstr>
      <vt:lpstr>What is a Community? </vt:lpstr>
      <vt:lpstr>Community</vt:lpstr>
      <vt:lpstr>Community</vt:lpstr>
      <vt:lpstr>Community Definitions </vt:lpstr>
      <vt:lpstr>Community as symbolic</vt:lpstr>
      <vt:lpstr>Community as network and local social system </vt:lpstr>
      <vt:lpstr>Community </vt:lpstr>
      <vt:lpstr>Community </vt:lpstr>
      <vt:lpstr>Social Capital </vt:lpstr>
      <vt:lpstr>Community </vt:lpstr>
      <vt:lpstr>Sustainable Communities </vt:lpstr>
      <vt:lpstr>What is a Sustainable Community?  </vt:lpstr>
      <vt:lpstr>What is a Sustainable Community?  </vt:lpstr>
      <vt:lpstr>What is a Sustainable Community?  </vt:lpstr>
      <vt:lpstr>What is a Sustainable Community?  </vt:lpstr>
      <vt:lpstr>A Healthy Climate and Environment </vt:lpstr>
      <vt:lpstr>Social Wellbeing</vt:lpstr>
      <vt:lpstr>Economic Security </vt:lpstr>
      <vt:lpstr>Sustainable Communities Examples </vt:lpstr>
      <vt:lpstr>Sustainable Communities Examples</vt:lpstr>
      <vt:lpstr>One Planet Living </vt:lpstr>
      <vt:lpstr>Transition Towns </vt:lpstr>
      <vt:lpstr>Transition Towns </vt:lpstr>
      <vt:lpstr>Group Activity: Critical analysis </vt:lpstr>
      <vt:lpstr>References / Links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Communities</dc:title>
  <dc:creator>P Welton</dc:creator>
  <cp:lastModifiedBy>Nicola Welton</cp:lastModifiedBy>
  <cp:revision>24</cp:revision>
  <dcterms:created xsi:type="dcterms:W3CDTF">2016-04-14T10:09:08Z</dcterms:created>
  <dcterms:modified xsi:type="dcterms:W3CDTF">2020-11-09T09:53:08Z</dcterms:modified>
</cp:coreProperties>
</file>