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6858000" cx="12192000"/>
  <p:notesSz cx="6858000" cy="9144000"/>
  <p:embeddedFontLst>
    <p:embeddedFont>
      <p:font typeface="Gill Sans"/>
      <p:regular r:id="rId18"/>
      <p:bold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5D143F6D-1CC0-47DA-AA50-B4C3556BDDDB}">
  <a:tblStyle styleId="{5D143F6D-1CC0-47DA-AA50-B4C3556BDDDB}" styleName="Table_0">
    <a:wholeTbl>
      <a:tcTxStyle b="off" i="off">
        <a:font>
          <a:latin typeface="Gill Sans MT"/>
          <a:ea typeface="Gill Sans MT"/>
          <a:cs typeface="Gill Sans MT"/>
        </a:font>
        <a:schemeClr val="dk1"/>
      </a:tcTxStyle>
      <a:tcStyle>
        <a:tcBdr>
          <a:lef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fill>
          <a:solidFill>
            <a:schemeClr val="accent4">
              <a:alpha val="40000"/>
            </a:schemeClr>
          </a:solidFill>
        </a:fill>
      </a:tcStyle>
    </a:band1H>
    <a:band2H>
      <a:tcTxStyle/>
    </a:band2H>
    <a:band1V>
      <a:tcTxStyle/>
      <a:tcStyle>
        <a:tcBdr>
          <a:top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TxStyle/>
    </a:band2V>
    <a:lastCol>
      <a:tcTxStyle b="on" i="off"/>
      <a:tcStyle>
        <a:tcBdr>
          <a:lef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lastCol>
    <a:firstCol>
      <a:tcTxStyle b="on" i="off"/>
      <a:tcStyle>
        <a:tcBdr>
          <a:lef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firstCol>
    <a:lastRow>
      <a:tcTxStyle b="on" i="off"/>
      <a:tcStyle>
        <a:tcBdr>
          <a:lef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FFFFF">
              <a:alpha val="0"/>
            </a:srgbClr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Gill Sans MT"/>
          <a:ea typeface="Gill Sans MT"/>
          <a:cs typeface="Gill Sans MT"/>
        </a:font>
        <a:schemeClr val="lt1"/>
      </a:tcTxStyle>
      <a:tcStyle>
        <a:tcBdr>
          <a:lef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chemeClr val="accent4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GillSans-bold.fntdata"/><Relationship Id="rId6" Type="http://schemas.openxmlformats.org/officeDocument/2006/relationships/slide" Target="slides/slide1.xml"/><Relationship Id="rId18" Type="http://schemas.openxmlformats.org/officeDocument/2006/relationships/font" Target="fonts/GillSans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6" name="Google Shape;136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6" name="Google Shape;176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9" name="Google Shape;219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2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2"/>
          <p:cNvSpPr txBox="1"/>
          <p:nvPr>
            <p:ph type="ctrTitle"/>
          </p:nvPr>
        </p:nvSpPr>
        <p:spPr>
          <a:xfrm>
            <a:off x="581191" y="1020431"/>
            <a:ext cx="10993549" cy="14750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Gill Sans"/>
              <a:buNone/>
              <a:defRPr sz="3600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2"/>
          <p:cNvSpPr txBox="1"/>
          <p:nvPr>
            <p:ph idx="1" type="subTitle"/>
          </p:nvPr>
        </p:nvSpPr>
        <p:spPr>
          <a:xfrm>
            <a:off x="581194" y="2495445"/>
            <a:ext cx="10993546" cy="5903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320"/>
              </a:spcBef>
              <a:spcAft>
                <a:spcPts val="0"/>
              </a:spcAft>
              <a:buSzPts val="1472"/>
              <a:buNone/>
              <a:defRPr sz="1600" cap="none">
                <a:solidFill>
                  <a:schemeClr val="accent2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1472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1288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104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2" name="Google Shape;22;p2"/>
          <p:cNvSpPr txBox="1"/>
          <p:nvPr>
            <p:ph idx="10" type="dt"/>
          </p:nvPr>
        </p:nvSpPr>
        <p:spPr>
          <a:xfrm>
            <a:off x="7605951" y="5956137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2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2"/>
          <p:cNvSpPr txBox="1"/>
          <p:nvPr>
            <p:ph idx="12" type="sldNum"/>
          </p:nvPr>
        </p:nvSpPr>
        <p:spPr>
          <a:xfrm>
            <a:off x="10558300" y="5956137"/>
            <a:ext cx="10164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0" lvl="1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0" lvl="2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0" lvl="3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0" lvl="4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0" lvl="5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indent="0" lvl="6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indent="0" lvl="7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indent="0" lvl="8" marL="0" algn="r">
              <a:spcBef>
                <a:spcPts val="0"/>
              </a:spcBef>
              <a:buNone/>
              <a:defRPr b="0" i="0" sz="900" u="none" cap="none" strike="noStrike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3"/>
          <p:cNvSpPr/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3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3"/>
          <p:cNvSpPr txBox="1"/>
          <p:nvPr>
            <p:ph idx="1" type="body"/>
          </p:nvPr>
        </p:nvSpPr>
        <p:spPr>
          <a:xfrm>
            <a:off x="581193" y="2228003"/>
            <a:ext cx="5422390" cy="363304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3756" lvl="0" marL="457200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indent="-333756" lvl="1" marL="914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indent="-333756" lvl="2" marL="1371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indent="-333756" lvl="3" marL="18288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indent="-333756" lvl="4" marL="22860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indent="-333756" lvl="5" marL="27432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indent="-333756" lvl="6" marL="3200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indent="-333756" lvl="7" marL="3657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indent="-333756" lvl="8" marL="4114800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/>
        </p:txBody>
      </p:sp>
      <p:sp>
        <p:nvSpPr>
          <p:cNvPr id="29" name="Google Shape;29;p3"/>
          <p:cNvSpPr txBox="1"/>
          <p:nvPr>
            <p:ph idx="2" type="body"/>
          </p:nvPr>
        </p:nvSpPr>
        <p:spPr>
          <a:xfrm>
            <a:off x="6188417" y="2228003"/>
            <a:ext cx="5422392" cy="363304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3756" lvl="0" marL="457200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indent="-333756" lvl="1" marL="914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indent="-333756" lvl="2" marL="1371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indent="-333756" lvl="3" marL="18288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indent="-333756" lvl="4" marL="22860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indent="-333756" lvl="5" marL="27432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indent="-333756" lvl="6" marL="3200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indent="-333756" lvl="7" marL="3657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indent="-333756" lvl="8" marL="4114800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/>
        </p:txBody>
      </p:sp>
      <p:sp>
        <p:nvSpPr>
          <p:cNvPr id="30" name="Google Shape;30;p3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3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3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4"/>
          <p:cNvSpPr/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" name="Google Shape;35;p4"/>
          <p:cNvSpPr txBox="1"/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4"/>
          <p:cNvSpPr txBox="1"/>
          <p:nvPr>
            <p:ph idx="1" type="body"/>
          </p:nvPr>
        </p:nvSpPr>
        <p:spPr>
          <a:xfrm>
            <a:off x="581192" y="2180496"/>
            <a:ext cx="11029615" cy="367830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3756" lvl="0" marL="457200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indent="-333756" lvl="1" marL="914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indent="-333756" lvl="2" marL="1371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indent="-333756" lvl="3" marL="18288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indent="-333756" lvl="4" marL="22860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indent="-333756" lvl="5" marL="27432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indent="-333756" lvl="6" marL="3200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indent="-333756" lvl="7" marL="3657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indent="-333756" lvl="8" marL="4114800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/>
        </p:txBody>
      </p:sp>
      <p:sp>
        <p:nvSpPr>
          <p:cNvPr id="37" name="Google Shape;37;p4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4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4"/>
          <p:cNvSpPr txBox="1"/>
          <p:nvPr>
            <p:ph idx="12" type="sldNum"/>
          </p:nvPr>
        </p:nvSpPr>
        <p:spPr>
          <a:xfrm>
            <a:off x="10558300" y="5956137"/>
            <a:ext cx="105250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5"/>
          <p:cNvSpPr/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" name="Google Shape;42;p5"/>
          <p:cNvSpPr txBox="1"/>
          <p:nvPr>
            <p:ph type="title"/>
          </p:nvPr>
        </p:nvSpPr>
        <p:spPr>
          <a:xfrm>
            <a:off x="581193" y="3043910"/>
            <a:ext cx="11029615" cy="149750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Gill Sans"/>
              <a:buNone/>
              <a:defRPr b="0" sz="3600" cap="none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5"/>
          <p:cNvSpPr txBox="1"/>
          <p:nvPr>
            <p:ph idx="1" type="body"/>
          </p:nvPr>
        </p:nvSpPr>
        <p:spPr>
          <a:xfrm>
            <a:off x="581192" y="4541417"/>
            <a:ext cx="11029615" cy="60055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656"/>
              <a:buNone/>
              <a:defRPr sz="1800" cap="none">
                <a:solidFill>
                  <a:schemeClr val="accent2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656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4" name="Google Shape;44;p5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5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5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0" lvl="1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0" lvl="2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0" lvl="3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0" lvl="4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0" lvl="5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indent="0" lvl="6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indent="0" lvl="7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indent="0" lvl="8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6"/>
          <p:cNvSpPr/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" name="Google Shape;49;p6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6"/>
          <p:cNvSpPr txBox="1"/>
          <p:nvPr>
            <p:ph idx="1" type="body"/>
          </p:nvPr>
        </p:nvSpPr>
        <p:spPr>
          <a:xfrm>
            <a:off x="887219" y="2250892"/>
            <a:ext cx="5087075" cy="53600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40"/>
              </a:spcBef>
              <a:spcAft>
                <a:spcPts val="0"/>
              </a:spcAft>
              <a:buSzPts val="2024"/>
              <a:buNone/>
              <a:defRPr b="0" sz="2200">
                <a:solidFill>
                  <a:schemeClr val="accent2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84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656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472"/>
              <a:buNone/>
              <a:defRPr b="1" sz="1600"/>
            </a:lvl9pPr>
          </a:lstStyle>
          <a:p/>
        </p:txBody>
      </p:sp>
      <p:sp>
        <p:nvSpPr>
          <p:cNvPr id="51" name="Google Shape;51;p6"/>
          <p:cNvSpPr txBox="1"/>
          <p:nvPr>
            <p:ph idx="2" type="body"/>
          </p:nvPr>
        </p:nvSpPr>
        <p:spPr>
          <a:xfrm>
            <a:off x="581194" y="2926052"/>
            <a:ext cx="5393100" cy="29349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3756" lvl="0" marL="457200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indent="-333756" lvl="1" marL="914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indent="-333756" lvl="2" marL="1371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indent="-333756" lvl="3" marL="18288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indent="-333756" lvl="4" marL="22860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indent="-333756" lvl="5" marL="27432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indent="-333756" lvl="6" marL="3200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indent="-333756" lvl="7" marL="3657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indent="-333756" lvl="8" marL="4114800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/>
        </p:txBody>
      </p:sp>
      <p:sp>
        <p:nvSpPr>
          <p:cNvPr id="52" name="Google Shape;52;p6"/>
          <p:cNvSpPr txBox="1"/>
          <p:nvPr>
            <p:ph idx="3" type="body"/>
          </p:nvPr>
        </p:nvSpPr>
        <p:spPr>
          <a:xfrm>
            <a:off x="6523735" y="2250892"/>
            <a:ext cx="5087073" cy="55337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440"/>
              </a:spcBef>
              <a:spcAft>
                <a:spcPts val="0"/>
              </a:spcAft>
              <a:buSzPts val="2024"/>
              <a:buNone/>
              <a:defRPr b="0" sz="2200">
                <a:solidFill>
                  <a:schemeClr val="accent2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84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656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472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472"/>
              <a:buNone/>
              <a:defRPr b="1" sz="1600"/>
            </a:lvl9pPr>
          </a:lstStyle>
          <a:p/>
        </p:txBody>
      </p:sp>
      <p:sp>
        <p:nvSpPr>
          <p:cNvPr id="53" name="Google Shape;53;p6"/>
          <p:cNvSpPr txBox="1"/>
          <p:nvPr>
            <p:ph idx="4" type="body"/>
          </p:nvPr>
        </p:nvSpPr>
        <p:spPr>
          <a:xfrm>
            <a:off x="6217709" y="2926052"/>
            <a:ext cx="5393100" cy="29349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3756" lvl="0" marL="457200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indent="-333756" lvl="1" marL="914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indent="-333756" lvl="2" marL="1371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indent="-333756" lvl="3" marL="18288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indent="-333756" lvl="4" marL="22860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indent="-333756" lvl="5" marL="27432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indent="-333756" lvl="6" marL="3200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indent="-333756" lvl="7" marL="3657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indent="-333756" lvl="8" marL="4114800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/>
        </p:txBody>
      </p:sp>
      <p:sp>
        <p:nvSpPr>
          <p:cNvPr id="54" name="Google Shape;54;p6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6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6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7"/>
          <p:cNvSpPr/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7"/>
          <p:cNvSpPr txBox="1"/>
          <p:nvPr>
            <p:ph type="title"/>
          </p:nvPr>
        </p:nvSpPr>
        <p:spPr>
          <a:xfrm>
            <a:off x="575894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7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7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7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8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8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8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9"/>
          <p:cNvSpPr/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9"/>
          <p:cNvSpPr txBox="1"/>
          <p:nvPr>
            <p:ph type="title"/>
          </p:nvPr>
        </p:nvSpPr>
        <p:spPr>
          <a:xfrm>
            <a:off x="581192" y="5262296"/>
            <a:ext cx="4909445" cy="68951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9F276A"/>
              </a:buClr>
              <a:buSzPts val="2000"/>
              <a:buFont typeface="Gill Sans"/>
              <a:buNone/>
              <a:defRPr b="0" sz="2000"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9"/>
          <p:cNvSpPr txBox="1"/>
          <p:nvPr>
            <p:ph idx="1" type="body"/>
          </p:nvPr>
        </p:nvSpPr>
        <p:spPr>
          <a:xfrm>
            <a:off x="447816" y="601200"/>
            <a:ext cx="11292840" cy="420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5440" lvl="0" marL="457200" algn="l">
              <a:spcBef>
                <a:spcPts val="400"/>
              </a:spcBef>
              <a:spcAft>
                <a:spcPts val="0"/>
              </a:spcAft>
              <a:buSzPts val="1840"/>
              <a:buChar char="◼"/>
              <a:defRPr sz="2000">
                <a:solidFill>
                  <a:schemeClr val="dk2"/>
                </a:solidFill>
              </a:defRPr>
            </a:lvl1pPr>
            <a:lvl2pPr indent="-333756" lvl="1" marL="914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 sz="1800">
                <a:solidFill>
                  <a:schemeClr val="dk2"/>
                </a:solidFill>
              </a:defRPr>
            </a:lvl2pPr>
            <a:lvl3pPr indent="-322072" lvl="2" marL="1371600" algn="l">
              <a:spcBef>
                <a:spcPts val="600"/>
              </a:spcBef>
              <a:spcAft>
                <a:spcPts val="0"/>
              </a:spcAft>
              <a:buSzPts val="1472"/>
              <a:buChar char="◼"/>
              <a:defRPr sz="1600">
                <a:solidFill>
                  <a:schemeClr val="dk2"/>
                </a:solidFill>
              </a:defRPr>
            </a:lvl3pPr>
            <a:lvl4pPr indent="-310388" lvl="3" marL="1828800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4pPr>
            <a:lvl5pPr indent="-310388" lvl="4" marL="2286000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5pPr>
            <a:lvl6pPr indent="-310388" lvl="5" marL="2743200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6pPr>
            <a:lvl7pPr indent="-310388" lvl="6" marL="3200400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7pPr>
            <a:lvl8pPr indent="-310388" lvl="7" marL="3657600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8pPr>
            <a:lvl9pPr indent="-310388" lvl="8" marL="4114800" algn="l">
              <a:spcBef>
                <a:spcPts val="600"/>
              </a:spcBef>
              <a:spcAft>
                <a:spcPts val="60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71" name="Google Shape;71;p9"/>
          <p:cNvSpPr txBox="1"/>
          <p:nvPr>
            <p:ph idx="2" type="body"/>
          </p:nvPr>
        </p:nvSpPr>
        <p:spPr>
          <a:xfrm>
            <a:off x="5740823" y="5262296"/>
            <a:ext cx="5869987" cy="68951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r">
              <a:spcBef>
                <a:spcPts val="220"/>
              </a:spcBef>
              <a:spcAft>
                <a:spcPts val="0"/>
              </a:spcAft>
              <a:buSzPts val="1012"/>
              <a:buNone/>
              <a:defRPr sz="1100">
                <a:solidFill>
                  <a:schemeClr val="lt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012"/>
              <a:buNone/>
              <a:defRPr sz="11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92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828"/>
              <a:buNone/>
              <a:defRPr sz="900"/>
            </a:lvl9pPr>
          </a:lstStyle>
          <a:p/>
        </p:txBody>
      </p:sp>
      <p:sp>
        <p:nvSpPr>
          <p:cNvPr id="72" name="Google Shape;72;p9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9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9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0" lvl="1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0" lvl="2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0" lvl="3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0" lvl="4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0" lvl="5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indent="0" lvl="6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indent="0" lvl="7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indent="0" lvl="8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0"/>
          <p:cNvSpPr txBox="1"/>
          <p:nvPr>
            <p:ph type="title"/>
          </p:nvPr>
        </p:nvSpPr>
        <p:spPr>
          <a:xfrm>
            <a:off x="581193" y="4693389"/>
            <a:ext cx="11029616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Gill Sans"/>
              <a:buNone/>
              <a:defRPr b="0" sz="2400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0"/>
          <p:cNvSpPr/>
          <p:nvPr>
            <p:ph idx="2" type="pic"/>
          </p:nvPr>
        </p:nvSpPr>
        <p:spPr>
          <a:xfrm>
            <a:off x="447817" y="599725"/>
            <a:ext cx="11290859" cy="3557252"/>
          </a:xfrm>
          <a:prstGeom prst="rect">
            <a:avLst/>
          </a:prstGeom>
          <a:noFill/>
          <a:ln>
            <a:noFill/>
          </a:ln>
        </p:spPr>
      </p:sp>
      <p:sp>
        <p:nvSpPr>
          <p:cNvPr id="78" name="Google Shape;78;p10"/>
          <p:cNvSpPr txBox="1"/>
          <p:nvPr>
            <p:ph idx="1" type="body"/>
          </p:nvPr>
        </p:nvSpPr>
        <p:spPr>
          <a:xfrm>
            <a:off x="581192" y="5260127"/>
            <a:ext cx="11029617" cy="5986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40"/>
              </a:spcBef>
              <a:spcAft>
                <a:spcPts val="0"/>
              </a:spcAft>
              <a:buSzPts val="1104"/>
              <a:buNone/>
              <a:defRPr sz="12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104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92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828"/>
              <a:buNone/>
              <a:defRPr sz="900"/>
            </a:lvl9pPr>
          </a:lstStyle>
          <a:p/>
        </p:txBody>
      </p:sp>
      <p:sp>
        <p:nvSpPr>
          <p:cNvPr id="79" name="Google Shape;79;p10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0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0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1"/>
          <p:cNvSpPr/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11"/>
          <p:cNvSpPr txBox="1"/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1"/>
          <p:cNvSpPr txBox="1"/>
          <p:nvPr>
            <p:ph idx="1" type="body"/>
          </p:nvPr>
        </p:nvSpPr>
        <p:spPr>
          <a:xfrm rot="5400000">
            <a:off x="4334603" y="-1417408"/>
            <a:ext cx="3522794" cy="110296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3756" lvl="0" marL="457200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indent="-322072" lvl="1" marL="914400" algn="l">
              <a:spcBef>
                <a:spcPts val="600"/>
              </a:spcBef>
              <a:spcAft>
                <a:spcPts val="0"/>
              </a:spcAft>
              <a:buSzPts val="1472"/>
              <a:buChar char="◼"/>
              <a:defRPr/>
            </a:lvl2pPr>
            <a:lvl3pPr indent="-310388" lvl="2" marL="1371600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/>
            </a:lvl3pPr>
            <a:lvl4pPr indent="-298703" lvl="3" marL="1828800" algn="l">
              <a:spcBef>
                <a:spcPts val="600"/>
              </a:spcBef>
              <a:spcAft>
                <a:spcPts val="0"/>
              </a:spcAft>
              <a:buSzPts val="1104"/>
              <a:buChar char="◼"/>
              <a:defRPr/>
            </a:lvl4pPr>
            <a:lvl5pPr indent="-298704" lvl="4" marL="2286000" algn="l">
              <a:spcBef>
                <a:spcPts val="600"/>
              </a:spcBef>
              <a:spcAft>
                <a:spcPts val="0"/>
              </a:spcAft>
              <a:buSzPts val="1104"/>
              <a:buChar char="◼"/>
              <a:defRPr/>
            </a:lvl5pPr>
            <a:lvl6pPr indent="-333756" lvl="5" marL="27432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indent="-333756" lvl="6" marL="3200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indent="-333756" lvl="7" marL="3657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indent="-333756" lvl="8" marL="4114800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/>
        </p:txBody>
      </p:sp>
      <p:sp>
        <p:nvSpPr>
          <p:cNvPr id="86" name="Google Shape;86;p11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11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1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2"/>
          <p:cNvSpPr/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2"/>
          <p:cNvSpPr txBox="1"/>
          <p:nvPr>
            <p:ph type="title"/>
          </p:nvPr>
        </p:nvSpPr>
        <p:spPr>
          <a:xfrm rot="5400000">
            <a:off x="7249746" y="2265181"/>
            <a:ext cx="5183073" cy="200416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12"/>
          <p:cNvSpPr txBox="1"/>
          <p:nvPr>
            <p:ph idx="1" type="body"/>
          </p:nvPr>
        </p:nvSpPr>
        <p:spPr>
          <a:xfrm rot="5400000">
            <a:off x="2131526" y="-680877"/>
            <a:ext cx="5183073" cy="789627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3756" lvl="0" marL="457200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indent="-333756" lvl="1" marL="914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indent="-333756" lvl="2" marL="1371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indent="-333756" lvl="3" marL="18288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indent="-333756" lvl="4" marL="22860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indent="-333756" lvl="5" marL="27432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indent="-333756" lvl="6" marL="32004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indent="-333756" lvl="7" marL="3657600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indent="-333756" lvl="8" marL="4114800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/>
        </p:txBody>
      </p:sp>
      <p:sp>
        <p:nvSpPr>
          <p:cNvPr id="93" name="Google Shape;93;p12"/>
          <p:cNvSpPr txBox="1"/>
          <p:nvPr>
            <p:ph idx="10" type="dt"/>
          </p:nvPr>
        </p:nvSpPr>
        <p:spPr>
          <a:xfrm>
            <a:off x="8993673" y="5956137"/>
            <a:ext cx="132814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9F276A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12"/>
          <p:cNvSpPr txBox="1"/>
          <p:nvPr>
            <p:ph idx="11" type="ftr"/>
          </p:nvPr>
        </p:nvSpPr>
        <p:spPr>
          <a:xfrm>
            <a:off x="774923" y="5951811"/>
            <a:ext cx="789627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2"/>
          <p:cNvSpPr txBox="1"/>
          <p:nvPr>
            <p:ph idx="12" type="sldNum"/>
          </p:nvPr>
        </p:nvSpPr>
        <p:spPr>
          <a:xfrm>
            <a:off x="10446615" y="5956137"/>
            <a:ext cx="116419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0" lvl="1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0" lvl="2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0" lvl="3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0" lvl="4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0" lvl="5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indent="0" lvl="6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indent="0" lvl="7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indent="0" lvl="8" marL="0" algn="r">
              <a:spcBef>
                <a:spcPts val="0"/>
              </a:spcBef>
              <a:buNone/>
              <a:defRPr sz="900">
                <a:solidFill>
                  <a:srgbClr val="9F276A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  <a:defRPr b="0" i="0" sz="2800" u="none" cap="none" strike="noStrik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3756" lvl="0" marL="457200" marR="0" rtl="0" algn="l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656"/>
              <a:buFont typeface="Noto Sans Symbols"/>
              <a:buChar char="◼"/>
              <a:defRPr b="0" i="0" sz="18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-322072" lvl="1" marL="914400" marR="0" rtl="0" algn="l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472"/>
              <a:buFont typeface="Noto Sans Symbols"/>
              <a:buChar char="◼"/>
              <a:defRPr b="0" i="0" sz="16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-310388" lvl="2" marL="1371600" marR="0" rtl="0" algn="l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288"/>
              <a:buFont typeface="Noto Sans Symbols"/>
              <a:buChar char="◼"/>
              <a:defRPr b="0" i="0" sz="14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-298703" lvl="3" marL="1828800" marR="0" rtl="0" algn="l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b="0" i="0" sz="12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-298704" lvl="4" marL="2286000" marR="0" rtl="0" algn="l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b="0" i="0" sz="12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-298704" lvl="5" marL="2743200" marR="0" rtl="0" algn="l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b="0" i="0" sz="12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indent="-298704" lvl="6" marL="3200400" marR="0" rtl="0" algn="l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b="0" i="0" sz="12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indent="-298703" lvl="7" marL="3657600" marR="0" rtl="0" algn="l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b="0" i="0" sz="12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indent="-298703" lvl="8" marL="4114800" marR="0" rtl="0" algn="l">
              <a:spcBef>
                <a:spcPts val="600"/>
              </a:spcBef>
              <a:spcAft>
                <a:spcPts val="600"/>
              </a:spcAft>
              <a:buClr>
                <a:schemeClr val="accent2"/>
              </a:buClr>
              <a:buSzPts val="1104"/>
              <a:buFont typeface="Noto Sans Symbols"/>
              <a:buChar char="◼"/>
              <a:defRPr b="0" i="0" sz="1200" u="none" cap="none" strike="noStrik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5" name="Google Shape;15;p1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1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1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7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3"/>
          <p:cNvSpPr txBox="1"/>
          <p:nvPr>
            <p:ph type="ctrTitle"/>
          </p:nvPr>
        </p:nvSpPr>
        <p:spPr>
          <a:xfrm>
            <a:off x="581191" y="1020431"/>
            <a:ext cx="10993500" cy="1475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Gill Sans"/>
              <a:buNone/>
            </a:pPr>
            <a:r>
              <a:rPr b="1" lang="en-US"/>
              <a:t>INVESTIGATING THE EFFECTIVENESS OF MACHINE LEARNING CLASSIFIERS FOR EMAIL SPAM DETECTION</a:t>
            </a:r>
            <a:endParaRPr/>
          </a:p>
        </p:txBody>
      </p:sp>
      <p:sp>
        <p:nvSpPr>
          <p:cNvPr id="101" name="Google Shape;101;p13"/>
          <p:cNvSpPr txBox="1"/>
          <p:nvPr>
            <p:ph idx="1" type="subTitle"/>
          </p:nvPr>
        </p:nvSpPr>
        <p:spPr>
          <a:xfrm>
            <a:off x="617260" y="2495444"/>
            <a:ext cx="10993500" cy="2829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1656"/>
              <a:buNone/>
            </a:pPr>
            <a:r>
              <a:rPr lang="en-US" sz="1800"/>
              <a:t>STUDENT NAME : JARABEN MANGUKIYA   </a:t>
            </a:r>
            <a:br>
              <a:rPr lang="en-US" sz="1800"/>
            </a:br>
            <a:r>
              <a:rPr lang="en-US" sz="1800"/>
              <a:t>SUPERVISOR: DR.SURESH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4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RESEARCH CONTEXT / BACKGROUND</a:t>
            </a:r>
            <a:endParaRPr/>
          </a:p>
        </p:txBody>
      </p:sp>
      <p:sp>
        <p:nvSpPr>
          <p:cNvPr id="107" name="Google Shape;107;p14"/>
          <p:cNvSpPr txBox="1"/>
          <p:nvPr>
            <p:ph idx="1" type="body"/>
          </p:nvPr>
        </p:nvSpPr>
        <p:spPr>
          <a:xfrm>
            <a:off x="362607" y="1907628"/>
            <a:ext cx="6984124" cy="495037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SzPts val="1656"/>
              <a:buNone/>
            </a:pPr>
            <a:r>
              <a:rPr lang="en-US"/>
              <a:t>Email remains the world’s most widely used communication system, with over 4.5 billion users in 2024 (Statista, 2024). However, spam continues to be a major cybersecurity threat. Recent global reports show that 46–47% of daily email traffic in 2024 was spam, equivalent to more than 160 billion spam emails per day [2]</a:t>
            </a:r>
            <a:br>
              <a:rPr lang="en-US"/>
            </a:br>
            <a:r>
              <a:rPr lang="en-US"/>
              <a:t>Spam emails are now increasingly used for phishing, ransomware deployment, financial fraud, identity theft, and business email compromise.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None/>
            </a:pPr>
            <a:r>
              <a:rPr lang="en-US"/>
              <a:t>Traditional rule-based filters struggle to detect modern spam due to: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Evasion techniques (obfuscation, randomisation, cloaking).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Emergence of AI-generated phishing emails that mimic human writing.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Rapidly evolving spam types leading to reduced generalisation [7]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None/>
            </a:pPr>
            <a:r>
              <a:rPr lang="en-US"/>
              <a:t>Machine Learning (ML) has therefore become the dominant solution, providing adaptability, pattern recognition, and automated feature learning.</a:t>
            </a:r>
            <a:endParaRPr/>
          </a:p>
          <a:p>
            <a:pPr indent="-200844" lvl="0" marL="306000" rtl="0" algn="l">
              <a:spcBef>
                <a:spcPts val="960"/>
              </a:spcBef>
              <a:spcAft>
                <a:spcPts val="0"/>
              </a:spcAft>
              <a:buSzPts val="1656"/>
              <a:buNone/>
            </a:pPr>
            <a:r>
              <a:t/>
            </a:r>
            <a:endParaRPr/>
          </a:p>
        </p:txBody>
      </p:sp>
      <p:pic>
        <p:nvPicPr>
          <p:cNvPr id="108" name="Google Shape;108;p14"/>
          <p:cNvPicPr preferRelativeResize="0"/>
          <p:nvPr>
            <p:ph idx="2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08206" y="2026339"/>
            <a:ext cx="4657970" cy="3743840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4"/>
          <p:cNvSpPr txBox="1"/>
          <p:nvPr/>
        </p:nvSpPr>
        <p:spPr>
          <a:xfrm>
            <a:off x="7644989" y="5893862"/>
            <a:ext cx="4421187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Source: (EmailToolTester, 2024; SecureList, 2024).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5"/>
          <p:cNvSpPr txBox="1"/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RESEARCH PROBLEM</a:t>
            </a:r>
            <a:endParaRPr/>
          </a:p>
        </p:txBody>
      </p:sp>
      <p:sp>
        <p:nvSpPr>
          <p:cNvPr id="115" name="Google Shape;115;p15"/>
          <p:cNvSpPr txBox="1"/>
          <p:nvPr>
            <p:ph idx="1" type="body"/>
          </p:nvPr>
        </p:nvSpPr>
        <p:spPr>
          <a:xfrm>
            <a:off x="394138" y="1873611"/>
            <a:ext cx="7394028" cy="51420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SzPts val="1472"/>
              <a:buNone/>
            </a:pPr>
            <a:r>
              <a:rPr lang="en-US" sz="1600"/>
              <a:t>Despite the successes of ML-based spam detection, several challenges persist: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None/>
            </a:pPr>
            <a:r>
              <a:rPr lang="en-US" sz="1600"/>
              <a:t>Key Problems Identified: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Font typeface="Gill Sans"/>
              <a:buAutoNum type="arabicPeriod"/>
            </a:pPr>
            <a:r>
              <a:rPr lang="en-US" sz="1600"/>
              <a:t>High false-positive rates — legitimate emails wrongly classified as spam, reducing user trust.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Font typeface="Gill Sans"/>
              <a:buAutoNum type="arabicPeriod"/>
            </a:pPr>
            <a:r>
              <a:rPr lang="en-US" sz="1600"/>
              <a:t>Class imbalance — spam classes are often over-represented, causing classification bias [6]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Font typeface="Gill Sans"/>
              <a:buAutoNum type="arabicPeriod"/>
            </a:pPr>
            <a:r>
              <a:rPr lang="en-US" sz="1600"/>
              <a:t>Poor generalisation — models trained on older datasets fail on new spam types.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Font typeface="Gill Sans"/>
              <a:buAutoNum type="arabicPeriod"/>
            </a:pPr>
            <a:r>
              <a:rPr lang="en-US" sz="1600"/>
              <a:t>Lack of benchmarking consistency — modern studies do not compare classical ML vs deep learning using identical preprocessing pipelines [1]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None/>
            </a:pPr>
            <a:r>
              <a:rPr lang="en-US" sz="1600"/>
              <a:t>Literature Gap: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Font typeface="Arial"/>
              <a:buChar char="•"/>
            </a:pPr>
            <a:r>
              <a:rPr lang="en-US" sz="1600"/>
              <a:t>Limited studies provide holistic comparisons across multiple ML families (probabilistic, linear, ensemble, deep learning).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Font typeface="Arial"/>
              <a:buChar char="•"/>
            </a:pPr>
            <a:r>
              <a:rPr lang="en-US" sz="1600"/>
              <a:t>Lack of evaluation using updated datasets (e.g., Enron 2024 cleaned version).</a:t>
            </a:r>
            <a:endParaRPr/>
          </a:p>
          <a:p>
            <a:pPr indent="-306000" lvl="0" marL="306000" rtl="0" algn="l">
              <a:spcBef>
                <a:spcPts val="920"/>
              </a:spcBef>
              <a:spcAft>
                <a:spcPts val="0"/>
              </a:spcAft>
              <a:buSzPts val="1472"/>
              <a:buFont typeface="Arial"/>
              <a:buChar char="•"/>
            </a:pPr>
            <a:r>
              <a:rPr lang="en-US" sz="1600"/>
              <a:t>Few studies address the impact of feature engineering, imbalance handling, and evaluation metrics beyond accuracy.</a:t>
            </a:r>
            <a:endParaRPr/>
          </a:p>
          <a:p>
            <a:pPr indent="-212527" lvl="0" marL="306000" rtl="0" algn="l">
              <a:spcBef>
                <a:spcPts val="920"/>
              </a:spcBef>
              <a:spcAft>
                <a:spcPts val="0"/>
              </a:spcAft>
              <a:buSzPts val="1472"/>
              <a:buNone/>
            </a:pPr>
            <a:r>
              <a:t/>
            </a:r>
            <a:endParaRPr sz="1600"/>
          </a:p>
        </p:txBody>
      </p:sp>
      <p:pic>
        <p:nvPicPr>
          <p:cNvPr id="116" name="Google Shape;116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788166" y="0"/>
            <a:ext cx="4403834" cy="6432331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15"/>
          <p:cNvSpPr txBox="1"/>
          <p:nvPr/>
        </p:nvSpPr>
        <p:spPr>
          <a:xfrm>
            <a:off x="7788166" y="6247665"/>
            <a:ext cx="4240924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Source: [6]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6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RESEARCH AIM</a:t>
            </a:r>
            <a:endParaRPr/>
          </a:p>
        </p:txBody>
      </p:sp>
      <p:sp>
        <p:nvSpPr>
          <p:cNvPr id="123" name="Google Shape;123;p16"/>
          <p:cNvSpPr txBox="1"/>
          <p:nvPr>
            <p:ph idx="1" type="body"/>
          </p:nvPr>
        </p:nvSpPr>
        <p:spPr>
          <a:xfrm>
            <a:off x="581191" y="2228003"/>
            <a:ext cx="5422392" cy="462999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2500" lnSpcReduction="20000"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SzPct val="92000"/>
              <a:buNone/>
            </a:pPr>
            <a:r>
              <a:rPr b="1" lang="en-US" sz="2800"/>
              <a:t>Aim:</a:t>
            </a:r>
            <a:endParaRPr/>
          </a:p>
          <a:p>
            <a:pPr indent="-306000" lvl="0" marL="306000" rtl="0" algn="l">
              <a:spcBef>
                <a:spcPts val="1118"/>
              </a:spcBef>
              <a:spcAft>
                <a:spcPts val="0"/>
              </a:spcAft>
              <a:buSzPct val="92000"/>
              <a:buNone/>
            </a:pPr>
            <a:r>
              <a:rPr lang="en-US" sz="2800"/>
              <a:t>To evaluate and compare the effectiveness of multiple machine learning classifiers in accurately detecting email spam using contemporary datasets and consistent preprocessing techniques.</a:t>
            </a:r>
            <a:endParaRPr/>
          </a:p>
          <a:p>
            <a:pPr indent="-306000" lvl="0" marL="306000" rtl="0" algn="l">
              <a:spcBef>
                <a:spcPts val="1118"/>
              </a:spcBef>
              <a:spcAft>
                <a:spcPts val="0"/>
              </a:spcAft>
              <a:buSzPct val="92000"/>
              <a:buNone/>
            </a:pPr>
            <a:r>
              <a:rPr lang="en-US" sz="2800"/>
              <a:t>This aim responds directly to the literature gap by providing a systematic, empirical comparison across classical ML, ensemble learning, and deep learning architectures [3]</a:t>
            </a:r>
            <a:endParaRPr/>
          </a:p>
          <a:p>
            <a:pPr indent="-154692" lvl="0" marL="306000" rtl="0" algn="l">
              <a:spcBef>
                <a:spcPts val="1118"/>
              </a:spcBef>
              <a:spcAft>
                <a:spcPts val="0"/>
              </a:spcAft>
              <a:buSzPct val="92000"/>
              <a:buNone/>
            </a:pPr>
            <a:r>
              <a:t/>
            </a:r>
            <a:endParaRPr sz="2800"/>
          </a:p>
        </p:txBody>
      </p:sp>
      <p:pic>
        <p:nvPicPr>
          <p:cNvPr id="124" name="Google Shape;124;p16"/>
          <p:cNvPicPr preferRelativeResize="0"/>
          <p:nvPr>
            <p:ph idx="2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441150" y="0"/>
            <a:ext cx="5750850" cy="6274676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6"/>
          <p:cNvSpPr txBox="1"/>
          <p:nvPr/>
        </p:nvSpPr>
        <p:spPr>
          <a:xfrm>
            <a:off x="6441150" y="6345015"/>
            <a:ext cx="5635236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ill Sans"/>
              <a:buNone/>
            </a:pP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Source: [3]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7"/>
          <p:cNvSpPr txBox="1"/>
          <p:nvPr>
            <p:ph type="title"/>
          </p:nvPr>
        </p:nvSpPr>
        <p:spPr>
          <a:xfrm>
            <a:off x="4461641" y="729658"/>
            <a:ext cx="7149168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RESEARCH OBJECTIVES </a:t>
            </a:r>
            <a:endParaRPr/>
          </a:p>
        </p:txBody>
      </p:sp>
      <p:pic>
        <p:nvPicPr>
          <p:cNvPr id="131" name="Google Shape;131;p17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"/>
            <a:ext cx="6239899" cy="6306206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17"/>
          <p:cNvSpPr txBox="1"/>
          <p:nvPr>
            <p:ph idx="2" type="body"/>
          </p:nvPr>
        </p:nvSpPr>
        <p:spPr>
          <a:xfrm>
            <a:off x="6440666" y="1804161"/>
            <a:ext cx="5422390" cy="50167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◼"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conduct a systematic literature review (2021–2024)</a:t>
            </a: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on ML and deep learning approaches for spam detection.</a:t>
            </a:r>
            <a:endParaRPr/>
          </a:p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◼"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preprocess</a:t>
            </a: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selected benchmark datasets (Enron 2024; Ling-Spam 2023) using tokenisation, stemming, stop-word removal, and TF-IDF.</a:t>
            </a:r>
            <a:endParaRPr/>
          </a:p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◼"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implement</a:t>
            </a: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selected ML models (Naïve Bayes, Logistic Regression, SVM, Random Forest, LSTM).</a:t>
            </a:r>
            <a:endParaRPr/>
          </a:p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◼"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evaluate model performance</a:t>
            </a: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using accuracy, precision, recall, F1-score, ROC–AUC, and confusion matrices.</a:t>
            </a:r>
            <a:endParaRPr/>
          </a:p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◼"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determine</a:t>
            </a: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the most effective classifier and critically analyse its strengths, weaknesses, and computational trade-offs.</a:t>
            </a:r>
            <a:endParaRPr/>
          </a:p>
        </p:txBody>
      </p:sp>
      <p:sp>
        <p:nvSpPr>
          <p:cNvPr id="133" name="Google Shape;133;p17"/>
          <p:cNvSpPr txBox="1"/>
          <p:nvPr/>
        </p:nvSpPr>
        <p:spPr>
          <a:xfrm>
            <a:off x="246911" y="6306207"/>
            <a:ext cx="6093372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Source: (Enron 2024)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8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LITERATURE REVIEW </a:t>
            </a:r>
            <a:endParaRPr/>
          </a:p>
        </p:txBody>
      </p:sp>
      <p:sp>
        <p:nvSpPr>
          <p:cNvPr id="140" name="Google Shape;140;p18"/>
          <p:cNvSpPr txBox="1"/>
          <p:nvPr>
            <p:ph idx="1" type="body"/>
          </p:nvPr>
        </p:nvSpPr>
        <p:spPr>
          <a:xfrm>
            <a:off x="169334" y="1913468"/>
            <a:ext cx="5834250" cy="49445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SzPts val="1656"/>
              <a:buNone/>
            </a:pPr>
            <a:r>
              <a:rPr lang="en-US"/>
              <a:t>Key Findings (2021–2024):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Naïve Bayes: High performance on text due to probabilistic strength; 94–96% accuracy [6]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SVM: Excellent for high-dimensional TF-IDF vectors; strong performance against noisy data [3]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Random Forest: Effective ensemble method reducing overfitting and handling diverse spam features.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Deep Learning: LSTM and BiLSTM achieve 97–99% accuracy, outperforming classical ML but requiring more computation [1]</a:t>
            </a:r>
            <a:endParaRPr/>
          </a:p>
          <a:p>
            <a:pPr indent="-306000" lvl="0" marL="306000" rtl="0" algn="l">
              <a:spcBef>
                <a:spcPts val="960"/>
              </a:spcBef>
              <a:spcAft>
                <a:spcPts val="0"/>
              </a:spcAft>
              <a:buSzPts val="1656"/>
              <a:buFont typeface="Arial"/>
              <a:buChar char="•"/>
            </a:pPr>
            <a:r>
              <a:rPr lang="en-US"/>
              <a:t>Hybrid / Stacked Models: New 2025 studies show ensembles outperform stand-alone models, offering more robustness to evolving spam patterns [5](</a:t>
            </a:r>
            <a:endParaRPr/>
          </a:p>
          <a:p>
            <a:pPr indent="-200844" lvl="0" marL="306000" rtl="0" algn="l">
              <a:spcBef>
                <a:spcPts val="960"/>
              </a:spcBef>
              <a:spcAft>
                <a:spcPts val="0"/>
              </a:spcAft>
              <a:buSzPts val="1656"/>
              <a:buNone/>
            </a:pPr>
            <a:r>
              <a:t/>
            </a:r>
            <a:endParaRPr/>
          </a:p>
        </p:txBody>
      </p:sp>
      <p:pic>
        <p:nvPicPr>
          <p:cNvPr id="141" name="Google Shape;141;p18"/>
          <p:cNvPicPr preferRelativeResize="0"/>
          <p:nvPr>
            <p:ph idx="2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03584" y="-1"/>
            <a:ext cx="6188416" cy="6128343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8"/>
          <p:cNvSpPr txBox="1"/>
          <p:nvPr/>
        </p:nvSpPr>
        <p:spPr>
          <a:xfrm>
            <a:off x="6188418" y="6308505"/>
            <a:ext cx="5834248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Source: (Mesopotamian Press, 2025).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9"/>
          <p:cNvSpPr txBox="1"/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RESEARCH METHODOLOGY (JUSTIFIED APPROACH)</a:t>
            </a:r>
            <a:endParaRPr/>
          </a:p>
        </p:txBody>
      </p:sp>
      <p:grpSp>
        <p:nvGrpSpPr>
          <p:cNvPr id="148" name="Google Shape;148;p19"/>
          <p:cNvGrpSpPr/>
          <p:nvPr/>
        </p:nvGrpSpPr>
        <p:grpSpPr>
          <a:xfrm>
            <a:off x="248185" y="1507071"/>
            <a:ext cx="12034294" cy="3996782"/>
            <a:chOff x="129652" y="1354670"/>
            <a:chExt cx="12034294" cy="3996782"/>
          </a:xfrm>
        </p:grpSpPr>
        <p:sp>
          <p:nvSpPr>
            <p:cNvPr id="149" name="Google Shape;149;p19"/>
            <p:cNvSpPr/>
            <p:nvPr/>
          </p:nvSpPr>
          <p:spPr>
            <a:xfrm>
              <a:off x="9910814" y="1821138"/>
              <a:ext cx="2253132" cy="2253501"/>
            </a:xfrm>
            <a:prstGeom prst="ellipse">
              <a:avLst/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19"/>
            <p:cNvSpPr/>
            <p:nvPr/>
          </p:nvSpPr>
          <p:spPr>
            <a:xfrm>
              <a:off x="9985159" y="1896268"/>
              <a:ext cx="2103243" cy="2103241"/>
            </a:xfrm>
            <a:prstGeom prst="ellipse">
              <a:avLst/>
            </a:prstGeom>
            <a:solidFill>
              <a:schemeClr val="lt1">
                <a:alpha val="89803"/>
              </a:schemeClr>
            </a:solidFill>
            <a:ln cap="rnd" cmpd="sng" w="22225">
              <a:solidFill>
                <a:srgbClr val="4D113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19"/>
            <p:cNvSpPr txBox="1"/>
            <p:nvPr/>
          </p:nvSpPr>
          <p:spPr>
            <a:xfrm>
              <a:off x="10286136" y="2196788"/>
              <a:ext cx="1502488" cy="15022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0475" lIns="30475" spcFirstLastPara="1" rIns="30475" wrap="square" tIns="304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Gill Sans"/>
                <a:buNone/>
              </a:pPr>
              <a:r>
                <a:rPr b="1" lang="en-US" sz="24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Justification:</a:t>
              </a:r>
              <a:endParaRPr sz="24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152" name="Google Shape;152;p19"/>
            <p:cNvSpPr/>
            <p:nvPr/>
          </p:nvSpPr>
          <p:spPr>
            <a:xfrm>
              <a:off x="9985159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19"/>
            <p:cNvSpPr txBox="1"/>
            <p:nvPr/>
          </p:nvSpPr>
          <p:spPr>
            <a:xfrm>
              <a:off x="9985159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8575" lIns="68575" spcFirstLastPara="1" rIns="68575" wrap="square" tIns="685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Combined selection covers: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Probabilistic learning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Linear classifiers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Ensemble learning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Deep sequence learning</a:t>
              </a:r>
              <a:endParaRPr/>
            </a:p>
          </p:txBody>
        </p:sp>
        <p:sp>
          <p:nvSpPr>
            <p:cNvPr id="154" name="Google Shape;154;p19"/>
            <p:cNvSpPr/>
            <p:nvPr/>
          </p:nvSpPr>
          <p:spPr>
            <a:xfrm rot="2700000">
              <a:off x="7581068" y="1821255"/>
              <a:ext cx="2252872" cy="2252872"/>
            </a:xfrm>
            <a:prstGeom prst="teardrop">
              <a:avLst>
                <a:gd fmla="val 10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19"/>
            <p:cNvSpPr/>
            <p:nvPr/>
          </p:nvSpPr>
          <p:spPr>
            <a:xfrm>
              <a:off x="7657681" y="1896268"/>
              <a:ext cx="2103243" cy="2103241"/>
            </a:xfrm>
            <a:prstGeom prst="ellipse">
              <a:avLst/>
            </a:prstGeom>
            <a:solidFill>
              <a:schemeClr val="lt1">
                <a:alpha val="89803"/>
              </a:schemeClr>
            </a:solidFill>
            <a:ln cap="rnd" cmpd="sng" w="22225">
              <a:solidFill>
                <a:srgbClr val="4D113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19"/>
            <p:cNvSpPr txBox="1"/>
            <p:nvPr/>
          </p:nvSpPr>
          <p:spPr>
            <a:xfrm>
              <a:off x="7957459" y="2196788"/>
              <a:ext cx="1502488" cy="15022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0475" lIns="30475" spcFirstLastPara="1" rIns="30475" wrap="square" tIns="304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Gill Sans"/>
                <a:buNone/>
              </a:pPr>
              <a:r>
                <a:rPr b="1" lang="en-US" sz="24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Models Implemented:</a:t>
              </a:r>
              <a:endParaRPr sz="24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157" name="Google Shape;157;p19"/>
            <p:cNvSpPr/>
            <p:nvPr/>
          </p:nvSpPr>
          <p:spPr>
            <a:xfrm>
              <a:off x="7657681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19"/>
            <p:cNvSpPr txBox="1"/>
            <p:nvPr/>
          </p:nvSpPr>
          <p:spPr>
            <a:xfrm>
              <a:off x="7657681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8575" lIns="68575" spcFirstLastPara="1" rIns="68575" wrap="square" tIns="685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Naïve Bayes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Logistic Regression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SVM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Random Forest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LSTM Neural Network</a:t>
              </a:r>
              <a:endParaRPr/>
            </a:p>
          </p:txBody>
        </p:sp>
        <p:sp>
          <p:nvSpPr>
            <p:cNvPr id="159" name="Google Shape;159;p19"/>
            <p:cNvSpPr/>
            <p:nvPr/>
          </p:nvSpPr>
          <p:spPr>
            <a:xfrm rot="2700000">
              <a:off x="5253590" y="1821255"/>
              <a:ext cx="2252872" cy="2252872"/>
            </a:xfrm>
            <a:prstGeom prst="teardrop">
              <a:avLst>
                <a:gd fmla="val 10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19"/>
            <p:cNvSpPr/>
            <p:nvPr/>
          </p:nvSpPr>
          <p:spPr>
            <a:xfrm>
              <a:off x="5329004" y="1896268"/>
              <a:ext cx="2103243" cy="2103241"/>
            </a:xfrm>
            <a:prstGeom prst="ellipse">
              <a:avLst/>
            </a:prstGeom>
            <a:solidFill>
              <a:schemeClr val="lt1">
                <a:alpha val="89803"/>
              </a:schemeClr>
            </a:solidFill>
            <a:ln cap="rnd" cmpd="sng" w="22225">
              <a:solidFill>
                <a:srgbClr val="4D113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19"/>
            <p:cNvSpPr txBox="1"/>
            <p:nvPr/>
          </p:nvSpPr>
          <p:spPr>
            <a:xfrm>
              <a:off x="5628782" y="2196788"/>
              <a:ext cx="1502488" cy="15022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0475" lIns="30475" spcFirstLastPara="1" rIns="30475" wrap="square" tIns="304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Gill Sans"/>
                <a:buNone/>
              </a:pPr>
              <a:r>
                <a:rPr b="1" lang="en-US" sz="24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Preprocessing Pipeline:</a:t>
              </a:r>
              <a:endParaRPr sz="24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162" name="Google Shape;162;p19"/>
            <p:cNvSpPr/>
            <p:nvPr/>
          </p:nvSpPr>
          <p:spPr>
            <a:xfrm>
              <a:off x="5329004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19"/>
            <p:cNvSpPr txBox="1"/>
            <p:nvPr/>
          </p:nvSpPr>
          <p:spPr>
            <a:xfrm>
              <a:off x="5329004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8575" lIns="68575" spcFirstLastPara="1" rIns="68575" wrap="square" tIns="685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Tokenisation + text cleaning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Stop-word removal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Stemming/Lemmatisation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TF-IDF vectorisation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SMOTE oversampling to fix class imbalance</a:t>
              </a:r>
              <a:endParaRPr/>
            </a:p>
          </p:txBody>
        </p:sp>
        <p:sp>
          <p:nvSpPr>
            <p:cNvPr id="164" name="Google Shape;164;p19"/>
            <p:cNvSpPr/>
            <p:nvPr/>
          </p:nvSpPr>
          <p:spPr>
            <a:xfrm rot="2700000">
              <a:off x="2924914" y="1821255"/>
              <a:ext cx="2252872" cy="2252872"/>
            </a:xfrm>
            <a:prstGeom prst="teardrop">
              <a:avLst>
                <a:gd fmla="val 10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" name="Google Shape;165;p19"/>
            <p:cNvSpPr/>
            <p:nvPr/>
          </p:nvSpPr>
          <p:spPr>
            <a:xfrm>
              <a:off x="3000327" y="1896268"/>
              <a:ext cx="2103243" cy="2103241"/>
            </a:xfrm>
            <a:prstGeom prst="ellipse">
              <a:avLst/>
            </a:prstGeom>
            <a:solidFill>
              <a:schemeClr val="lt1">
                <a:alpha val="89803"/>
              </a:schemeClr>
            </a:solidFill>
            <a:ln cap="rnd" cmpd="sng" w="22225">
              <a:solidFill>
                <a:srgbClr val="4D113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19"/>
            <p:cNvSpPr txBox="1"/>
            <p:nvPr/>
          </p:nvSpPr>
          <p:spPr>
            <a:xfrm>
              <a:off x="3301305" y="2196788"/>
              <a:ext cx="1502488" cy="15022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0475" lIns="30475" spcFirstLastPara="1" rIns="30475" wrap="square" tIns="304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Gill Sans"/>
                <a:buNone/>
              </a:pPr>
              <a:r>
                <a:rPr b="1" lang="en-US" sz="24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Datasets:</a:t>
              </a:r>
              <a:endParaRPr sz="24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167" name="Google Shape;167;p19"/>
            <p:cNvSpPr/>
            <p:nvPr/>
          </p:nvSpPr>
          <p:spPr>
            <a:xfrm>
              <a:off x="3000327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19"/>
            <p:cNvSpPr txBox="1"/>
            <p:nvPr/>
          </p:nvSpPr>
          <p:spPr>
            <a:xfrm>
              <a:off x="3000327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8575" lIns="68575" spcFirstLastPara="1" rIns="68575" wrap="square" tIns="685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1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Enron-Spam 2024 (Cleaned)</a:t>
              </a:r>
              <a:endParaRPr b="0" i="0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7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1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Ling-Spam 2023</a:t>
              </a:r>
              <a:b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</a:b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Chosen for size, text diversity, and modern SPAM patterns.</a:t>
              </a:r>
              <a:endParaRPr/>
            </a:p>
          </p:txBody>
        </p:sp>
        <p:sp>
          <p:nvSpPr>
            <p:cNvPr id="169" name="Google Shape;169;p19"/>
            <p:cNvSpPr/>
            <p:nvPr/>
          </p:nvSpPr>
          <p:spPr>
            <a:xfrm rot="2700000">
              <a:off x="596237" y="1821255"/>
              <a:ext cx="2252872" cy="2252872"/>
            </a:xfrm>
            <a:prstGeom prst="teardrop">
              <a:avLst>
                <a:gd fmla="val 10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19"/>
            <p:cNvSpPr/>
            <p:nvPr/>
          </p:nvSpPr>
          <p:spPr>
            <a:xfrm>
              <a:off x="671651" y="1896268"/>
              <a:ext cx="2103243" cy="2103241"/>
            </a:xfrm>
            <a:prstGeom prst="ellipse">
              <a:avLst/>
            </a:prstGeom>
            <a:solidFill>
              <a:schemeClr val="lt1">
                <a:alpha val="89803"/>
              </a:schemeClr>
            </a:solidFill>
            <a:ln cap="rnd" cmpd="sng" w="22225">
              <a:solidFill>
                <a:srgbClr val="4D113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19"/>
            <p:cNvSpPr txBox="1"/>
            <p:nvPr/>
          </p:nvSpPr>
          <p:spPr>
            <a:xfrm>
              <a:off x="972628" y="2196788"/>
              <a:ext cx="1502488" cy="15022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0475" lIns="30475" spcFirstLastPara="1" rIns="30475" wrap="square" tIns="304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400"/>
                <a:buFont typeface="Gill Sans"/>
                <a:buNone/>
              </a:pPr>
              <a:r>
                <a:rPr b="1" lang="en-US" sz="24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Research Approach:</a:t>
              </a:r>
              <a:endParaRPr sz="24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172" name="Google Shape;172;p19"/>
            <p:cNvSpPr/>
            <p:nvPr/>
          </p:nvSpPr>
          <p:spPr>
            <a:xfrm>
              <a:off x="671651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" name="Google Shape;173;p19"/>
            <p:cNvSpPr txBox="1"/>
            <p:nvPr/>
          </p:nvSpPr>
          <p:spPr>
            <a:xfrm>
              <a:off x="671651" y="4116159"/>
              <a:ext cx="2103243" cy="123529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68575" lIns="68575" spcFirstLastPara="1" rIns="68575" wrap="square" tIns="685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Gill Sans"/>
                <a:buChar char="•"/>
              </a:pPr>
              <a:r>
                <a:rPr b="0" i="0" lang="en-US" sz="1800" u="none" cap="none" strike="noStrike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Quantitative, experimental, empirical machine-learning study.</a:t>
              </a: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0"/>
          <p:cNvSpPr txBox="1"/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DATA COLLECTION &amp; EVALUATION</a:t>
            </a:r>
            <a:endParaRPr/>
          </a:p>
        </p:txBody>
      </p:sp>
      <p:grpSp>
        <p:nvGrpSpPr>
          <p:cNvPr id="180" name="Google Shape;180;p20"/>
          <p:cNvGrpSpPr/>
          <p:nvPr/>
        </p:nvGrpSpPr>
        <p:grpSpPr>
          <a:xfrm>
            <a:off x="582609" y="1964268"/>
            <a:ext cx="11607972" cy="4775200"/>
            <a:chOff x="1417" y="0"/>
            <a:chExt cx="11607972" cy="4775200"/>
          </a:xfrm>
        </p:grpSpPr>
        <p:sp>
          <p:nvSpPr>
            <p:cNvPr id="181" name="Google Shape;181;p20"/>
            <p:cNvSpPr/>
            <p:nvPr/>
          </p:nvSpPr>
          <p:spPr>
            <a:xfrm>
              <a:off x="1417" y="0"/>
              <a:ext cx="3685070" cy="4775200"/>
            </a:xfrm>
            <a:prstGeom prst="roundRect">
              <a:avLst>
                <a:gd fmla="val 10000" name="adj"/>
              </a:avLst>
            </a:prstGeom>
            <a:solidFill>
              <a:srgbClr val="CFCA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20"/>
            <p:cNvSpPr txBox="1"/>
            <p:nvPr/>
          </p:nvSpPr>
          <p:spPr>
            <a:xfrm>
              <a:off x="1417" y="0"/>
              <a:ext cx="3685070" cy="14325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56200" lIns="156200" spcFirstLastPara="1" rIns="156200" wrap="square" tIns="15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4100"/>
                <a:buFont typeface="Gill Sans"/>
                <a:buNone/>
              </a:pPr>
              <a:r>
                <a:rPr b="1" lang="en-US" sz="41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Data Collection:</a:t>
              </a:r>
              <a:endParaRPr sz="41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183" name="Google Shape;183;p20"/>
            <p:cNvSpPr/>
            <p:nvPr/>
          </p:nvSpPr>
          <p:spPr>
            <a:xfrm>
              <a:off x="369924" y="1432676"/>
              <a:ext cx="2948056" cy="695644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20"/>
            <p:cNvSpPr txBox="1"/>
            <p:nvPr/>
          </p:nvSpPr>
          <p:spPr>
            <a:xfrm>
              <a:off x="390299" y="1453051"/>
              <a:ext cx="2907306" cy="6548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Datasets sourced from:</a:t>
              </a:r>
              <a:endParaRPr/>
            </a:p>
          </p:txBody>
        </p:sp>
        <p:sp>
          <p:nvSpPr>
            <p:cNvPr id="185" name="Google Shape;185;p20"/>
            <p:cNvSpPr/>
            <p:nvPr/>
          </p:nvSpPr>
          <p:spPr>
            <a:xfrm>
              <a:off x="369924" y="2235343"/>
              <a:ext cx="2948056" cy="695644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20"/>
            <p:cNvSpPr txBox="1"/>
            <p:nvPr/>
          </p:nvSpPr>
          <p:spPr>
            <a:xfrm>
              <a:off x="390299" y="2255718"/>
              <a:ext cx="2907306" cy="6548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Kaggle</a:t>
              </a:r>
              <a:endParaRPr/>
            </a:p>
          </p:txBody>
        </p:sp>
        <p:sp>
          <p:nvSpPr>
            <p:cNvPr id="187" name="Google Shape;187;p20"/>
            <p:cNvSpPr/>
            <p:nvPr/>
          </p:nvSpPr>
          <p:spPr>
            <a:xfrm>
              <a:off x="369924" y="3038011"/>
              <a:ext cx="2948056" cy="695644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20"/>
            <p:cNvSpPr txBox="1"/>
            <p:nvPr/>
          </p:nvSpPr>
          <p:spPr>
            <a:xfrm>
              <a:off x="390299" y="3058386"/>
              <a:ext cx="2907306" cy="6548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UCI ML Repository</a:t>
              </a:r>
              <a:endParaRPr/>
            </a:p>
          </p:txBody>
        </p:sp>
        <p:sp>
          <p:nvSpPr>
            <p:cNvPr id="189" name="Google Shape;189;p20"/>
            <p:cNvSpPr/>
            <p:nvPr/>
          </p:nvSpPr>
          <p:spPr>
            <a:xfrm>
              <a:off x="369924" y="3840678"/>
              <a:ext cx="2948056" cy="695644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20"/>
            <p:cNvSpPr txBox="1"/>
            <p:nvPr/>
          </p:nvSpPr>
          <p:spPr>
            <a:xfrm>
              <a:off x="390299" y="3861053"/>
              <a:ext cx="2907306" cy="65489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Academic datasets (Enron 2024)</a:t>
              </a:r>
              <a:endParaRPr/>
            </a:p>
          </p:txBody>
        </p:sp>
        <p:sp>
          <p:nvSpPr>
            <p:cNvPr id="191" name="Google Shape;191;p20"/>
            <p:cNvSpPr/>
            <p:nvPr/>
          </p:nvSpPr>
          <p:spPr>
            <a:xfrm>
              <a:off x="3962868" y="0"/>
              <a:ext cx="3685070" cy="4775200"/>
            </a:xfrm>
            <a:prstGeom prst="roundRect">
              <a:avLst>
                <a:gd fmla="val 10000" name="adj"/>
              </a:avLst>
            </a:prstGeom>
            <a:solidFill>
              <a:srgbClr val="CFCA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20"/>
            <p:cNvSpPr txBox="1"/>
            <p:nvPr/>
          </p:nvSpPr>
          <p:spPr>
            <a:xfrm>
              <a:off x="3962868" y="0"/>
              <a:ext cx="3685070" cy="14325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56200" lIns="156200" spcFirstLastPara="1" rIns="156200" wrap="square" tIns="15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4100"/>
                <a:buFont typeface="Gill Sans"/>
                <a:buNone/>
              </a:pPr>
              <a:r>
                <a:rPr b="1" lang="en-US" sz="41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Evaluation Metrics:</a:t>
              </a:r>
              <a:endParaRPr sz="41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193" name="Google Shape;193;p20"/>
            <p:cNvSpPr/>
            <p:nvPr/>
          </p:nvSpPr>
          <p:spPr>
            <a:xfrm>
              <a:off x="4331375" y="1432793"/>
              <a:ext cx="2948056" cy="458458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" name="Google Shape;194;p20"/>
            <p:cNvSpPr txBox="1"/>
            <p:nvPr/>
          </p:nvSpPr>
          <p:spPr>
            <a:xfrm>
              <a:off x="4344803" y="1446221"/>
              <a:ext cx="2921200" cy="4316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b="1"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Accuracy</a:t>
              </a: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 – overall correctness</a:t>
              </a:r>
              <a:endParaRPr/>
            </a:p>
          </p:txBody>
        </p:sp>
        <p:sp>
          <p:nvSpPr>
            <p:cNvPr id="195" name="Google Shape;195;p20"/>
            <p:cNvSpPr/>
            <p:nvPr/>
          </p:nvSpPr>
          <p:spPr>
            <a:xfrm>
              <a:off x="4331375" y="1961784"/>
              <a:ext cx="2948056" cy="458458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20"/>
            <p:cNvSpPr txBox="1"/>
            <p:nvPr/>
          </p:nvSpPr>
          <p:spPr>
            <a:xfrm>
              <a:off x="4344803" y="1975212"/>
              <a:ext cx="2921200" cy="4316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b="1"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Precision</a:t>
              </a: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 – correctly predicted spam</a:t>
              </a:r>
              <a:endParaRPr/>
            </a:p>
          </p:txBody>
        </p:sp>
        <p:sp>
          <p:nvSpPr>
            <p:cNvPr id="197" name="Google Shape;197;p20"/>
            <p:cNvSpPr/>
            <p:nvPr/>
          </p:nvSpPr>
          <p:spPr>
            <a:xfrm>
              <a:off x="4331375" y="2490775"/>
              <a:ext cx="2948056" cy="458458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" name="Google Shape;198;p20"/>
            <p:cNvSpPr txBox="1"/>
            <p:nvPr/>
          </p:nvSpPr>
          <p:spPr>
            <a:xfrm>
              <a:off x="4344803" y="2504203"/>
              <a:ext cx="2921200" cy="4316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b="1"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Recall</a:t>
              </a: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 – ability to detect total spam</a:t>
              </a:r>
              <a:endParaRPr/>
            </a:p>
          </p:txBody>
        </p:sp>
        <p:sp>
          <p:nvSpPr>
            <p:cNvPr id="199" name="Google Shape;199;p20"/>
            <p:cNvSpPr/>
            <p:nvPr/>
          </p:nvSpPr>
          <p:spPr>
            <a:xfrm>
              <a:off x="4331375" y="3019766"/>
              <a:ext cx="2948056" cy="458458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20"/>
            <p:cNvSpPr txBox="1"/>
            <p:nvPr/>
          </p:nvSpPr>
          <p:spPr>
            <a:xfrm>
              <a:off x="4344803" y="3033194"/>
              <a:ext cx="2921200" cy="4316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b="1"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F1-score</a:t>
              </a: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 – harmonic balance of precision and recall</a:t>
              </a:r>
              <a:endParaRPr/>
            </a:p>
          </p:txBody>
        </p:sp>
        <p:sp>
          <p:nvSpPr>
            <p:cNvPr id="201" name="Google Shape;201;p20"/>
            <p:cNvSpPr/>
            <p:nvPr/>
          </p:nvSpPr>
          <p:spPr>
            <a:xfrm>
              <a:off x="4331375" y="3548757"/>
              <a:ext cx="2948056" cy="458458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20"/>
            <p:cNvSpPr txBox="1"/>
            <p:nvPr/>
          </p:nvSpPr>
          <p:spPr>
            <a:xfrm>
              <a:off x="4344803" y="3562185"/>
              <a:ext cx="2921200" cy="4316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b="1"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ROC–AUC</a:t>
              </a: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 – classifier ranking performance</a:t>
              </a:r>
              <a:endParaRPr/>
            </a:p>
          </p:txBody>
        </p:sp>
        <p:sp>
          <p:nvSpPr>
            <p:cNvPr id="203" name="Google Shape;203;p20"/>
            <p:cNvSpPr/>
            <p:nvPr/>
          </p:nvSpPr>
          <p:spPr>
            <a:xfrm>
              <a:off x="4331375" y="4077747"/>
              <a:ext cx="2948056" cy="458458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" name="Google Shape;204;p20"/>
            <p:cNvSpPr txBox="1"/>
            <p:nvPr/>
          </p:nvSpPr>
          <p:spPr>
            <a:xfrm>
              <a:off x="4344803" y="4091175"/>
              <a:ext cx="2921200" cy="4316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b="1"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Confusion Matrix</a:t>
              </a: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 – error distribution</a:t>
              </a:r>
              <a:endParaRPr/>
            </a:p>
          </p:txBody>
        </p:sp>
        <p:sp>
          <p:nvSpPr>
            <p:cNvPr id="205" name="Google Shape;205;p20"/>
            <p:cNvSpPr/>
            <p:nvPr/>
          </p:nvSpPr>
          <p:spPr>
            <a:xfrm>
              <a:off x="7924319" y="0"/>
              <a:ext cx="3685070" cy="4775200"/>
            </a:xfrm>
            <a:prstGeom prst="roundRect">
              <a:avLst>
                <a:gd fmla="val 10000" name="adj"/>
              </a:avLst>
            </a:prstGeom>
            <a:solidFill>
              <a:srgbClr val="CFCA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20"/>
            <p:cNvSpPr txBox="1"/>
            <p:nvPr/>
          </p:nvSpPr>
          <p:spPr>
            <a:xfrm>
              <a:off x="7924319" y="0"/>
              <a:ext cx="3685070" cy="14325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56200" lIns="156200" spcFirstLastPara="1" rIns="156200" wrap="square" tIns="15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4100"/>
                <a:buFont typeface="Gill Sans"/>
                <a:buNone/>
              </a:pPr>
              <a:r>
                <a:rPr b="1" lang="en-US" sz="410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Tools Used:</a:t>
              </a:r>
              <a:endParaRPr sz="41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sp>
          <p:nvSpPr>
            <p:cNvPr id="207" name="Google Shape;207;p20"/>
            <p:cNvSpPr/>
            <p:nvPr/>
          </p:nvSpPr>
          <p:spPr>
            <a:xfrm>
              <a:off x="8292826" y="1433463"/>
              <a:ext cx="2948056" cy="552423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Google Shape;208;p20"/>
            <p:cNvSpPr txBox="1"/>
            <p:nvPr/>
          </p:nvSpPr>
          <p:spPr>
            <a:xfrm>
              <a:off x="8309006" y="1449643"/>
              <a:ext cx="2915696" cy="5200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Python 3.11</a:t>
              </a:r>
              <a:endParaRPr/>
            </a:p>
          </p:txBody>
        </p:sp>
        <p:sp>
          <p:nvSpPr>
            <p:cNvPr id="209" name="Google Shape;209;p20"/>
            <p:cNvSpPr/>
            <p:nvPr/>
          </p:nvSpPr>
          <p:spPr>
            <a:xfrm>
              <a:off x="8292826" y="2070875"/>
              <a:ext cx="2948056" cy="552423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20"/>
            <p:cNvSpPr txBox="1"/>
            <p:nvPr/>
          </p:nvSpPr>
          <p:spPr>
            <a:xfrm>
              <a:off x="8309006" y="2087055"/>
              <a:ext cx="2915696" cy="5200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Scikit-Learn</a:t>
              </a:r>
              <a:endParaRPr/>
            </a:p>
          </p:txBody>
        </p:sp>
        <p:sp>
          <p:nvSpPr>
            <p:cNvPr id="211" name="Google Shape;211;p20"/>
            <p:cNvSpPr/>
            <p:nvPr/>
          </p:nvSpPr>
          <p:spPr>
            <a:xfrm>
              <a:off x="8292826" y="2708288"/>
              <a:ext cx="2948056" cy="552423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20"/>
            <p:cNvSpPr txBox="1"/>
            <p:nvPr/>
          </p:nvSpPr>
          <p:spPr>
            <a:xfrm>
              <a:off x="8309006" y="2724468"/>
              <a:ext cx="2915696" cy="5200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TensorFlow/Keras</a:t>
              </a:r>
              <a:endParaRPr/>
            </a:p>
          </p:txBody>
        </p:sp>
        <p:sp>
          <p:nvSpPr>
            <p:cNvPr id="213" name="Google Shape;213;p20"/>
            <p:cNvSpPr/>
            <p:nvPr/>
          </p:nvSpPr>
          <p:spPr>
            <a:xfrm>
              <a:off x="8292826" y="3345700"/>
              <a:ext cx="2948056" cy="552423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20"/>
            <p:cNvSpPr txBox="1"/>
            <p:nvPr/>
          </p:nvSpPr>
          <p:spPr>
            <a:xfrm>
              <a:off x="8309006" y="3361880"/>
              <a:ext cx="2915696" cy="5200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NLTK / SpaCy</a:t>
              </a:r>
              <a:endParaRPr/>
            </a:p>
          </p:txBody>
        </p:sp>
        <p:sp>
          <p:nvSpPr>
            <p:cNvPr id="215" name="Google Shape;215;p20"/>
            <p:cNvSpPr/>
            <p:nvPr/>
          </p:nvSpPr>
          <p:spPr>
            <a:xfrm>
              <a:off x="8292826" y="3983112"/>
              <a:ext cx="2948056" cy="552423"/>
            </a:xfrm>
            <a:prstGeom prst="roundRect">
              <a:avLst>
                <a:gd fmla="val 10000" name="adj"/>
              </a:avLst>
            </a:prstGeom>
            <a:solidFill>
              <a:srgbClr val="4D1132"/>
            </a:solidFill>
            <a:ln cap="rnd" cmpd="sng" w="222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20"/>
            <p:cNvSpPr txBox="1"/>
            <p:nvPr/>
          </p:nvSpPr>
          <p:spPr>
            <a:xfrm>
              <a:off x="8309006" y="3999292"/>
              <a:ext cx="2915696" cy="52006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650" lIns="35550" spcFirstLastPara="1" rIns="35550" wrap="square" tIns="266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400"/>
                <a:buFont typeface="Gill Sans"/>
                <a:buNone/>
              </a:pPr>
              <a:r>
                <a:rPr lang="en-US" sz="1400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Jupyter Notebook</a:t>
              </a: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1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PROJECT PLANNING &amp; RESOURCE MANAGEMENT</a:t>
            </a:r>
            <a:endParaRPr/>
          </a:p>
        </p:txBody>
      </p:sp>
      <p:graphicFrame>
        <p:nvGraphicFramePr>
          <p:cNvPr id="222" name="Google Shape;222;p21"/>
          <p:cNvGraphicFramePr/>
          <p:nvPr/>
        </p:nvGraphicFramePr>
        <p:xfrm>
          <a:off x="242358" y="2270335"/>
          <a:ext cx="3000000" cy="3000000"/>
        </p:xfrm>
        <a:graphic>
          <a:graphicData uri="http://schemas.openxmlformats.org/drawingml/2006/table">
            <a:tbl>
              <a:tblPr>
                <a:gradFill>
                  <a:gsLst>
                    <a:gs pos="0">
                      <a:srgbClr val="BEC4C8">
                        <a:alpha val="89803"/>
                      </a:srgbClr>
                    </a:gs>
                    <a:gs pos="100000">
                      <a:srgbClr val="9AA3AA"/>
                    </a:gs>
                  </a:gsLst>
                  <a:lin ang="5400000" scaled="0"/>
                </a:gradFill>
                <a:tableStyleId>{5D143F6D-1CC0-47DA-AA50-B4C3556BDDDB}</a:tableStyleId>
              </a:tblPr>
              <a:tblGrid>
                <a:gridCol w="1383250"/>
                <a:gridCol w="4377975"/>
              </a:tblGrid>
              <a:tr h="428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Week</a:t>
                      </a:r>
                      <a:endParaRPr/>
                    </a:p>
                  </a:txBody>
                  <a:tcPr marT="22475" marB="22475" marR="44950" marL="449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Activity</a:t>
                      </a:r>
                      <a:endParaRPr/>
                    </a:p>
                  </a:txBody>
                  <a:tcPr marT="22475" marB="22475" marR="44950" marL="44950" anchor="ctr"/>
                </a:tc>
              </a:tr>
              <a:tr h="428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1–2</a:t>
                      </a:r>
                      <a:endParaRPr/>
                    </a:p>
                  </a:txBody>
                  <a:tcPr marT="22475" marB="22475" marR="44950" marL="449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Literature Review &amp; Topic Justification</a:t>
                      </a:r>
                      <a:endParaRPr/>
                    </a:p>
                  </a:txBody>
                  <a:tcPr marT="22475" marB="22475" marR="44950" marL="44950" anchor="ctr"/>
                </a:tc>
              </a:tr>
              <a:tr h="428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3–4</a:t>
                      </a:r>
                      <a:endParaRPr/>
                    </a:p>
                  </a:txBody>
                  <a:tcPr marT="22475" marB="22475" marR="44950" marL="449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Dataset Acquisition + Preprocessing</a:t>
                      </a:r>
                      <a:endParaRPr/>
                    </a:p>
                  </a:txBody>
                  <a:tcPr marT="22475" marB="22475" marR="44950" marL="44950" anchor="ctr"/>
                </a:tc>
              </a:tr>
              <a:tr h="428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5–6</a:t>
                      </a:r>
                      <a:endParaRPr/>
                    </a:p>
                  </a:txBody>
                  <a:tcPr marT="22475" marB="22475" marR="44950" marL="449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ML Model Implementation (5 models)</a:t>
                      </a:r>
                      <a:endParaRPr/>
                    </a:p>
                  </a:txBody>
                  <a:tcPr marT="22475" marB="22475" marR="44950" marL="44950" anchor="ctr"/>
                </a:tc>
              </a:tr>
              <a:tr h="428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7–8</a:t>
                      </a:r>
                      <a:endParaRPr/>
                    </a:p>
                  </a:txBody>
                  <a:tcPr marT="22475" marB="22475" marR="44950" marL="449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Model Testing + Evaluation</a:t>
                      </a:r>
                      <a:endParaRPr/>
                    </a:p>
                  </a:txBody>
                  <a:tcPr marT="22475" marB="22475" marR="44950" marL="44950" anchor="ctr"/>
                </a:tc>
              </a:tr>
              <a:tr h="428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9</a:t>
                      </a:r>
                      <a:endParaRPr/>
                    </a:p>
                  </a:txBody>
                  <a:tcPr marT="22475" marB="22475" marR="44950" marL="449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Drafting Research Report</a:t>
                      </a:r>
                      <a:endParaRPr/>
                    </a:p>
                  </a:txBody>
                  <a:tcPr marT="22475" marB="22475" marR="44950" marL="44950" anchor="ctr"/>
                </a:tc>
              </a:tr>
              <a:tr h="428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10</a:t>
                      </a:r>
                      <a:endParaRPr/>
                    </a:p>
                  </a:txBody>
                  <a:tcPr marT="22475" marB="22475" marR="44950" marL="44950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Gill Sans"/>
                        <a:buNone/>
                      </a:pPr>
                      <a:r>
                        <a:rPr lang="en-US" sz="1800" u="none" cap="none" strike="noStrike"/>
                        <a:t>Presentation Preparation &amp; Proofing</a:t>
                      </a:r>
                      <a:endParaRPr/>
                    </a:p>
                  </a:txBody>
                  <a:tcPr marT="22475" marB="22475" marR="44950" marL="44950" anchor="ctr"/>
                </a:tc>
              </a:tr>
            </a:tbl>
          </a:graphicData>
        </a:graphic>
      </p:graphicFrame>
      <p:sp>
        <p:nvSpPr>
          <p:cNvPr id="223" name="Google Shape;223;p21"/>
          <p:cNvSpPr txBox="1"/>
          <p:nvPr/>
        </p:nvSpPr>
        <p:spPr>
          <a:xfrm>
            <a:off x="92417" y="5380672"/>
            <a:ext cx="6096000" cy="14773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ill Sans"/>
              <a:buNone/>
            </a:pPr>
            <a:r>
              <a:rPr b="1"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Resources Required:</a:t>
            </a:r>
            <a:endParaRPr/>
          </a:p>
          <a:p>
            <a:pPr indent="-114300" lvl="1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Google Colab GPU</a:t>
            </a:r>
            <a:endParaRPr/>
          </a:p>
          <a:p>
            <a:pPr indent="-114300" lvl="1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Python ML libraries</a:t>
            </a:r>
            <a:endParaRPr/>
          </a:p>
          <a:p>
            <a:pPr indent="-114300" lvl="1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Access to IEEE Xplore, ACM Digital Library</a:t>
            </a:r>
            <a:endParaRPr/>
          </a:p>
          <a:p>
            <a:pPr indent="-114300" lvl="1" marL="4572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Laptop with ≥16GB RAM for DL training</a:t>
            </a:r>
            <a:endParaRPr/>
          </a:p>
        </p:txBody>
      </p:sp>
      <p:pic>
        <p:nvPicPr>
          <p:cNvPr id="224" name="Google Shape;224;p21"/>
          <p:cNvPicPr preferRelativeResize="0"/>
          <p:nvPr>
            <p:ph idx="2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187909" y="2012019"/>
            <a:ext cx="5761226" cy="41163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22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PROJECT IMPACT &amp; LIMITATIONS</a:t>
            </a:r>
            <a:endParaRPr/>
          </a:p>
        </p:txBody>
      </p:sp>
      <p:sp>
        <p:nvSpPr>
          <p:cNvPr id="230" name="Google Shape;230;p22"/>
          <p:cNvSpPr txBox="1"/>
          <p:nvPr>
            <p:ph idx="1" type="body"/>
          </p:nvPr>
        </p:nvSpPr>
        <p:spPr>
          <a:xfrm>
            <a:off x="406400" y="1981200"/>
            <a:ext cx="5597183" cy="50122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2500" lnSpcReduction="20000"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SzPct val="91999"/>
              <a:buNone/>
            </a:pPr>
            <a:r>
              <a:rPr b="1" lang="en-US"/>
              <a:t>Potential Impact: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Enhances email security by reducing phishing and malware distribution.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Provides a reliable benchmark for identifying best-performing </a:t>
            </a:r>
            <a:r>
              <a:rPr b="1" lang="en-US"/>
              <a:t>ML classifiers</a:t>
            </a:r>
            <a:r>
              <a:rPr lang="en-US"/>
              <a:t>.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Supports organisations in selecting optimal spam filters.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Contributes to academic literature by addressing benchmarking gaps.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None/>
            </a:pPr>
            <a:r>
              <a:rPr b="1" lang="en-US"/>
              <a:t>Limitations: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Results depend on dataset quality; new 2025 spam types may not be represented.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Deep learning training is computationally expensive.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Feature engineering choices (e.g., TF-IDF vs embeddings) affect model accuracy.</a:t>
            </a:r>
            <a:endParaRPr/>
          </a:p>
          <a:p>
            <a:pPr indent="-306000" lvl="0" marL="306000" rtl="0" algn="l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/>
              <a:t>Limited access to private corporate spam datasets reduces real-world generalisation.</a:t>
            </a:r>
            <a:endParaRPr/>
          </a:p>
          <a:p>
            <a:pPr indent="-208730" lvl="0" marL="306000" rtl="0" algn="l">
              <a:spcBef>
                <a:spcPts val="933"/>
              </a:spcBef>
              <a:spcAft>
                <a:spcPts val="0"/>
              </a:spcAft>
              <a:buSzPct val="91999"/>
              <a:buNone/>
            </a:pPr>
            <a:r>
              <a:t/>
            </a:r>
            <a:endParaRPr/>
          </a:p>
        </p:txBody>
      </p:sp>
      <p:pic>
        <p:nvPicPr>
          <p:cNvPr id="231" name="Google Shape;231;p22"/>
          <p:cNvPicPr preferRelativeResize="0"/>
          <p:nvPr>
            <p:ph idx="2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362700" y="1981200"/>
            <a:ext cx="5422900" cy="4277303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22"/>
          <p:cNvSpPr txBox="1"/>
          <p:nvPr/>
        </p:nvSpPr>
        <p:spPr>
          <a:xfrm>
            <a:off x="6814645" y="6337047"/>
            <a:ext cx="4970955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Source: Zhang, H. (2023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23"/>
          <p:cNvSpPr txBox="1"/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CONCLUSION</a:t>
            </a:r>
            <a:endParaRPr/>
          </a:p>
        </p:txBody>
      </p:sp>
      <p:pic>
        <p:nvPicPr>
          <p:cNvPr id="238" name="Google Shape;238;p23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2893" y="1923781"/>
            <a:ext cx="5663107" cy="4028140"/>
          </a:xfrm>
          <a:prstGeom prst="rect">
            <a:avLst/>
          </a:prstGeom>
          <a:noFill/>
          <a:ln>
            <a:noFill/>
          </a:ln>
        </p:spPr>
      </p:pic>
      <p:sp>
        <p:nvSpPr>
          <p:cNvPr id="239" name="Google Shape;239;p23"/>
          <p:cNvSpPr txBox="1"/>
          <p:nvPr>
            <p:ph idx="2" type="body"/>
          </p:nvPr>
        </p:nvSpPr>
        <p:spPr>
          <a:xfrm>
            <a:off x="6188417" y="2228003"/>
            <a:ext cx="5422392" cy="363304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SzPts val="1656"/>
              <a:buChar char="◼"/>
            </a:pPr>
            <a:r>
              <a:rPr lang="en-US"/>
              <a:t>This research addresses a significant cybersecurity challenge by systematically comparing classical and deep learning spam classifiers using modern datasets and robust evaluation metrics.</a:t>
            </a:r>
            <a:br>
              <a:rPr lang="en-US"/>
            </a:br>
            <a:r>
              <a:rPr lang="en-US"/>
              <a:t>Findings are expected to highlight which models offer optimal balance between </a:t>
            </a:r>
            <a:r>
              <a:rPr b="1" lang="en-US"/>
              <a:t>accuracy</a:t>
            </a:r>
            <a:r>
              <a:rPr lang="en-US"/>
              <a:t>, </a:t>
            </a:r>
            <a:r>
              <a:rPr b="1" lang="en-US"/>
              <a:t>computational cost</a:t>
            </a:r>
            <a:r>
              <a:rPr lang="en-US"/>
              <a:t>, </a:t>
            </a:r>
            <a:r>
              <a:rPr b="1" lang="en-US"/>
              <a:t>precision/recall</a:t>
            </a:r>
            <a:r>
              <a:rPr lang="en-US"/>
              <a:t>, and </a:t>
            </a:r>
            <a:r>
              <a:rPr b="1" lang="en-US"/>
              <a:t>generalisation</a:t>
            </a:r>
            <a:r>
              <a:rPr lang="en-US"/>
              <a:t>.</a:t>
            </a:r>
            <a:br>
              <a:rPr lang="en-US"/>
            </a:br>
            <a:r>
              <a:rPr lang="en-US"/>
              <a:t>The study contributes to both academic research and practical email security by identifying the most reliable ML approach for detecting evolving spam threats.</a:t>
            </a:r>
            <a:endParaRPr/>
          </a:p>
        </p:txBody>
      </p:sp>
      <p:sp>
        <p:nvSpPr>
          <p:cNvPr id="240" name="Google Shape;240;p23"/>
          <p:cNvSpPr txBox="1"/>
          <p:nvPr/>
        </p:nvSpPr>
        <p:spPr>
          <a:xfrm>
            <a:off x="581193" y="6092602"/>
            <a:ext cx="6093372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Source: [7]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4"/>
          <p:cNvSpPr txBox="1"/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/>
              <a:t>REFERENCES </a:t>
            </a:r>
            <a:endParaRPr/>
          </a:p>
        </p:txBody>
      </p:sp>
      <p:sp>
        <p:nvSpPr>
          <p:cNvPr id="246" name="Google Shape;246;p24"/>
          <p:cNvSpPr txBox="1"/>
          <p:nvPr>
            <p:ph idx="1" type="body"/>
          </p:nvPr>
        </p:nvSpPr>
        <p:spPr>
          <a:xfrm>
            <a:off x="581192" y="1944939"/>
            <a:ext cx="11029616" cy="461664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-306000" lvl="0" marL="306000" rtl="0" algn="l">
              <a:spcBef>
                <a:spcPts val="0"/>
              </a:spcBef>
              <a:spcAft>
                <a:spcPts val="0"/>
              </a:spcAft>
              <a:buSzPts val="1840"/>
              <a:buChar char="◼"/>
            </a:pPr>
            <a:r>
              <a:rPr lang="en-US" sz="2000"/>
              <a:t>[1] S. Almuskait and A. Alshamrani, “Deep learning approaches for email spam detection,” </a:t>
            </a:r>
            <a:r>
              <a:rPr i="1" lang="en-US" sz="2000"/>
              <a:t>Applied Sciences</a:t>
            </a:r>
            <a:r>
              <a:rPr lang="en-US" sz="2000"/>
              <a:t>, vol. 14, no. 9, pp. 1–18, 2024.</a:t>
            </a:r>
            <a:endParaRPr/>
          </a:p>
          <a:p>
            <a:pPr indent="-306000" lvl="0" marL="306000" rtl="0" algn="l">
              <a:spcBef>
                <a:spcPts val="1000"/>
              </a:spcBef>
              <a:spcAft>
                <a:spcPts val="0"/>
              </a:spcAft>
              <a:buSzPts val="1840"/>
              <a:buChar char="◼"/>
            </a:pPr>
            <a:r>
              <a:rPr lang="en-US" sz="2000"/>
              <a:t>[2] EmailToolTester, </a:t>
            </a:r>
            <a:r>
              <a:rPr i="1" lang="en-US" sz="2000"/>
              <a:t>Email Spam Statistics Report</a:t>
            </a:r>
            <a:r>
              <a:rPr lang="en-US" sz="2000"/>
              <a:t>. 2024. [Online]. Available: https://emailtooltester.com</a:t>
            </a:r>
            <a:endParaRPr/>
          </a:p>
          <a:p>
            <a:pPr indent="-306000" lvl="0" marL="306000" rtl="0" algn="l">
              <a:spcBef>
                <a:spcPts val="1000"/>
              </a:spcBef>
              <a:spcAft>
                <a:spcPts val="0"/>
              </a:spcAft>
              <a:buSzPts val="1840"/>
              <a:buChar char="◼"/>
            </a:pPr>
            <a:r>
              <a:rPr lang="en-US" sz="2000"/>
              <a:t>[3] T. Guzella and W. Caminhas, “Review of ML approaches to spam detection,” </a:t>
            </a:r>
            <a:r>
              <a:rPr i="1" lang="en-US" sz="2000"/>
              <a:t>IEEE Access</a:t>
            </a:r>
            <a:r>
              <a:rPr lang="en-US" sz="2000"/>
              <a:t>, vol. 11, pp. 14412–14429, 2023.</a:t>
            </a:r>
            <a:endParaRPr/>
          </a:p>
          <a:p>
            <a:pPr indent="-306000" lvl="0" marL="306000" rtl="0" algn="l">
              <a:spcBef>
                <a:spcPts val="1000"/>
              </a:spcBef>
              <a:spcAft>
                <a:spcPts val="0"/>
              </a:spcAft>
              <a:buSzPts val="1840"/>
              <a:buChar char="◼"/>
            </a:pPr>
            <a:r>
              <a:rPr lang="en-US" sz="2000"/>
              <a:t>[4] Mesopotamian Press, “Stacked ensemble classifier for spam detection,” </a:t>
            </a:r>
            <a:r>
              <a:rPr i="1" lang="en-US" sz="2000"/>
              <a:t>CyberSecurity Journal</a:t>
            </a:r>
            <a:r>
              <a:rPr lang="en-US" sz="2000"/>
              <a:t>, vol. 14, no. 2, pp. 55–72, 2025.</a:t>
            </a:r>
            <a:endParaRPr/>
          </a:p>
          <a:p>
            <a:pPr indent="-306000" lvl="0" marL="306000" rtl="0" algn="l">
              <a:spcBef>
                <a:spcPts val="1000"/>
              </a:spcBef>
              <a:spcAft>
                <a:spcPts val="0"/>
              </a:spcAft>
              <a:buSzPts val="1840"/>
              <a:buChar char="◼"/>
            </a:pPr>
            <a:r>
              <a:rPr lang="en-US" sz="2000"/>
              <a:t>[5] SecureList, </a:t>
            </a:r>
            <a:r>
              <a:rPr i="1" lang="en-US" sz="2000"/>
              <a:t>Spam and Phishing Report</a:t>
            </a:r>
            <a:r>
              <a:rPr lang="en-US" sz="2000"/>
              <a:t>. Kaspersky, 2024.</a:t>
            </a:r>
            <a:endParaRPr/>
          </a:p>
          <a:p>
            <a:pPr indent="-306000" lvl="0" marL="306000" rtl="0" algn="l">
              <a:spcBef>
                <a:spcPts val="1000"/>
              </a:spcBef>
              <a:spcAft>
                <a:spcPts val="0"/>
              </a:spcAft>
              <a:buSzPts val="1840"/>
              <a:buChar char="◼"/>
            </a:pPr>
            <a:r>
              <a:rPr lang="en-US" sz="2000"/>
              <a:t>[6] V. Sharma, et al., “Comparative analysis of ML algorithms for spam filtering,” </a:t>
            </a:r>
            <a:r>
              <a:rPr i="1" lang="en-US" sz="2000"/>
              <a:t>Journal of Information Security</a:t>
            </a:r>
            <a:r>
              <a:rPr lang="en-US" sz="2000"/>
              <a:t>, vol. 12, no. 4, pp. 33–49, 2023.</a:t>
            </a:r>
            <a:endParaRPr/>
          </a:p>
          <a:p>
            <a:pPr indent="-306000" lvl="0" marL="306000" rtl="0" algn="l">
              <a:spcBef>
                <a:spcPts val="1000"/>
              </a:spcBef>
              <a:spcAft>
                <a:spcPts val="0"/>
              </a:spcAft>
              <a:buSzPts val="1840"/>
              <a:buChar char="◼"/>
            </a:pPr>
            <a:r>
              <a:rPr lang="en-US" sz="2000"/>
              <a:t>[7] H. Zhang, “Emerging phishing techniques and ML classifier weaknesses,” </a:t>
            </a:r>
            <a:r>
              <a:rPr i="1" lang="en-US" sz="2000"/>
              <a:t>Computers &amp; Security</a:t>
            </a:r>
            <a:r>
              <a:rPr lang="en-US" sz="2000"/>
              <a:t>, vol. 27, no. 6, pp. 115–132, 2023.</a:t>
            </a: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Dividend">
  <a:themeElements>
    <a:clrScheme name="Dividend">
      <a:dk1>
        <a:srgbClr val="000000"/>
      </a:dk1>
      <a:lt1>
        <a:srgbClr val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