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8" r:id="rId12"/>
    <p:sldId id="269" r:id="rId13"/>
    <p:sldId id="266" r:id="rId14"/>
    <p:sldId id="267"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94660"/>
  </p:normalViewPr>
  <p:slideViewPr>
    <p:cSldViewPr>
      <p:cViewPr varScale="1">
        <p:scale>
          <a:sx n="101" d="100"/>
          <a:sy n="101" d="100"/>
        </p:scale>
        <p:origin x="30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C13C6B9-320B-4AFB-AF23-9B80D0D0E649}" type="datetimeFigureOut">
              <a:rPr lang="en-US" smtClean="0"/>
              <a:pPr/>
              <a:t>8/17/22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6AC728-2BF6-4643-8884-2B71BAAE82A5}" type="slidenum">
              <a:rPr lang="en-US" smtClean="0"/>
              <a:pPr/>
              <a:t>‹#›</a:t>
            </a:fld>
            <a:endParaRPr lang="en-US"/>
          </a:p>
        </p:txBody>
      </p:sp>
    </p:spTree>
    <p:extLst>
      <p:ext uri="{BB962C8B-B14F-4D97-AF65-F5344CB8AC3E}">
        <p14:creationId xmlns:p14="http://schemas.microsoft.com/office/powerpoint/2010/main" val="2013844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A6AC728-2BF6-4643-8884-2B71BAAE82A5}" type="slidenum">
              <a:rPr lang="en-US" smtClean="0"/>
              <a:pPr/>
              <a:t>1</a:t>
            </a:fld>
            <a:endParaRPr lang="en-US"/>
          </a:p>
        </p:txBody>
      </p:sp>
    </p:spTree>
    <p:extLst>
      <p:ext uri="{BB962C8B-B14F-4D97-AF65-F5344CB8AC3E}">
        <p14:creationId xmlns:p14="http://schemas.microsoft.com/office/powerpoint/2010/main" val="1544659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focuses on the importance of the flexible working culture of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The role of the human resource professionals will also be discussed in the process of promoting inclusion and diversity through flexible working.</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2</a:t>
            </a:fld>
            <a:endParaRPr lang="en-US"/>
          </a:p>
        </p:txBody>
      </p:sp>
    </p:spTree>
    <p:extLst>
      <p:ext uri="{BB962C8B-B14F-4D97-AF65-F5344CB8AC3E}">
        <p14:creationId xmlns:p14="http://schemas.microsoft.com/office/powerpoint/2010/main" val="1668095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giant supermarket began its journey from a shop more than 150 years ago. The founder of the first shop at 173 Drury Lane of London gradually expanded their business to one of the giant supermarkets in the country. This immense growth was fuelled by their strategy of bringing in iconic products to meet the needs of their customers. This strategy has immensely impacted the growth of the more than 150 years old organisation.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3</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significance of diversity includes accepting each other and adjusting to their differences. Diversity plays a key role in maintaining a healthy working environment in the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The significance of inclusion can be comprehended as the primary factor to manage the growth of the business. This further helps in enhancing the brand reputation by improving the quality of the service to the customers. This is significant because it increases employee engagement which contributes to focusing on innovation and better decision-making to enhance customer satisfaction. </a:t>
            </a:r>
            <a:endParaRPr lang="en-IN"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4</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importance of flexible working practices can be understood by the fact that it helps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recruit their staff of diverse age groups irrespective of their gender. This practice helps the company to work with people of diverse mindsets which vastly contributes to better decision-making to fetch better results for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business growth. These flexible practices are of eight types inclusive of a job share, mobile work, </a:t>
            </a:r>
            <a:r>
              <a:rPr lang="en-US" sz="1200" kern="1200" dirty="0" err="1">
                <a:solidFill>
                  <a:schemeClr val="tx1"/>
                </a:solidFill>
                <a:effectLst/>
                <a:latin typeface="+mn-lt"/>
                <a:ea typeface="+mn-ea"/>
                <a:cs typeface="+mn-cs"/>
              </a:rPr>
              <a:t>flexitime</a:t>
            </a:r>
            <a:r>
              <a:rPr lang="en-US" sz="1200" kern="1200" dirty="0">
                <a:solidFill>
                  <a:schemeClr val="tx1"/>
                </a:solidFill>
                <a:effectLst/>
                <a:latin typeface="+mn-lt"/>
                <a:ea typeface="+mn-ea"/>
                <a:cs typeface="+mn-cs"/>
              </a:rPr>
              <a:t>, part-time working, term time only work and compressed and </a:t>
            </a:r>
            <a:r>
              <a:rPr lang="en-US" sz="1200" kern="1200" dirty="0" err="1">
                <a:solidFill>
                  <a:schemeClr val="tx1"/>
                </a:solidFill>
                <a:effectLst/>
                <a:latin typeface="+mn-lt"/>
                <a:ea typeface="+mn-ea"/>
                <a:cs typeface="+mn-cs"/>
              </a:rPr>
              <a:t>annualised</a:t>
            </a:r>
            <a:r>
              <a:rPr lang="en-US" sz="1200" kern="1200" dirty="0">
                <a:solidFill>
                  <a:schemeClr val="tx1"/>
                </a:solidFill>
                <a:effectLst/>
                <a:latin typeface="+mn-lt"/>
                <a:ea typeface="+mn-ea"/>
                <a:cs typeface="+mn-cs"/>
              </a:rPr>
              <a:t> working hours. The adaptation of this practice for the retail businesses will be highly beneficial for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as this practice increases the customer's loyalty by satisfying their needs.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5</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Human Resources plays a significant role in promoting diversity and inclusion 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by implementing flexible working practices for the deserving employees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enhance the job satisfaction and performance of the employee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6</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The human resource professionals play a crucial role in promoting diversity and inclusion within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by taking several measures and applying new approaches. The professionals are having the responsibility to monitor the maintenance of diversity and inclusion within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They are expected to perform their significant role without any discrimination. To achieve their goal they often </a:t>
            </a:r>
            <a:r>
              <a:rPr lang="en-US" sz="1200" kern="1200" dirty="0" err="1">
                <a:solidFill>
                  <a:schemeClr val="tx1"/>
                </a:solidFill>
                <a:latin typeface="+mn-lt"/>
                <a:ea typeface="+mn-ea"/>
                <a:cs typeface="+mn-cs"/>
              </a:rPr>
              <a:t>organise</a:t>
            </a:r>
            <a:r>
              <a:rPr lang="en-US" sz="1200" kern="1200" dirty="0">
                <a:solidFill>
                  <a:schemeClr val="tx1"/>
                </a:solidFill>
                <a:latin typeface="+mn-lt"/>
                <a:ea typeface="+mn-ea"/>
                <a:cs typeface="+mn-cs"/>
              </a:rPr>
              <a:t> activities to promote inclusion and diversity through flexible working practices.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7</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current need to adopt flexible working practices can be concluded by the number of facilities this practice provides both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the employees. Thus, the need to implement flexible working practices is increasing drastically. The numerous benefits include the savings of the office resources, eradication of the transportation time and cost of the employees and many more. The need further includes managing emergencies and providing 24/7 services to the customers.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8</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These are some examples of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adopting flexible working practices to incorporate diversity and inclusion as it is a masterstroke to grow their business because of the benefits which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enjoy along with the employees from these practices. The benefit of implementing this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was well understood by everyone after the pandemic outbreak happened and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became solely dependent on these practices.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9</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Sainsbury is a retail business which has evolved to be a supermarket giant that always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the betterment of its employees. The gradual implementation of the flexible work culture is an example of that initiative. The employees of Sainsbury get the opportunity of flexible learning to develop their skills and knowledge which will be helpful for them to grow their careers by excelling in their performance.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has stretched its goal to 2024 for increasing the black representation in their staff to take a step to eradicate racial discrimination.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10</a:t>
            </a:fld>
            <a:endParaRPr lang="en-US"/>
          </a:p>
        </p:txBody>
      </p:sp>
    </p:spTree>
    <p:extLst>
      <p:ext uri="{BB962C8B-B14F-4D97-AF65-F5344CB8AC3E}">
        <p14:creationId xmlns:p14="http://schemas.microsoft.com/office/powerpoint/2010/main" val="2032262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800" b="1" i="1" dirty="0">
                <a:effectLst/>
                <a:latin typeface="Times New Roman" panose="02020603050405020304" pitchFamily="18" charset="0"/>
                <a:ea typeface="Times New Roman" panose="02020603050405020304" pitchFamily="18" charset="0"/>
              </a:rPr>
              <a:t>Sainsbury</a:t>
            </a:r>
            <a:r>
              <a:rPr lang="en-GB" sz="1800" dirty="0">
                <a:effectLst/>
                <a:latin typeface="Times New Roman" panose="02020603050405020304" pitchFamily="18" charset="0"/>
                <a:ea typeface="Times New Roman" panose="02020603050405020304" pitchFamily="18" charset="0"/>
              </a:rPr>
              <a:t> is one of the supermarket giants of the UK and has several branches across the country that should prepare and implement policies for their employees availing the flexible practices. Since the organisation is in this business of retailing for more than 150 years should introduce the facilities like job sharing to its employees, which will increase their job satisfaction and they will work with dedication for the growth of the organisation. The organisation should bring in new payment strategies for those employees availing the flexible working practices based on the number of hours they are working for the company. These will further boost the growth of the company.</a:t>
            </a:r>
            <a:endParaRPr lang="en-IN" sz="1800" dirty="0">
              <a:effectLst/>
              <a:latin typeface="Arial" panose="020B0604020202020204" pitchFamily="34" charset="0"/>
              <a:ea typeface="Arial" panose="020B0604020202020204" pitchFamily="34" charset="0"/>
            </a:endParaRPr>
          </a:p>
          <a:p>
            <a:pPr algn="just">
              <a:lnSpc>
                <a:spcPct val="15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Slide 11: Conclusion</a:t>
            </a:r>
            <a:endParaRPr lang="en-IN" sz="1800" b="1" kern="0" dirty="0">
              <a:effectLst/>
              <a:latin typeface="Times New Roman" panose="02020603050405020304" pitchFamily="18"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10"/>
          </p:nvPr>
        </p:nvSpPr>
        <p:spPr/>
        <p:txBody>
          <a:bodyPr/>
          <a:lstStyle/>
          <a:p>
            <a:fld id="{2A6AC728-2BF6-4643-8884-2B71BAAE82A5}"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previous slides of this presentation have helped us to conclude the importance of diversity and inclusion and the role of human resources in promoting them through flexible work practices. In this presentation, the significance of diversity and inclusion along with the role of human resources in promoting them through flexible working practices has been comprehended. The need to adopt these practices and the way organisations like Sainsbury use these practices have also been covered. </a:t>
            </a:r>
            <a:endParaRPr lang="en-IN" sz="1800" dirty="0">
              <a:effectLst/>
              <a:latin typeface="Arial" panose="020B0604020202020204" pitchFamily="34" charset="0"/>
              <a:ea typeface="Arial" panose="020B0604020202020204" pitchFamily="34" charset="0"/>
            </a:endParaRPr>
          </a:p>
          <a:p>
            <a:pPr>
              <a:lnSpc>
                <a:spcPct val="115000"/>
              </a:lnSpc>
            </a:pPr>
            <a:br>
              <a:rPr lang="en-GB" sz="1800" dirty="0">
                <a:effectLst/>
                <a:latin typeface="Arial" panose="020B0604020202020204" pitchFamily="34" charset="0"/>
                <a:ea typeface="Arial" panose="020B0604020202020204" pitchFamily="34" charset="0"/>
              </a:rPr>
            </a:br>
            <a:r>
              <a:rPr lang="en-GB" sz="1800" b="1" dirty="0">
                <a:effectLst/>
                <a:latin typeface="Times New Roman" panose="02020603050405020304" pitchFamily="18" charset="0"/>
                <a:ea typeface="Arial" panose="020B0604020202020204" pitchFamily="34" charset="0"/>
                <a:cs typeface="Arial" panose="020B0604020202020204" pitchFamily="34" charset="0"/>
              </a:rPr>
              <a:t> </a:t>
            </a:r>
            <a:endParaRPr lang="en-IN" sz="1800" dirty="0">
              <a:effectLst/>
              <a:latin typeface="Arial" panose="020B0604020202020204" pitchFamily="34" charset="0"/>
              <a:ea typeface="Arial" panose="020B0604020202020204" pitchFamily="34" charset="0"/>
            </a:endParaRPr>
          </a:p>
          <a:p>
            <a:pPr lvl="0" algn="just"/>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A6AC728-2BF6-4643-8884-2B71BAAE82A5}" type="slidenum">
              <a:rPr lang="en-US" smtClean="0"/>
              <a:pPr/>
              <a:t>13</a:t>
            </a:fld>
            <a:endParaRPr lang="en-US"/>
          </a:p>
        </p:txBody>
      </p:sp>
    </p:spTree>
    <p:extLst>
      <p:ext uri="{BB962C8B-B14F-4D97-AF65-F5344CB8AC3E}">
        <p14:creationId xmlns:p14="http://schemas.microsoft.com/office/powerpoint/2010/main" val="2032262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842D48-5123-4020-B955-B487C703A129}" type="datetime1">
              <a:rPr lang="en-US" smtClean="0"/>
              <a:pPr/>
              <a:t>8/17/22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2930683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1AF50-077D-4BB9-872E-E9AC13C3BA93}" type="datetime1">
              <a:rPr lang="en-US" smtClean="0"/>
              <a:pPr/>
              <a:t>8/17/22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215426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3C3644-4274-4B46-BBFF-ED72FB0DC221}" type="datetime1">
              <a:rPr lang="en-US" smtClean="0"/>
              <a:pPr/>
              <a:t>8/17/22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283905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216CB9-91E1-484A-84CC-0B8D2F52DA22}" type="datetime1">
              <a:rPr lang="en-US" smtClean="0"/>
              <a:pPr/>
              <a:t>8/17/22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2303885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397E58-2F78-4C1A-8F7F-2F924319292F}" type="datetime1">
              <a:rPr lang="en-US" smtClean="0"/>
              <a:pPr/>
              <a:t>8/17/22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1447249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5B7931-64AB-4779-B37E-6B709E43C183}" type="datetime1">
              <a:rPr lang="en-US" smtClean="0"/>
              <a:pPr/>
              <a:t>8/17/22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103119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931B3-8E7B-4642-A9C3-B10275DF6942}" type="datetime1">
              <a:rPr lang="en-US" smtClean="0"/>
              <a:pPr/>
              <a:t>8/17/22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3070028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D594C3C-01AB-4756-BD99-98AA300D698B}" type="datetime1">
              <a:rPr lang="en-US" smtClean="0"/>
              <a:pPr/>
              <a:t>8/17/22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3831740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56F27F-117A-4673-9F78-C6A276A1FF71}" type="datetime1">
              <a:rPr lang="en-US" smtClean="0"/>
              <a:pPr/>
              <a:t>8/17/22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805242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37D59-BB3A-4893-993E-B947BA70BCF7}" type="datetime1">
              <a:rPr lang="en-US" smtClean="0"/>
              <a:pPr/>
              <a:t>8/17/22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3900741372"/>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37D59-BB3A-4893-993E-B947BA70BCF7}" type="datetime1">
              <a:rPr lang="en-US" smtClean="0"/>
              <a:pPr/>
              <a:t>8/17/22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75208895"/>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37D59-BB3A-4893-993E-B947BA70BCF7}" type="datetime1">
              <a:rPr lang="en-US" smtClean="0"/>
              <a:pPr/>
              <a:t>8/17/22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126862821"/>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37D59-BB3A-4893-993E-B947BA70BCF7}" type="datetime1">
              <a:rPr lang="en-US" smtClean="0"/>
              <a:pPr/>
              <a:t>8/17/22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14058560"/>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E37D59-BB3A-4893-993E-B947BA70BCF7}" type="datetime1">
              <a:rPr lang="en-US" smtClean="0"/>
              <a:pPr/>
              <a:t>8/17/22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2961102587"/>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C1F1E3-AFB7-4BEC-A5C7-53D19A645993}" type="datetime1">
              <a:rPr lang="en-US" smtClean="0"/>
              <a:pPr/>
              <a:t>8/17/22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5987076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C02ADF-5EBA-4D75-8736-ED0D2ADE281B}" type="datetime1">
              <a:rPr lang="en-US" smtClean="0"/>
              <a:pPr/>
              <a:t>8/17/22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8D6F6-D484-4F99-88B1-7480C0880547}" type="slidenum">
              <a:rPr lang="en-US" smtClean="0"/>
              <a:pPr/>
              <a:t>‹#›</a:t>
            </a:fld>
            <a:endParaRPr lang="en-US"/>
          </a:p>
        </p:txBody>
      </p:sp>
    </p:spTree>
    <p:extLst>
      <p:ext uri="{BB962C8B-B14F-4D97-AF65-F5344CB8AC3E}">
        <p14:creationId xmlns:p14="http://schemas.microsoft.com/office/powerpoint/2010/main" val="681226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EE37D59-BB3A-4893-993E-B947BA70BCF7}" type="datetime1">
              <a:rPr lang="en-US" smtClean="0"/>
              <a:pPr/>
              <a:t>8/17/22</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E258D6F6-D484-4F99-88B1-7480C0880547}" type="slidenum">
              <a:rPr lang="en-US" smtClean="0"/>
              <a:pPr/>
              <a:t>‹#›</a:t>
            </a:fld>
            <a:endParaRPr lang="en-US"/>
          </a:p>
        </p:txBody>
      </p:sp>
    </p:spTree>
    <p:extLst>
      <p:ext uri="{BB962C8B-B14F-4D97-AF65-F5344CB8AC3E}">
        <p14:creationId xmlns:p14="http://schemas.microsoft.com/office/powerpoint/2010/main" val="18959894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acas.org.uk/employer-poll-working-practices-after-covid-19-june-2021/html" TargetMode="External"/><Relationship Id="rId7" Type="http://schemas.openxmlformats.org/officeDocument/2006/relationships/hyperlink" Target="https://www.about.sainsburys.co.uk/sustainability/better-for-everyone/diversity-and-inclusion"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hyperlink" Target="https://sainsburyarchive.org.uk/branch/branches" TargetMode="External"/><Relationship Id="rId5" Type="http://schemas.openxmlformats.org/officeDocument/2006/relationships/hyperlink" Target="https://www.cipd.co.uk/knowledge/fundamentals/relations/flexible-working/factsheet#gref" TargetMode="External"/><Relationship Id="rId4" Type="http://schemas.openxmlformats.org/officeDocument/2006/relationships/hyperlink" Target="https://www.cipd.co.uk/news-views/news-articles/flexible-working#gref"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7460" y="3429000"/>
            <a:ext cx="3333056" cy="3888432"/>
          </a:xfrm>
        </p:spPr>
        <p:txBody>
          <a:bodyPr>
            <a:noAutofit/>
          </a:bodyPr>
          <a:lstStyle/>
          <a:p>
            <a:r>
              <a:rPr lang="en-GB" sz="3200" b="1" dirty="0">
                <a:effectLst/>
              </a:rPr>
              <a:t>Individual presentation student name: mr:Dimitar </a:t>
            </a:r>
            <a:r>
              <a:rPr lang="en-GB" sz="3200" b="1" dirty="0" err="1">
                <a:effectLst/>
              </a:rPr>
              <a:t>Slavov</a:t>
            </a:r>
            <a:r>
              <a:rPr lang="en-GB" sz="3200" b="1" dirty="0">
                <a:effectLst/>
              </a:rPr>
              <a:t> (2029610)  lecturer: Doctor Terry Walcott </a:t>
            </a:r>
            <a:r>
              <a:rPr lang="en-IN" sz="3200" b="1" dirty="0">
                <a:effectLst/>
              </a:rPr>
              <a:t>LCBB5004 </a:t>
            </a:r>
            <a:r>
              <a:rPr lang="en-GB" sz="3200" dirty="0">
                <a:effectLst/>
              </a:rPr>
              <a:t>Module </a:t>
            </a:r>
            <a:r>
              <a:rPr lang="en-GB" sz="3200">
                <a:effectLst/>
              </a:rPr>
              <a:t>name: </a:t>
            </a:r>
            <a:r>
              <a:rPr lang="en-IN" sz="3200" b="1">
                <a:effectLst/>
              </a:rPr>
              <a:t>MANAGING </a:t>
            </a:r>
            <a:r>
              <a:rPr lang="en-IN" sz="3200" b="1" dirty="0">
                <a:effectLst/>
              </a:rPr>
              <a:t>PEOPLE (ASSIGNMENT 1)</a:t>
            </a:r>
            <a:br>
              <a:rPr lang="en-IN" sz="3200" b="1" dirty="0">
                <a:effectLst/>
              </a:rPr>
            </a:br>
            <a:br>
              <a:rPr lang="en-IN" sz="3200" b="1" dirty="0">
                <a:effectLst/>
              </a:rPr>
            </a:br>
            <a:r>
              <a:rPr lang="en-IN" sz="3200" b="1" dirty="0">
                <a:effectLst/>
              </a:rPr>
              <a:t>SAINSBURY</a:t>
            </a:r>
          </a:p>
        </p:txBody>
      </p:sp>
      <p:sp>
        <p:nvSpPr>
          <p:cNvPr id="5" name="Slide Number Placeholder 4"/>
          <p:cNvSpPr>
            <a:spLocks noGrp="1"/>
          </p:cNvSpPr>
          <p:nvPr>
            <p:ph type="sldNum" sz="quarter" idx="12"/>
          </p:nvPr>
        </p:nvSpPr>
        <p:spPr/>
        <p:txBody>
          <a:bodyPr/>
          <a:lstStyle/>
          <a:p>
            <a:fld id="{E258D6F6-D484-4F99-88B1-7480C0880547}" type="slidenum">
              <a:rPr lang="en-US" smtClean="0"/>
              <a:pPr/>
              <a:t>1</a:t>
            </a:fld>
            <a:endParaRPr lang="en-US"/>
          </a:p>
        </p:txBody>
      </p:sp>
      <p:pic>
        <p:nvPicPr>
          <p:cNvPr id="3" name="Picture 2">
            <a:extLst>
              <a:ext uri="{FF2B5EF4-FFF2-40B4-BE49-F238E27FC236}">
                <a16:creationId xmlns:a16="http://schemas.microsoft.com/office/drawing/2014/main" id="{57C7D2D6-014A-4FBA-AF24-F6912649BE4B}"/>
              </a:ext>
            </a:extLst>
          </p:cNvPr>
          <p:cNvPicPr>
            <a:picLocks noChangeAspect="1"/>
          </p:cNvPicPr>
          <p:nvPr/>
        </p:nvPicPr>
        <p:blipFill>
          <a:blip r:embed="rId3"/>
          <a:stretch>
            <a:fillRect/>
          </a:stretch>
        </p:blipFill>
        <p:spPr>
          <a:xfrm>
            <a:off x="4355976" y="1884040"/>
            <a:ext cx="3667125" cy="2337048"/>
          </a:xfrm>
          <a:prstGeom prst="rect">
            <a:avLst/>
          </a:prstGeom>
        </p:spPr>
      </p:pic>
    </p:spTree>
    <p:extLst>
      <p:ext uri="{BB962C8B-B14F-4D97-AF65-F5344CB8AC3E}">
        <p14:creationId xmlns:p14="http://schemas.microsoft.com/office/powerpoint/2010/main" val="4023002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effectLst/>
                <a:latin typeface="+mn-lt"/>
              </a:rPr>
              <a:t>Introduction </a:t>
            </a:r>
            <a:br>
              <a:rPr lang="en-US" sz="3200" dirty="0">
                <a:effectLst/>
                <a:latin typeface="+mn-lt"/>
              </a:rPr>
            </a:br>
            <a:endParaRPr lang="en-US" sz="3200" dirty="0">
              <a:latin typeface="+mn-lt"/>
            </a:endParaRPr>
          </a:p>
        </p:txBody>
      </p:sp>
      <p:sp>
        <p:nvSpPr>
          <p:cNvPr id="3" name="Content Placeholder 2"/>
          <p:cNvSpPr>
            <a:spLocks noGrp="1"/>
          </p:cNvSpPr>
          <p:nvPr>
            <p:ph sz="half" idx="1"/>
          </p:nvPr>
        </p:nvSpPr>
        <p:spPr>
          <a:xfrm>
            <a:off x="228600" y="1524000"/>
            <a:ext cx="4038600" cy="4525963"/>
          </a:xfrm>
        </p:spPr>
        <p:txBody>
          <a:bodyPr>
            <a:normAutofit fontScale="85000"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presentation primarily discusses the flexible working culture of an organisation.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this presentation, the role of human resources is broadly analysed in the process of promoting diversity and inclusion in an organisation.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Regarding the survey by ACAS, 55% of employees of an organisation demand flexible working culture partly in a week, while 49% of employees demand flexible working culture for the whole week (</a:t>
            </a:r>
            <a:r>
              <a:rPr lang="en-GB" sz="1800" u="none" strike="noStrike" dirty="0" err="1">
                <a:effectLst/>
                <a:latin typeface="Times New Roman" panose="02020603050405020304" pitchFamily="18" charset="0"/>
                <a:ea typeface="Times New Roman" panose="02020603050405020304" pitchFamily="18" charset="0"/>
              </a:rPr>
              <a:t>Acas</a:t>
            </a:r>
            <a:r>
              <a:rPr lang="en-GB" sz="1800" u="none" strike="noStrike" dirty="0">
                <a:effectLst/>
                <a:latin typeface="Times New Roman" panose="02020603050405020304" pitchFamily="18" charset="0"/>
                <a:ea typeface="Times New Roman" panose="02020603050405020304" pitchFamily="18" charset="0"/>
              </a:rPr>
              <a:t>, 2021).</a:t>
            </a:r>
            <a:endParaRPr lang="en-IN" sz="1800" u="none" strike="noStrike"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E258D6F6-D484-4F99-88B1-7480C0880547}" type="slidenum">
              <a:rPr lang="en-US" smtClean="0"/>
              <a:pPr/>
              <a:t>2</a:t>
            </a:fld>
            <a:endParaRPr lang="en-US"/>
          </a:p>
        </p:txBody>
      </p:sp>
      <p:pic>
        <p:nvPicPr>
          <p:cNvPr id="4" name="Picture 3">
            <a:extLst>
              <a:ext uri="{FF2B5EF4-FFF2-40B4-BE49-F238E27FC236}">
                <a16:creationId xmlns:a16="http://schemas.microsoft.com/office/drawing/2014/main" id="{9F673F2B-DDCF-441C-A54E-252F0627DB88}"/>
              </a:ext>
            </a:extLst>
          </p:cNvPr>
          <p:cNvPicPr>
            <a:picLocks noChangeAspect="1"/>
          </p:cNvPicPr>
          <p:nvPr/>
        </p:nvPicPr>
        <p:blipFill>
          <a:blip r:embed="rId3"/>
          <a:stretch>
            <a:fillRect/>
          </a:stretch>
        </p:blipFill>
        <p:spPr>
          <a:xfrm>
            <a:off x="4313465" y="1377392"/>
            <a:ext cx="2922831" cy="4103216"/>
          </a:xfrm>
          <a:prstGeom prst="rect">
            <a:avLst/>
          </a:prstGeom>
        </p:spPr>
      </p:pic>
    </p:spTree>
    <p:extLst>
      <p:ext uri="{BB962C8B-B14F-4D97-AF65-F5344CB8AC3E}">
        <p14:creationId xmlns:p14="http://schemas.microsoft.com/office/powerpoint/2010/main" val="1015309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343" y="260648"/>
            <a:ext cx="6347714" cy="1320800"/>
          </a:xfrm>
        </p:spPr>
        <p:txBody>
          <a:bodyPr>
            <a:noAutofit/>
          </a:bodyPr>
          <a:lstStyle/>
          <a:p>
            <a:r>
              <a:rPr lang="en-US" sz="3200" dirty="0">
                <a:effectLst/>
                <a:latin typeface="+mn-lt"/>
              </a:rPr>
              <a:t>Background of the organisation </a:t>
            </a:r>
            <a:br>
              <a:rPr lang="en-US" sz="3200" dirty="0">
                <a:effectLst/>
                <a:latin typeface="+mn-lt"/>
              </a:rPr>
            </a:br>
            <a:endParaRPr lang="en-US" sz="3200" dirty="0">
              <a:latin typeface="+mn-lt"/>
            </a:endParaRPr>
          </a:p>
        </p:txBody>
      </p:sp>
      <p:sp>
        <p:nvSpPr>
          <p:cNvPr id="3" name="Content Placeholder 2"/>
          <p:cNvSpPr>
            <a:spLocks noGrp="1"/>
          </p:cNvSpPr>
          <p:nvPr>
            <p:ph sz="half" idx="1"/>
          </p:nvPr>
        </p:nvSpPr>
        <p:spPr>
          <a:xfrm>
            <a:off x="245779" y="1697962"/>
            <a:ext cx="4040905" cy="4525963"/>
          </a:xfrm>
        </p:spPr>
        <p:txBody>
          <a:bodyPr numCol="1">
            <a:normAutofit fontScale="85000" lnSpcReduction="20000"/>
          </a:bodyPr>
          <a:lstStyle/>
          <a:p>
            <a:pPr marL="342900" lvl="0" indent="-34290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Sainsbury</a:t>
            </a:r>
            <a:r>
              <a:rPr lang="en-GB" sz="1800" u="none" strike="noStrike" dirty="0">
                <a:effectLst/>
                <a:latin typeface="Times New Roman" panose="02020603050405020304" pitchFamily="18" charset="0"/>
                <a:ea typeface="Times New Roman" panose="02020603050405020304" pitchFamily="18" charset="0"/>
              </a:rPr>
              <a:t> was founded by John James Sainsbury and Mary Ann Sainsbury in 1869 at 173 Drury Lane, London (Sainsbury, 2022a).</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organisation has been in the retail business for more than 150 years (Sainsbury,2022a).</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Sainsbury </a:t>
            </a:r>
            <a:r>
              <a:rPr lang="en-GB" sz="1800" u="none" strike="noStrike" dirty="0">
                <a:effectLst/>
                <a:latin typeface="Times New Roman" panose="02020603050405020304" pitchFamily="18" charset="0"/>
                <a:ea typeface="Times New Roman" panose="02020603050405020304" pitchFamily="18" charset="0"/>
              </a:rPr>
              <a:t>is one of the giant supermarkets in the UK starting from a shop 153 years ago (Sainsbury, 2022a).</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business could open several branches and establish the brand of their business by reciprocating the needs of the customers.</a:t>
            </a:r>
            <a:endParaRPr lang="en-IN" sz="1800" u="none" strike="noStrike"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E258D6F6-D484-4F99-88B1-7480C0880547}" type="slidenum">
              <a:rPr lang="en-US" smtClean="0"/>
              <a:pPr/>
              <a:t>3</a:t>
            </a:fld>
            <a:endParaRPr lang="en-US"/>
          </a:p>
        </p:txBody>
      </p:sp>
      <p:pic>
        <p:nvPicPr>
          <p:cNvPr id="4" name="Picture 3">
            <a:extLst>
              <a:ext uri="{FF2B5EF4-FFF2-40B4-BE49-F238E27FC236}">
                <a16:creationId xmlns:a16="http://schemas.microsoft.com/office/drawing/2014/main" id="{CB75B49F-E74A-48DF-A0FA-4B54E8C45822}"/>
              </a:ext>
            </a:extLst>
          </p:cNvPr>
          <p:cNvPicPr>
            <a:picLocks noChangeAspect="1"/>
          </p:cNvPicPr>
          <p:nvPr/>
        </p:nvPicPr>
        <p:blipFill>
          <a:blip r:embed="rId3"/>
          <a:stretch>
            <a:fillRect/>
          </a:stretch>
        </p:blipFill>
        <p:spPr>
          <a:xfrm>
            <a:off x="4640766" y="1581448"/>
            <a:ext cx="4395729" cy="3575744"/>
          </a:xfrm>
          <a:prstGeom prst="rect">
            <a:avLst/>
          </a:prstGeom>
        </p:spPr>
      </p:pic>
    </p:spTree>
    <p:extLst>
      <p:ext uri="{BB962C8B-B14F-4D97-AF65-F5344CB8AC3E}">
        <p14:creationId xmlns:p14="http://schemas.microsoft.com/office/powerpoint/2010/main" val="4230298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277225" cy="1020762"/>
          </a:xfrm>
        </p:spPr>
        <p:txBody>
          <a:bodyPr>
            <a:noAutofit/>
          </a:bodyPr>
          <a:lstStyle/>
          <a:p>
            <a:r>
              <a:rPr lang="en-IN" sz="2800" dirty="0">
                <a:effectLst/>
                <a:latin typeface="+mn-lt"/>
              </a:rPr>
              <a:t>Significance of diversity and inclusion at work </a:t>
            </a:r>
            <a:endParaRPr lang="en-US" sz="2800" dirty="0">
              <a:latin typeface="+mn-lt"/>
            </a:endParaRPr>
          </a:p>
        </p:txBody>
      </p:sp>
      <p:sp>
        <p:nvSpPr>
          <p:cNvPr id="3" name="Content Placeholder 2"/>
          <p:cNvSpPr>
            <a:spLocks noGrp="1"/>
          </p:cNvSpPr>
          <p:nvPr>
            <p:ph sz="half" idx="1"/>
          </p:nvPr>
        </p:nvSpPr>
        <p:spPr>
          <a:xfrm>
            <a:off x="409576" y="1196752"/>
            <a:ext cx="3730376" cy="5386610"/>
          </a:xfrm>
        </p:spPr>
        <p:txBody>
          <a:bodyPr>
            <a:noAutofit/>
          </a:bodyPr>
          <a:lstStyle/>
          <a:p>
            <a:pPr marL="342900" lvl="0" indent="-342900" algn="just">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Diversity in the workplace is accepting and adjusting to the individual's differences (</a:t>
            </a:r>
            <a:r>
              <a:rPr lang="en-GB" sz="1400" u="none" strike="noStrike" dirty="0" err="1">
                <a:effectLst/>
                <a:latin typeface="Times New Roman" panose="02020603050405020304" pitchFamily="18" charset="0"/>
                <a:ea typeface="Times New Roman" panose="02020603050405020304" pitchFamily="18" charset="0"/>
              </a:rPr>
              <a:t>Peepshr</a:t>
            </a:r>
            <a:r>
              <a:rPr lang="en-GB" sz="1400" u="none" strike="noStrike" dirty="0">
                <a:effectLst/>
                <a:latin typeface="Times New Roman" panose="02020603050405020304" pitchFamily="18" charset="0"/>
                <a:ea typeface="Times New Roman" panose="02020603050405020304" pitchFamily="18" charset="0"/>
              </a:rPr>
              <a:t>, 2019).</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diversity indulges a healthy working environment among the employees.</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inclusion is quite significant for the management of the business growth.</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This further has a positive impact on the reputation of the organisation as the quality of the service gets improved.</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significance further adds to the increase in the engagement among the employees which further leads to innovation and better decision making which immensely contributes to the increase in customer satisfaction.</a:t>
            </a:r>
            <a:endParaRPr lang="en-IN" sz="1400" u="none" strike="noStrike"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E258D6F6-D484-4F99-88B1-7480C0880547}" type="slidenum">
              <a:rPr lang="en-US" smtClean="0"/>
              <a:pPr/>
              <a:t>4</a:t>
            </a:fld>
            <a:endParaRPr lang="en-US"/>
          </a:p>
        </p:txBody>
      </p:sp>
      <p:pic>
        <p:nvPicPr>
          <p:cNvPr id="4" name="Picture 3">
            <a:extLst>
              <a:ext uri="{FF2B5EF4-FFF2-40B4-BE49-F238E27FC236}">
                <a16:creationId xmlns:a16="http://schemas.microsoft.com/office/drawing/2014/main" id="{D024B238-E562-4677-88BA-743B68EC08B9}"/>
              </a:ext>
            </a:extLst>
          </p:cNvPr>
          <p:cNvPicPr>
            <a:picLocks noChangeAspect="1"/>
          </p:cNvPicPr>
          <p:nvPr/>
        </p:nvPicPr>
        <p:blipFill>
          <a:blip r:embed="rId3"/>
          <a:stretch>
            <a:fillRect/>
          </a:stretch>
        </p:blipFill>
        <p:spPr>
          <a:xfrm>
            <a:off x="4427570" y="920282"/>
            <a:ext cx="4546849" cy="5674642"/>
          </a:xfrm>
          <a:prstGeom prst="rect">
            <a:avLst/>
          </a:prstGeom>
        </p:spPr>
      </p:pic>
    </p:spTree>
    <p:extLst>
      <p:ext uri="{BB962C8B-B14F-4D97-AF65-F5344CB8AC3E}">
        <p14:creationId xmlns:p14="http://schemas.microsoft.com/office/powerpoint/2010/main" val="2880660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387" y="152400"/>
            <a:ext cx="8277225" cy="1020762"/>
          </a:xfrm>
        </p:spPr>
        <p:txBody>
          <a:bodyPr>
            <a:noAutofit/>
          </a:bodyPr>
          <a:lstStyle/>
          <a:p>
            <a:r>
              <a:rPr lang="en-IN" sz="2800" dirty="0">
                <a:effectLst/>
              </a:rPr>
              <a:t>Importance of flexible working practices regarding diversity and inclusion </a:t>
            </a:r>
            <a:br>
              <a:rPr lang="en-IN" sz="2800" dirty="0">
                <a:effectLst/>
              </a:rPr>
            </a:br>
            <a:endParaRPr lang="en-US" sz="2800" dirty="0">
              <a:effectLst/>
            </a:endParaRPr>
          </a:p>
        </p:txBody>
      </p:sp>
      <p:sp>
        <p:nvSpPr>
          <p:cNvPr id="3" name="Content Placeholder 2"/>
          <p:cNvSpPr>
            <a:spLocks noGrp="1"/>
          </p:cNvSpPr>
          <p:nvPr>
            <p:ph sz="half" idx="1"/>
          </p:nvPr>
        </p:nvSpPr>
        <p:spPr>
          <a:xfrm>
            <a:off x="433386" y="1650693"/>
            <a:ext cx="4354637" cy="4755795"/>
          </a:xfrm>
        </p:spPr>
        <p:txBody>
          <a:bodyPr>
            <a:normAutofit fontScale="70000" lnSpcReduction="2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is a valuable tool to improve the environment of the workplace by emphasising equality and adapting to an inclusive culture (CIPD, 2019).</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These wide ranges of working arrangements provide huge benefits to both the employees and the employer.</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These arrangements are of eight types ranging from job sharing to working from home.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diversified arrangement when included in the working practice of an organisation provides immense benefits to both employer and the employees leading to the establishment of a suitable working environment.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 This enhances the customer's loyalty with the betterment of the product or service quality which satisfies the customer's needs.</a:t>
            </a:r>
            <a:endParaRPr lang="en-IN" sz="1800" u="none" strike="noStrike"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E258D6F6-D484-4F99-88B1-7480C0880547}" type="slidenum">
              <a:rPr lang="en-US" smtClean="0"/>
              <a:pPr/>
              <a:t>5</a:t>
            </a:fld>
            <a:endParaRPr lang="en-US"/>
          </a:p>
        </p:txBody>
      </p:sp>
      <p:pic>
        <p:nvPicPr>
          <p:cNvPr id="4" name="Picture 3">
            <a:extLst>
              <a:ext uri="{FF2B5EF4-FFF2-40B4-BE49-F238E27FC236}">
                <a16:creationId xmlns:a16="http://schemas.microsoft.com/office/drawing/2014/main" id="{C628F2D6-37B1-4B1B-A3C7-2B59920CF581}"/>
              </a:ext>
            </a:extLst>
          </p:cNvPr>
          <p:cNvPicPr>
            <a:picLocks noChangeAspect="1"/>
          </p:cNvPicPr>
          <p:nvPr/>
        </p:nvPicPr>
        <p:blipFill>
          <a:blip r:embed="rId3"/>
          <a:stretch>
            <a:fillRect/>
          </a:stretch>
        </p:blipFill>
        <p:spPr>
          <a:xfrm>
            <a:off x="4987868" y="1650693"/>
            <a:ext cx="3622731" cy="3938547"/>
          </a:xfrm>
          <a:prstGeom prst="rect">
            <a:avLst/>
          </a:prstGeom>
        </p:spPr>
      </p:pic>
    </p:spTree>
    <p:extLst>
      <p:ext uri="{BB962C8B-B14F-4D97-AF65-F5344CB8AC3E}">
        <p14:creationId xmlns:p14="http://schemas.microsoft.com/office/powerpoint/2010/main" val="3134631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91511"/>
            <a:ext cx="8277225" cy="1020762"/>
          </a:xfrm>
        </p:spPr>
        <p:txBody>
          <a:bodyPr>
            <a:noAutofit/>
          </a:bodyPr>
          <a:lstStyle/>
          <a:p>
            <a:r>
              <a:rPr lang="en-IN" sz="2800" dirty="0">
                <a:effectLst/>
              </a:rPr>
              <a:t>Role of Human Resources in promoting diversity and inclusion through flexible working </a:t>
            </a:r>
            <a:br>
              <a:rPr lang="en-IN" sz="2800" dirty="0">
                <a:effectLst/>
              </a:rPr>
            </a:br>
            <a:endParaRPr lang="en-US" sz="2800" dirty="0">
              <a:effectLst/>
            </a:endParaRPr>
          </a:p>
        </p:txBody>
      </p:sp>
      <p:sp>
        <p:nvSpPr>
          <p:cNvPr id="3" name="Content Placeholder 2"/>
          <p:cNvSpPr>
            <a:spLocks noGrp="1"/>
          </p:cNvSpPr>
          <p:nvPr>
            <p:ph sz="half" idx="1"/>
          </p:nvPr>
        </p:nvSpPr>
        <p:spPr>
          <a:xfrm>
            <a:off x="304800" y="1547018"/>
            <a:ext cx="4038600" cy="4525963"/>
          </a:xfrm>
        </p:spPr>
        <p:txBody>
          <a:bodyPr>
            <a:normAutofit fontScale="77500" lnSpcReduction="2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role of human resources is basically in the integration of flexible work practices and employee development (</a:t>
            </a:r>
            <a:r>
              <a:rPr lang="en-GB" sz="1800" u="none" strike="noStrike" dirty="0" err="1">
                <a:effectLst/>
                <a:highlight>
                  <a:srgbClr val="FFFFFF"/>
                </a:highlight>
                <a:latin typeface="Times New Roman" panose="02020603050405020304" pitchFamily="18" charset="0"/>
                <a:ea typeface="Times New Roman" panose="02020603050405020304" pitchFamily="18" charset="0"/>
              </a:rPr>
              <a:t>Davidescu</a:t>
            </a:r>
            <a:r>
              <a:rPr lang="en-GB" sz="1800" u="none" strike="noStrike" dirty="0">
                <a:effectLst/>
                <a:highlight>
                  <a:srgbClr val="FFFFFF"/>
                </a:highlight>
                <a:latin typeface="Times New Roman" panose="02020603050405020304" pitchFamily="18" charset="0"/>
                <a:ea typeface="Times New Roman" panose="02020603050405020304" pitchFamily="18" charset="0"/>
              </a:rPr>
              <a:t> </a:t>
            </a:r>
            <a:r>
              <a:rPr lang="en-GB" sz="1800" i="1" u="none" strike="noStrike" dirty="0">
                <a:effectLst/>
                <a:highlight>
                  <a:srgbClr val="FFFFFF"/>
                </a:highlight>
                <a:latin typeface="Times New Roman" panose="02020603050405020304" pitchFamily="18" charset="0"/>
                <a:ea typeface="Times New Roman" panose="02020603050405020304" pitchFamily="18" charset="0"/>
              </a:rPr>
              <a:t>et al.</a:t>
            </a:r>
            <a:r>
              <a:rPr lang="en-GB" sz="1800" u="none" strike="noStrike" dirty="0">
                <a:effectLst/>
                <a:highlight>
                  <a:srgbClr val="FFFFFF"/>
                </a:highlight>
                <a:latin typeface="Times New Roman" panose="02020603050405020304" pitchFamily="18" charset="0"/>
                <a:ea typeface="Times New Roman" panose="02020603050405020304" pitchFamily="18" charset="0"/>
              </a:rPr>
              <a:t> 2020).</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role of human resources is to hire a diversified staff applying inclusion by implementing the requisite action plan to achieve the goal.</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Sainsbury </a:t>
            </a:r>
            <a:r>
              <a:rPr lang="en-GB" sz="1800" u="none" strike="noStrike" dirty="0">
                <a:effectLst/>
                <a:latin typeface="Times New Roman" panose="02020603050405020304" pitchFamily="18" charset="0"/>
                <a:ea typeface="Times New Roman" panose="02020603050405020304" pitchFamily="18" charset="0"/>
              </a:rPr>
              <a:t>has committed to becoming an inclusive retailer in all sense (Sainsbury, 2022b).</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are appointed to promote diversity and inclusion by providing the facility of flexible work practices to deserving employees.</a:t>
            </a:r>
            <a:endParaRPr lang="en-IN" sz="1800" u="none" strike="noStrike" dirty="0">
              <a:effectLst/>
              <a:latin typeface="Arial" panose="020B0604020202020204" pitchFamily="34" charset="0"/>
              <a:ea typeface="Arial" panose="020B0604020202020204" pitchFamily="34" charset="0"/>
            </a:endParaRPr>
          </a:p>
        </p:txBody>
      </p:sp>
      <p:pic>
        <p:nvPicPr>
          <p:cNvPr id="4" name="Picture 3">
            <a:extLst>
              <a:ext uri="{FF2B5EF4-FFF2-40B4-BE49-F238E27FC236}">
                <a16:creationId xmlns:a16="http://schemas.microsoft.com/office/drawing/2014/main" id="{54FB1AD6-A50C-40C6-8ABC-AEEBE7434B58}"/>
              </a:ext>
            </a:extLst>
          </p:cNvPr>
          <p:cNvPicPr>
            <a:picLocks noChangeAspect="1"/>
          </p:cNvPicPr>
          <p:nvPr/>
        </p:nvPicPr>
        <p:blipFill>
          <a:blip r:embed="rId3"/>
          <a:stretch>
            <a:fillRect/>
          </a:stretch>
        </p:blipFill>
        <p:spPr>
          <a:xfrm>
            <a:off x="4499993" y="1916832"/>
            <a:ext cx="2808312" cy="2771775"/>
          </a:xfrm>
          <a:prstGeom prst="rect">
            <a:avLst/>
          </a:prstGeom>
        </p:spPr>
      </p:pic>
    </p:spTree>
    <p:extLst>
      <p:ext uri="{BB962C8B-B14F-4D97-AF65-F5344CB8AC3E}">
        <p14:creationId xmlns:p14="http://schemas.microsoft.com/office/powerpoint/2010/main" val="535025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91511"/>
            <a:ext cx="8277225" cy="1020762"/>
          </a:xfrm>
        </p:spPr>
        <p:txBody>
          <a:bodyPr>
            <a:noAutofit/>
          </a:bodyPr>
          <a:lstStyle/>
          <a:p>
            <a:r>
              <a:rPr lang="en-IN" sz="2800" dirty="0">
                <a:effectLst/>
              </a:rPr>
              <a:t>Role of Human Resources in promoting diversity and inclusion through flexible working </a:t>
            </a:r>
          </a:p>
        </p:txBody>
      </p:sp>
      <p:sp>
        <p:nvSpPr>
          <p:cNvPr id="3" name="Content Placeholder 2"/>
          <p:cNvSpPr>
            <a:spLocks noGrp="1"/>
          </p:cNvSpPr>
          <p:nvPr>
            <p:ph sz="half" idx="1"/>
          </p:nvPr>
        </p:nvSpPr>
        <p:spPr>
          <a:xfrm>
            <a:off x="304800" y="1981200"/>
            <a:ext cx="3962400" cy="4091781"/>
          </a:xfrm>
        </p:spPr>
        <p:txBody>
          <a:bodyPr>
            <a:normAutofit fontScale="77500" lnSpcReduction="2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human resource individuals are responsible to keep track of the diversity and inclusion within the existing staff of the organisation.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avoid discrimination while promoting diversity and inclusion among the employees.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organise activities within the organisation which will promote diversity and inclusion through flexible working culture.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professionals should work on adapting the flexible work practices by redesigning the existing job roles (</a:t>
            </a:r>
            <a:r>
              <a:rPr lang="en-GB" sz="1800" u="none" strike="noStrike" dirty="0" err="1">
                <a:effectLst/>
                <a:highlight>
                  <a:srgbClr val="FFFFFF"/>
                </a:highlight>
                <a:latin typeface="Times New Roman" panose="02020603050405020304" pitchFamily="18" charset="0"/>
                <a:ea typeface="Times New Roman" panose="02020603050405020304" pitchFamily="18" charset="0"/>
              </a:rPr>
              <a:t>Hamouche</a:t>
            </a:r>
            <a:r>
              <a:rPr lang="en-GB" sz="1800" u="none" strike="noStrike" dirty="0">
                <a:effectLst/>
                <a:highlight>
                  <a:srgbClr val="FFFFFF"/>
                </a:highlight>
                <a:latin typeface="Times New Roman" panose="02020603050405020304" pitchFamily="18" charset="0"/>
                <a:ea typeface="Times New Roman" panose="02020603050405020304" pitchFamily="18" charset="0"/>
              </a:rPr>
              <a:t>, 2021)</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E258D6F6-D484-4F99-88B1-7480C0880547}" type="slidenum">
              <a:rPr lang="en-US" smtClean="0"/>
              <a:pPr/>
              <a:t>7</a:t>
            </a:fld>
            <a:endParaRPr lang="en-US"/>
          </a:p>
        </p:txBody>
      </p:sp>
      <p:pic>
        <p:nvPicPr>
          <p:cNvPr id="5" name="Picture 4">
            <a:extLst>
              <a:ext uri="{FF2B5EF4-FFF2-40B4-BE49-F238E27FC236}">
                <a16:creationId xmlns:a16="http://schemas.microsoft.com/office/drawing/2014/main" id="{8177229E-F8BC-42DD-9649-39DEB0580051}"/>
              </a:ext>
            </a:extLst>
          </p:cNvPr>
          <p:cNvPicPr>
            <a:picLocks noChangeAspect="1"/>
          </p:cNvPicPr>
          <p:nvPr/>
        </p:nvPicPr>
        <p:blipFill>
          <a:blip r:embed="rId3"/>
          <a:stretch>
            <a:fillRect/>
          </a:stretch>
        </p:blipFill>
        <p:spPr>
          <a:xfrm>
            <a:off x="4273083" y="2110830"/>
            <a:ext cx="3060778" cy="3031976"/>
          </a:xfrm>
          <a:prstGeom prst="rect">
            <a:avLst/>
          </a:prstGeom>
        </p:spPr>
      </p:pic>
    </p:spTree>
    <p:extLst>
      <p:ext uri="{BB962C8B-B14F-4D97-AF65-F5344CB8AC3E}">
        <p14:creationId xmlns:p14="http://schemas.microsoft.com/office/powerpoint/2010/main" val="745938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91511"/>
            <a:ext cx="8277225" cy="1020762"/>
          </a:xfrm>
        </p:spPr>
        <p:txBody>
          <a:bodyPr>
            <a:noAutofit/>
          </a:bodyPr>
          <a:lstStyle/>
          <a:p>
            <a:r>
              <a:rPr lang="en-IN" sz="2800" dirty="0">
                <a:effectLst/>
              </a:rPr>
              <a:t>Current need to adopt flexible working practices </a:t>
            </a:r>
            <a:endParaRPr lang="en-US" sz="2800" dirty="0">
              <a:effectLst/>
            </a:endParaRPr>
          </a:p>
        </p:txBody>
      </p:sp>
      <p:sp>
        <p:nvSpPr>
          <p:cNvPr id="3" name="Content Placeholder 2"/>
          <p:cNvSpPr>
            <a:spLocks noGrp="1"/>
          </p:cNvSpPr>
          <p:nvPr>
            <p:ph sz="half" idx="1"/>
          </p:nvPr>
        </p:nvSpPr>
        <p:spPr>
          <a:xfrm>
            <a:off x="304800" y="1865670"/>
            <a:ext cx="4419600" cy="4207311"/>
          </a:xfrm>
        </p:spPr>
        <p:txBody>
          <a:bodyPr>
            <a:normAutofit fontScale="77500" lnSpcReduction="2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demand for flexible work practices is increasing rapidly (CIPD, 2022).</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flexible working practice includes the reduction of office resources and expenses.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facilitates the organisation to provide their services to the customers on a 24/7 basis.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practice is quite effective for businesses to tackle any unprecedented emergency like the recent pandemic outbreak.</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practice helps in women's empowerment and gives a fair chance to the individuals to work from the place, the time and the way they are comfortable to work in.</a:t>
            </a:r>
            <a:endParaRPr lang="en-IN" sz="1800" u="none" strike="noStrike"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E258D6F6-D484-4F99-88B1-7480C0880547}" type="slidenum">
              <a:rPr lang="en-US" smtClean="0"/>
              <a:pPr/>
              <a:t>8</a:t>
            </a:fld>
            <a:endParaRPr lang="en-US"/>
          </a:p>
        </p:txBody>
      </p:sp>
      <p:pic>
        <p:nvPicPr>
          <p:cNvPr id="4" name="Picture 3">
            <a:extLst>
              <a:ext uri="{FF2B5EF4-FFF2-40B4-BE49-F238E27FC236}">
                <a16:creationId xmlns:a16="http://schemas.microsoft.com/office/drawing/2014/main" id="{A19BE4D1-EC6A-48A0-8F63-D35552C7203A}"/>
              </a:ext>
            </a:extLst>
          </p:cNvPr>
          <p:cNvPicPr>
            <a:picLocks noChangeAspect="1"/>
          </p:cNvPicPr>
          <p:nvPr/>
        </p:nvPicPr>
        <p:blipFill>
          <a:blip r:embed="rId3"/>
          <a:stretch>
            <a:fillRect/>
          </a:stretch>
        </p:blipFill>
        <p:spPr>
          <a:xfrm>
            <a:off x="4724400" y="1700808"/>
            <a:ext cx="2511896" cy="3651562"/>
          </a:xfrm>
          <a:prstGeom prst="rect">
            <a:avLst/>
          </a:prstGeom>
        </p:spPr>
      </p:pic>
    </p:spTree>
    <p:extLst>
      <p:ext uri="{BB962C8B-B14F-4D97-AF65-F5344CB8AC3E}">
        <p14:creationId xmlns:p14="http://schemas.microsoft.com/office/powerpoint/2010/main" val="1339889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387" y="0"/>
            <a:ext cx="8277225" cy="152400"/>
          </a:xfrm>
        </p:spPr>
        <p:txBody>
          <a:bodyPr>
            <a:noAutofit/>
          </a:bodyPr>
          <a:lstStyle/>
          <a:p>
            <a:r>
              <a:rPr lang="en-IN" sz="2800" dirty="0">
                <a:effectLst/>
              </a:rPr>
              <a:t>Examples of organisations adopting flexible working practices about diversity and inclusion </a:t>
            </a:r>
            <a:br>
              <a:rPr lang="en-IN" sz="2800" dirty="0">
                <a:effectLst/>
              </a:rPr>
            </a:br>
            <a:endParaRPr lang="en-US" sz="2800" dirty="0">
              <a:effectLst/>
            </a:endParaRPr>
          </a:p>
        </p:txBody>
      </p:sp>
      <p:sp>
        <p:nvSpPr>
          <p:cNvPr id="3" name="Content Placeholder 2"/>
          <p:cNvSpPr>
            <a:spLocks noGrp="1"/>
          </p:cNvSpPr>
          <p:nvPr>
            <p:ph sz="half" idx="1"/>
          </p:nvPr>
        </p:nvSpPr>
        <p:spPr>
          <a:xfrm>
            <a:off x="304800" y="1556790"/>
            <a:ext cx="4843264" cy="5040561"/>
          </a:xfrm>
        </p:spPr>
        <p:txBody>
          <a:bodyPr numCol="1">
            <a:noAutofit/>
          </a:bodyPr>
          <a:lstStyle/>
          <a:p>
            <a:pPr marL="342900" lvl="0" indent="-342900" algn="just">
              <a:buFont typeface="Arial" panose="020B0604020202020204" pitchFamily="34" charset="0"/>
              <a:buChar char="●"/>
            </a:pPr>
            <a:r>
              <a:rPr lang="en-GB" sz="1400" b="1" i="1" u="none" strike="noStrike" dirty="0">
                <a:effectLst/>
                <a:latin typeface="Times New Roman" panose="02020603050405020304" pitchFamily="18" charset="0"/>
                <a:ea typeface="Times New Roman" panose="02020603050405020304" pitchFamily="18" charset="0"/>
              </a:rPr>
              <a:t>BHP </a:t>
            </a:r>
            <a:r>
              <a:rPr lang="en-GB" sz="1400" u="none" strike="noStrike" dirty="0">
                <a:effectLst/>
                <a:latin typeface="Times New Roman" panose="02020603050405020304" pitchFamily="18" charset="0"/>
                <a:ea typeface="Times New Roman" panose="02020603050405020304" pitchFamily="18" charset="0"/>
              </a:rPr>
              <a:t>has systems, services and processes to provide fair treatment to every employee (BHP, 2021).</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400" b="1" i="1" u="none" strike="noStrike" dirty="0">
                <a:effectLst/>
                <a:latin typeface="Times New Roman" panose="02020603050405020304" pitchFamily="18" charset="0"/>
                <a:ea typeface="Times New Roman" panose="02020603050405020304" pitchFamily="18" charset="0"/>
              </a:rPr>
              <a:t>HSBC </a:t>
            </a:r>
            <a:r>
              <a:rPr lang="en-GB" sz="1400" u="none" strike="noStrike" dirty="0">
                <a:effectLst/>
                <a:latin typeface="Times New Roman" panose="02020603050405020304" pitchFamily="18" charset="0"/>
                <a:ea typeface="Times New Roman" panose="02020603050405020304" pitchFamily="18" charset="0"/>
              </a:rPr>
              <a:t>aims to become more diverse and inclusive by working on the four key areas namely inclusive recruitment and culture along with supporting inclusiveness of the society by uplifting the lesser represented talents (HSBC, 2022).   </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400" b="1" i="1" u="none" strike="noStrike" dirty="0">
                <a:effectLst/>
                <a:latin typeface="Times New Roman" panose="02020603050405020304" pitchFamily="18" charset="0"/>
                <a:ea typeface="Times New Roman" panose="02020603050405020304" pitchFamily="18" charset="0"/>
              </a:rPr>
              <a:t>Tesco</a:t>
            </a:r>
            <a:r>
              <a:rPr lang="en-GB" sz="1400" u="none" strike="noStrike" dirty="0">
                <a:effectLst/>
                <a:latin typeface="Times New Roman" panose="02020603050405020304" pitchFamily="18" charset="0"/>
                <a:ea typeface="Times New Roman" panose="02020603050405020304" pitchFamily="18" charset="0"/>
              </a:rPr>
              <a:t> is targeting to build an inclusive workplace to welcome everyone without any discrimination (Tesco, 2022).</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400" b="1" i="1" u="none" strike="noStrike" dirty="0">
                <a:effectLst/>
                <a:latin typeface="Times New Roman" panose="02020603050405020304" pitchFamily="18" charset="0"/>
                <a:ea typeface="Times New Roman" panose="02020603050405020304" pitchFamily="18" charset="0"/>
              </a:rPr>
              <a:t>Diageo </a:t>
            </a:r>
            <a:r>
              <a:rPr lang="en-GB" sz="1400" u="none" strike="noStrike" dirty="0">
                <a:effectLst/>
                <a:latin typeface="Times New Roman" panose="02020603050405020304" pitchFamily="18" charset="0"/>
                <a:ea typeface="Times New Roman" panose="02020603050405020304" pitchFamily="18" charset="0"/>
              </a:rPr>
              <a:t>aims to create a working environment where every employee will feel special and will give their best for the growth of the organisation (Diageo, 2022).</a:t>
            </a:r>
            <a:endParaRPr lang="en-IN" sz="1400" u="none" strike="noStrike"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E258D6F6-D484-4F99-88B1-7480C0880547}" type="slidenum">
              <a:rPr lang="en-US" smtClean="0"/>
              <a:pPr/>
              <a:t>9</a:t>
            </a:fld>
            <a:endParaRPr lang="en-US"/>
          </a:p>
        </p:txBody>
      </p:sp>
      <p:pic>
        <p:nvPicPr>
          <p:cNvPr id="4" name="Picture 3">
            <a:extLst>
              <a:ext uri="{FF2B5EF4-FFF2-40B4-BE49-F238E27FC236}">
                <a16:creationId xmlns:a16="http://schemas.microsoft.com/office/drawing/2014/main" id="{E77F6D34-1E89-4B61-842F-09B384C4572A}"/>
              </a:ext>
            </a:extLst>
          </p:cNvPr>
          <p:cNvPicPr>
            <a:picLocks noChangeAspect="1"/>
          </p:cNvPicPr>
          <p:nvPr/>
        </p:nvPicPr>
        <p:blipFill>
          <a:blip r:embed="rId3"/>
          <a:stretch>
            <a:fillRect/>
          </a:stretch>
        </p:blipFill>
        <p:spPr>
          <a:xfrm>
            <a:off x="5580112" y="1412776"/>
            <a:ext cx="3499089" cy="4310792"/>
          </a:xfrm>
          <a:prstGeom prst="rect">
            <a:avLst/>
          </a:prstGeom>
        </p:spPr>
      </p:pic>
    </p:spTree>
    <p:extLst>
      <p:ext uri="{BB962C8B-B14F-4D97-AF65-F5344CB8AC3E}">
        <p14:creationId xmlns:p14="http://schemas.microsoft.com/office/powerpoint/2010/main" val="3973874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75419"/>
            <a:ext cx="8277225" cy="1219200"/>
          </a:xfrm>
        </p:spPr>
        <p:txBody>
          <a:bodyPr>
            <a:noAutofit/>
          </a:bodyPr>
          <a:lstStyle/>
          <a:p>
            <a:r>
              <a:rPr lang="en-US" sz="2800" dirty="0"/>
              <a:t>Sainsbury</a:t>
            </a:r>
            <a:r>
              <a:rPr lang="en-US" sz="2800" dirty="0">
                <a:effectLst/>
              </a:rPr>
              <a:t>’s flexible working practices </a:t>
            </a:r>
            <a:br>
              <a:rPr lang="en-US" sz="2800" dirty="0">
                <a:effectLst/>
              </a:rPr>
            </a:br>
            <a:endParaRPr lang="en-US" sz="2000" dirty="0">
              <a:effectLst/>
            </a:endParaRPr>
          </a:p>
        </p:txBody>
      </p:sp>
      <p:sp>
        <p:nvSpPr>
          <p:cNvPr id="3" name="Content Placeholder 2"/>
          <p:cNvSpPr>
            <a:spLocks noGrp="1"/>
          </p:cNvSpPr>
          <p:nvPr>
            <p:ph sz="half" idx="1"/>
          </p:nvPr>
        </p:nvSpPr>
        <p:spPr>
          <a:xfrm>
            <a:off x="304800" y="1547018"/>
            <a:ext cx="4038600" cy="4525963"/>
          </a:xfrm>
        </p:spPr>
        <p:txBody>
          <a:bodyPr>
            <a:normAutofit fontScale="77500" lnSpcReduction="2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organisation provides a wide range of flexible learning opportunities to its employees to learn and eventually grow their careers (Sainsbury, 2022c).</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Sainsbury </a:t>
            </a:r>
            <a:r>
              <a:rPr lang="en-GB" sz="1800" u="none" strike="noStrike" dirty="0">
                <a:effectLst/>
                <a:latin typeface="Times New Roman" panose="02020603050405020304" pitchFamily="18" charset="0"/>
                <a:ea typeface="Times New Roman" panose="02020603050405020304" pitchFamily="18" charset="0"/>
              </a:rPr>
              <a:t>establishes and maintains long-term and fair relationships with its suppliers (Sainsbury, 2022c).</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are aiming to increase black representation in their workforce by 2024 (Sainsbury, 2022c).</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organisation is focusing on taking initiatives to utilise culture and accountability through the aspirational targets (Sainsbury, 2022c).</a:t>
            </a:r>
            <a:endParaRPr lang="en-IN" sz="1800" u="none" strike="noStrike"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E258D6F6-D484-4F99-88B1-7480C0880547}" type="slidenum">
              <a:rPr lang="en-US" smtClean="0"/>
              <a:pPr/>
              <a:t>10</a:t>
            </a:fld>
            <a:endParaRPr lang="en-US"/>
          </a:p>
        </p:txBody>
      </p:sp>
      <p:pic>
        <p:nvPicPr>
          <p:cNvPr id="4" name="Picture 3">
            <a:extLst>
              <a:ext uri="{FF2B5EF4-FFF2-40B4-BE49-F238E27FC236}">
                <a16:creationId xmlns:a16="http://schemas.microsoft.com/office/drawing/2014/main" id="{8B8DD0D2-87B4-4BE9-99BE-95174E6050A9}"/>
              </a:ext>
            </a:extLst>
          </p:cNvPr>
          <p:cNvPicPr>
            <a:picLocks noChangeAspect="1"/>
          </p:cNvPicPr>
          <p:nvPr/>
        </p:nvPicPr>
        <p:blipFill>
          <a:blip r:embed="rId3"/>
          <a:stretch>
            <a:fillRect/>
          </a:stretch>
        </p:blipFill>
        <p:spPr>
          <a:xfrm>
            <a:off x="4504337" y="1547018"/>
            <a:ext cx="4362450" cy="3682182"/>
          </a:xfrm>
          <a:prstGeom prst="rect">
            <a:avLst/>
          </a:prstGeom>
        </p:spPr>
      </p:pic>
    </p:spTree>
    <p:extLst>
      <p:ext uri="{BB962C8B-B14F-4D97-AF65-F5344CB8AC3E}">
        <p14:creationId xmlns:p14="http://schemas.microsoft.com/office/powerpoint/2010/main" val="3646090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dirty="0"/>
              <a:t>Further Recommendations </a:t>
            </a:r>
            <a:br>
              <a:rPr lang="en-IN" dirty="0"/>
            </a:br>
            <a:endParaRPr lang="en-IN" dirty="0"/>
          </a:p>
        </p:txBody>
      </p:sp>
      <p:sp>
        <p:nvSpPr>
          <p:cNvPr id="3" name="Content Placeholder 2"/>
          <p:cNvSpPr>
            <a:spLocks noGrp="1"/>
          </p:cNvSpPr>
          <p:nvPr>
            <p:ph sz="half" idx="1"/>
          </p:nvPr>
        </p:nvSpPr>
        <p:spPr>
          <a:xfrm>
            <a:off x="609600" y="2160589"/>
            <a:ext cx="3746376" cy="3788691"/>
          </a:xfrm>
        </p:spPr>
        <p:txBody>
          <a:bodyPr>
            <a:normAutofit fontScale="85000"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organisation can precisely prepare policies to grant its employees flexible working practices.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organisation can provide job-sharing options to their employees.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organisation can implement new payment strategies to provide relaxation to their employees availing the flexible work practices based on the number of hours they work for.</a:t>
            </a:r>
            <a:endParaRPr lang="en-IN" sz="1800" u="none" strike="noStrike"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E258D6F6-D484-4F99-88B1-7480C0880547}" type="slidenum">
              <a:rPr lang="en-US" smtClean="0"/>
              <a:pPr/>
              <a:t>11</a:t>
            </a:fld>
            <a:endParaRPr lang="en-US"/>
          </a:p>
        </p:txBody>
      </p:sp>
      <p:pic>
        <p:nvPicPr>
          <p:cNvPr id="4" name="Picture 3">
            <a:extLst>
              <a:ext uri="{FF2B5EF4-FFF2-40B4-BE49-F238E27FC236}">
                <a16:creationId xmlns:a16="http://schemas.microsoft.com/office/drawing/2014/main" id="{0E6DB161-9B9B-4C08-9600-A3DAF7DE9549}"/>
              </a:ext>
            </a:extLst>
          </p:cNvPr>
          <p:cNvPicPr>
            <a:picLocks noChangeAspect="1"/>
          </p:cNvPicPr>
          <p:nvPr/>
        </p:nvPicPr>
        <p:blipFill>
          <a:blip r:embed="rId3"/>
          <a:stretch>
            <a:fillRect/>
          </a:stretch>
        </p:blipFill>
        <p:spPr>
          <a:xfrm>
            <a:off x="4468747" y="2160589"/>
            <a:ext cx="4464496" cy="331236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55990"/>
            <a:ext cx="6347714" cy="700007"/>
          </a:xfrm>
        </p:spPr>
        <p:txBody>
          <a:bodyPr>
            <a:normAutofit fontScale="90000"/>
          </a:bodyPr>
          <a:lstStyle/>
          <a:p>
            <a:r>
              <a:rPr lang="en-IN" dirty="0"/>
              <a:t>Conclusion </a:t>
            </a:r>
            <a:br>
              <a:rPr lang="en-IN" dirty="0"/>
            </a:br>
            <a:endParaRPr lang="en-IN" dirty="0"/>
          </a:p>
        </p:txBody>
      </p:sp>
      <p:sp>
        <p:nvSpPr>
          <p:cNvPr id="3" name="Content Placeholder 2"/>
          <p:cNvSpPr>
            <a:spLocks noGrp="1"/>
          </p:cNvSpPr>
          <p:nvPr>
            <p:ph sz="half" idx="1"/>
          </p:nvPr>
        </p:nvSpPr>
        <p:spPr>
          <a:xfrm>
            <a:off x="609600" y="1340768"/>
            <a:ext cx="3962400" cy="5035902"/>
          </a:xfrm>
        </p:spPr>
        <p:txBody>
          <a:bodyPr>
            <a:noAutofit/>
          </a:bodyPr>
          <a:lstStyle/>
          <a:p>
            <a:pPr marL="342900" lvl="0" indent="-342900" algn="just">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need of the hour to adopt these practices has also been understood.</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Further, there are examples of several organisations adopting these practices.</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Then, Sainsbury's flexible work practices have also been discussed.</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400" dirty="0">
                <a:latin typeface="Times New Roman" panose="02020603050405020304" pitchFamily="18" charset="0"/>
                <a:ea typeface="Times New Roman" panose="02020603050405020304" pitchFamily="18" charset="0"/>
              </a:rPr>
              <a:t>R</a:t>
            </a:r>
            <a:r>
              <a:rPr lang="en-GB" sz="1400" u="none" strike="noStrike" dirty="0">
                <a:effectLst/>
                <a:latin typeface="Times New Roman" panose="02020603050405020304" pitchFamily="18" charset="0"/>
                <a:ea typeface="Times New Roman" panose="02020603050405020304" pitchFamily="18" charset="0"/>
              </a:rPr>
              <a:t>ecommendations on how Sainsbury can utilise flexible practice more for the betterment of both the organisation and the employees is even understood</a:t>
            </a:r>
            <a:endParaRPr lang="en-IN" sz="1400" u="none" strike="noStrike"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E258D6F6-D484-4F99-88B1-7480C0880547}" type="slidenum">
              <a:rPr lang="en-US" smtClean="0"/>
              <a:pPr/>
              <a:t>12</a:t>
            </a:fld>
            <a:endParaRPr lang="en-US"/>
          </a:p>
        </p:txBody>
      </p:sp>
      <p:pic>
        <p:nvPicPr>
          <p:cNvPr id="4" name="Picture 3">
            <a:extLst>
              <a:ext uri="{FF2B5EF4-FFF2-40B4-BE49-F238E27FC236}">
                <a16:creationId xmlns:a16="http://schemas.microsoft.com/office/drawing/2014/main" id="{7696D978-0557-406D-AC62-63F8D99B3167}"/>
              </a:ext>
            </a:extLst>
          </p:cNvPr>
          <p:cNvPicPr>
            <a:picLocks noChangeAspect="1"/>
          </p:cNvPicPr>
          <p:nvPr/>
        </p:nvPicPr>
        <p:blipFill>
          <a:blip r:embed="rId3"/>
          <a:stretch>
            <a:fillRect/>
          </a:stretch>
        </p:blipFill>
        <p:spPr>
          <a:xfrm>
            <a:off x="5002088" y="1375817"/>
            <a:ext cx="3816424" cy="377949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277225" cy="1219200"/>
          </a:xfrm>
        </p:spPr>
        <p:txBody>
          <a:bodyPr>
            <a:noAutofit/>
          </a:bodyPr>
          <a:lstStyle/>
          <a:p>
            <a:r>
              <a:rPr lang="en-US" sz="2800" dirty="0">
                <a:effectLst/>
              </a:rPr>
              <a:t>References</a:t>
            </a:r>
            <a:r>
              <a:rPr lang="en-US" sz="2000" dirty="0">
                <a:effectLst/>
              </a:rPr>
              <a:t> </a:t>
            </a:r>
          </a:p>
        </p:txBody>
      </p:sp>
      <p:sp>
        <p:nvSpPr>
          <p:cNvPr id="3" name="Content Placeholder 2"/>
          <p:cNvSpPr>
            <a:spLocks noGrp="1"/>
          </p:cNvSpPr>
          <p:nvPr>
            <p:ph sz="half" idx="1"/>
          </p:nvPr>
        </p:nvSpPr>
        <p:spPr>
          <a:xfrm>
            <a:off x="304800" y="1052736"/>
            <a:ext cx="8382000" cy="5904656"/>
          </a:xfrm>
        </p:spPr>
        <p:txBody>
          <a:bodyPr>
            <a:normAutofit fontScale="47500" lnSpcReduction="20000"/>
          </a:bodyPr>
          <a:lstStyle/>
          <a:p>
            <a:pPr>
              <a:lnSpc>
                <a:spcPct val="150000"/>
              </a:lnSpc>
            </a:pPr>
            <a:r>
              <a:rPr lang="en-GB" sz="1800" dirty="0" err="1">
                <a:effectLst/>
                <a:latin typeface="Times New Roman" panose="02020603050405020304" pitchFamily="18" charset="0"/>
                <a:ea typeface="Arial" panose="020B0604020202020204" pitchFamily="34" charset="0"/>
              </a:rPr>
              <a:t>Acas</a:t>
            </a:r>
            <a:r>
              <a:rPr lang="en-GB" sz="1800" dirty="0">
                <a:effectLst/>
                <a:latin typeface="Times New Roman" panose="02020603050405020304" pitchFamily="18" charset="0"/>
                <a:ea typeface="Arial" panose="020B0604020202020204" pitchFamily="34" charset="0"/>
              </a:rPr>
              <a:t>, 2021</a:t>
            </a:r>
            <a:r>
              <a:rPr lang="en-GB" sz="1800" i="1" dirty="0">
                <a:effectLst/>
                <a:latin typeface="Times New Roman" panose="02020603050405020304" pitchFamily="18" charset="0"/>
                <a:ea typeface="Arial" panose="020B0604020202020204" pitchFamily="34" charset="0"/>
              </a:rPr>
              <a:t> Employer expectations of working practices after coronavirus (COVID-19), Great Britain: June 2021 </a:t>
            </a:r>
            <a:r>
              <a:rPr lang="en-GB" sz="1800" dirty="0">
                <a:effectLst/>
                <a:latin typeface="Times New Roman" panose="02020603050405020304" pitchFamily="18" charset="0"/>
                <a:ea typeface="Arial" panose="020B0604020202020204" pitchFamily="34" charset="0"/>
              </a:rPr>
              <a:t>[Online] Available at: </a:t>
            </a:r>
            <a:r>
              <a:rPr lang="en-GB" sz="1800" u="none" strike="noStrike" dirty="0">
                <a:solidFill>
                  <a:srgbClr val="0000FF"/>
                </a:solidFill>
                <a:effectLst/>
                <a:latin typeface="Times New Roman" panose="02020603050405020304" pitchFamily="18" charset="0"/>
                <a:ea typeface="Arial" panose="020B0604020202020204" pitchFamily="34" charset="0"/>
                <a:hlinkClick r:id="rId3"/>
              </a:rPr>
              <a:t>https://www.acas.org.uk/employer-poll-working-practices-after-covid-19-june-2021/html</a:t>
            </a:r>
            <a:r>
              <a:rPr lang="en-GB" sz="1800" dirty="0">
                <a:effectLst/>
                <a:latin typeface="Times New Roman" panose="02020603050405020304" pitchFamily="18" charset="0"/>
                <a:ea typeface="Arial" panose="020B0604020202020204" pitchFamily="34" charset="0"/>
              </a:rPr>
              <a:t> [Accessed On 21st July 2022]</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BHP, 2021</a:t>
            </a:r>
            <a:r>
              <a:rPr lang="en-GB" sz="1800" i="1" dirty="0">
                <a:effectLst/>
                <a:latin typeface="Times New Roman" panose="02020603050405020304" pitchFamily="18" charset="0"/>
                <a:ea typeface="Times New Roman" panose="02020603050405020304" pitchFamily="18" charset="0"/>
              </a:rPr>
              <a:t> Inclusion and diversity </a:t>
            </a:r>
            <a:r>
              <a:rPr lang="en-GB" sz="1800" dirty="0">
                <a:effectLst/>
                <a:latin typeface="Times New Roman" panose="02020603050405020304" pitchFamily="18" charset="0"/>
                <a:ea typeface="Times New Roman" panose="02020603050405020304" pitchFamily="18" charset="0"/>
              </a:rPr>
              <a:t>[Online] Available at: https://www.bhp.com/sustainability/people/inclusion-diversity [Accessed On 21st July 2022]</a:t>
            </a:r>
            <a:r>
              <a:rPr lang="en-GB" sz="1800" i="1"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CIPD, 2019. </a:t>
            </a:r>
            <a:r>
              <a:rPr lang="en-GB" sz="1800" i="1" dirty="0">
                <a:effectLst/>
                <a:latin typeface="Times New Roman" panose="02020603050405020304" pitchFamily="18" charset="0"/>
                <a:ea typeface="Times New Roman" panose="02020603050405020304" pitchFamily="18" charset="0"/>
              </a:rPr>
              <a:t>Flexible working: a step to creating more inclusive workplaces </a:t>
            </a:r>
            <a:r>
              <a:rPr lang="en-GB" sz="1800" dirty="0">
                <a:effectLst/>
                <a:latin typeface="Times New Roman" panose="02020603050405020304" pitchFamily="18" charset="0"/>
                <a:ea typeface="Times New Roman" panose="02020603050405020304" pitchFamily="18" charset="0"/>
              </a:rPr>
              <a:t>[Online] Available at: </a:t>
            </a:r>
            <a:r>
              <a:rPr lang="en-GB" sz="1800" u="none" strike="noStrike" dirty="0">
                <a:solidFill>
                  <a:srgbClr val="0000FF"/>
                </a:solidFill>
                <a:effectLst/>
                <a:latin typeface="Times New Roman" panose="02020603050405020304" pitchFamily="18" charset="0"/>
                <a:ea typeface="Times New Roman" panose="02020603050405020304" pitchFamily="18" charset="0"/>
                <a:hlinkClick r:id="rId4"/>
              </a:rPr>
              <a:t>https://www.cipd.co.uk/news-views/news-articles/flexible-working#gref</a:t>
            </a:r>
            <a:r>
              <a:rPr lang="en-GB" sz="1800" dirty="0">
                <a:effectLst/>
                <a:latin typeface="Times New Roman" panose="02020603050405020304" pitchFamily="18" charset="0"/>
                <a:ea typeface="Times New Roman" panose="02020603050405020304" pitchFamily="18" charset="0"/>
              </a:rPr>
              <a:t> [Accessed On 21st July 2022]</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highlight>
                  <a:srgbClr val="FFFFFF"/>
                </a:highlight>
                <a:latin typeface="Times New Roman" panose="02020603050405020304" pitchFamily="18" charset="0"/>
                <a:ea typeface="Times New Roman" panose="02020603050405020304" pitchFamily="18" charset="0"/>
              </a:rPr>
              <a:t>CIPD, 2022. </a:t>
            </a:r>
            <a:r>
              <a:rPr lang="en-GB" sz="1800" i="1" dirty="0">
                <a:effectLst/>
                <a:highlight>
                  <a:srgbClr val="FFFFFF"/>
                </a:highlight>
                <a:latin typeface="Times New Roman" panose="02020603050405020304" pitchFamily="18" charset="0"/>
                <a:ea typeface="Times New Roman" panose="02020603050405020304" pitchFamily="18" charset="0"/>
              </a:rPr>
              <a:t>Flexible working practices</a:t>
            </a:r>
            <a:r>
              <a:rPr lang="en-GB" sz="1800" i="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[Online] Available at: </a:t>
            </a:r>
            <a:r>
              <a:rPr lang="en-GB" sz="1800" u="none" strike="noStrike" dirty="0">
                <a:solidFill>
                  <a:srgbClr val="0000FF"/>
                </a:solidFill>
                <a:effectLst/>
                <a:latin typeface="Times New Roman" panose="02020603050405020304" pitchFamily="18" charset="0"/>
                <a:ea typeface="Times New Roman" panose="02020603050405020304" pitchFamily="18" charset="0"/>
                <a:hlinkClick r:id="rId5"/>
              </a:rPr>
              <a:t>https://www.cipd.co.uk/knowledge/fundamentals/relations/flexible-working/factsheet#gref</a:t>
            </a:r>
            <a:r>
              <a:rPr lang="en-GB" sz="1800" dirty="0">
                <a:effectLst/>
                <a:latin typeface="Times New Roman" panose="02020603050405020304" pitchFamily="18" charset="0"/>
                <a:ea typeface="Times New Roman" panose="02020603050405020304" pitchFamily="18" charset="0"/>
              </a:rPr>
              <a:t>[Accessed On 21st July 2022]</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highlight>
                  <a:srgbClr val="FFFFFF"/>
                </a:highlight>
                <a:latin typeface="Times New Roman" panose="02020603050405020304" pitchFamily="18" charset="0"/>
                <a:ea typeface="Times New Roman" panose="02020603050405020304" pitchFamily="18" charset="0"/>
              </a:rPr>
              <a:t>Davidescu</a:t>
            </a:r>
            <a:r>
              <a:rPr lang="en-GB" sz="1800" dirty="0">
                <a:effectLst/>
                <a:highlight>
                  <a:srgbClr val="FFFFFF"/>
                </a:highlight>
                <a:latin typeface="Times New Roman" panose="02020603050405020304" pitchFamily="18" charset="0"/>
                <a:ea typeface="Times New Roman" panose="02020603050405020304" pitchFamily="18" charset="0"/>
              </a:rPr>
              <a:t>, A.A., </a:t>
            </a:r>
            <a:r>
              <a:rPr lang="en-GB" sz="1800" dirty="0" err="1">
                <a:effectLst/>
                <a:highlight>
                  <a:srgbClr val="FFFFFF"/>
                </a:highlight>
                <a:latin typeface="Times New Roman" panose="02020603050405020304" pitchFamily="18" charset="0"/>
                <a:ea typeface="Times New Roman" panose="02020603050405020304" pitchFamily="18" charset="0"/>
              </a:rPr>
              <a:t>Apostu</a:t>
            </a:r>
            <a:r>
              <a:rPr lang="en-GB" sz="1800" dirty="0">
                <a:effectLst/>
                <a:highlight>
                  <a:srgbClr val="FFFFFF"/>
                </a:highlight>
                <a:latin typeface="Times New Roman" panose="02020603050405020304" pitchFamily="18" charset="0"/>
                <a:ea typeface="Times New Roman" panose="02020603050405020304" pitchFamily="18" charset="0"/>
              </a:rPr>
              <a:t>, S.A., Paul, A. and </a:t>
            </a:r>
            <a:r>
              <a:rPr lang="en-GB" sz="1800" dirty="0" err="1">
                <a:effectLst/>
                <a:highlight>
                  <a:srgbClr val="FFFFFF"/>
                </a:highlight>
                <a:latin typeface="Times New Roman" panose="02020603050405020304" pitchFamily="18" charset="0"/>
                <a:ea typeface="Times New Roman" panose="02020603050405020304" pitchFamily="18" charset="0"/>
              </a:rPr>
              <a:t>Casuneanu</a:t>
            </a:r>
            <a:r>
              <a:rPr lang="en-GB" sz="1800" dirty="0">
                <a:effectLst/>
                <a:highlight>
                  <a:srgbClr val="FFFFFF"/>
                </a:highlight>
                <a:latin typeface="Times New Roman" panose="02020603050405020304" pitchFamily="18" charset="0"/>
                <a:ea typeface="Times New Roman" panose="02020603050405020304" pitchFamily="18" charset="0"/>
              </a:rPr>
              <a:t>, I., 2020. Work flexibility, job satisfaction, and job performance among Romanian employees—Implications for sustainable human resource management. </a:t>
            </a:r>
            <a:r>
              <a:rPr lang="en-GB" sz="1800" i="1" dirty="0">
                <a:effectLst/>
                <a:highlight>
                  <a:srgbClr val="FFFFFF"/>
                </a:highlight>
                <a:latin typeface="Times New Roman" panose="02020603050405020304" pitchFamily="18" charset="0"/>
                <a:ea typeface="Times New Roman" panose="02020603050405020304" pitchFamily="18" charset="0"/>
              </a:rPr>
              <a:t>Sustainability</a:t>
            </a:r>
            <a:r>
              <a:rPr lang="en-GB" sz="1800" dirty="0">
                <a:effectLst/>
                <a:highlight>
                  <a:srgbClr val="FFFFFF"/>
                </a:highlight>
                <a:latin typeface="Times New Roman" panose="02020603050405020304" pitchFamily="18" charset="0"/>
                <a:ea typeface="Times New Roman" panose="02020603050405020304" pitchFamily="18" charset="0"/>
              </a:rPr>
              <a:t>, </a:t>
            </a:r>
            <a:r>
              <a:rPr lang="en-GB" sz="1800" i="1" dirty="0">
                <a:effectLst/>
                <a:highlight>
                  <a:srgbClr val="FFFFFF"/>
                </a:highlight>
                <a:latin typeface="Times New Roman" panose="02020603050405020304" pitchFamily="18" charset="0"/>
                <a:ea typeface="Times New Roman" panose="02020603050405020304" pitchFamily="18" charset="0"/>
              </a:rPr>
              <a:t>12</a:t>
            </a:r>
            <a:r>
              <a:rPr lang="en-GB" sz="1800" dirty="0">
                <a:effectLst/>
                <a:highlight>
                  <a:srgbClr val="FFFFFF"/>
                </a:highlight>
                <a:latin typeface="Times New Roman" panose="02020603050405020304" pitchFamily="18" charset="0"/>
                <a:ea typeface="Times New Roman" panose="02020603050405020304" pitchFamily="18" charset="0"/>
              </a:rPr>
              <a:t>(15), p.6086.</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Diageo, 2022. </a:t>
            </a:r>
            <a:r>
              <a:rPr lang="en-GB" sz="1800" i="1" dirty="0">
                <a:effectLst/>
                <a:highlight>
                  <a:srgbClr val="FFFFFF"/>
                </a:highlight>
                <a:latin typeface="Times New Roman" panose="02020603050405020304" pitchFamily="18" charset="0"/>
                <a:ea typeface="Times New Roman" panose="02020603050405020304" pitchFamily="18" charset="0"/>
              </a:rPr>
              <a:t>Champion inclusion and diversity</a:t>
            </a:r>
            <a:r>
              <a:rPr lang="en-GB" sz="1800" i="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[Online] Available at: https://www.diageo.com/en/society-2030/champion-inclusion-and-diversity [Accessed On 21st July 2022]</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highlight>
                  <a:srgbClr val="FFFFFF"/>
                </a:highlight>
                <a:latin typeface="Times New Roman" panose="02020603050405020304" pitchFamily="18" charset="0"/>
                <a:ea typeface="Times New Roman" panose="02020603050405020304" pitchFamily="18" charset="0"/>
              </a:rPr>
              <a:t>Hamouche</a:t>
            </a:r>
            <a:r>
              <a:rPr lang="en-GB" sz="1800" dirty="0">
                <a:effectLst/>
                <a:highlight>
                  <a:srgbClr val="FFFFFF"/>
                </a:highlight>
                <a:latin typeface="Times New Roman" panose="02020603050405020304" pitchFamily="18" charset="0"/>
                <a:ea typeface="Times New Roman" panose="02020603050405020304" pitchFamily="18" charset="0"/>
              </a:rPr>
              <a:t>, S., 2021. Human resource management and the COVID-19 crisis: Implications, challenges, opportunities, and future organizational directions. </a:t>
            </a:r>
            <a:r>
              <a:rPr lang="en-GB" sz="1800" i="1" dirty="0">
                <a:effectLst/>
                <a:highlight>
                  <a:srgbClr val="FFFFFF"/>
                </a:highlight>
                <a:latin typeface="Times New Roman" panose="02020603050405020304" pitchFamily="18" charset="0"/>
                <a:ea typeface="Times New Roman" panose="02020603050405020304" pitchFamily="18" charset="0"/>
              </a:rPr>
              <a:t>Journal of Management &amp; Organization</a:t>
            </a:r>
            <a:r>
              <a:rPr lang="en-GB" sz="1800" dirty="0">
                <a:effectLst/>
                <a:highlight>
                  <a:srgbClr val="FFFFFF"/>
                </a:highlight>
                <a:latin typeface="Times New Roman" panose="02020603050405020304" pitchFamily="18" charset="0"/>
                <a:ea typeface="Times New Roman" panose="02020603050405020304" pitchFamily="18" charset="0"/>
              </a:rPr>
              <a:t>, </a:t>
            </a:r>
            <a:r>
              <a:rPr lang="en-GB" sz="1800" i="1" dirty="0">
                <a:effectLst/>
                <a:highlight>
                  <a:srgbClr val="FFFFFF"/>
                </a:highlight>
                <a:latin typeface="Times New Roman" panose="02020603050405020304" pitchFamily="18" charset="0"/>
                <a:ea typeface="Times New Roman" panose="02020603050405020304" pitchFamily="18" charset="0"/>
              </a:rPr>
              <a:t>1</a:t>
            </a:r>
            <a:r>
              <a:rPr lang="en-GB" sz="1800" dirty="0">
                <a:effectLst/>
                <a:highlight>
                  <a:srgbClr val="FFFFFF"/>
                </a:highlight>
                <a:latin typeface="Times New Roman" panose="02020603050405020304" pitchFamily="18" charset="0"/>
                <a:ea typeface="Times New Roman" panose="02020603050405020304" pitchFamily="18" charset="0"/>
              </a:rPr>
              <a:t>, pp.1-16.</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HSBC, 2022. </a:t>
            </a:r>
            <a:r>
              <a:rPr lang="en-GB" sz="1800" i="1" dirty="0">
                <a:effectLst/>
                <a:latin typeface="Times New Roman" panose="02020603050405020304" pitchFamily="18" charset="0"/>
                <a:ea typeface="Times New Roman" panose="02020603050405020304" pitchFamily="18" charset="0"/>
              </a:rPr>
              <a:t>Inclusion </a:t>
            </a:r>
            <a:r>
              <a:rPr lang="en-GB" sz="1800" dirty="0">
                <a:effectLst/>
                <a:latin typeface="Times New Roman" panose="02020603050405020304" pitchFamily="18" charset="0"/>
                <a:ea typeface="Times New Roman" panose="02020603050405020304" pitchFamily="18" charset="0"/>
              </a:rPr>
              <a:t>[Online] Available at: https://www.hsbc.com/who-we-are/our-people-and-communities/inclusion [Accessed On 21st July 2022]</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Peepshr</a:t>
            </a:r>
            <a:r>
              <a:rPr lang="en-GB" sz="1800" dirty="0">
                <a:effectLst/>
                <a:latin typeface="Times New Roman" panose="02020603050405020304" pitchFamily="18" charset="0"/>
                <a:ea typeface="Times New Roman" panose="02020603050405020304" pitchFamily="18" charset="0"/>
              </a:rPr>
              <a:t>, 2019. </a:t>
            </a:r>
            <a:r>
              <a:rPr lang="en-GB" sz="1800" i="1" dirty="0">
                <a:effectLst/>
                <a:latin typeface="Times New Roman" panose="02020603050405020304" pitchFamily="18" charset="0"/>
                <a:ea typeface="Times New Roman" panose="02020603050405020304" pitchFamily="18" charset="0"/>
              </a:rPr>
              <a:t>THE IMPORTANCE OF DIVERSITY IN THE WORKPLACE</a:t>
            </a:r>
            <a:r>
              <a:rPr lang="en-GB" sz="1800" dirty="0">
                <a:effectLst/>
                <a:latin typeface="Times New Roman" panose="02020603050405020304" pitchFamily="18" charset="0"/>
                <a:ea typeface="Times New Roman" panose="02020603050405020304" pitchFamily="18" charset="0"/>
              </a:rPr>
              <a:t>[Online] Available at: https://www.peepshr.co.uk/resource-centre/the-importance-of-diversity-in-the-workplace/ [Accessed On 21st July 2022]</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Sainsbury, 2022a. </a:t>
            </a:r>
            <a:r>
              <a:rPr lang="en-GB" sz="1800" i="1" dirty="0">
                <a:effectLst/>
                <a:latin typeface="Times New Roman" panose="02020603050405020304" pitchFamily="18" charset="0"/>
                <a:ea typeface="Times New Roman" panose="02020603050405020304" pitchFamily="18" charset="0"/>
              </a:rPr>
              <a:t>Branches </a:t>
            </a:r>
            <a:r>
              <a:rPr lang="en-GB" sz="1800" dirty="0">
                <a:effectLst/>
                <a:latin typeface="Times New Roman" panose="02020603050405020304" pitchFamily="18" charset="0"/>
                <a:ea typeface="Times New Roman" panose="02020603050405020304" pitchFamily="18" charset="0"/>
              </a:rPr>
              <a:t>[Online] Available at: </a:t>
            </a:r>
            <a:r>
              <a:rPr lang="en-GB" sz="1800" u="none" strike="noStrike" dirty="0">
                <a:solidFill>
                  <a:srgbClr val="0000FF"/>
                </a:solidFill>
                <a:effectLst/>
                <a:latin typeface="Times New Roman" panose="02020603050405020304" pitchFamily="18" charset="0"/>
                <a:ea typeface="Times New Roman" panose="02020603050405020304" pitchFamily="18" charset="0"/>
                <a:hlinkClick r:id="rId6"/>
              </a:rPr>
              <a:t>https://sainsburyarchive.org.uk/branch/branches</a:t>
            </a:r>
            <a:r>
              <a:rPr lang="en-GB" sz="1800" dirty="0">
                <a:effectLst/>
                <a:latin typeface="Times New Roman" panose="02020603050405020304" pitchFamily="18" charset="0"/>
                <a:ea typeface="Times New Roman" panose="02020603050405020304" pitchFamily="18" charset="0"/>
              </a:rPr>
              <a:t> [Accessed On 21st July 2022]</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Sainsbury, 2022b. </a:t>
            </a:r>
            <a:r>
              <a:rPr lang="en-GB" sz="1800" i="1" dirty="0">
                <a:effectLst/>
                <a:latin typeface="Times New Roman" panose="02020603050405020304" pitchFamily="18" charset="0"/>
                <a:ea typeface="Times New Roman" panose="02020603050405020304" pitchFamily="18" charset="0"/>
              </a:rPr>
              <a:t>An inclusive place to work and shop </a:t>
            </a:r>
            <a:r>
              <a:rPr lang="en-GB" sz="1800" dirty="0">
                <a:effectLst/>
                <a:latin typeface="Times New Roman" panose="02020603050405020304" pitchFamily="18" charset="0"/>
                <a:ea typeface="Times New Roman" panose="02020603050405020304" pitchFamily="18" charset="0"/>
              </a:rPr>
              <a:t>[Online] Available at: </a:t>
            </a:r>
            <a:r>
              <a:rPr lang="en-GB" sz="1800" u="none" strike="noStrike" dirty="0">
                <a:solidFill>
                  <a:srgbClr val="0000FF"/>
                </a:solidFill>
                <a:effectLst/>
                <a:latin typeface="Times New Roman" panose="02020603050405020304" pitchFamily="18" charset="0"/>
                <a:ea typeface="Times New Roman" panose="02020603050405020304" pitchFamily="18" charset="0"/>
                <a:hlinkClick r:id="rId7"/>
              </a:rPr>
              <a:t>https://www.about.sainsburys.co.uk/sustainability/better-for-everyone/diversity-and-inclusion</a:t>
            </a:r>
            <a:r>
              <a:rPr lang="en-GB" sz="1800" dirty="0">
                <a:effectLst/>
                <a:latin typeface="Times New Roman" panose="02020603050405020304" pitchFamily="18" charset="0"/>
                <a:ea typeface="Times New Roman" panose="02020603050405020304" pitchFamily="18" charset="0"/>
              </a:rPr>
              <a:t> [Accessed On 21st July 2022]</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Sainsbury, 2022c. </a:t>
            </a:r>
            <a:r>
              <a:rPr lang="en-GB" sz="1800" i="1" dirty="0">
                <a:effectLst/>
                <a:latin typeface="Times New Roman" panose="02020603050405020304" pitchFamily="18" charset="0"/>
                <a:ea typeface="Times New Roman" panose="02020603050405020304" pitchFamily="18" charset="0"/>
              </a:rPr>
              <a:t>Better for everyone </a:t>
            </a:r>
            <a:r>
              <a:rPr lang="en-GB" sz="1800" dirty="0">
                <a:effectLst/>
                <a:latin typeface="Times New Roman" panose="02020603050405020304" pitchFamily="18" charset="0"/>
                <a:ea typeface="Times New Roman" panose="02020603050405020304" pitchFamily="18" charset="0"/>
              </a:rPr>
              <a:t>[Online] Available at: https://www.about.sainsburys.co.uk/sustainability/better-for-everyone [Accessed On 21st July 2022]</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Tesco, 2022.</a:t>
            </a:r>
            <a:r>
              <a:rPr lang="en-GB" sz="1800" i="1" dirty="0">
                <a:effectLst/>
                <a:latin typeface="Times New Roman" panose="02020603050405020304" pitchFamily="18" charset="0"/>
                <a:ea typeface="Times New Roman" panose="02020603050405020304" pitchFamily="18" charset="0"/>
              </a:rPr>
              <a:t> Everyone's Welcome </a:t>
            </a:r>
            <a:r>
              <a:rPr lang="en-GB" sz="1800" dirty="0">
                <a:effectLst/>
                <a:latin typeface="Times New Roman" panose="02020603050405020304" pitchFamily="18" charset="0"/>
                <a:ea typeface="Times New Roman" panose="02020603050405020304" pitchFamily="18" charset="0"/>
              </a:rPr>
              <a:t>[Online] Available at: https://www.tesco-careers.com/explore-our-world/everyones-welcome/ [Accessed On 21st July 2022]</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E258D6F6-D484-4F99-88B1-7480C0880547}" type="slidenum">
              <a:rPr lang="en-US" smtClean="0"/>
              <a:pPr/>
              <a:t>13</a:t>
            </a:fld>
            <a:endParaRPr lang="en-US"/>
          </a:p>
        </p:txBody>
      </p:sp>
    </p:spTree>
    <p:extLst>
      <p:ext uri="{BB962C8B-B14F-4D97-AF65-F5344CB8AC3E}">
        <p14:creationId xmlns:p14="http://schemas.microsoft.com/office/powerpoint/2010/main" val="909187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E258D6F6-D484-4F99-88B1-7480C0880547}" type="slidenum">
              <a:rPr lang="en-US" smtClean="0"/>
              <a:pPr/>
              <a:t>14</a:t>
            </a:fld>
            <a:endParaRPr lang="en-US"/>
          </a:p>
        </p:txBody>
      </p:sp>
      <p:pic>
        <p:nvPicPr>
          <p:cNvPr id="6" name="Picture 5">
            <a:extLst>
              <a:ext uri="{FF2B5EF4-FFF2-40B4-BE49-F238E27FC236}">
                <a16:creationId xmlns:a16="http://schemas.microsoft.com/office/drawing/2014/main" id="{B620DAEB-F831-96C2-45A2-1D16B5FF003A}"/>
              </a:ext>
            </a:extLst>
          </p:cNvPr>
          <p:cNvPicPr>
            <a:picLocks noChangeAspect="1"/>
          </p:cNvPicPr>
          <p:nvPr/>
        </p:nvPicPr>
        <p:blipFill>
          <a:blip r:embed="rId2"/>
          <a:stretch>
            <a:fillRect/>
          </a:stretch>
        </p:blipFill>
        <p:spPr>
          <a:xfrm>
            <a:off x="323528" y="548679"/>
            <a:ext cx="7488832" cy="5970825"/>
          </a:xfrm>
          <a:prstGeom prst="rect">
            <a:avLst/>
          </a:prstGeom>
        </p:spPr>
      </p:pic>
    </p:spTree>
    <p:extLst>
      <p:ext uri="{BB962C8B-B14F-4D97-AF65-F5344CB8AC3E}">
        <p14:creationId xmlns:p14="http://schemas.microsoft.com/office/powerpoint/2010/main" val="149641946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165</TotalTime>
  <Words>2386</Words>
  <Application>Microsoft Office PowerPoint</Application>
  <PresentationFormat>On-screen Show (4:3)</PresentationFormat>
  <Paragraphs>111</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Individual presentation student name: mr:Dimitar Slavov (2029610)  lecturer: Doctor Terry Walcott LCBB5004 Module name: MANAGING PEOPLE (ASSIGNMENT 1)  SAINSBURY</vt:lpstr>
      <vt:lpstr>Introduction  </vt:lpstr>
      <vt:lpstr>Background of the organisation  </vt:lpstr>
      <vt:lpstr>Significance of diversity and inclusion at work </vt:lpstr>
      <vt:lpstr>Importance of flexible working practices regarding diversity and inclusion  </vt:lpstr>
      <vt:lpstr>Role of Human Resources in promoting diversity and inclusion through flexible working  </vt:lpstr>
      <vt:lpstr>Role of Human Resources in promoting diversity and inclusion through flexible working </vt:lpstr>
      <vt:lpstr>Current need to adopt flexible working practices </vt:lpstr>
      <vt:lpstr>Examples of organisations adopting flexible working practices about diversity and inclusion  </vt:lpstr>
      <vt:lpstr>Sainsbury’s flexible working practices  </vt:lpstr>
      <vt:lpstr>Further Recommendations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Culture, Motivation, and Group Dynamics</dc:title>
  <dc:creator>Admin</dc:creator>
  <cp:lastModifiedBy>Dimitar Slavov (2029610)</cp:lastModifiedBy>
  <cp:revision>95</cp:revision>
  <dcterms:created xsi:type="dcterms:W3CDTF">2022-07-15T13:15:14Z</dcterms:created>
  <dcterms:modified xsi:type="dcterms:W3CDTF">2022-08-17T12:23:00Z</dcterms:modified>
</cp:coreProperties>
</file>