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364" r:id="rId2"/>
    <p:sldId id="387" r:id="rId3"/>
    <p:sldId id="394" r:id="rId4"/>
    <p:sldId id="395" r:id="rId5"/>
    <p:sldId id="403" r:id="rId6"/>
    <p:sldId id="396" r:id="rId7"/>
    <p:sldId id="402" r:id="rId8"/>
    <p:sldId id="404" r:id="rId9"/>
    <p:sldId id="398" r:id="rId10"/>
    <p:sldId id="399" r:id="rId11"/>
    <p:sldId id="40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6B5F9-A865-45D7-A8EE-111CDCE6B491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A8C39-3E72-4B86-B9BA-B57ABB5FF8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388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A8C39-3E72-4B86-B9BA-B57ABB5FF8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618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2899" y="775111"/>
            <a:ext cx="10118334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Natalja Golub</a:t>
            </a:r>
          </a:p>
          <a:p>
            <a:r>
              <a:rPr lang="en-GB" altLang="en-US" u="sng" dirty="0"/>
              <a:t>Student ID: </a:t>
            </a:r>
            <a:r>
              <a:rPr lang="en-GB" altLang="en-US" b="1" i="1" u="sng" dirty="0"/>
              <a:t>2440433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Odette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600" b="1" dirty="0"/>
              <a:t>Introduction</a:t>
            </a:r>
            <a:endParaRPr lang="en-US" altLang="en-US" sz="36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220" y="1371599"/>
            <a:ext cx="10625560" cy="428942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en-GB" sz="2000" dirty="0"/>
              <a:t>• My name is Natalia and I am a Health and Social Care student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000" dirty="0"/>
              <a:t>• This presentation focuses on the importance of working in teams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000" dirty="0"/>
              <a:t>• I will explain what teamwork means and how I have developed this skill.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000" dirty="0"/>
              <a:t>• I will also discuss why it is important for patient care and professional practice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000" dirty="0"/>
              <a:t>• I will also explain Tuckman's Team Development Model and how teamwork supports my future career.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2825" y="3558"/>
            <a:ext cx="9594587" cy="1068480"/>
          </a:xfrm>
        </p:spPr>
        <p:txBody>
          <a:bodyPr/>
          <a:lstStyle/>
          <a:p>
            <a:r>
              <a:rPr lang="en-GB" altLang="en-US" sz="3600" b="1" dirty="0"/>
              <a:t>Working in Teams</a:t>
            </a:r>
            <a:endParaRPr lang="en-GB" altLang="en-US" sz="3600" dirty="0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57C1D3-F3A1-2A9D-A09C-205AED3459F2}"/>
              </a:ext>
            </a:extLst>
          </p:cNvPr>
          <p:cNvSpPr txBox="1"/>
          <p:nvPr/>
        </p:nvSpPr>
        <p:spPr>
          <a:xfrm>
            <a:off x="902824" y="1219200"/>
            <a:ext cx="1058432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Definition:</a:t>
            </a:r>
          </a:p>
          <a:p>
            <a:r>
              <a:rPr lang="en-GB" dirty="0"/>
              <a:t>Teamwork means working with other people to achieve a shared goal and provide effective support or care </a:t>
            </a:r>
            <a:r>
              <a:rPr lang="en-GB" b="1" dirty="0"/>
              <a:t>(West, 2012).</a:t>
            </a:r>
          </a:p>
          <a:p>
            <a:endParaRPr lang="en-GB" b="1" dirty="0"/>
          </a:p>
          <a:p>
            <a:r>
              <a:rPr lang="en-GB" b="1" dirty="0"/>
              <a:t>In health and social care, teamwork involves:</a:t>
            </a:r>
          </a:p>
          <a:p>
            <a:r>
              <a:rPr lang="en-GB" dirty="0"/>
              <a:t>• Communication with colleagues.</a:t>
            </a:r>
          </a:p>
          <a:p>
            <a:r>
              <a:rPr lang="en-GB" dirty="0"/>
              <a:t>• Cooperation and shared responsibility.</a:t>
            </a:r>
          </a:p>
          <a:p>
            <a:r>
              <a:rPr lang="en-GB" dirty="0"/>
              <a:t>• Respect for different professional roles.</a:t>
            </a:r>
          </a:p>
          <a:p>
            <a:r>
              <a:rPr lang="en-GB" dirty="0"/>
              <a:t>• Working together to support service users.</a:t>
            </a:r>
          </a:p>
          <a:p>
            <a:endParaRPr lang="en-GB" dirty="0"/>
          </a:p>
          <a:p>
            <a:r>
              <a:rPr lang="en-GB" b="1" dirty="0"/>
              <a:t>I have developed this skill through:</a:t>
            </a:r>
          </a:p>
          <a:p>
            <a:r>
              <a:rPr lang="en-GB" dirty="0"/>
              <a:t>• Group work in class.</a:t>
            </a:r>
          </a:p>
          <a:p>
            <a:r>
              <a:rPr lang="en-GB" dirty="0"/>
              <a:t>• Presentations and discussions.</a:t>
            </a:r>
          </a:p>
          <a:p>
            <a:r>
              <a:rPr lang="en-GB" dirty="0"/>
              <a:t>• Working with others during study.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TEAMWORK IN PROFESSIONAL PRACTICE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B3BA51-391C-7762-2838-9A1CD611463E}"/>
              </a:ext>
            </a:extLst>
          </p:cNvPr>
          <p:cNvSpPr txBox="1"/>
          <p:nvPr/>
        </p:nvSpPr>
        <p:spPr>
          <a:xfrm>
            <a:off x="1146495" y="1276991"/>
            <a:ext cx="106680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• Teamwork is essential in health and social care because professionals need to work together to provide safe, effective and person-centred care (West, 2012).</a:t>
            </a:r>
          </a:p>
          <a:p>
            <a:r>
              <a:rPr lang="en-GB" sz="2000" dirty="0"/>
              <a:t>• It improves communication between staff and helps reduce mistakes or delays in care (NHS England, 2026).</a:t>
            </a:r>
          </a:p>
          <a:p>
            <a:r>
              <a:rPr lang="en-GB" sz="2000" dirty="0"/>
              <a:t>• Teamwork allows professionals to share knowledge, solve problems together and make better decisions for service users (West, 2012).</a:t>
            </a:r>
          </a:p>
          <a:p>
            <a:endParaRPr lang="en-GB" sz="2000" dirty="0"/>
          </a:p>
          <a:p>
            <a:r>
              <a:rPr lang="en-GB" sz="2000" b="1" dirty="0"/>
              <a:t>Benefits of teamwork</a:t>
            </a:r>
          </a:p>
          <a:p>
            <a:endParaRPr lang="en-GB" sz="2000" b="1" dirty="0"/>
          </a:p>
          <a:p>
            <a:r>
              <a:rPr lang="en-GB" sz="2000" dirty="0"/>
              <a:t>• </a:t>
            </a:r>
            <a:r>
              <a:rPr lang="en-GB" sz="2000" b="1" dirty="0"/>
              <a:t>Service users/patients: </a:t>
            </a:r>
            <a:r>
              <a:rPr lang="en-GB" sz="2000" dirty="0"/>
              <a:t>safer care, better experience, coordinated support.</a:t>
            </a:r>
          </a:p>
          <a:p>
            <a:r>
              <a:rPr lang="en-GB" sz="2000" dirty="0"/>
              <a:t>• </a:t>
            </a:r>
            <a:r>
              <a:rPr lang="en-GB" sz="2000" b="1" dirty="0"/>
              <a:t>Staff and colleagues: </a:t>
            </a:r>
            <a:r>
              <a:rPr lang="en-GB" sz="2000" dirty="0"/>
              <a:t>shared responsibility, support from others, better problem-solving.</a:t>
            </a:r>
          </a:p>
          <a:p>
            <a:r>
              <a:rPr lang="en-GB" sz="2000" dirty="0"/>
              <a:t>• </a:t>
            </a:r>
            <a:r>
              <a:rPr lang="en-GB" sz="2000" b="1" dirty="0"/>
              <a:t>Organisation: </a:t>
            </a:r>
            <a:r>
              <a:rPr lang="en-GB" sz="2000" dirty="0"/>
              <a:t>improved quality of care, fewer errors, better outcomes.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57DE5-0B2F-3516-863F-CCFED6D4D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8588"/>
          </a:xfrm>
        </p:spPr>
        <p:txBody>
          <a:bodyPr/>
          <a:lstStyle/>
          <a:p>
            <a:r>
              <a:rPr lang="en-GB" sz="2800" b="1" dirty="0"/>
              <a:t>Importance of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FB088-CEE1-C7E9-EDD9-EB2C0EC10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1853379"/>
            <a:ext cx="5968044" cy="3805084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Benefits of teamwork</a:t>
            </a:r>
          </a:p>
          <a:p>
            <a:pPr marL="0" indent="0">
              <a:buNone/>
            </a:pPr>
            <a:r>
              <a:rPr lang="en-GB" sz="1600" b="1" dirty="0"/>
              <a:t>Service users / patients</a:t>
            </a:r>
          </a:p>
          <a:p>
            <a:r>
              <a:rPr lang="en-GB" sz="1600" dirty="0"/>
              <a:t>Receive safer and more coordinated care.</a:t>
            </a:r>
          </a:p>
          <a:p>
            <a:r>
              <a:rPr lang="en-GB" sz="1600" dirty="0"/>
              <a:t>Feel supported by a joined-up team.</a:t>
            </a:r>
          </a:p>
          <a:p>
            <a:r>
              <a:rPr lang="en-GB" sz="1600" dirty="0"/>
              <a:t>Benefit from better care planning and outcomes.</a:t>
            </a:r>
          </a:p>
          <a:p>
            <a:pPr marL="0" indent="0">
              <a:buNone/>
            </a:pPr>
            <a:r>
              <a:rPr lang="en-GB" sz="1600" b="1" dirty="0"/>
              <a:t>Staff and colleagues</a:t>
            </a:r>
          </a:p>
          <a:p>
            <a:r>
              <a:rPr lang="en-GB" sz="1600" dirty="0"/>
              <a:t>Share responsibility.</a:t>
            </a:r>
          </a:p>
          <a:p>
            <a:r>
              <a:rPr lang="en-GB" sz="1600" dirty="0"/>
              <a:t>Support one another.</a:t>
            </a:r>
          </a:p>
          <a:p>
            <a:r>
              <a:rPr lang="en-GB" sz="1600" dirty="0"/>
              <a:t>Understand roles more clearly.</a:t>
            </a:r>
          </a:p>
          <a:p>
            <a:pPr marL="0" indent="0">
              <a:buNone/>
            </a:pPr>
            <a:r>
              <a:rPr lang="en-GB" sz="1600" b="1" dirty="0"/>
              <a:t>Organisation</a:t>
            </a:r>
          </a:p>
          <a:p>
            <a:r>
              <a:rPr lang="en-GB" sz="1600" dirty="0"/>
              <a:t>Improves quality of care.</a:t>
            </a:r>
          </a:p>
          <a:p>
            <a:r>
              <a:rPr lang="en-GB" sz="1600" dirty="0"/>
              <a:t>Reduces complaints and mistakes.</a:t>
            </a:r>
          </a:p>
          <a:p>
            <a:r>
              <a:rPr lang="en-GB" sz="1600" dirty="0"/>
              <a:t>Supports effective service delivery.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4D78C-C9CA-049F-B06C-0F80BCEA2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94268-E992-3D26-78F0-E55FD07EF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4326B-A0CB-B562-5F91-569BBC8E4805}"/>
              </a:ext>
            </a:extLst>
          </p:cNvPr>
          <p:cNvSpPr txBox="1"/>
          <p:nvPr/>
        </p:nvSpPr>
        <p:spPr>
          <a:xfrm>
            <a:off x="5923934" y="2176737"/>
            <a:ext cx="59680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What happens if teamwork is poor?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Misunderstandings between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Delays in treatment or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Confusion about roles.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Poorer patient/service user outcomes.</a:t>
            </a:r>
          </a:p>
          <a:p>
            <a:endParaRPr lang="en-GB" sz="1600" b="1" dirty="0"/>
          </a:p>
          <a:p>
            <a:r>
              <a:rPr lang="en-GB" sz="1600" b="1" dirty="0"/>
              <a:t>Example:</a:t>
            </a:r>
          </a:p>
          <a:p>
            <a:r>
              <a:rPr lang="en-GB" sz="1600" dirty="0"/>
              <a:t>If nurses, doctors and care staff do not work together, a patient’s care plan may be delayed or incomplete.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B938CA-99C6-D3D3-C3AD-28A377847187}"/>
              </a:ext>
            </a:extLst>
          </p:cNvPr>
          <p:cNvSpPr txBox="1"/>
          <p:nvPr/>
        </p:nvSpPr>
        <p:spPr>
          <a:xfrm>
            <a:off x="265471" y="855407"/>
            <a:ext cx="113169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Safe and effective care &amp; quality outcomes</a:t>
            </a:r>
          </a:p>
          <a:p>
            <a:r>
              <a:rPr lang="en-GB" sz="1600" dirty="0"/>
              <a:t>Good teamwork helps professionals share information, make joint decisions and provide coordinated care. This reduces the risk of errors and improves outcomes for patients and service users (West, 2012; NHS England, 2026).</a:t>
            </a:r>
          </a:p>
        </p:txBody>
      </p:sp>
    </p:spTree>
    <p:extLst>
      <p:ext uri="{BB962C8B-B14F-4D97-AF65-F5344CB8AC3E}">
        <p14:creationId xmlns:p14="http://schemas.microsoft.com/office/powerpoint/2010/main" val="3660471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Tuckman's Team Development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133" y="334298"/>
            <a:ext cx="11332028" cy="4929622"/>
          </a:xfrm>
        </p:spPr>
        <p:txBody>
          <a:bodyPr/>
          <a:lstStyle/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Tuckman’s model explains how teams develop over time (Tuckman, 1965).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Stages:</a:t>
            </a:r>
          </a:p>
          <a:p>
            <a:r>
              <a:rPr lang="en-GB" sz="1800" b="1" dirty="0"/>
              <a:t>Forming</a:t>
            </a:r>
            <a:r>
              <a:rPr lang="en-GB" sz="1800" dirty="0"/>
              <a:t> - team members meet and begin working together.</a:t>
            </a:r>
          </a:p>
          <a:p>
            <a:r>
              <a:rPr lang="en-GB" sz="1800" b="1" dirty="0"/>
              <a:t>Storming</a:t>
            </a:r>
            <a:r>
              <a:rPr lang="en-GB" sz="1800" dirty="0"/>
              <a:t> - different opinions and conflict may arise.</a:t>
            </a:r>
          </a:p>
          <a:p>
            <a:r>
              <a:rPr lang="en-GB" sz="1800" b="1" dirty="0"/>
              <a:t>Norming</a:t>
            </a:r>
            <a:r>
              <a:rPr lang="en-GB" sz="1800" dirty="0"/>
              <a:t> - the team starts cooperating effectively.</a:t>
            </a:r>
          </a:p>
          <a:p>
            <a:r>
              <a:rPr lang="en-GB" sz="1800" b="1" dirty="0"/>
              <a:t>Performing</a:t>
            </a:r>
            <a:r>
              <a:rPr lang="en-GB" sz="1800" dirty="0"/>
              <a:t> - the team works efficiently towards shared goals.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How does this model help in practice?</a:t>
            </a:r>
          </a:p>
          <a:p>
            <a:r>
              <a:rPr lang="en-GB" sz="1800" dirty="0"/>
              <a:t>It helps professionals understand team behaviour.</a:t>
            </a:r>
          </a:p>
          <a:p>
            <a:r>
              <a:rPr lang="en-GB" sz="1800" dirty="0"/>
              <a:t>It shows that teamwork develops over time.</a:t>
            </a:r>
          </a:p>
          <a:p>
            <a:r>
              <a:rPr lang="en-GB" sz="1800" dirty="0"/>
              <a:t>It supports better cooperation and stronger working relationships.</a:t>
            </a:r>
          </a:p>
          <a:p>
            <a:pPr marL="0" indent="0">
              <a:buNone/>
            </a:pPr>
            <a:endParaRPr lang="en-GB" sz="18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TEAMWORK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310" y="861349"/>
            <a:ext cx="11808542" cy="1586883"/>
          </a:xfrm>
        </p:spPr>
        <p:txBody>
          <a:bodyPr/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Where would I use this skill?</a:t>
            </a:r>
          </a:p>
          <a:p>
            <a:pPr marL="0" indent="0">
              <a:buNone/>
            </a:pPr>
            <a:r>
              <a:rPr lang="en-GB" sz="1800" dirty="0"/>
              <a:t>As a future nurse or health and social care professional in a hospital, care home or community setting.</a:t>
            </a:r>
          </a:p>
          <a:p>
            <a:pPr marL="0" indent="0">
              <a:buNone/>
            </a:pPr>
            <a:r>
              <a:rPr lang="en-GB" sz="1800" b="1" dirty="0"/>
              <a:t>What might the situation be?</a:t>
            </a:r>
          </a:p>
          <a:p>
            <a:pPr marL="0" indent="0">
              <a:buNone/>
            </a:pPr>
            <a:r>
              <a:rPr lang="en-GB" sz="1800" dirty="0"/>
              <a:t>Supporting a patient with complex needs who requires input from different professionals.</a:t>
            </a:r>
          </a:p>
          <a:p>
            <a:pPr marL="0" indent="0">
              <a:buNone/>
            </a:pPr>
            <a:endParaRPr lang="en-GB" sz="1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24D3C9-9116-58E8-E128-B5ABFE7B25FF}"/>
              </a:ext>
            </a:extLst>
          </p:cNvPr>
          <p:cNvSpPr txBox="1"/>
          <p:nvPr/>
        </p:nvSpPr>
        <p:spPr>
          <a:xfrm>
            <a:off x="599768" y="2595716"/>
            <a:ext cx="46211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endParaRPr lang="en-GB" b="1" dirty="0"/>
          </a:p>
          <a:p>
            <a:pPr fontAlgn="base"/>
            <a:r>
              <a:rPr lang="en-GB" b="1" dirty="0"/>
              <a:t>How would I use the skill?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Communicate clearly with the multidisciplinary team.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Share relevant patient information.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Respect the role of each team member.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Work together towards the same care goals.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05C4AF-9CF9-AF60-4F16-9A10689A942B}"/>
              </a:ext>
            </a:extLst>
          </p:cNvPr>
          <p:cNvSpPr txBox="1"/>
          <p:nvPr/>
        </p:nvSpPr>
        <p:spPr>
          <a:xfrm>
            <a:off x="6312309" y="2595716"/>
            <a:ext cx="50046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>
              <a:buNone/>
            </a:pPr>
            <a:endParaRPr lang="en-GB" b="1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fontAlgn="base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What is the impact on care?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B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etter patient/service user experience.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S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afer and more effective care.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I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mproved continuity of care.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B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etter outcomes.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837A4-E3F8-C4BF-26EC-9127229D3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6" y="939814"/>
            <a:ext cx="4173849" cy="1592826"/>
          </a:xfrm>
        </p:spPr>
        <p:txBody>
          <a:bodyPr/>
          <a:lstStyle/>
          <a:p>
            <a:pPr algn="l" fontAlgn="base">
              <a:buNone/>
            </a:pPr>
            <a:r>
              <a:rPr lang="en-GB" sz="1800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Where would I use this skill?</a:t>
            </a:r>
          </a:p>
          <a:p>
            <a:pPr algn="l" fontAlgn="base"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As a student nurse on a hospital ward.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10EB0-FB85-3CE3-27D8-2CBE879DB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21/03/2026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AC2E89-739E-D988-D24F-C382C3D35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457A8EB-25EF-F849-EF57-DF3F40FC4D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443371" y="132244"/>
            <a:ext cx="710861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Example: Teamwork in a hospital setting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04CF3-0807-0A36-2F46-C0CFB6534496}"/>
              </a:ext>
            </a:extLst>
          </p:cNvPr>
          <p:cNvSpPr txBox="1"/>
          <p:nvPr/>
        </p:nvSpPr>
        <p:spPr>
          <a:xfrm>
            <a:off x="108290" y="1962338"/>
            <a:ext cx="52797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dirty="0"/>
              <a:t>          How would I use the skill?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Work cooperatively with colleagues.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Share accurate information about the patient.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Listen to different professional opinions.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/>
              <a:t>Help ensure care is coordinated.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84D2CC-C9D4-EE36-8393-B30B2D133468}"/>
              </a:ext>
            </a:extLst>
          </p:cNvPr>
          <p:cNvSpPr txBox="1"/>
          <p:nvPr/>
        </p:nvSpPr>
        <p:spPr>
          <a:xfrm>
            <a:off x="5800897" y="1962338"/>
            <a:ext cx="76986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         How does teamwork guide my actions?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It helps me understand that patient care is a shared</a:t>
            </a:r>
          </a:p>
          <a:p>
            <a:pPr algn="l" fontAlgn="base"/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    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 responsibility.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It encourages me to communicate clearly and work </a:t>
            </a:r>
          </a:p>
          <a:p>
            <a:pPr algn="l" fontAlgn="base"/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     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respectfully with others.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7C3BDC-5359-D7C5-6F0D-744B276093A4}"/>
              </a:ext>
            </a:extLst>
          </p:cNvPr>
          <p:cNvSpPr txBox="1"/>
          <p:nvPr/>
        </p:nvSpPr>
        <p:spPr>
          <a:xfrm>
            <a:off x="334433" y="3571647"/>
            <a:ext cx="10274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What is the impact on care?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B1BED4-D270-A2C9-3254-421F2B9A9715}"/>
              </a:ext>
            </a:extLst>
          </p:cNvPr>
          <p:cNvSpPr txBox="1"/>
          <p:nvPr/>
        </p:nvSpPr>
        <p:spPr>
          <a:xfrm>
            <a:off x="678493" y="4210627"/>
            <a:ext cx="41393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Patient/service user experience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B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etter continuity of care.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T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he patient feels supported.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8E479C-CC3A-475A-5CA7-5A583746B373}"/>
              </a:ext>
            </a:extLst>
          </p:cNvPr>
          <p:cNvSpPr txBox="1"/>
          <p:nvPr/>
        </p:nvSpPr>
        <p:spPr>
          <a:xfrm>
            <a:off x="5997678" y="4210627"/>
            <a:ext cx="40312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Safety and quality of care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R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educed risk of errors.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B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etter decision-making.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M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ore effective care planning.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DD3B85-011C-B35B-8BF6-CB67841E254B}"/>
              </a:ext>
            </a:extLst>
          </p:cNvPr>
          <p:cNvSpPr txBox="1"/>
          <p:nvPr/>
        </p:nvSpPr>
        <p:spPr>
          <a:xfrm>
            <a:off x="5997678" y="847236"/>
            <a:ext cx="59091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dirty="0">
                <a:solidFill>
                  <a:srgbClr val="000000"/>
                </a:solidFill>
                <a:latin typeface="Segoe UI" panose="020B0502040204020203" pitchFamily="34" charset="0"/>
              </a:rPr>
              <a:t>What might the situation be?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I may be supporting a patient who needs help from a doctor, nurse, physiotherapist and care assistant.</a:t>
            </a:r>
          </a:p>
        </p:txBody>
      </p:sp>
    </p:spTree>
    <p:extLst>
      <p:ext uri="{BB962C8B-B14F-4D97-AF65-F5344CB8AC3E}">
        <p14:creationId xmlns:p14="http://schemas.microsoft.com/office/powerpoint/2010/main" val="954973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8316" y="339726"/>
            <a:ext cx="9429928" cy="978711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169581"/>
            <a:ext cx="5091703" cy="2075063"/>
          </a:xfrm>
        </p:spPr>
        <p:txBody>
          <a:bodyPr/>
          <a:lstStyle/>
          <a:p>
            <a:pPr fontAlgn="base">
              <a:buNone/>
            </a:pPr>
            <a:r>
              <a:rPr lang="en-GB" sz="1600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Why is this skill important for employability?</a:t>
            </a:r>
          </a:p>
          <a:p>
            <a:pPr marL="0" indent="0">
              <a:buNone/>
            </a:pPr>
            <a:r>
              <a:rPr lang="en-GB" altLang="en-US" sz="1800" dirty="0"/>
              <a:t>Teamwork is a key skill that employers look for in health and social care. It shows I can cooperate with others, communicate professionally and contribute to safe care (West, 2012).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E74558-2141-332B-EAE8-95455C3B5BCB}"/>
              </a:ext>
            </a:extLst>
          </p:cNvPr>
          <p:cNvSpPr txBox="1"/>
          <p:nvPr/>
        </p:nvSpPr>
        <p:spPr>
          <a:xfrm>
            <a:off x="5540477" y="1169582"/>
            <a:ext cx="77527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Why is this important for my future role?</a:t>
            </a:r>
          </a:p>
          <a:p>
            <a:pPr algn="l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As a future nurse, I will need to work with a multidisciplinary</a:t>
            </a:r>
          </a:p>
          <a:p>
            <a:pPr algn="l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 team to support patients, make decisions and provide</a:t>
            </a:r>
          </a:p>
          <a:p>
            <a:pPr algn="l" fontAlgn="base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 person-centred care.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BAD711-CA49-C974-281F-ABAF49F84BA2}"/>
              </a:ext>
            </a:extLst>
          </p:cNvPr>
          <p:cNvSpPr txBox="1"/>
          <p:nvPr/>
        </p:nvSpPr>
        <p:spPr>
          <a:xfrm>
            <a:off x="3498621" y="3069810"/>
            <a:ext cx="4729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Reflection on my skill development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5F4360-C197-6642-1635-35A292AEEA9A}"/>
              </a:ext>
            </a:extLst>
          </p:cNvPr>
          <p:cNvSpPr txBox="1"/>
          <p:nvPr/>
        </p:nvSpPr>
        <p:spPr>
          <a:xfrm>
            <a:off x="678426" y="3608439"/>
            <a:ext cx="292018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Strengths:</a:t>
            </a:r>
          </a:p>
          <a:p>
            <a:r>
              <a:rPr lang="en-GB" dirty="0"/>
              <a:t>I am developing teamwork skills through study, group discussions and presentations. I can listen to others and contribute to shared tasks.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B2B935-2BC1-E596-3991-0B2ED756FA2B}"/>
              </a:ext>
            </a:extLst>
          </p:cNvPr>
          <p:cNvSpPr txBox="1"/>
          <p:nvPr/>
        </p:nvSpPr>
        <p:spPr>
          <a:xfrm>
            <a:off x="4403189" y="3623189"/>
            <a:ext cx="29201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Areas to develop:</a:t>
            </a:r>
          </a:p>
          <a:p>
            <a:r>
              <a:rPr lang="en-GB" dirty="0"/>
              <a:t>I would like to improve my confidence in group decision-making and speaking up more in team situations.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8B653C-DDC7-563C-218B-BE73E6DE39A0}"/>
              </a:ext>
            </a:extLst>
          </p:cNvPr>
          <p:cNvSpPr txBox="1"/>
          <p:nvPr/>
        </p:nvSpPr>
        <p:spPr>
          <a:xfrm>
            <a:off x="8357419" y="3608439"/>
            <a:ext cx="34314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Link to learning outcomes</a:t>
            </a:r>
          </a:p>
          <a:p>
            <a:r>
              <a:rPr lang="en-GB" dirty="0"/>
              <a:t>Developing teamwork skills supports my readiness for practice, personal development and future career in health and social care.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-116958"/>
            <a:ext cx="6172200" cy="2002908"/>
          </a:xfrm>
        </p:spPr>
        <p:txBody>
          <a:bodyPr/>
          <a:lstStyle/>
          <a:p>
            <a:r>
              <a:rPr lang="en-GB" altLang="en-US" sz="2800" b="1" dirty="0"/>
              <a:t>Conclusion</a:t>
            </a:r>
            <a:endParaRPr lang="en-GB" altLang="en-US" sz="2800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312" y="1317171"/>
            <a:ext cx="10675088" cy="4071257"/>
          </a:xfrm>
        </p:spPr>
        <p:txBody>
          <a:bodyPr/>
          <a:lstStyle/>
          <a:p>
            <a:r>
              <a:rPr lang="en-GB" sz="1800" dirty="0"/>
              <a:t>Teamwork is a key skill in health and social care.</a:t>
            </a:r>
          </a:p>
          <a:p>
            <a:endParaRPr lang="en-GB" sz="1800" dirty="0"/>
          </a:p>
          <a:p>
            <a:r>
              <a:rPr lang="en-GB" sz="1800" dirty="0"/>
              <a:t>It helps professionals provide safe, coordinated and person-centred care.</a:t>
            </a:r>
          </a:p>
          <a:p>
            <a:endParaRPr lang="en-GB" sz="1800" dirty="0"/>
          </a:p>
          <a:p>
            <a:r>
              <a:rPr lang="en-GB" sz="1800" dirty="0"/>
              <a:t>Tuckman’s model shows how teams develop over time.</a:t>
            </a:r>
          </a:p>
          <a:p>
            <a:endParaRPr lang="en-GB" sz="1800" dirty="0"/>
          </a:p>
          <a:p>
            <a:pPr>
              <a:lnSpc>
                <a:spcPct val="150000"/>
              </a:lnSpc>
            </a:pPr>
            <a:r>
              <a:rPr lang="en-GB" sz="1800" dirty="0"/>
              <a:t>Effective teamwork improves outcomes for service users and supports my future career.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>
                <a:solidFill>
                  <a:srgbClr val="000000"/>
                </a:solidFill>
              </a:rPr>
              <a:t>References </a:t>
            </a:r>
            <a:endParaRPr lang="en-GB" altLang="en-US" sz="3200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230086"/>
            <a:ext cx="11425176" cy="3745951"/>
          </a:xfrm>
        </p:spPr>
        <p:txBody>
          <a:bodyPr/>
          <a:lstStyle/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Tuckman, B.W. (1965) ‘Developmental sequence in small groups’, </a:t>
            </a:r>
            <a:r>
              <a:rPr lang="en-GB" altLang="en-US" sz="2000" i="1" dirty="0"/>
              <a:t>Psychological Bulletin</a:t>
            </a:r>
            <a:r>
              <a:rPr lang="en-GB" altLang="en-US" sz="2000" dirty="0"/>
              <a:t>, 63(6), pp. 384–399. </a:t>
            </a:r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West, M. (2012</a:t>
            </a:r>
            <a:r>
              <a:rPr lang="en-GB" altLang="en-US" sz="2000" i="1" dirty="0"/>
              <a:t>) Effective teamwork: Practical lessons from organizational research</a:t>
            </a:r>
            <a:r>
              <a:rPr lang="en-GB" altLang="en-US" sz="2000" dirty="0"/>
              <a:t>. 3rd </a:t>
            </a:r>
            <a:r>
              <a:rPr lang="en-GB" altLang="en-US" sz="2000" dirty="0" err="1"/>
              <a:t>edn</a:t>
            </a:r>
            <a:r>
              <a:rPr lang="en-GB" altLang="en-US" sz="2000" dirty="0"/>
              <a:t>. Oxford: Blackwell Publishing. </a:t>
            </a:r>
          </a:p>
          <a:p>
            <a:pPr marL="0" indent="0"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2000" dirty="0"/>
              <a:t>NHS England (2026</a:t>
            </a:r>
            <a:r>
              <a:rPr lang="en-GB" altLang="en-US" sz="2000" i="1" dirty="0"/>
              <a:t>) Information sharing in multidisciplinary teams (MDTs)</a:t>
            </a:r>
            <a:r>
              <a:rPr lang="en-GB" altLang="en-US" sz="2000" dirty="0"/>
              <a:t>. Available at: NHS England website (Accessed: 19 March 2026).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21/03/2026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1149</Words>
  <Application>Microsoft Office PowerPoint</Application>
  <PresentationFormat>Widescreen</PresentationFormat>
  <Paragraphs>168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Myriad Pro</vt:lpstr>
      <vt:lpstr>Segoe UI</vt:lpstr>
      <vt:lpstr>20140311PresentationUWTSDTemplate</vt:lpstr>
      <vt:lpstr>PowerPoint Presentation</vt:lpstr>
      <vt:lpstr>Introduction</vt:lpstr>
      <vt:lpstr>Working in Teams</vt:lpstr>
      <vt:lpstr>IMPORTANCE OF TEAMWORK IN PROFESSIONAL PRACTICE</vt:lpstr>
      <vt:lpstr>Importance of Teamwork</vt:lpstr>
      <vt:lpstr>Tuckman's Team Development Model</vt:lpstr>
      <vt:lpstr>APPLYING TEAMWORK IN PRACTICE </vt:lpstr>
      <vt:lpstr>Example: Teamwork in a hospital setting</vt:lpstr>
      <vt:lpstr>How does this skill support my future career?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Natalja Golub (2440433)</cp:lastModifiedBy>
  <cp:revision>31</cp:revision>
  <dcterms:created xsi:type="dcterms:W3CDTF">2025-02-21T18:28:54Z</dcterms:created>
  <dcterms:modified xsi:type="dcterms:W3CDTF">2026-03-21T19:21:53Z</dcterms:modified>
</cp:coreProperties>
</file>