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256" r:id="rId5"/>
    <p:sldId id="257"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48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FFDB3D-C55A-47E0-A30C-72DC90C5BD65}" v="33" dt="2026-06-30T17:58:32.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Nzeyimana (2329949)" userId="7d78c4f3-63c8-420d-9f21-3bbfade7b727" providerId="ADAL" clId="{571982FB-66B6-45DA-8453-CF1D38BDCAF6}"/>
    <pc:docChg chg="undo custSel addSld delSld modSld">
      <pc:chgData name="Robert Nzeyimana (2329949)" userId="7d78c4f3-63c8-420d-9f21-3bbfade7b727" providerId="ADAL" clId="{571982FB-66B6-45DA-8453-CF1D38BDCAF6}" dt="2026-06-30T19:57:17.667" v="768" actId="1076"/>
      <pc:docMkLst>
        <pc:docMk/>
      </pc:docMkLst>
      <pc:sldChg chg="modSp mod">
        <pc:chgData name="Robert Nzeyimana (2329949)" userId="7d78c4f3-63c8-420d-9f21-3bbfade7b727" providerId="ADAL" clId="{571982FB-66B6-45DA-8453-CF1D38BDCAF6}" dt="2026-06-28T11:17:51.749" v="213" actId="20577"/>
        <pc:sldMkLst>
          <pc:docMk/>
          <pc:sldMk cId="2574712400" sldId="256"/>
        </pc:sldMkLst>
        <pc:spChg chg="mod">
          <ac:chgData name="Robert Nzeyimana (2329949)" userId="7d78c4f3-63c8-420d-9f21-3bbfade7b727" providerId="ADAL" clId="{571982FB-66B6-45DA-8453-CF1D38BDCAF6}" dt="2026-06-28T11:17:51.749" v="213" actId="20577"/>
          <ac:spMkLst>
            <pc:docMk/>
            <pc:sldMk cId="2574712400" sldId="256"/>
            <ac:spMk id="6" creationId="{9C038622-DD9D-E419-DC4B-7AC013775A93}"/>
          </ac:spMkLst>
        </pc:spChg>
      </pc:sldChg>
      <pc:sldChg chg="addSp delSp modSp mod">
        <pc:chgData name="Robert Nzeyimana (2329949)" userId="7d78c4f3-63c8-420d-9f21-3bbfade7b727" providerId="ADAL" clId="{571982FB-66B6-45DA-8453-CF1D38BDCAF6}" dt="2026-06-30T19:57:17.667" v="768" actId="1076"/>
        <pc:sldMkLst>
          <pc:docMk/>
          <pc:sldMk cId="1432004357" sldId="257"/>
        </pc:sldMkLst>
        <pc:spChg chg="mod">
          <ac:chgData name="Robert Nzeyimana (2329949)" userId="7d78c4f3-63c8-420d-9f21-3bbfade7b727" providerId="ADAL" clId="{571982FB-66B6-45DA-8453-CF1D38BDCAF6}" dt="2026-06-30T19:53:29.130" v="703" actId="403"/>
          <ac:spMkLst>
            <pc:docMk/>
            <pc:sldMk cId="1432004357" sldId="257"/>
            <ac:spMk id="3" creationId="{43696ECB-28BA-82F3-EB34-84E7E55B1BB7}"/>
          </ac:spMkLst>
        </pc:spChg>
        <pc:spChg chg="mod">
          <ac:chgData name="Robert Nzeyimana (2329949)" userId="7d78c4f3-63c8-420d-9f21-3bbfade7b727" providerId="ADAL" clId="{571982FB-66B6-45DA-8453-CF1D38BDCAF6}" dt="2026-06-30T19:54:00.275" v="712" actId="14100"/>
          <ac:spMkLst>
            <pc:docMk/>
            <pc:sldMk cId="1432004357" sldId="257"/>
            <ac:spMk id="4" creationId="{632FE36A-99EF-C56C-F7F4-C58E5A80BBB2}"/>
          </ac:spMkLst>
        </pc:spChg>
        <pc:spChg chg="mod">
          <ac:chgData name="Robert Nzeyimana (2329949)" userId="7d78c4f3-63c8-420d-9f21-3bbfade7b727" providerId="ADAL" clId="{571982FB-66B6-45DA-8453-CF1D38BDCAF6}" dt="2026-06-30T19:54:10.012" v="715" actId="403"/>
          <ac:spMkLst>
            <pc:docMk/>
            <pc:sldMk cId="1432004357" sldId="257"/>
            <ac:spMk id="5" creationId="{0BEB1C86-4FDA-7300-62AC-71B99B83FF8E}"/>
          </ac:spMkLst>
        </pc:spChg>
        <pc:spChg chg="mod">
          <ac:chgData name="Robert Nzeyimana (2329949)" userId="7d78c4f3-63c8-420d-9f21-3bbfade7b727" providerId="ADAL" clId="{571982FB-66B6-45DA-8453-CF1D38BDCAF6}" dt="2026-06-30T19:54:22.110" v="722" actId="403"/>
          <ac:spMkLst>
            <pc:docMk/>
            <pc:sldMk cId="1432004357" sldId="257"/>
            <ac:spMk id="6" creationId="{D2CA1FB1-925D-8BFA-2121-18882B5D0367}"/>
          </ac:spMkLst>
        </pc:spChg>
        <pc:spChg chg="add del mod">
          <ac:chgData name="Robert Nzeyimana (2329949)" userId="7d78c4f3-63c8-420d-9f21-3bbfade7b727" providerId="ADAL" clId="{571982FB-66B6-45DA-8453-CF1D38BDCAF6}" dt="2026-06-30T16:38:30.556" v="236" actId="21"/>
          <ac:spMkLst>
            <pc:docMk/>
            <pc:sldMk cId="1432004357" sldId="257"/>
            <ac:spMk id="7" creationId="{A91CCF54-9585-C550-B557-F2C4B3AD52BF}"/>
          </ac:spMkLst>
        </pc:spChg>
        <pc:spChg chg="add del mod">
          <ac:chgData name="Robert Nzeyimana (2329949)" userId="7d78c4f3-63c8-420d-9f21-3bbfade7b727" providerId="ADAL" clId="{571982FB-66B6-45DA-8453-CF1D38BDCAF6}" dt="2026-06-30T18:00:44.874" v="627" actId="1076"/>
          <ac:spMkLst>
            <pc:docMk/>
            <pc:sldMk cId="1432004357" sldId="257"/>
            <ac:spMk id="9" creationId="{D13458AE-8EA8-6969-1E52-D724E15CCE9F}"/>
          </ac:spMkLst>
        </pc:spChg>
        <pc:spChg chg="add del mod">
          <ac:chgData name="Robert Nzeyimana (2329949)" userId="7d78c4f3-63c8-420d-9f21-3bbfade7b727" providerId="ADAL" clId="{571982FB-66B6-45DA-8453-CF1D38BDCAF6}" dt="2026-06-30T16:52:39.204" v="261" actId="21"/>
          <ac:spMkLst>
            <pc:docMk/>
            <pc:sldMk cId="1432004357" sldId="257"/>
            <ac:spMk id="10" creationId="{F8094A24-ACD0-9DFF-C6FA-F6E3FC7F278B}"/>
          </ac:spMkLst>
        </pc:spChg>
        <pc:spChg chg="mod">
          <ac:chgData name="Robert Nzeyimana (2329949)" userId="7d78c4f3-63c8-420d-9f21-3bbfade7b727" providerId="ADAL" clId="{571982FB-66B6-45DA-8453-CF1D38BDCAF6}" dt="2026-06-30T18:02:58.359" v="656" actId="1076"/>
          <ac:spMkLst>
            <pc:docMk/>
            <pc:sldMk cId="1432004357" sldId="257"/>
            <ac:spMk id="12" creationId="{73F0782F-3D54-3386-810A-8263099A7EFE}"/>
          </ac:spMkLst>
        </pc:spChg>
        <pc:spChg chg="add del">
          <ac:chgData name="Robert Nzeyimana (2329949)" userId="7d78c4f3-63c8-420d-9f21-3bbfade7b727" providerId="ADAL" clId="{571982FB-66B6-45DA-8453-CF1D38BDCAF6}" dt="2026-06-30T16:53:34.777" v="263" actId="21"/>
          <ac:spMkLst>
            <pc:docMk/>
            <pc:sldMk cId="1432004357" sldId="257"/>
            <ac:spMk id="13" creationId="{20542E7C-48EC-01E4-323B-B12AED40D05A}"/>
          </ac:spMkLst>
        </pc:spChg>
        <pc:spChg chg="add del mod">
          <ac:chgData name="Robert Nzeyimana (2329949)" userId="7d78c4f3-63c8-420d-9f21-3bbfade7b727" providerId="ADAL" clId="{571982FB-66B6-45DA-8453-CF1D38BDCAF6}" dt="2026-06-30T17:44:09.081" v="466" actId="1076"/>
          <ac:spMkLst>
            <pc:docMk/>
            <pc:sldMk cId="1432004357" sldId="257"/>
            <ac:spMk id="15" creationId="{8202BA2E-8DB3-A6CD-A91F-02F38BEA2C62}"/>
          </ac:spMkLst>
        </pc:spChg>
        <pc:spChg chg="add mod">
          <ac:chgData name="Robert Nzeyimana (2329949)" userId="7d78c4f3-63c8-420d-9f21-3bbfade7b727" providerId="ADAL" clId="{571982FB-66B6-45DA-8453-CF1D38BDCAF6}" dt="2026-06-30T19:55:00.772" v="732" actId="14100"/>
          <ac:spMkLst>
            <pc:docMk/>
            <pc:sldMk cId="1432004357" sldId="257"/>
            <ac:spMk id="17" creationId="{A1EA8320-EFE9-70D0-C7B8-5D30D0F67F80}"/>
          </ac:spMkLst>
        </pc:spChg>
        <pc:spChg chg="add del">
          <ac:chgData name="Robert Nzeyimana (2329949)" userId="7d78c4f3-63c8-420d-9f21-3bbfade7b727" providerId="ADAL" clId="{571982FB-66B6-45DA-8453-CF1D38BDCAF6}" dt="2026-06-30T17:46:21.975" v="482" actId="22"/>
          <ac:spMkLst>
            <pc:docMk/>
            <pc:sldMk cId="1432004357" sldId="257"/>
            <ac:spMk id="19" creationId="{DDB14B55-E8E8-46C0-03BE-E3D51DCDD364}"/>
          </ac:spMkLst>
        </pc:spChg>
        <pc:spChg chg="add mod">
          <ac:chgData name="Robert Nzeyimana (2329949)" userId="7d78c4f3-63c8-420d-9f21-3bbfade7b727" providerId="ADAL" clId="{571982FB-66B6-45DA-8453-CF1D38BDCAF6}" dt="2026-06-30T19:55:27.622" v="746" actId="14100"/>
          <ac:spMkLst>
            <pc:docMk/>
            <pc:sldMk cId="1432004357" sldId="257"/>
            <ac:spMk id="21" creationId="{FFCFCC2C-8F87-7412-EA1E-918A9A6666C9}"/>
          </ac:spMkLst>
        </pc:spChg>
        <pc:spChg chg="add mod">
          <ac:chgData name="Robert Nzeyimana (2329949)" userId="7d78c4f3-63c8-420d-9f21-3bbfade7b727" providerId="ADAL" clId="{571982FB-66B6-45DA-8453-CF1D38BDCAF6}" dt="2026-06-30T19:56:04.736" v="754" actId="207"/>
          <ac:spMkLst>
            <pc:docMk/>
            <pc:sldMk cId="1432004357" sldId="257"/>
            <ac:spMk id="23" creationId="{3C103983-FBD7-1869-CEF7-8DE029DB6B51}"/>
          </ac:spMkLst>
        </pc:spChg>
        <pc:spChg chg="add mod">
          <ac:chgData name="Robert Nzeyimana (2329949)" userId="7d78c4f3-63c8-420d-9f21-3bbfade7b727" providerId="ADAL" clId="{571982FB-66B6-45DA-8453-CF1D38BDCAF6}" dt="2026-06-30T19:57:17.667" v="768" actId="1076"/>
          <ac:spMkLst>
            <pc:docMk/>
            <pc:sldMk cId="1432004357" sldId="257"/>
            <ac:spMk id="25" creationId="{CD5BBAF5-D057-A513-B854-88F56FFB6BDB}"/>
          </ac:spMkLst>
        </pc:spChg>
        <pc:spChg chg="add mod">
          <ac:chgData name="Robert Nzeyimana (2329949)" userId="7d78c4f3-63c8-420d-9f21-3bbfade7b727" providerId="ADAL" clId="{571982FB-66B6-45DA-8453-CF1D38BDCAF6}" dt="2026-06-30T19:56:39.825" v="760" actId="403"/>
          <ac:spMkLst>
            <pc:docMk/>
            <pc:sldMk cId="1432004357" sldId="257"/>
            <ac:spMk id="27" creationId="{EA4DDA10-B04B-2BCC-95C2-9DA940AEF65B}"/>
          </ac:spMkLst>
        </pc:spChg>
        <pc:spChg chg="add mod">
          <ac:chgData name="Robert Nzeyimana (2329949)" userId="7d78c4f3-63c8-420d-9f21-3bbfade7b727" providerId="ADAL" clId="{571982FB-66B6-45DA-8453-CF1D38BDCAF6}" dt="2026-06-30T18:01:19.829" v="637" actId="1076"/>
          <ac:spMkLst>
            <pc:docMk/>
            <pc:sldMk cId="1432004357" sldId="257"/>
            <ac:spMk id="31" creationId="{D3B115FD-A52C-51A0-D445-6DA8E477183E}"/>
          </ac:spMkLst>
        </pc:spChg>
        <pc:spChg chg="add mod">
          <ac:chgData name="Robert Nzeyimana (2329949)" userId="7d78c4f3-63c8-420d-9f21-3bbfade7b727" providerId="ADAL" clId="{571982FB-66B6-45DA-8453-CF1D38BDCAF6}" dt="2026-06-30T19:55:24.741" v="745" actId="1076"/>
          <ac:spMkLst>
            <pc:docMk/>
            <pc:sldMk cId="1432004357" sldId="257"/>
            <ac:spMk id="37" creationId="{D917E8DF-F228-1156-47DD-3D9F168D471A}"/>
          </ac:spMkLst>
        </pc:spChg>
        <pc:spChg chg="add mod">
          <ac:chgData name="Robert Nzeyimana (2329949)" userId="7d78c4f3-63c8-420d-9f21-3bbfade7b727" providerId="ADAL" clId="{571982FB-66B6-45DA-8453-CF1D38BDCAF6}" dt="2026-06-30T18:07:04.944" v="673" actId="1076"/>
          <ac:spMkLst>
            <pc:docMk/>
            <pc:sldMk cId="1432004357" sldId="257"/>
            <ac:spMk id="41" creationId="{46490844-2662-EB0D-3490-319346A08DB0}"/>
          </ac:spMkLst>
        </pc:spChg>
        <pc:picChg chg="mod">
          <ac:chgData name="Robert Nzeyimana (2329949)" userId="7d78c4f3-63c8-420d-9f21-3bbfade7b727" providerId="ADAL" clId="{571982FB-66B6-45DA-8453-CF1D38BDCAF6}" dt="2026-06-30T19:52:35.865" v="684" actId="14100"/>
          <ac:picMkLst>
            <pc:docMk/>
            <pc:sldMk cId="1432004357" sldId="257"/>
            <ac:picMk id="8" creationId="{627DD8E7-D74C-68B1-E7FA-D0985F2E6F9B}"/>
          </ac:picMkLst>
        </pc:picChg>
        <pc:picChg chg="mod">
          <ac:chgData name="Robert Nzeyimana (2329949)" userId="7d78c4f3-63c8-420d-9f21-3bbfade7b727" providerId="ADAL" clId="{571982FB-66B6-45DA-8453-CF1D38BDCAF6}" dt="2026-06-30T18:02:54.920" v="655" actId="1076"/>
          <ac:picMkLst>
            <pc:docMk/>
            <pc:sldMk cId="1432004357" sldId="257"/>
            <ac:picMk id="11" creationId="{45223742-74D6-6AD0-BEA3-E0323ECAE5AD}"/>
          </ac:picMkLst>
        </pc:picChg>
        <pc:picChg chg="mod">
          <ac:chgData name="Robert Nzeyimana (2329949)" userId="7d78c4f3-63c8-420d-9f21-3bbfade7b727" providerId="ADAL" clId="{571982FB-66B6-45DA-8453-CF1D38BDCAF6}" dt="2026-06-30T19:53:57.082" v="711" actId="14100"/>
          <ac:picMkLst>
            <pc:docMk/>
            <pc:sldMk cId="1432004357" sldId="257"/>
            <ac:picMk id="14" creationId="{F2328FED-BE47-D4C7-C4BA-3B0D7A832E4D}"/>
          </ac:picMkLst>
        </pc:picChg>
        <pc:picChg chg="add mod">
          <ac:chgData name="Robert Nzeyimana (2329949)" userId="7d78c4f3-63c8-420d-9f21-3bbfade7b727" providerId="ADAL" clId="{571982FB-66B6-45DA-8453-CF1D38BDCAF6}" dt="2026-06-30T19:55:03.397" v="733" actId="14100"/>
          <ac:picMkLst>
            <pc:docMk/>
            <pc:sldMk cId="1432004357" sldId="257"/>
            <ac:picMk id="29" creationId="{D87B8927-3DF3-ABBB-1C5E-860317FD82CB}"/>
          </ac:picMkLst>
        </pc:picChg>
        <pc:picChg chg="add del">
          <ac:chgData name="Robert Nzeyimana (2329949)" userId="7d78c4f3-63c8-420d-9f21-3bbfade7b727" providerId="ADAL" clId="{571982FB-66B6-45DA-8453-CF1D38BDCAF6}" dt="2026-06-30T18:01:40.730" v="639" actId="22"/>
          <ac:picMkLst>
            <pc:docMk/>
            <pc:sldMk cId="1432004357" sldId="257"/>
            <ac:picMk id="33" creationId="{C1F6EDAF-3A23-B2E5-14DC-A210544C0033}"/>
          </ac:picMkLst>
        </pc:picChg>
        <pc:picChg chg="add mod">
          <ac:chgData name="Robert Nzeyimana (2329949)" userId="7d78c4f3-63c8-420d-9f21-3bbfade7b727" providerId="ADAL" clId="{571982FB-66B6-45DA-8453-CF1D38BDCAF6}" dt="2026-06-30T19:55:21.180" v="744" actId="1076"/>
          <ac:picMkLst>
            <pc:docMk/>
            <pc:sldMk cId="1432004357" sldId="257"/>
            <ac:picMk id="35" creationId="{0847FE5B-6ED0-03C7-B8B6-61B6C11255B2}"/>
          </ac:picMkLst>
        </pc:picChg>
        <pc:picChg chg="add mod">
          <ac:chgData name="Robert Nzeyimana (2329949)" userId="7d78c4f3-63c8-420d-9f21-3bbfade7b727" providerId="ADAL" clId="{571982FB-66B6-45DA-8453-CF1D38BDCAF6}" dt="2026-06-30T18:06:21.561" v="670" actId="1076"/>
          <ac:picMkLst>
            <pc:docMk/>
            <pc:sldMk cId="1432004357" sldId="257"/>
            <ac:picMk id="39" creationId="{D909F698-3F08-C1AC-C786-0BC2AA207A2E}"/>
          </ac:picMkLst>
        </pc:picChg>
      </pc:sldChg>
      <pc:sldChg chg="modSp del mod">
        <pc:chgData name="Robert Nzeyimana (2329949)" userId="7d78c4f3-63c8-420d-9f21-3bbfade7b727" providerId="ADAL" clId="{571982FB-66B6-45DA-8453-CF1D38BDCAF6}" dt="2026-06-30T18:10:23.116" v="675" actId="2696"/>
        <pc:sldMkLst>
          <pc:docMk/>
          <pc:sldMk cId="1267659278" sldId="258"/>
        </pc:sldMkLst>
        <pc:spChg chg="mod">
          <ac:chgData name="Robert Nzeyimana (2329949)" userId="7d78c4f3-63c8-420d-9f21-3bbfade7b727" providerId="ADAL" clId="{571982FB-66B6-45DA-8453-CF1D38BDCAF6}" dt="2026-06-30T17:46:28.629" v="483" actId="1076"/>
          <ac:spMkLst>
            <pc:docMk/>
            <pc:sldMk cId="1267659278" sldId="258"/>
            <ac:spMk id="4" creationId="{D36829E1-15EB-BACF-BFCC-0140B5399B07}"/>
          </ac:spMkLst>
        </pc:spChg>
      </pc:sldChg>
      <pc:sldChg chg="modSp mod">
        <pc:chgData name="Robert Nzeyimana (2329949)" userId="7d78c4f3-63c8-420d-9f21-3bbfade7b727" providerId="ADAL" clId="{571982FB-66B6-45DA-8453-CF1D38BDCAF6}" dt="2026-06-28T10:09:57.489" v="126" actId="1076"/>
        <pc:sldMkLst>
          <pc:docMk/>
          <pc:sldMk cId="2422166728" sldId="259"/>
        </pc:sldMkLst>
        <pc:spChg chg="mod">
          <ac:chgData name="Robert Nzeyimana (2329949)" userId="7d78c4f3-63c8-420d-9f21-3bbfade7b727" providerId="ADAL" clId="{571982FB-66B6-45DA-8453-CF1D38BDCAF6}" dt="2026-06-28T10:08:10.641" v="106" actId="14100"/>
          <ac:spMkLst>
            <pc:docMk/>
            <pc:sldMk cId="2422166728" sldId="259"/>
            <ac:spMk id="2" creationId="{E0A85EE7-283D-8165-C7F0-A754B8414D2B}"/>
          </ac:spMkLst>
        </pc:spChg>
        <pc:spChg chg="mod">
          <ac:chgData name="Robert Nzeyimana (2329949)" userId="7d78c4f3-63c8-420d-9f21-3bbfade7b727" providerId="ADAL" clId="{571982FB-66B6-45DA-8453-CF1D38BDCAF6}" dt="2026-06-28T10:09:57.489" v="126" actId="1076"/>
          <ac:spMkLst>
            <pc:docMk/>
            <pc:sldMk cId="2422166728" sldId="259"/>
            <ac:spMk id="3" creationId="{EECC34F6-8225-F3B1-6635-D86FD7FFA099}"/>
          </ac:spMkLst>
        </pc:spChg>
      </pc:sldChg>
      <pc:sldChg chg="addSp delSp modSp new mod">
        <pc:chgData name="Robert Nzeyimana (2329949)" userId="7d78c4f3-63c8-420d-9f21-3bbfade7b727" providerId="ADAL" clId="{571982FB-66B6-45DA-8453-CF1D38BDCAF6}" dt="2026-06-28T10:09:39.134" v="123" actId="27636"/>
        <pc:sldMkLst>
          <pc:docMk/>
          <pc:sldMk cId="4071428590" sldId="260"/>
        </pc:sldMkLst>
        <pc:spChg chg="mod">
          <ac:chgData name="Robert Nzeyimana (2329949)" userId="7d78c4f3-63c8-420d-9f21-3bbfade7b727" providerId="ADAL" clId="{571982FB-66B6-45DA-8453-CF1D38BDCAF6}" dt="2026-06-28T10:09:39.134" v="123" actId="27636"/>
          <ac:spMkLst>
            <pc:docMk/>
            <pc:sldMk cId="4071428590" sldId="260"/>
            <ac:spMk id="3" creationId="{88ED3A18-8A1F-404C-8CB2-7E3008A56F8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A1F0C-A675-4A87-A652-321E5479936A}" type="datetimeFigureOut">
              <a:rPr lang="en-IN" smtClean="0"/>
              <a:t>30-06-2026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1A1FB0-BC6E-44C6-BE7C-D0006B301762}" type="slidenum">
              <a:rPr lang="en-IN" smtClean="0"/>
              <a:t>‹#›</a:t>
            </a:fld>
            <a:endParaRPr lang="en-IN"/>
          </a:p>
        </p:txBody>
      </p:sp>
    </p:spTree>
    <p:extLst>
      <p:ext uri="{BB962C8B-B14F-4D97-AF65-F5344CB8AC3E}">
        <p14:creationId xmlns:p14="http://schemas.microsoft.com/office/powerpoint/2010/main" val="4245026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i="1" kern="1200" dirty="0">
                <a:solidFill>
                  <a:schemeClr val="tx1"/>
                </a:solidFill>
                <a:effectLst/>
                <a:latin typeface="+mn-lt"/>
                <a:ea typeface="+mn-ea"/>
                <a:cs typeface="+mn-cs"/>
              </a:rPr>
              <a:t>Introduction</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is designed to give information about </a:t>
            </a:r>
            <a:r>
              <a:rPr lang="en-GB" sz="1200" b="1" i="1" kern="1200" dirty="0">
                <a:solidFill>
                  <a:schemeClr val="tx1"/>
                </a:solidFill>
                <a:effectLst/>
                <a:latin typeface="+mn-lt"/>
                <a:ea typeface="+mn-ea"/>
                <a:cs typeface="+mn-cs"/>
              </a:rPr>
              <a:t>Impulse Control Disorders</a:t>
            </a:r>
            <a:r>
              <a:rPr lang="en-GB" sz="1200" kern="1200" dirty="0">
                <a:solidFill>
                  <a:schemeClr val="tx1"/>
                </a:solidFill>
                <a:effectLst/>
                <a:latin typeface="+mn-lt"/>
                <a:ea typeface="+mn-ea"/>
                <a:cs typeface="+mn-cs"/>
              </a:rPr>
              <a:t> (ICDs) to those who might be interested in learning about them, especially concerning psychiatric disorders where a person has difficulty resisting urges, impulses, or temptations that they know can be harmful to themselves or others. It clarifies that the ICD-11 classification from the </a:t>
            </a:r>
            <a:r>
              <a:rPr lang="en-GB" sz="1200" b="1" i="1" kern="1200" dirty="0">
                <a:solidFill>
                  <a:schemeClr val="tx1"/>
                </a:solidFill>
                <a:effectLst/>
                <a:latin typeface="+mn-lt"/>
                <a:ea typeface="+mn-ea"/>
                <a:cs typeface="+mn-cs"/>
              </a:rPr>
              <a:t>World Health Organisation</a:t>
            </a:r>
            <a:r>
              <a:rPr lang="en-GB" sz="1200" kern="1200" dirty="0">
                <a:solidFill>
                  <a:schemeClr val="tx1"/>
                </a:solidFill>
                <a:effectLst/>
                <a:latin typeface="+mn-lt"/>
                <a:ea typeface="+mn-ea"/>
                <a:cs typeface="+mn-cs"/>
              </a:rPr>
              <a:t> contains </a:t>
            </a:r>
            <a:r>
              <a:rPr lang="en-GB" sz="1200" i="1" kern="1200" dirty="0">
                <a:solidFill>
                  <a:schemeClr val="tx1"/>
                </a:solidFill>
                <a:effectLst/>
                <a:latin typeface="+mn-lt"/>
                <a:ea typeface="+mn-ea"/>
                <a:cs typeface="+mn-cs"/>
              </a:rPr>
              <a:t>kleptomania, pyromania and intermittent explosive disorder</a:t>
            </a:r>
            <a:r>
              <a:rPr lang="en-GB" sz="1200" kern="1200" dirty="0">
                <a:solidFill>
                  <a:schemeClr val="tx1"/>
                </a:solidFill>
                <a:effectLst/>
                <a:latin typeface="+mn-lt"/>
                <a:ea typeface="+mn-ea"/>
                <a:cs typeface="+mn-cs"/>
              </a:rPr>
              <a:t>.</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Understanding Impulse Control Disorders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provides information about what </a:t>
            </a:r>
            <a:r>
              <a:rPr lang="en-GB" sz="1200" i="1" kern="1200" dirty="0">
                <a:solidFill>
                  <a:schemeClr val="tx1"/>
                </a:solidFill>
                <a:effectLst/>
                <a:latin typeface="+mn-lt"/>
                <a:ea typeface="+mn-ea"/>
                <a:cs typeface="+mn-cs"/>
              </a:rPr>
              <a:t>Impulse Control Disorders</a:t>
            </a:r>
            <a:r>
              <a:rPr lang="en-GB" sz="1200" kern="1200" dirty="0">
                <a:solidFill>
                  <a:schemeClr val="tx1"/>
                </a:solidFill>
                <a:effectLst/>
                <a:latin typeface="+mn-lt"/>
                <a:ea typeface="+mn-ea"/>
                <a:cs typeface="+mn-cs"/>
              </a:rPr>
              <a:t> are, and distinguishes them from the mental and behavioural conditions characterised by impaired self-control. People may do something bad without really thinking of the implications. Common symptoms are increased anxiety before the behaviour, loss of control during the behaviour and satisfaction/euphoria afterwards.</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Historical Understanding and Treatment of Impulse Control Disorders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explores the history of confusion in the diagnosis of impulse control disorders. In many of the earlier-mentioned societies, people with affected individuals had been thought to be morally weak, criminals, deviants or lacking in discipline, rather than suffering from mental illness. In the eighteenth and nineteenth centuries, things like stealing, being violent and setting fires were mostly dealt with by punishment and legal action.</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Contemporary Understanding and Care Provision</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emphasises the paradigm change regarding the scientific and clinical aspects of impulse control disorders. Treatment today emphasises better self-control, decreased negative behaviour and quality of life. Various interventions are mentioned that are important in supporting people to identify triggers and learn coping strategies, such as </a:t>
            </a:r>
            <a:r>
              <a:rPr lang="en-GB" sz="1200" b="1" i="1" kern="1200" dirty="0">
                <a:solidFill>
                  <a:schemeClr val="tx1"/>
                </a:solidFill>
                <a:effectLst/>
                <a:latin typeface="+mn-lt"/>
                <a:ea typeface="+mn-ea"/>
                <a:cs typeface="+mn-cs"/>
              </a:rPr>
              <a:t>Cognitive Behavioural Therapy</a:t>
            </a:r>
            <a:r>
              <a:rPr lang="en-GB" sz="1200" kern="1200" dirty="0">
                <a:solidFill>
                  <a:schemeClr val="tx1"/>
                </a:solidFill>
                <a:effectLst/>
                <a:latin typeface="+mn-lt"/>
                <a:ea typeface="+mn-ea"/>
                <a:cs typeface="+mn-cs"/>
              </a:rPr>
              <a:t> (CBT).</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Social, Cultural, and Political Influences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presents the theory of how </a:t>
            </a:r>
            <a:r>
              <a:rPr lang="en-GB" sz="1200" i="1" kern="1200" dirty="0">
                <a:solidFill>
                  <a:schemeClr val="tx1"/>
                </a:solidFill>
                <a:effectLst/>
                <a:latin typeface="+mn-lt"/>
                <a:ea typeface="+mn-ea"/>
                <a:cs typeface="+mn-cs"/>
              </a:rPr>
              <a:t>social and cultural beliefs</a:t>
            </a:r>
            <a:r>
              <a:rPr lang="en-GB" sz="1200" kern="1200" dirty="0">
                <a:solidFill>
                  <a:schemeClr val="tx1"/>
                </a:solidFill>
                <a:effectLst/>
                <a:latin typeface="+mn-lt"/>
                <a:ea typeface="+mn-ea"/>
                <a:cs typeface="+mn-cs"/>
              </a:rPr>
              <a:t> impact the recognition and management of impulse control disorders. In many societies, behaviours related to these disorders were traditionally thought of as a lack of morals, a failure to live up to them. Help-seeking behaviours and family reactions are influenced by cultural values, and the political landscape in the field of mental health policy has moved toward ensuring the rights of the patient and enhancing access.</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Stigma, Discrimination, and Inequality</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stigma of people with impulse control disorder is pointed out as a major problem in the poster. Manifestations of behaviour including aggression, theft and arson, are often considered intentional misconduct and often result in discrimination against the child in social, educational and employment environments. The concern of what they may face if they seek professional assistance may be enough to stop them.</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Critical Analysis of Historical and Contemporary Approaches</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Compare and contrast past and current methods on the poster. The traditional argument against the use of drugs was punishment and exclusion, which frequently did more damage than good for patients. Can't control urges is a legitimate mental health disorder that needs evidence-based treatment, in contrast. Treatment has been stepped up with psychological therapies, medicine and community care packages, but there remains a lack of equal access to services, delayed diagnosis and stigma, which brings problems with treatment.</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Recommendations for Future Policy and Practice</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are a number of recommendations to enable better care in the future. This includes establishing early screening programs, offering specialist training for healthcare staff, improving the funding for community mental health services, providing more access to CBT services, public awareness campaigns to help change stigma and policies that provide equal treatment opportunities to all without social or economic barriers.</a:t>
            </a:r>
            <a:endParaRPr lang="en-IN" sz="1200" kern="1200" dirty="0">
              <a:solidFill>
                <a:schemeClr val="tx1"/>
              </a:solidFill>
              <a:effectLst/>
              <a:latin typeface="+mn-lt"/>
              <a:ea typeface="+mn-ea"/>
              <a:cs typeface="+mn-cs"/>
            </a:endParaRPr>
          </a:p>
          <a:p>
            <a:pPr lvl="0"/>
            <a:r>
              <a:rPr lang="en-GB" sz="1200" b="1" i="1" kern="1200" dirty="0">
                <a:solidFill>
                  <a:schemeClr val="tx1"/>
                </a:solidFill>
                <a:effectLst/>
                <a:latin typeface="+mn-lt"/>
                <a:ea typeface="+mn-ea"/>
                <a:cs typeface="+mn-cs"/>
              </a:rPr>
              <a:t>Conclusion</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poster concludes that </a:t>
            </a:r>
            <a:r>
              <a:rPr lang="en-GB" sz="1200" i="1" kern="1200" dirty="0">
                <a:solidFill>
                  <a:schemeClr val="tx1"/>
                </a:solidFill>
                <a:effectLst/>
                <a:latin typeface="+mn-lt"/>
                <a:ea typeface="+mn-ea"/>
                <a:cs typeface="+mn-cs"/>
              </a:rPr>
              <a:t>Impulse Control Disorders</a:t>
            </a:r>
            <a:r>
              <a:rPr lang="en-GB" sz="1200" kern="1200" dirty="0">
                <a:solidFill>
                  <a:schemeClr val="tx1"/>
                </a:solidFill>
                <a:effectLst/>
                <a:latin typeface="+mn-lt"/>
                <a:ea typeface="+mn-ea"/>
                <a:cs typeface="+mn-cs"/>
              </a:rPr>
              <a:t> are important psychological disorders that can strongly impact behaviour, emotions and decision-making. In the past, the treatment was predominantly based on punishment and institutionalisation, but in modern times, a humanisation of care through evidence-based treatments is used. Even with the advances, further work and collaboration are required to reduce stigma, enhancing early identification and equal access to mental health services in the future.</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CD1A1FB0-BC6E-44C6-BE7C-D0006B301762}" type="slidenum">
              <a:rPr lang="en-IN" smtClean="0"/>
              <a:t>2</a:t>
            </a:fld>
            <a:endParaRPr lang="en-IN"/>
          </a:p>
        </p:txBody>
      </p:sp>
    </p:spTree>
    <p:extLst>
      <p:ext uri="{BB962C8B-B14F-4D97-AF65-F5344CB8AC3E}">
        <p14:creationId xmlns:p14="http://schemas.microsoft.com/office/powerpoint/2010/main" val="1799497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DED56-622D-30F8-EEC6-431C87BD82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6F3DC51-2ED7-18C7-05C0-A45FA343B8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719C7FA4-4EF2-826F-B98A-B77E03A1F99C}"/>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9FA508AD-F25D-F579-39B5-CFECB916AB5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7AB85CB-DADF-17BC-E0C8-B1D8D8599C9B}"/>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3061653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56FD0-BCB5-B0CA-1751-2E1D44E6B73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2B0154C-8CB7-18E2-9306-8729646B17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6FE0568-1610-4DA0-901B-1ACA0801D980}"/>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58F342CD-7C14-61FD-F42C-C5DC10C00F6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99DAF9F-DC6B-2C53-3BA0-C90207FED1F1}"/>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2217030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D653C-B69A-A690-A884-18574832D0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5676B3C1-52DA-6A09-C1AE-A4809F2526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D2353D9-1F7D-60E0-3928-04025DE88DCF}"/>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154C8096-3F22-13F1-A3D1-E2C2797BA47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58B4D42-D9F2-A2FE-158F-E866EF9DE564}"/>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3661120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E7A8D-5FD5-FD71-C786-DD6A654084D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FBB8D3C-11B1-DA69-E001-B86A7EF0C33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D62CF0DA-BDDD-91DA-CD42-5557B0C8CA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BD5B5A2C-7769-3E0D-9C17-BBE052405830}"/>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6" name="Footer Placeholder 5">
            <a:extLst>
              <a:ext uri="{FF2B5EF4-FFF2-40B4-BE49-F238E27FC236}">
                <a16:creationId xmlns:a16="http://schemas.microsoft.com/office/drawing/2014/main" id="{C83517D7-070A-9C04-A4D5-9234B1D5984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5CEF63F-2233-79FC-1329-BCD3E8CDCF5B}"/>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3050109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A7CD7-A0B0-FFC8-8481-10390BA84B3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84CD1BF-366A-4DC2-107C-B20899B247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400061-FFEE-C5B8-A022-77E08F61DA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A977D28-1BD8-4531-2E17-14F49CEB4E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BE5505-0ED2-87A5-3A7E-8FCEA6E5BE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6CED68C0-E33F-3735-5D02-EBC64225961B}"/>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8" name="Footer Placeholder 7">
            <a:extLst>
              <a:ext uri="{FF2B5EF4-FFF2-40B4-BE49-F238E27FC236}">
                <a16:creationId xmlns:a16="http://schemas.microsoft.com/office/drawing/2014/main" id="{98F1FF93-3CE5-2145-11AE-210403C4013E}"/>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AC7123E-1784-4973-4D55-202EB1D2A02F}"/>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2787735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1FAC3-9393-EEAF-E008-796BCCEF981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0C58AD9-9EDD-35FD-6684-6120D46062C9}"/>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4" name="Footer Placeholder 3">
            <a:extLst>
              <a:ext uri="{FF2B5EF4-FFF2-40B4-BE49-F238E27FC236}">
                <a16:creationId xmlns:a16="http://schemas.microsoft.com/office/drawing/2014/main" id="{8BC0B96C-62C3-D8C6-765B-1576271D56CF}"/>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A2E3C9A-CFD2-62A0-F259-013605E0BD43}"/>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3415169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277F6-6D16-789A-6AE5-4C17C546B02D}"/>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3" name="Footer Placeholder 2">
            <a:extLst>
              <a:ext uri="{FF2B5EF4-FFF2-40B4-BE49-F238E27FC236}">
                <a16:creationId xmlns:a16="http://schemas.microsoft.com/office/drawing/2014/main" id="{FA8FED27-1BF6-C5DE-EC9D-BE071BC7AA6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E4FAE21E-FBB0-E8E3-E805-B546CE94C4BC}"/>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686730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841C6-1AC9-33DE-C849-B870DDF524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FE981F8B-1412-DA6D-8C47-4244457322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49B2797-DA2B-BDC0-C951-00BD81094F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6F6B8A-CCEA-5CE9-A877-E71F56D9DFF5}"/>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6" name="Footer Placeholder 5">
            <a:extLst>
              <a:ext uri="{FF2B5EF4-FFF2-40B4-BE49-F238E27FC236}">
                <a16:creationId xmlns:a16="http://schemas.microsoft.com/office/drawing/2014/main" id="{9A3D6731-9FEC-AFBE-406E-AB9DC30A688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1D2DF8E-93AD-44CE-38FE-FC04609134C8}"/>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1832827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1A368-CFA1-2664-6472-6C7E1BB01C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88EA49FD-BF60-4224-A73C-E48AEFF613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07DFA6AA-0901-E055-C134-64E7BED9F6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FEDFE0-BFE3-D6E3-0592-29D23C3715A1}"/>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6" name="Footer Placeholder 5">
            <a:extLst>
              <a:ext uri="{FF2B5EF4-FFF2-40B4-BE49-F238E27FC236}">
                <a16:creationId xmlns:a16="http://schemas.microsoft.com/office/drawing/2014/main" id="{61212491-6630-67F2-31D0-58152F0498E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ED28A86-8B0D-1FD2-6E93-5D7D4F246A63}"/>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4034066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96C29-7AD1-E1A2-601C-769BB94C6D9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FCC17E4-F121-C0CA-1AEC-B43A6E4FE41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AD14402-5410-E82C-7F5E-F760E76D73CE}"/>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EBEBA17F-D2C1-C761-0F0F-D94287F59EB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2C3A6CA-E996-0D9E-555F-FC11D424AFE4}"/>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218024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BCEA3E-42ED-06DD-EA91-49FF508103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B723778-1C70-B827-E45B-F3EB2A760C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2697A79-4B7E-A234-EB32-56DD688325D3}"/>
              </a:ext>
            </a:extLst>
          </p:cNvPr>
          <p:cNvSpPr>
            <a:spLocks noGrp="1"/>
          </p:cNvSpPr>
          <p:nvPr>
            <p:ph type="dt" sz="half" idx="10"/>
          </p:nvPr>
        </p:nvSpPr>
        <p:spPr/>
        <p:txBody>
          <a:body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444C4BD8-210F-18B5-B152-F68B0862F70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35F8B6F-8D8D-8D35-2356-A389FC5B8290}"/>
              </a:ext>
            </a:extLst>
          </p:cNvPr>
          <p:cNvSpPr>
            <a:spLocks noGrp="1"/>
          </p:cNvSpPr>
          <p:nvPr>
            <p:ph type="sldNum" sz="quarter" idx="12"/>
          </p:nvPr>
        </p:nvSpPr>
        <p:spPr/>
        <p:txBody>
          <a:bodyPr/>
          <a:lstStyle/>
          <a:p>
            <a:fld id="{7D684F32-ED49-4EF0-BB49-673BB94DDA81}" type="slidenum">
              <a:rPr lang="en-IN" smtClean="0"/>
              <a:t>‹#›</a:t>
            </a:fld>
            <a:endParaRPr lang="en-IN"/>
          </a:p>
        </p:txBody>
      </p:sp>
    </p:spTree>
    <p:extLst>
      <p:ext uri="{BB962C8B-B14F-4D97-AF65-F5344CB8AC3E}">
        <p14:creationId xmlns:p14="http://schemas.microsoft.com/office/powerpoint/2010/main" val="150331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4520C-0D7B-CDE8-72DE-18EF71E253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D8A657F-5F31-83CE-72E3-C5A26BC38F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0D068B2-4FE0-61B1-E124-DD5556E085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7FCD97-4588-4DED-9061-38DAA5DC2538}" type="datetimeFigureOut">
              <a:rPr lang="en-IN" smtClean="0"/>
              <a:t>30-06-2026</a:t>
            </a:fld>
            <a:endParaRPr lang="en-IN"/>
          </a:p>
        </p:txBody>
      </p:sp>
      <p:sp>
        <p:nvSpPr>
          <p:cNvPr id="5" name="Footer Placeholder 4">
            <a:extLst>
              <a:ext uri="{FF2B5EF4-FFF2-40B4-BE49-F238E27FC236}">
                <a16:creationId xmlns:a16="http://schemas.microsoft.com/office/drawing/2014/main" id="{95E0003D-1A3F-1CB8-A3B4-8777A8D2A7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212705E9-6530-EB78-64F0-610465E216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D684F32-ED49-4EF0-BB49-673BB94DDA81}" type="slidenum">
              <a:rPr lang="en-IN" smtClean="0"/>
              <a:t>‹#›</a:t>
            </a:fld>
            <a:endParaRPr lang="en-IN"/>
          </a:p>
        </p:txBody>
      </p:sp>
    </p:spTree>
    <p:extLst>
      <p:ext uri="{BB962C8B-B14F-4D97-AF65-F5344CB8AC3E}">
        <p14:creationId xmlns:p14="http://schemas.microsoft.com/office/powerpoint/2010/main" val="3813594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t="-9000" b="-9000"/>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6E3895-DD0B-052E-4CBA-3237EF507C45}"/>
              </a:ext>
            </a:extLst>
          </p:cNvPr>
          <p:cNvPicPr>
            <a:picLocks noChangeAspect="1"/>
          </p:cNvPicPr>
          <p:nvPr/>
        </p:nvPicPr>
        <p:blipFill>
          <a:blip r:embed="rId3"/>
          <a:stretch>
            <a:fillRect/>
          </a:stretch>
        </p:blipFill>
        <p:spPr>
          <a:xfrm>
            <a:off x="4626322" y="197565"/>
            <a:ext cx="3648546" cy="1696931"/>
          </a:xfrm>
          <a:prstGeom prst="rect">
            <a:avLst/>
          </a:prstGeom>
        </p:spPr>
      </p:pic>
      <p:sp>
        <p:nvSpPr>
          <p:cNvPr id="6" name="Rectangle: Rounded Corners 5">
            <a:extLst>
              <a:ext uri="{FF2B5EF4-FFF2-40B4-BE49-F238E27FC236}">
                <a16:creationId xmlns:a16="http://schemas.microsoft.com/office/drawing/2014/main" id="{9C038622-DD9D-E419-DC4B-7AC013775A93}"/>
              </a:ext>
            </a:extLst>
          </p:cNvPr>
          <p:cNvSpPr/>
          <p:nvPr/>
        </p:nvSpPr>
        <p:spPr>
          <a:xfrm>
            <a:off x="525101" y="1894496"/>
            <a:ext cx="11235350" cy="4678320"/>
          </a:xfrm>
          <a:prstGeom prst="roundRect">
            <a:avLst/>
          </a:prstGeom>
          <a:ln>
            <a:solidFill>
              <a:srgbClr val="FF0000"/>
            </a:solidFill>
          </a:ln>
          <a:effectLst>
            <a:glow rad="63500">
              <a:schemeClr val="accent6">
                <a:satMod val="175000"/>
                <a:alpha val="40000"/>
              </a:schemeClr>
            </a:glo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Name: </a:t>
            </a:r>
            <a:r>
              <a:rPr lang="en-GB"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Robert Nzeyimana</a:t>
            </a:r>
            <a:endPar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ID Number: 2329949</a:t>
            </a:r>
            <a:endPar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GB"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a:t>
            </a:r>
            <a:r>
              <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Psychological Classifications and Provisions</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code</a:t>
            </a:r>
            <a:r>
              <a:rPr lang="en-IN" sz="1600" b="1">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IN" sz="160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BMHP6029</a:t>
            </a:r>
            <a:endPar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Lecturer Name:: </a:t>
            </a:r>
            <a:r>
              <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Kennedy  </a:t>
            </a:r>
            <a:r>
              <a:rPr lang="en-IN" sz="1600" dirty="0" err="1">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Obohwemu</a:t>
            </a:r>
            <a:endPar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Assignment Title: </a:t>
            </a:r>
            <a:r>
              <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Component 1: Individual Presentation (Academic Poster)</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Submission Deadline:6 July 2026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a:r>
              <a:rPr lang="en-IN" sz="1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POSTER Title: </a:t>
            </a:r>
            <a:r>
              <a:rPr lang="en-IN" sz="1600" i="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Critical Examination of Historical and Contemporary Treatment, Care Provision, and Future Directions of Impulse Control Disorders</a:t>
            </a:r>
            <a:endParaRPr lang="en-IN" sz="16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4712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AA725D-C095-0531-3106-3317CE0C2C9D}"/>
              </a:ext>
            </a:extLst>
          </p:cNvPr>
          <p:cNvSpPr/>
          <p:nvPr/>
        </p:nvSpPr>
        <p:spPr>
          <a:xfrm>
            <a:off x="199176" y="151707"/>
            <a:ext cx="11769505" cy="646331"/>
          </a:xfrm>
          <a:prstGeom prst="rect">
            <a:avLst/>
          </a:prstGeom>
          <a:solidFill>
            <a:srgbClr val="FFFF00"/>
          </a:solidFill>
          <a:ln>
            <a:solidFill>
              <a:srgbClr val="FF0000"/>
            </a:solidFill>
          </a:ln>
        </p:spPr>
        <p:txBody>
          <a:bodyPr wrap="square" lIns="91440" tIns="45720" rIns="91440" bIns="45720">
            <a:spAutoFit/>
          </a:bodyPr>
          <a:lstStyle/>
          <a:p>
            <a:pPr algn="ctr"/>
            <a:r>
              <a:rPr lang="en-IN" b="1" i="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 Critical Examination of Historical and Contemporary Treatment, Care Provision, and Future Directions of Impulse Control Disorders</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3" name="Rectangle: Rounded Corners 2">
            <a:extLst>
              <a:ext uri="{FF2B5EF4-FFF2-40B4-BE49-F238E27FC236}">
                <a16:creationId xmlns:a16="http://schemas.microsoft.com/office/drawing/2014/main" id="{43696ECB-28BA-82F3-EB34-84E7E55B1BB7}"/>
              </a:ext>
            </a:extLst>
          </p:cNvPr>
          <p:cNvSpPr/>
          <p:nvPr/>
        </p:nvSpPr>
        <p:spPr>
          <a:xfrm>
            <a:off x="90439" y="943896"/>
            <a:ext cx="2440346" cy="1074728"/>
          </a:xfrm>
          <a:prstGeom prst="roundRect">
            <a:avLst/>
          </a:prstGeom>
          <a:solidFill>
            <a:schemeClr val="tx2">
              <a:lumMod val="10000"/>
              <a:lumOff val="90000"/>
            </a:schemeClr>
          </a:solidFill>
          <a:ln>
            <a:solidFill>
              <a:srgbClr val="FF0000"/>
            </a:solidFill>
          </a:ln>
          <a:effectLst>
            <a:glow rad="101600">
              <a:schemeClr val="accent2">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IN" b="1" dirty="0">
                <a:solidFill>
                  <a:schemeClr val="tx1"/>
                </a:solidFill>
                <a:latin typeface="Arial" panose="020B0604020202020204" pitchFamily="34" charset="0"/>
                <a:cs typeface="Arial" panose="020B0604020202020204" pitchFamily="34" charset="0"/>
              </a:rPr>
              <a:t>1</a:t>
            </a:r>
            <a:r>
              <a:rPr lang="en-IN" sz="1000" b="1" dirty="0">
                <a:solidFill>
                  <a:schemeClr val="tx1"/>
                </a:solidFill>
                <a:latin typeface="Arial" panose="020B0604020202020204" pitchFamily="34" charset="0"/>
                <a:cs typeface="Arial" panose="020B0604020202020204" pitchFamily="34" charset="0"/>
              </a:rPr>
              <a:t>. </a:t>
            </a:r>
            <a:r>
              <a:rPr lang="en-IN" sz="1200" b="1" dirty="0">
                <a:solidFill>
                  <a:schemeClr val="tx1"/>
                </a:solidFill>
                <a:latin typeface="Arial" panose="020B0604020202020204" pitchFamily="34" charset="0"/>
                <a:cs typeface="Arial" panose="020B0604020202020204" pitchFamily="34" charset="0"/>
              </a:rPr>
              <a:t>Introduction</a:t>
            </a:r>
            <a:endParaRPr lang="en-IN" sz="12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Impulse Control Disorders involve repeated inability to resist harmful urges. Biological, psychological, and environmental factors contribute to their development.</a:t>
            </a:r>
            <a:endParaRPr lang="en-IN" sz="800"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632FE36A-99EF-C56C-F7F4-C58E5A80BBB2}"/>
              </a:ext>
            </a:extLst>
          </p:cNvPr>
          <p:cNvSpPr/>
          <p:nvPr/>
        </p:nvSpPr>
        <p:spPr>
          <a:xfrm>
            <a:off x="2726769" y="925060"/>
            <a:ext cx="2857487" cy="1093563"/>
          </a:xfrm>
          <a:prstGeom prst="roundRect">
            <a:avLst/>
          </a:prstGeom>
          <a:solidFill>
            <a:schemeClr val="accent6">
              <a:lumMod val="20000"/>
              <a:lumOff val="80000"/>
            </a:schemeClr>
          </a:solidFill>
          <a:ln>
            <a:solidFill>
              <a:srgbClr val="FFC000"/>
            </a:solidFill>
          </a:ln>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2</a:t>
            </a:r>
            <a:r>
              <a:rPr lang="en-GB" sz="900" b="1" dirty="0">
                <a:solidFill>
                  <a:schemeClr val="tx1"/>
                </a:solidFill>
                <a:latin typeface="Arial" panose="020B0604020202020204" pitchFamily="34" charset="0"/>
                <a:cs typeface="Arial" panose="020B0604020202020204" pitchFamily="34" charset="0"/>
              </a:rPr>
              <a:t>. </a:t>
            </a:r>
            <a:r>
              <a:rPr lang="en-GB" sz="1100" b="1" dirty="0">
                <a:solidFill>
                  <a:schemeClr val="tx1"/>
                </a:solidFill>
                <a:latin typeface="Arial" panose="020B0604020202020204" pitchFamily="34" charset="0"/>
                <a:cs typeface="Arial" panose="020B0604020202020204" pitchFamily="34" charset="0"/>
              </a:rPr>
              <a:t>Understanding Impulse Control Disorders</a:t>
            </a:r>
            <a:endParaRPr lang="en-IN" sz="11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Impulse Control Disorders involve difficulty resisting harmful urges despite consequences (Zhang et al., 2025; Zaks, 2024; Health Research Authority, 2020).</a:t>
            </a:r>
            <a:endParaRPr lang="en-IN" sz="900" dirty="0">
              <a:solidFill>
                <a:schemeClr val="tx1"/>
              </a:solidFill>
              <a:latin typeface="Times New Roman" panose="02020603050405020304" pitchFamily="18" charset="0"/>
              <a:cs typeface="Times New Roman" panose="02020603050405020304" pitchFamily="18" charset="0"/>
            </a:endParaRPr>
          </a:p>
        </p:txBody>
      </p:sp>
      <p:sp>
        <p:nvSpPr>
          <p:cNvPr id="5" name="Rectangle: Rounded Corners 4">
            <a:extLst>
              <a:ext uri="{FF2B5EF4-FFF2-40B4-BE49-F238E27FC236}">
                <a16:creationId xmlns:a16="http://schemas.microsoft.com/office/drawing/2014/main" id="{0BEB1C86-4FDA-7300-62AC-71B99B83FF8E}"/>
              </a:ext>
            </a:extLst>
          </p:cNvPr>
          <p:cNvSpPr/>
          <p:nvPr/>
        </p:nvSpPr>
        <p:spPr>
          <a:xfrm>
            <a:off x="5704535" y="925061"/>
            <a:ext cx="3299792" cy="1243859"/>
          </a:xfrm>
          <a:prstGeom prst="roundRect">
            <a:avLst/>
          </a:prstGeom>
          <a:solidFill>
            <a:schemeClr val="accent5">
              <a:lumMod val="20000"/>
              <a:lumOff val="80000"/>
            </a:schemeClr>
          </a:solidFill>
          <a:ln>
            <a:solidFill>
              <a:srgbClr val="FFFF00"/>
            </a:solidFill>
          </a:ln>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latin typeface="Times New Roman" panose="02020603050405020304" pitchFamily="18" charset="0"/>
                <a:cs typeface="Times New Roman" panose="02020603050405020304" pitchFamily="18" charset="0"/>
              </a:rPr>
              <a:t>3</a:t>
            </a:r>
            <a:r>
              <a:rPr lang="en-GB" sz="1050" b="1" dirty="0">
                <a:solidFill>
                  <a:schemeClr val="tx1"/>
                </a:solidFill>
                <a:latin typeface="Arial" panose="020B0604020202020204" pitchFamily="34" charset="0"/>
                <a:cs typeface="Arial" panose="020B0604020202020204" pitchFamily="34" charset="0"/>
              </a:rPr>
              <a:t>. </a:t>
            </a:r>
            <a:r>
              <a:rPr lang="en-GB" sz="1100" b="1" dirty="0">
                <a:solidFill>
                  <a:schemeClr val="tx1"/>
                </a:solidFill>
                <a:latin typeface="Arial" panose="020B0604020202020204" pitchFamily="34" charset="0"/>
                <a:cs typeface="Arial" panose="020B0604020202020204" pitchFamily="34" charset="0"/>
              </a:rPr>
              <a:t>Historical Understanding and Treatment of Impulse Control Disorders</a:t>
            </a:r>
            <a:endParaRPr lang="en-IN" sz="11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Historically, impulse control disorders were seen as moral failings and criminal behaviour, treated through punishment and containment (Osama et al., 2023; Health Research Authority, 2020; </a:t>
            </a:r>
            <a:r>
              <a:rPr lang="en-GB" sz="1000" dirty="0" err="1">
                <a:solidFill>
                  <a:schemeClr val="tx1"/>
                </a:solidFill>
              </a:rPr>
              <a:t>Atewologun</a:t>
            </a:r>
            <a:r>
              <a:rPr lang="en-GB" sz="1000" dirty="0">
                <a:solidFill>
                  <a:schemeClr val="tx1"/>
                </a:solidFill>
              </a:rPr>
              <a:t> et al., 2025; Ullah et al., 2023).</a:t>
            </a:r>
            <a:endParaRPr lang="en-IN" sz="1000" dirty="0">
              <a:solidFill>
                <a:schemeClr val="tx1"/>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D2CA1FB1-925D-8BFA-2121-18882B5D0367}"/>
              </a:ext>
            </a:extLst>
          </p:cNvPr>
          <p:cNvSpPr/>
          <p:nvPr/>
        </p:nvSpPr>
        <p:spPr>
          <a:xfrm>
            <a:off x="9124606" y="943897"/>
            <a:ext cx="2953658" cy="1243858"/>
          </a:xfrm>
          <a:prstGeom prst="rect">
            <a:avLst/>
          </a:prstGeom>
          <a:solidFill>
            <a:schemeClr val="accent1">
              <a:lumMod val="20000"/>
              <a:lumOff val="80000"/>
            </a:schemeClr>
          </a:solidFill>
          <a:ln>
            <a:solidFill>
              <a:srgbClr val="92D050"/>
            </a:solidFill>
          </a:ln>
          <a:effectLst>
            <a:glow rad="63500">
              <a:schemeClr val="accent4">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4. </a:t>
            </a:r>
            <a:r>
              <a:rPr lang="en-GB" sz="1200" b="1" dirty="0">
                <a:solidFill>
                  <a:schemeClr val="tx1"/>
                </a:solidFill>
                <a:latin typeface="Arial" panose="020B0604020202020204" pitchFamily="34" charset="0"/>
                <a:cs typeface="Arial" panose="020B0604020202020204" pitchFamily="34" charset="0"/>
              </a:rPr>
              <a:t>Contemporary Understanding and Care Provision</a:t>
            </a:r>
            <a:endParaRPr lang="en-IN" sz="12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Diagnosis uses clinical assessment and symptom severity; treatment includes CBT, psychoeducation, family support, and multidisciplinary care (</a:t>
            </a:r>
            <a:r>
              <a:rPr lang="en-GB" sz="1000" dirty="0" err="1">
                <a:solidFill>
                  <a:schemeClr val="tx1"/>
                </a:solidFill>
              </a:rPr>
              <a:t>Chengoden</a:t>
            </a:r>
            <a:r>
              <a:rPr lang="en-GB" sz="1000" dirty="0">
                <a:solidFill>
                  <a:schemeClr val="tx1"/>
                </a:solidFill>
              </a:rPr>
              <a:t> et al., 2023; Ross et al., 2022; NHS, 2025).</a:t>
            </a:r>
            <a:endParaRPr lang="en-IN" sz="1000" dirty="0">
              <a:solidFill>
                <a:schemeClr val="tx1"/>
              </a:solidFill>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27DD8E7-D74C-68B1-E7FA-D0985F2E6F9B}"/>
              </a:ext>
            </a:extLst>
          </p:cNvPr>
          <p:cNvPicPr>
            <a:picLocks noChangeAspect="1"/>
          </p:cNvPicPr>
          <p:nvPr/>
        </p:nvPicPr>
        <p:blipFill>
          <a:blip r:embed="rId3"/>
          <a:stretch>
            <a:fillRect/>
          </a:stretch>
        </p:blipFill>
        <p:spPr>
          <a:xfrm>
            <a:off x="239072" y="2018624"/>
            <a:ext cx="1946787" cy="1712374"/>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D13458AE-8EA8-6969-1E52-D724E15CCE9F}"/>
              </a:ext>
            </a:extLst>
          </p:cNvPr>
          <p:cNvSpPr txBox="1"/>
          <p:nvPr/>
        </p:nvSpPr>
        <p:spPr>
          <a:xfrm>
            <a:off x="239071" y="3745485"/>
            <a:ext cx="1946787" cy="276999"/>
          </a:xfrm>
          <a:prstGeom prst="rect">
            <a:avLst/>
          </a:prstGeom>
          <a:solidFill>
            <a:srgbClr val="FFFF00"/>
          </a:solidFill>
          <a:ln>
            <a:solidFill>
              <a:srgbClr val="FF0000"/>
            </a:solidFill>
          </a:ln>
        </p:spPr>
        <p:txBody>
          <a:bodyPr wrap="square" rtlCol="0">
            <a:spAutoFit/>
          </a:bodyPr>
          <a:lstStyle/>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1: Management of Impulse Control Disorders</a:t>
            </a:r>
          </a:p>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Debove et al.,2024</a:t>
            </a: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45223742-74D6-6AD0-BEA3-E0323ECAE5AD}"/>
              </a:ext>
            </a:extLst>
          </p:cNvPr>
          <p:cNvPicPr>
            <a:picLocks noChangeAspect="1"/>
          </p:cNvPicPr>
          <p:nvPr/>
        </p:nvPicPr>
        <p:blipFill>
          <a:blip r:embed="rId4"/>
          <a:stretch>
            <a:fillRect/>
          </a:stretch>
        </p:blipFill>
        <p:spPr>
          <a:xfrm>
            <a:off x="5802805" y="2168920"/>
            <a:ext cx="3321801" cy="1434533"/>
          </a:xfrm>
          <a:prstGeom prst="rect">
            <a:avLst/>
          </a:prstGeom>
          <a:ln>
            <a:noFill/>
          </a:ln>
          <a:effectLst>
            <a:softEdge rad="112500"/>
          </a:effectLst>
        </p:spPr>
      </p:pic>
      <p:sp>
        <p:nvSpPr>
          <p:cNvPr id="12" name="TextBox 11">
            <a:extLst>
              <a:ext uri="{FF2B5EF4-FFF2-40B4-BE49-F238E27FC236}">
                <a16:creationId xmlns:a16="http://schemas.microsoft.com/office/drawing/2014/main" id="{73F0782F-3D54-3386-810A-8263099A7EFE}"/>
              </a:ext>
            </a:extLst>
          </p:cNvPr>
          <p:cNvSpPr txBox="1"/>
          <p:nvPr/>
        </p:nvSpPr>
        <p:spPr>
          <a:xfrm>
            <a:off x="6496675" y="3617272"/>
            <a:ext cx="1934060" cy="276999"/>
          </a:xfrm>
          <a:prstGeom prst="rect">
            <a:avLst/>
          </a:prstGeom>
          <a:solidFill>
            <a:srgbClr val="FFFF00"/>
          </a:solidFill>
          <a:ln>
            <a:solidFill>
              <a:srgbClr val="FF0000"/>
            </a:solidFill>
          </a:ln>
        </p:spPr>
        <p:txBody>
          <a:bodyPr wrap="square" rtlCol="0">
            <a:spAutoFit/>
          </a:bodyPr>
          <a:lstStyle/>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3: Seven types of Impulse Control Disorders</a:t>
            </a:r>
          </a:p>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Microgility, 2025</a:t>
            </a: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F2328FED-BE47-D4C7-C4BA-3B0D7A832E4D}"/>
              </a:ext>
            </a:extLst>
          </p:cNvPr>
          <p:cNvPicPr>
            <a:picLocks noChangeAspect="1"/>
          </p:cNvPicPr>
          <p:nvPr/>
        </p:nvPicPr>
        <p:blipFill>
          <a:blip r:embed="rId5"/>
          <a:stretch>
            <a:fillRect/>
          </a:stretch>
        </p:blipFill>
        <p:spPr>
          <a:xfrm>
            <a:off x="3280993" y="2018624"/>
            <a:ext cx="1645599" cy="1178377"/>
          </a:xfrm>
          <a:prstGeom prst="rect">
            <a:avLst/>
          </a:prstGeom>
          <a:ln>
            <a:noFill/>
          </a:ln>
          <a:effectLst>
            <a:outerShdw blurRad="292100" dist="139700" dir="2700000" algn="tl" rotWithShape="0">
              <a:srgbClr val="333333">
                <a:alpha val="65000"/>
              </a:srgbClr>
            </a:outerShdw>
          </a:effectLst>
        </p:spPr>
      </p:pic>
      <p:sp>
        <p:nvSpPr>
          <p:cNvPr id="15" name="TextBox 14">
            <a:extLst>
              <a:ext uri="{FF2B5EF4-FFF2-40B4-BE49-F238E27FC236}">
                <a16:creationId xmlns:a16="http://schemas.microsoft.com/office/drawing/2014/main" id="{8202BA2E-8DB3-A6CD-A91F-02F38BEA2C62}"/>
              </a:ext>
            </a:extLst>
          </p:cNvPr>
          <p:cNvSpPr txBox="1"/>
          <p:nvPr/>
        </p:nvSpPr>
        <p:spPr>
          <a:xfrm>
            <a:off x="3518245" y="3195696"/>
            <a:ext cx="1274534" cy="369332"/>
          </a:xfrm>
          <a:prstGeom prst="rect">
            <a:avLst/>
          </a:prstGeom>
          <a:solidFill>
            <a:srgbClr val="FFFF00"/>
          </a:solidFill>
          <a:ln>
            <a:solidFill>
              <a:srgbClr val="FF0000"/>
            </a:solidFill>
          </a:ln>
        </p:spPr>
        <p:txBody>
          <a:bodyPr wrap="square" rtlCol="0">
            <a:spAutoFit/>
          </a:bodyPr>
          <a:lstStyle/>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2: Transdiagnostic neuromodulation of impulsivity</a:t>
            </a:r>
          </a:p>
          <a:p>
            <a:pPr algn="ct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Zhong et al., 2025</a:t>
            </a:r>
            <a:r>
              <a:rPr lang="en-US"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6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ectangle: Top Corners Snipped 16">
            <a:extLst>
              <a:ext uri="{FF2B5EF4-FFF2-40B4-BE49-F238E27FC236}">
                <a16:creationId xmlns:a16="http://schemas.microsoft.com/office/drawing/2014/main" id="{A1EA8320-EFE9-70D0-C7B8-5D30D0F67F80}"/>
              </a:ext>
            </a:extLst>
          </p:cNvPr>
          <p:cNvSpPr/>
          <p:nvPr/>
        </p:nvSpPr>
        <p:spPr>
          <a:xfrm>
            <a:off x="77505" y="4125495"/>
            <a:ext cx="3358651" cy="1125851"/>
          </a:xfrm>
          <a:prstGeom prst="snip2SameRect">
            <a:avLst/>
          </a:prstGeom>
          <a:solidFill>
            <a:schemeClr val="accent3">
              <a:lumMod val="20000"/>
              <a:lumOff val="80000"/>
            </a:schemeClr>
          </a:solidFill>
          <a:ln>
            <a:solidFill>
              <a:srgbClr val="00B050"/>
            </a:solidFill>
          </a:ln>
          <a:effectLst>
            <a:glow rad="635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600" b="1" dirty="0">
                <a:solidFill>
                  <a:schemeClr val="tx1"/>
                </a:solidFill>
                <a:latin typeface="Arial" panose="020B0604020202020204" pitchFamily="34" charset="0"/>
                <a:cs typeface="Arial" panose="020B0604020202020204" pitchFamily="34" charset="0"/>
              </a:rPr>
              <a:t>5</a:t>
            </a:r>
            <a:r>
              <a:rPr lang="en-GB" b="1" dirty="0">
                <a:solidFill>
                  <a:schemeClr val="tx1"/>
                </a:solidFill>
                <a:latin typeface="Arial" panose="020B0604020202020204" pitchFamily="34" charset="0"/>
                <a:cs typeface="Arial" panose="020B0604020202020204" pitchFamily="34" charset="0"/>
              </a:rPr>
              <a:t>. </a:t>
            </a:r>
            <a:r>
              <a:rPr lang="en-GB" sz="1200" b="1" dirty="0">
                <a:solidFill>
                  <a:schemeClr val="tx1"/>
                </a:solidFill>
                <a:latin typeface="Arial" panose="020B0604020202020204" pitchFamily="34" charset="0"/>
                <a:cs typeface="Arial" panose="020B0604020202020204" pitchFamily="34" charset="0"/>
              </a:rPr>
              <a:t>Social, Cultural, and Political Influences</a:t>
            </a:r>
            <a:endParaRPr lang="en-IN" sz="12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Social, cultural, and political factors influence diagnosis, stigma, and help-seeking, while policies improve patient rights (Guo et al., 2026; Wei et al., 2025).</a:t>
            </a:r>
            <a:endParaRPr lang="en-IN" sz="1000" dirty="0">
              <a:solidFill>
                <a:schemeClr val="tx1"/>
              </a:solidFill>
              <a:latin typeface="Arial" panose="020B0604020202020204" pitchFamily="34" charset="0"/>
              <a:cs typeface="Arial" panose="020B0604020202020204" pitchFamily="34" charset="0"/>
            </a:endParaRPr>
          </a:p>
        </p:txBody>
      </p:sp>
      <p:sp>
        <p:nvSpPr>
          <p:cNvPr id="21" name="Rectangle: Diagonal Corners Snipped 20">
            <a:extLst>
              <a:ext uri="{FF2B5EF4-FFF2-40B4-BE49-F238E27FC236}">
                <a16:creationId xmlns:a16="http://schemas.microsoft.com/office/drawing/2014/main" id="{FFCFCC2C-8F87-7412-EA1E-918A9A6666C9}"/>
              </a:ext>
            </a:extLst>
          </p:cNvPr>
          <p:cNvSpPr/>
          <p:nvPr/>
        </p:nvSpPr>
        <p:spPr>
          <a:xfrm>
            <a:off x="3595055" y="4071290"/>
            <a:ext cx="3084334" cy="1243859"/>
          </a:xfrm>
          <a:prstGeom prst="snip2DiagRect">
            <a:avLst/>
          </a:prstGeom>
          <a:solidFill>
            <a:schemeClr val="accent2">
              <a:lumMod val="20000"/>
              <a:lumOff val="80000"/>
            </a:schemeClr>
          </a:solidFill>
          <a:ln>
            <a:solidFill>
              <a:srgbClr val="00B0F0"/>
            </a:solidFill>
          </a:ln>
          <a:effectLst>
            <a:glow rad="63500">
              <a:schemeClr val="accent6">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6</a:t>
            </a:r>
            <a:r>
              <a:rPr lang="en-GB" sz="1100" b="1" dirty="0">
                <a:solidFill>
                  <a:schemeClr val="tx1"/>
                </a:solidFill>
                <a:latin typeface="Arial" panose="020B0604020202020204" pitchFamily="34" charset="0"/>
                <a:cs typeface="Arial" panose="020B0604020202020204" pitchFamily="34" charset="0"/>
              </a:rPr>
              <a:t>. Stigma, Discrimination, and Inequality</a:t>
            </a:r>
            <a:endParaRPr lang="en-IN" sz="11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rPr>
              <a:t>Impulse control disorders face stigma and discrimination, harming relationships and treatment access, especially among disadvantaged groups (NHS, 2025; Bagga et al., 2022; Health Research Authority, 2020).</a:t>
            </a:r>
            <a:endParaRPr lang="en-IN" sz="800" dirty="0">
              <a:solidFill>
                <a:schemeClr val="tx1"/>
              </a:solidFill>
              <a:latin typeface="Times New Roman" panose="02020603050405020304" pitchFamily="18" charset="0"/>
              <a:cs typeface="Times New Roman" panose="02020603050405020304" pitchFamily="18" charset="0"/>
            </a:endParaRPr>
          </a:p>
        </p:txBody>
      </p:sp>
      <p:sp>
        <p:nvSpPr>
          <p:cNvPr id="23" name="Rectangle: Top Corners One Rounded and One Snipped 22">
            <a:extLst>
              <a:ext uri="{FF2B5EF4-FFF2-40B4-BE49-F238E27FC236}">
                <a16:creationId xmlns:a16="http://schemas.microsoft.com/office/drawing/2014/main" id="{3C103983-FBD7-1869-CEF7-8DE029DB6B51}"/>
              </a:ext>
            </a:extLst>
          </p:cNvPr>
          <p:cNvSpPr/>
          <p:nvPr/>
        </p:nvSpPr>
        <p:spPr>
          <a:xfrm>
            <a:off x="6838288" y="3979596"/>
            <a:ext cx="3060071" cy="1434533"/>
          </a:xfrm>
          <a:prstGeom prst="snipRoundRect">
            <a:avLst/>
          </a:prstGeom>
          <a:solidFill>
            <a:schemeClr val="bg2">
              <a:lumMod val="90000"/>
            </a:schemeClr>
          </a:solidFill>
          <a:ln>
            <a:solidFill>
              <a:srgbClr val="2F4855"/>
            </a:solidFill>
          </a:ln>
          <a:effectLst>
            <a:glow rad="63500">
              <a:schemeClr val="accent4">
                <a:satMod val="175000"/>
                <a:alpha val="40000"/>
              </a:schemeClr>
            </a:glow>
          </a:effectLst>
        </p:spPr>
        <p:style>
          <a:lnRef idx="1">
            <a:schemeClr val="accent3"/>
          </a:lnRef>
          <a:fillRef idx="2">
            <a:schemeClr val="accent3"/>
          </a:fillRef>
          <a:effectRef idx="1">
            <a:schemeClr val="accent3"/>
          </a:effectRef>
          <a:fontRef idx="minor">
            <a:schemeClr val="dk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7. </a:t>
            </a:r>
            <a:r>
              <a:rPr lang="en-GB" sz="1200" b="1" dirty="0">
                <a:solidFill>
                  <a:schemeClr val="tx1"/>
                </a:solidFill>
                <a:latin typeface="Arial" panose="020B0604020202020204" pitchFamily="34" charset="0"/>
                <a:cs typeface="Arial" panose="020B0604020202020204" pitchFamily="34" charset="0"/>
              </a:rPr>
              <a:t>Critical Analysis of Historical and Contemporary Approaches</a:t>
            </a:r>
            <a:endParaRPr lang="en-IN" sz="1200" dirty="0">
              <a:solidFill>
                <a:schemeClr val="tx1"/>
              </a:solidFill>
              <a:latin typeface="Arial" panose="020B0604020202020204" pitchFamily="34" charset="0"/>
              <a:cs typeface="Arial" panose="020B0604020202020204" pitchFamily="34" charset="0"/>
            </a:endParaRPr>
          </a:p>
          <a:p>
            <a:pPr algn="just"/>
            <a:r>
              <a:rPr lang="en-GB" sz="1000" dirty="0"/>
              <a:t>Progress in impulse control disorders has shifted from punishment and moral judgement to psychological treatment, medication, and community care, though barriers still limit adequate support (Zhang et al., 2025; Osama et al., 2023).</a:t>
            </a:r>
            <a:endParaRPr lang="en-IN" sz="800" dirty="0">
              <a:solidFill>
                <a:schemeClr val="tx1"/>
              </a:solidFill>
              <a:latin typeface="Times New Roman" panose="02020603050405020304" pitchFamily="18" charset="0"/>
              <a:cs typeface="Times New Roman" panose="02020603050405020304" pitchFamily="18" charset="0"/>
            </a:endParaRPr>
          </a:p>
        </p:txBody>
      </p:sp>
      <p:sp>
        <p:nvSpPr>
          <p:cNvPr id="25" name="Flowchart: Internal Storage 24">
            <a:extLst>
              <a:ext uri="{FF2B5EF4-FFF2-40B4-BE49-F238E27FC236}">
                <a16:creationId xmlns:a16="http://schemas.microsoft.com/office/drawing/2014/main" id="{CD5BBAF5-D057-A513-B854-88F56FFB6BDB}"/>
              </a:ext>
            </a:extLst>
          </p:cNvPr>
          <p:cNvSpPr/>
          <p:nvPr/>
        </p:nvSpPr>
        <p:spPr>
          <a:xfrm>
            <a:off x="8941381" y="2313230"/>
            <a:ext cx="3088405" cy="1484139"/>
          </a:xfrm>
          <a:prstGeom prst="flowChartInternalStorage">
            <a:avLst/>
          </a:prstGeom>
          <a:ln>
            <a:solidFill>
              <a:srgbClr val="002060"/>
            </a:solidFill>
          </a:ln>
          <a:effectLst>
            <a:glow rad="63500">
              <a:schemeClr val="accent5">
                <a:satMod val="175000"/>
                <a:alpha val="40000"/>
              </a:schemeClr>
            </a:glow>
          </a:effectLst>
        </p:spPr>
        <p:style>
          <a:lnRef idx="1">
            <a:schemeClr val="accent2"/>
          </a:lnRef>
          <a:fillRef idx="2">
            <a:schemeClr val="accent2"/>
          </a:fillRef>
          <a:effectRef idx="1">
            <a:schemeClr val="accent2"/>
          </a:effectRef>
          <a:fontRef idx="minor">
            <a:schemeClr val="dk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8. </a:t>
            </a:r>
            <a:r>
              <a:rPr lang="en-GB" sz="1100" b="1" dirty="0">
                <a:solidFill>
                  <a:schemeClr val="tx1"/>
                </a:solidFill>
                <a:latin typeface="Arial" panose="020B0604020202020204" pitchFamily="34" charset="0"/>
                <a:cs typeface="Arial" panose="020B0604020202020204" pitchFamily="34" charset="0"/>
              </a:rPr>
              <a:t>Recommendations for Future Policy and Practice</a:t>
            </a:r>
            <a:endParaRPr lang="en-IN" sz="1100" dirty="0">
              <a:solidFill>
                <a:schemeClr val="tx1"/>
              </a:solidFill>
              <a:latin typeface="Arial" panose="020B0604020202020204" pitchFamily="34" charset="0"/>
              <a:cs typeface="Arial" panose="020B0604020202020204" pitchFamily="34" charset="0"/>
            </a:endParaRPr>
          </a:p>
          <a:p>
            <a:pPr algn="just"/>
            <a:r>
              <a:rPr lang="en-GB" sz="1000" dirty="0">
                <a:solidFill>
                  <a:schemeClr val="tx1"/>
                </a:solidFill>
                <a:latin typeface="Arial" panose="020B0604020202020204" pitchFamily="34" charset="0"/>
                <a:cs typeface="Arial" panose="020B0604020202020204" pitchFamily="34" charset="0"/>
              </a:rPr>
              <a:t>The recommendations are as follows:</a:t>
            </a:r>
            <a:endParaRPr lang="en-IN" sz="1000" dirty="0">
              <a:solidFill>
                <a:schemeClr val="tx1"/>
              </a:solidFill>
              <a:latin typeface="Arial" panose="020B0604020202020204" pitchFamily="34" charset="0"/>
              <a:cs typeface="Arial" panose="020B0604020202020204" pitchFamily="34" charset="0"/>
            </a:endParaRPr>
          </a:p>
          <a:p>
            <a:pPr algn="just"/>
            <a:r>
              <a:rPr lang="en-GB" sz="1000" dirty="0"/>
              <a:t>Early screening, practitioner training, community funding, access to CBT, public education, and equitable policies are needed to improve impulse control disorder care.</a:t>
            </a:r>
            <a:endParaRPr lang="en-IN" sz="1000" dirty="0">
              <a:solidFill>
                <a:schemeClr val="tx1"/>
              </a:solidFill>
              <a:latin typeface="Times New Roman" panose="02020603050405020304" pitchFamily="18" charset="0"/>
              <a:cs typeface="Times New Roman" panose="02020603050405020304" pitchFamily="18" charset="0"/>
            </a:endParaRPr>
          </a:p>
        </p:txBody>
      </p:sp>
      <p:sp>
        <p:nvSpPr>
          <p:cNvPr id="27" name="Rectangle: Rounded Corners 26">
            <a:extLst>
              <a:ext uri="{FF2B5EF4-FFF2-40B4-BE49-F238E27FC236}">
                <a16:creationId xmlns:a16="http://schemas.microsoft.com/office/drawing/2014/main" id="{EA4DDA10-B04B-2BCC-95C2-9DA940AEF65B}"/>
              </a:ext>
            </a:extLst>
          </p:cNvPr>
          <p:cNvSpPr/>
          <p:nvPr/>
        </p:nvSpPr>
        <p:spPr>
          <a:xfrm>
            <a:off x="8892905" y="5490558"/>
            <a:ext cx="3185359" cy="1010625"/>
          </a:xfrm>
          <a:prstGeom prst="roundRect">
            <a:avLst/>
          </a:prstGeom>
          <a:ln>
            <a:solidFill>
              <a:schemeClr val="bg1">
                <a:lumMod val="50000"/>
              </a:schemeClr>
            </a:solidFill>
          </a:ln>
          <a:effectLst>
            <a:glow rad="63500">
              <a:schemeClr val="accent6">
                <a:satMod val="175000"/>
                <a:alpha val="40000"/>
              </a:schemeClr>
            </a:glow>
          </a:effectLst>
        </p:spPr>
        <p:style>
          <a:lnRef idx="1">
            <a:schemeClr val="accent5"/>
          </a:lnRef>
          <a:fillRef idx="2">
            <a:schemeClr val="accent5"/>
          </a:fillRef>
          <a:effectRef idx="1">
            <a:schemeClr val="accent5"/>
          </a:effectRef>
          <a:fontRef idx="minor">
            <a:schemeClr val="dk1"/>
          </a:fontRef>
        </p:style>
        <p:txBody>
          <a:bodyPr rtlCol="0" anchor="ctr"/>
          <a:lstStyle/>
          <a:p>
            <a:pPr algn="just"/>
            <a:r>
              <a:rPr lang="en-GB" b="1" dirty="0">
                <a:solidFill>
                  <a:schemeClr val="tx1"/>
                </a:solidFill>
                <a:latin typeface="Arial" panose="020B0604020202020204" pitchFamily="34" charset="0"/>
                <a:cs typeface="Arial" panose="020B0604020202020204" pitchFamily="34" charset="0"/>
              </a:rPr>
              <a:t>9. </a:t>
            </a:r>
            <a:r>
              <a:rPr lang="en-GB" sz="1200" b="1" dirty="0">
                <a:solidFill>
                  <a:schemeClr val="tx1"/>
                </a:solidFill>
                <a:latin typeface="Arial" panose="020B0604020202020204" pitchFamily="34" charset="0"/>
                <a:cs typeface="Arial" panose="020B0604020202020204" pitchFamily="34" charset="0"/>
              </a:rPr>
              <a:t>Conclusion</a:t>
            </a:r>
            <a:endParaRPr lang="en-IN" sz="1200" dirty="0">
              <a:solidFill>
                <a:schemeClr val="tx1"/>
              </a:solidFill>
              <a:latin typeface="Arial" panose="020B0604020202020204" pitchFamily="34" charset="0"/>
              <a:cs typeface="Arial" panose="020B0604020202020204" pitchFamily="34" charset="0"/>
            </a:endParaRPr>
          </a:p>
          <a:p>
            <a:pPr algn="just"/>
            <a:r>
              <a:rPr lang="en-GB" sz="1000" dirty="0"/>
              <a:t>It is to be concluded that Impulse Control Disorders affect behaviour, emotion, and decision-making. Historical punishment and stigma were ineffective, while modern approaches use scientific psychological and medical treatments. </a:t>
            </a:r>
            <a:endParaRPr lang="en-IN" sz="800" dirty="0">
              <a:solidFill>
                <a:schemeClr val="tx1"/>
              </a:solidFill>
              <a:latin typeface="Times New Roman" panose="02020603050405020304" pitchFamily="18" charset="0"/>
              <a:cs typeface="Times New Roman" panose="02020603050405020304" pitchFamily="18" charset="0"/>
            </a:endParaRPr>
          </a:p>
        </p:txBody>
      </p:sp>
      <p:pic>
        <p:nvPicPr>
          <p:cNvPr id="29" name="Picture 28">
            <a:extLst>
              <a:ext uri="{FF2B5EF4-FFF2-40B4-BE49-F238E27FC236}">
                <a16:creationId xmlns:a16="http://schemas.microsoft.com/office/drawing/2014/main" id="{D87B8927-3DF3-ABBB-1C5E-860317FD82CB}"/>
              </a:ext>
            </a:extLst>
          </p:cNvPr>
          <p:cNvPicPr>
            <a:picLocks noChangeAspect="1"/>
          </p:cNvPicPr>
          <p:nvPr/>
        </p:nvPicPr>
        <p:blipFill>
          <a:blip r:embed="rId6"/>
          <a:stretch>
            <a:fillRect/>
          </a:stretch>
        </p:blipFill>
        <p:spPr>
          <a:xfrm>
            <a:off x="655187" y="5346081"/>
            <a:ext cx="1310849" cy="985789"/>
          </a:xfrm>
          <a:prstGeom prst="rect">
            <a:avLst/>
          </a:prstGeom>
          <a:ln>
            <a:noFill/>
          </a:ln>
          <a:effectLst>
            <a:outerShdw blurRad="292100" dist="139700" dir="2700000" algn="tl" rotWithShape="0">
              <a:srgbClr val="333333">
                <a:alpha val="65000"/>
              </a:srgbClr>
            </a:outerShdw>
          </a:effectLst>
        </p:spPr>
      </p:pic>
      <p:sp>
        <p:nvSpPr>
          <p:cNvPr id="31" name="TextBox 30">
            <a:extLst>
              <a:ext uri="{FF2B5EF4-FFF2-40B4-BE49-F238E27FC236}">
                <a16:creationId xmlns:a16="http://schemas.microsoft.com/office/drawing/2014/main" id="{D3B115FD-A52C-51A0-D445-6DA8E477183E}"/>
              </a:ext>
            </a:extLst>
          </p:cNvPr>
          <p:cNvSpPr txBox="1"/>
          <p:nvPr/>
        </p:nvSpPr>
        <p:spPr>
          <a:xfrm>
            <a:off x="132865" y="6410832"/>
            <a:ext cx="2295782" cy="338554"/>
          </a:xfrm>
          <a:prstGeom prst="rect">
            <a:avLst/>
          </a:prstGeom>
          <a:solidFill>
            <a:srgbClr val="FFFF00"/>
          </a:solidFill>
          <a:ln>
            <a:solidFill>
              <a:srgbClr val="FF0000"/>
            </a:solidFill>
          </a:ln>
        </p:spPr>
        <p:txBody>
          <a:bodyPr wrap="square" rtlCol="0">
            <a:spAutoFit/>
          </a:bodyPr>
          <a:lstStyle/>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4: Tips for Impulse Control Disorder</a:t>
            </a:r>
          </a:p>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Tips, 2021</a:t>
            </a: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5" name="Picture 34">
            <a:extLst>
              <a:ext uri="{FF2B5EF4-FFF2-40B4-BE49-F238E27FC236}">
                <a16:creationId xmlns:a16="http://schemas.microsoft.com/office/drawing/2014/main" id="{0847FE5B-6ED0-03C7-B8B6-61B6C11255B2}"/>
              </a:ext>
            </a:extLst>
          </p:cNvPr>
          <p:cNvPicPr>
            <a:picLocks noChangeAspect="1"/>
          </p:cNvPicPr>
          <p:nvPr/>
        </p:nvPicPr>
        <p:blipFill>
          <a:blip r:embed="rId7"/>
          <a:stretch>
            <a:fillRect/>
          </a:stretch>
        </p:blipFill>
        <p:spPr>
          <a:xfrm>
            <a:off x="3803135" y="5380453"/>
            <a:ext cx="1579244" cy="1271877"/>
          </a:xfrm>
          <a:prstGeom prst="rect">
            <a:avLst/>
          </a:prstGeom>
          <a:ln>
            <a:noFill/>
          </a:ln>
          <a:effectLst>
            <a:outerShdw blurRad="292100" dist="139700" dir="2700000" algn="tl" rotWithShape="0">
              <a:srgbClr val="333333">
                <a:alpha val="65000"/>
              </a:srgbClr>
            </a:outerShdw>
          </a:effectLst>
        </p:spPr>
      </p:pic>
      <p:sp>
        <p:nvSpPr>
          <p:cNvPr id="37" name="TextBox 36">
            <a:extLst>
              <a:ext uri="{FF2B5EF4-FFF2-40B4-BE49-F238E27FC236}">
                <a16:creationId xmlns:a16="http://schemas.microsoft.com/office/drawing/2014/main" id="{D917E8DF-F228-1156-47DD-3D9F168D471A}"/>
              </a:ext>
            </a:extLst>
          </p:cNvPr>
          <p:cNvSpPr txBox="1"/>
          <p:nvPr/>
        </p:nvSpPr>
        <p:spPr>
          <a:xfrm>
            <a:off x="5476562" y="5538934"/>
            <a:ext cx="1489979" cy="707886"/>
          </a:xfrm>
          <a:prstGeom prst="rect">
            <a:avLst/>
          </a:prstGeom>
          <a:solidFill>
            <a:srgbClr val="FFFF00"/>
          </a:solidFill>
          <a:ln>
            <a:solidFill>
              <a:srgbClr val="FF0000"/>
            </a:solidFill>
          </a:ln>
        </p:spPr>
        <p:txBody>
          <a:bodyPr wrap="square" rtlCol="0">
            <a:spAutoFit/>
          </a:bodyPr>
          <a:lstStyle/>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5: Neurobiology and Clinical features of Impulse Control failures</a:t>
            </a:r>
          </a:p>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Matthieu Béreau, Krack et al., 2019</a:t>
            </a: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9" name="Picture 38">
            <a:extLst>
              <a:ext uri="{FF2B5EF4-FFF2-40B4-BE49-F238E27FC236}">
                <a16:creationId xmlns:a16="http://schemas.microsoft.com/office/drawing/2014/main" id="{D909F698-3F08-C1AC-C786-0BC2AA207A2E}"/>
              </a:ext>
            </a:extLst>
          </p:cNvPr>
          <p:cNvPicPr>
            <a:picLocks noChangeAspect="1"/>
          </p:cNvPicPr>
          <p:nvPr/>
        </p:nvPicPr>
        <p:blipFill>
          <a:blip r:embed="rId8"/>
          <a:stretch>
            <a:fillRect/>
          </a:stretch>
        </p:blipFill>
        <p:spPr>
          <a:xfrm>
            <a:off x="10378524" y="3850219"/>
            <a:ext cx="1223362" cy="971013"/>
          </a:xfrm>
          <a:prstGeom prst="rect">
            <a:avLst/>
          </a:prstGeom>
          <a:ln>
            <a:noFill/>
          </a:ln>
          <a:effectLst>
            <a:outerShdw blurRad="292100" dist="139700" dir="2700000" algn="tl" rotWithShape="0">
              <a:srgbClr val="333333">
                <a:alpha val="65000"/>
              </a:srgbClr>
            </a:outerShdw>
          </a:effectLst>
        </p:spPr>
      </p:pic>
      <p:sp>
        <p:nvSpPr>
          <p:cNvPr id="41" name="TextBox 40">
            <a:extLst>
              <a:ext uri="{FF2B5EF4-FFF2-40B4-BE49-F238E27FC236}">
                <a16:creationId xmlns:a16="http://schemas.microsoft.com/office/drawing/2014/main" id="{46490844-2662-EB0D-3490-319346A08DB0}"/>
              </a:ext>
            </a:extLst>
          </p:cNvPr>
          <p:cNvSpPr txBox="1"/>
          <p:nvPr/>
        </p:nvSpPr>
        <p:spPr>
          <a:xfrm>
            <a:off x="9898359" y="4925062"/>
            <a:ext cx="2273827" cy="461665"/>
          </a:xfrm>
          <a:prstGeom prst="rect">
            <a:avLst/>
          </a:prstGeom>
          <a:solidFill>
            <a:srgbClr val="FFFF00"/>
          </a:solidFill>
          <a:ln>
            <a:solidFill>
              <a:srgbClr val="FF0000"/>
            </a:solidFill>
          </a:ln>
        </p:spPr>
        <p:txBody>
          <a:bodyPr wrap="square" rtlCol="0">
            <a:spAutoFit/>
          </a:bodyPr>
          <a:lstStyle/>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6: Risk factors of Impulse Control Disorders</a:t>
            </a:r>
          </a:p>
          <a:p>
            <a:pPr algn="ct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 </a:t>
            </a:r>
            <a:r>
              <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Rodríguez-Violante and Antonini, 2019</a:t>
            </a:r>
            <a:r>
              <a:rPr lang="en-US"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IN" sz="8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2004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85EE7-283D-8165-C7F0-A754B8414D2B}"/>
              </a:ext>
            </a:extLst>
          </p:cNvPr>
          <p:cNvSpPr>
            <a:spLocks noGrp="1"/>
          </p:cNvSpPr>
          <p:nvPr>
            <p:ph type="title"/>
          </p:nvPr>
        </p:nvSpPr>
        <p:spPr>
          <a:xfrm>
            <a:off x="3618271" y="167490"/>
            <a:ext cx="4906297" cy="392950"/>
          </a:xfrm>
          <a:ln>
            <a:solidFill>
              <a:srgbClr val="FF0000"/>
            </a:solidFill>
          </a:ln>
          <a:effectLst>
            <a:softEdge rad="31750"/>
          </a:effectLst>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 List</a:t>
            </a:r>
            <a:endParaRPr lang="en-IN"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ECC34F6-8225-F3B1-6635-D86FD7FFA099}"/>
              </a:ext>
            </a:extLst>
          </p:cNvPr>
          <p:cNvSpPr>
            <a:spLocks noGrp="1"/>
          </p:cNvSpPr>
          <p:nvPr>
            <p:ph idx="1"/>
          </p:nvPr>
        </p:nvSpPr>
        <p:spPr>
          <a:xfrm>
            <a:off x="403609" y="1061885"/>
            <a:ext cx="11669917" cy="5309418"/>
          </a:xfrm>
          <a:gradFill>
            <a:gsLst>
              <a:gs pos="100000">
                <a:schemeClr val="bg1"/>
              </a:gs>
              <a:gs pos="100000">
                <a:schemeClr val="accent5">
                  <a:lumMod val="105000"/>
                  <a:satMod val="103000"/>
                  <a:tint val="73000"/>
                </a:schemeClr>
              </a:gs>
              <a:gs pos="100000">
                <a:schemeClr val="accent5">
                  <a:lumMod val="105000"/>
                  <a:satMod val="109000"/>
                  <a:tint val="81000"/>
                </a:schemeClr>
              </a:gs>
            </a:gsLst>
          </a:gradFill>
        </p:spPr>
        <p:style>
          <a:lnRef idx="1">
            <a:schemeClr val="accent5"/>
          </a:lnRef>
          <a:fillRef idx="2">
            <a:schemeClr val="accent5"/>
          </a:fillRef>
          <a:effectRef idx="1">
            <a:schemeClr val="accent5"/>
          </a:effectRef>
          <a:fontRef idx="minor">
            <a:schemeClr val="dk1"/>
          </a:fontRef>
        </p:style>
        <p:txBody>
          <a:bodyPr>
            <a:normAutofit/>
          </a:bodyPr>
          <a:lstStyle/>
          <a:p>
            <a:pPr algn="just"/>
            <a:r>
              <a:rPr lang="en-GB" sz="1200" dirty="0">
                <a:latin typeface="Arial" panose="020B0604020202020204" pitchFamily="34" charset="0"/>
                <a:cs typeface="Arial" panose="020B0604020202020204" pitchFamily="34" charset="0"/>
              </a:rPr>
              <a:t>Atewologun, F., Adigun, O.A., </a:t>
            </a:r>
            <a:r>
              <a:rPr lang="en-GB" sz="1200" dirty="0" err="1">
                <a:latin typeface="Arial" panose="020B0604020202020204" pitchFamily="34" charset="0"/>
                <a:cs typeface="Arial" panose="020B0604020202020204" pitchFamily="34" charset="0"/>
              </a:rPr>
              <a:t>Okesanya</a:t>
            </a:r>
            <a:r>
              <a:rPr lang="en-GB" sz="1200" dirty="0">
                <a:latin typeface="Arial" panose="020B0604020202020204" pitchFamily="34" charset="0"/>
                <a:cs typeface="Arial" panose="020B0604020202020204" pitchFamily="34" charset="0"/>
              </a:rPr>
              <a:t>, O.J., Hassan, H.K., Olabode, O.N., Micheal, A.S., Ahmed, M.M., </a:t>
            </a:r>
            <a:r>
              <a:rPr lang="en-GB" sz="1200" dirty="0" err="1">
                <a:latin typeface="Arial" panose="020B0604020202020204" pitchFamily="34" charset="0"/>
                <a:cs typeface="Arial" panose="020B0604020202020204" pitchFamily="34" charset="0"/>
              </a:rPr>
              <a:t>Ukoaka</a:t>
            </a:r>
            <a:r>
              <a:rPr lang="en-GB" sz="1200" dirty="0">
                <a:latin typeface="Arial" panose="020B0604020202020204" pitchFamily="34" charset="0"/>
                <a:cs typeface="Arial" panose="020B0604020202020204" pitchFamily="34" charset="0"/>
              </a:rPr>
              <a:t>, B.M., Idris, N.B., Oso, T.A. and Lucero-</a:t>
            </a:r>
            <a:r>
              <a:rPr lang="en-GB" sz="1200" dirty="0" err="1">
                <a:latin typeface="Arial" panose="020B0604020202020204" pitchFamily="34" charset="0"/>
                <a:cs typeface="Arial" panose="020B0604020202020204" pitchFamily="34" charset="0"/>
              </a:rPr>
              <a:t>Prisno</a:t>
            </a:r>
            <a:r>
              <a:rPr lang="en-GB" sz="1200" dirty="0">
                <a:latin typeface="Arial" panose="020B0604020202020204" pitchFamily="34" charset="0"/>
                <a:cs typeface="Arial" panose="020B0604020202020204" pitchFamily="34" charset="0"/>
              </a:rPr>
              <a:t> III, D.E. (2025). A comprehensive review of mental health services across selected countries in sub-Saharan Africa: assessing progress, challenges, and future direction. </a:t>
            </a:r>
            <a:r>
              <a:rPr lang="en-GB" sz="1200" i="1" dirty="0">
                <a:latin typeface="Arial" panose="020B0604020202020204" pitchFamily="34" charset="0"/>
                <a:cs typeface="Arial" panose="020B0604020202020204" pitchFamily="34" charset="0"/>
              </a:rPr>
              <a:t>Discover mental health</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5</a:t>
            </a:r>
            <a:r>
              <a:rPr lang="en-GB" sz="1200" dirty="0">
                <a:latin typeface="Arial" panose="020B0604020202020204" pitchFamily="34" charset="0"/>
                <a:cs typeface="Arial" panose="020B0604020202020204" pitchFamily="34" charset="0"/>
              </a:rPr>
              <a:t>(1), pp.49.  Available at: https://link.springer.com/article/10.1007/s44192-025-00177-7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Bagga, P., Das, A.K., </a:t>
            </a:r>
            <a:r>
              <a:rPr lang="en-GB" sz="1200" dirty="0" err="1">
                <a:latin typeface="Arial" panose="020B0604020202020204" pitchFamily="34" charset="0"/>
                <a:cs typeface="Arial" panose="020B0604020202020204" pitchFamily="34" charset="0"/>
              </a:rPr>
              <a:t>Chamola</a:t>
            </a:r>
            <a:r>
              <a:rPr lang="en-GB" sz="1200" dirty="0">
                <a:latin typeface="Arial" panose="020B0604020202020204" pitchFamily="34" charset="0"/>
                <a:cs typeface="Arial" panose="020B0604020202020204" pitchFamily="34" charset="0"/>
              </a:rPr>
              <a:t>, V. and </a:t>
            </a:r>
            <a:r>
              <a:rPr lang="en-GB" sz="1200" dirty="0" err="1">
                <a:latin typeface="Arial" panose="020B0604020202020204" pitchFamily="34" charset="0"/>
                <a:cs typeface="Arial" panose="020B0604020202020204" pitchFamily="34" charset="0"/>
              </a:rPr>
              <a:t>Guizani</a:t>
            </a:r>
            <a:r>
              <a:rPr lang="en-GB" sz="1200" dirty="0">
                <a:latin typeface="Arial" panose="020B0604020202020204" pitchFamily="34" charset="0"/>
                <a:cs typeface="Arial" panose="020B0604020202020204" pitchFamily="34" charset="0"/>
              </a:rPr>
              <a:t>, M. (2022). Blockchain-envisioned access control for internet of things applications: a comprehensive survey and future directions. </a:t>
            </a:r>
            <a:r>
              <a:rPr lang="en-GB" sz="1200" i="1" dirty="0">
                <a:latin typeface="Arial" panose="020B0604020202020204" pitchFamily="34" charset="0"/>
                <a:cs typeface="Arial" panose="020B0604020202020204" pitchFamily="34" charset="0"/>
              </a:rPr>
              <a:t>Telecommunication Systems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81</a:t>
            </a:r>
            <a:r>
              <a:rPr lang="en-GB" sz="1200" dirty="0">
                <a:latin typeface="Arial" panose="020B0604020202020204" pitchFamily="34" charset="0"/>
                <a:cs typeface="Arial" panose="020B0604020202020204" pitchFamily="34" charset="0"/>
              </a:rPr>
              <a:t>(1), pp.125-173.  Available at: https://link.springer.com/article/10.1007/s11235-022-00938-7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Chengoden, R., Victor, N., Huynh-The, T., </a:t>
            </a:r>
            <a:r>
              <a:rPr lang="en-GB" sz="1200" dirty="0" err="1">
                <a:latin typeface="Arial" panose="020B0604020202020204" pitchFamily="34" charset="0"/>
                <a:cs typeface="Arial" panose="020B0604020202020204" pitchFamily="34" charset="0"/>
              </a:rPr>
              <a:t>Yenduri</a:t>
            </a:r>
            <a:r>
              <a:rPr lang="en-GB" sz="1200" dirty="0">
                <a:latin typeface="Arial" panose="020B0604020202020204" pitchFamily="34" charset="0"/>
                <a:cs typeface="Arial" panose="020B0604020202020204" pitchFamily="34" charset="0"/>
              </a:rPr>
              <a:t>, G., Jhaveri, R.H., </a:t>
            </a:r>
            <a:r>
              <a:rPr lang="en-GB" sz="1200" dirty="0" err="1">
                <a:latin typeface="Arial" panose="020B0604020202020204" pitchFamily="34" charset="0"/>
                <a:cs typeface="Arial" panose="020B0604020202020204" pitchFamily="34" charset="0"/>
              </a:rPr>
              <a:t>Alazab</a:t>
            </a:r>
            <a:r>
              <a:rPr lang="en-GB" sz="1200" dirty="0">
                <a:latin typeface="Arial" panose="020B0604020202020204" pitchFamily="34" charset="0"/>
                <a:cs typeface="Arial" panose="020B0604020202020204" pitchFamily="34" charset="0"/>
              </a:rPr>
              <a:t>, M., Bhattacharya, S., Hegde, P., </a:t>
            </a:r>
            <a:r>
              <a:rPr lang="en-GB" sz="1200" dirty="0" err="1">
                <a:latin typeface="Arial" panose="020B0604020202020204" pitchFamily="34" charset="0"/>
                <a:cs typeface="Arial" panose="020B0604020202020204" pitchFamily="34" charset="0"/>
              </a:rPr>
              <a:t>Maddikunta</a:t>
            </a:r>
            <a:r>
              <a:rPr lang="en-GB" sz="1200" dirty="0">
                <a:latin typeface="Arial" panose="020B0604020202020204" pitchFamily="34" charset="0"/>
                <a:cs typeface="Arial" panose="020B0604020202020204" pitchFamily="34" charset="0"/>
              </a:rPr>
              <a:t>, P.K.R. and </a:t>
            </a:r>
            <a:r>
              <a:rPr lang="en-GB" sz="1200" dirty="0" err="1">
                <a:latin typeface="Arial" panose="020B0604020202020204" pitchFamily="34" charset="0"/>
                <a:cs typeface="Arial" panose="020B0604020202020204" pitchFamily="34" charset="0"/>
              </a:rPr>
              <a:t>Gadekallu</a:t>
            </a:r>
            <a:r>
              <a:rPr lang="en-GB" sz="1200" dirty="0">
                <a:latin typeface="Arial" panose="020B0604020202020204" pitchFamily="34" charset="0"/>
                <a:cs typeface="Arial" panose="020B0604020202020204" pitchFamily="34" charset="0"/>
              </a:rPr>
              <a:t>, T.R. (2023). Metaverse for healthcare: a survey on potential applications, challenges and future directions. </a:t>
            </a:r>
            <a:r>
              <a:rPr lang="en-GB" sz="1200" i="1" dirty="0">
                <a:latin typeface="Arial" panose="020B0604020202020204" pitchFamily="34" charset="0"/>
                <a:cs typeface="Arial" panose="020B0604020202020204" pitchFamily="34" charset="0"/>
              </a:rPr>
              <a:t>IEEE Access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11</a:t>
            </a:r>
            <a:r>
              <a:rPr lang="en-GB" sz="1200" dirty="0">
                <a:latin typeface="Arial" panose="020B0604020202020204" pitchFamily="34" charset="0"/>
                <a:cs typeface="Arial" panose="020B0604020202020204" pitchFamily="34" charset="0"/>
              </a:rPr>
              <a:t>, pp.12765-12795.  Available at: https://ieeexplore.ieee.org/abstract/document/10034994/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IN" sz="1200" dirty="0">
                <a:latin typeface="Arial" panose="020B0604020202020204" pitchFamily="34" charset="0"/>
                <a:cs typeface="Arial" panose="020B0604020202020204" pitchFamily="34" charset="0"/>
              </a:rPr>
              <a:t>Debove, I., Paschen, S., Amstutz, D., Cardoso, F., Jean‐Christophe </a:t>
            </a:r>
            <a:r>
              <a:rPr lang="en-IN" sz="1200" dirty="0" err="1">
                <a:latin typeface="Arial" panose="020B0604020202020204" pitchFamily="34" charset="0"/>
                <a:cs typeface="Arial" panose="020B0604020202020204" pitchFamily="34" charset="0"/>
              </a:rPr>
              <a:t>Corvol</a:t>
            </a:r>
            <a:r>
              <a:rPr lang="en-IN" sz="1200" dirty="0">
                <a:latin typeface="Arial" panose="020B0604020202020204" pitchFamily="34" charset="0"/>
                <a:cs typeface="Arial" panose="020B0604020202020204" pitchFamily="34" charset="0"/>
              </a:rPr>
              <a:t>, Victor S.C. Fung, Lang, A.E., Pablo Martinez Martin, Rodríguez‐Oroz, M.C., Weintraub, D., Krack, P. and Günther </a:t>
            </a:r>
            <a:r>
              <a:rPr lang="en-IN" sz="1200" dirty="0" err="1">
                <a:latin typeface="Arial" panose="020B0604020202020204" pitchFamily="34" charset="0"/>
                <a:cs typeface="Arial" panose="020B0604020202020204" pitchFamily="34" charset="0"/>
              </a:rPr>
              <a:t>Deuschl</a:t>
            </a:r>
            <a:r>
              <a:rPr lang="en-IN" sz="1200" dirty="0">
                <a:latin typeface="Arial" panose="020B0604020202020204" pitchFamily="34" charset="0"/>
                <a:cs typeface="Arial" panose="020B0604020202020204" pitchFamily="34" charset="0"/>
              </a:rPr>
              <a:t> (2024). Management of Impulse Control and Related Disorders in Parkinson’s Disease: An Expert Consensus. </a:t>
            </a:r>
            <a:r>
              <a:rPr lang="en-IN" sz="1200" i="1" dirty="0">
                <a:latin typeface="Arial" panose="020B0604020202020204" pitchFamily="34" charset="0"/>
                <a:cs typeface="Arial" panose="020B0604020202020204" pitchFamily="34" charset="0"/>
              </a:rPr>
              <a:t>Movement Disorders</a:t>
            </a:r>
            <a:r>
              <a:rPr lang="en-IN"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Available at: </a:t>
            </a:r>
            <a:r>
              <a:rPr lang="en-IN" sz="1200" dirty="0">
                <a:latin typeface="Arial" panose="020B0604020202020204" pitchFamily="34" charset="0"/>
                <a:cs typeface="Arial" panose="020B0604020202020204" pitchFamily="34" charset="0"/>
              </a:rPr>
              <a:t>https://doi.org/10.1002/mds.29700. </a:t>
            </a:r>
            <a:r>
              <a:rPr lang="en-GB" sz="1200" dirty="0">
                <a:latin typeface="Arial" panose="020B0604020202020204" pitchFamily="34" charset="0"/>
                <a:cs typeface="Arial" panose="020B0604020202020204" pitchFamily="34" charset="0"/>
              </a:rPr>
              <a:t>[Accessed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Guo, S.B., Liu, D.Y., Fang, X.J., Meng, Y., Zhou, Z.Z., Li, J., Li, M., Luo, L.L., Li, H.L., Cai, X.Y. and Huang, W.J. (2026). Current concerns and future directions of large language model ChatGPT in medicine: a machine-learning-driven global-scale bibliometric analysis. </a:t>
            </a:r>
            <a:r>
              <a:rPr lang="en-GB" sz="1200" i="1" dirty="0">
                <a:latin typeface="Arial" panose="020B0604020202020204" pitchFamily="34" charset="0"/>
                <a:cs typeface="Arial" panose="020B0604020202020204" pitchFamily="34" charset="0"/>
              </a:rPr>
              <a:t>International Journal of Surgery</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112</a:t>
            </a:r>
            <a:r>
              <a:rPr lang="en-GB" sz="1200" dirty="0">
                <a:latin typeface="Arial" panose="020B0604020202020204" pitchFamily="34" charset="0"/>
                <a:cs typeface="Arial" panose="020B0604020202020204" pitchFamily="34" charset="0"/>
              </a:rPr>
              <a:t>(2), pp.2805-2822.  Available at: https://journals.lww.com/international-journal-of-surgery/fulltext/2026/02000/current_concerns_and_future_directions_of_large.52.aspx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Health Research Authority. (2020). </a:t>
            </a:r>
            <a:r>
              <a:rPr lang="en-GB" sz="1200" i="1" dirty="0">
                <a:latin typeface="Arial" panose="020B0604020202020204" pitchFamily="34" charset="0"/>
                <a:cs typeface="Arial" panose="020B0604020202020204" pitchFamily="34" charset="0"/>
              </a:rPr>
              <a:t>Impulse control disorders and dopamine agonists in Parkinson’s disease</a:t>
            </a:r>
            <a:r>
              <a:rPr lang="en-GB" sz="1200" dirty="0">
                <a:latin typeface="Arial" panose="020B0604020202020204" pitchFamily="34" charset="0"/>
                <a:cs typeface="Arial" panose="020B0604020202020204" pitchFamily="34" charset="0"/>
              </a:rPr>
              <a:t>. [online] Available at: https://www.hra.nhs.uk/planning-and-improving-research/application-summaries/research-summaries/impulse-control-disorders-and-dopamine-agonists-in-parkinsons-disease/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IN" sz="1200" dirty="0">
                <a:latin typeface="Arial" panose="020B0604020202020204" pitchFamily="34" charset="0"/>
                <a:cs typeface="Arial" panose="020B0604020202020204" pitchFamily="34" charset="0"/>
              </a:rPr>
              <a:t>Matthieu Béreau, Krack, P., Brüggemann, N. and </a:t>
            </a:r>
            <a:r>
              <a:rPr lang="en-IN" sz="1200" dirty="0" err="1">
                <a:latin typeface="Arial" panose="020B0604020202020204" pitchFamily="34" charset="0"/>
                <a:cs typeface="Arial" panose="020B0604020202020204" pitchFamily="34" charset="0"/>
              </a:rPr>
              <a:t>Münte</a:t>
            </a:r>
            <a:r>
              <a:rPr lang="en-IN" sz="1200" dirty="0">
                <a:latin typeface="Arial" panose="020B0604020202020204" pitchFamily="34" charset="0"/>
                <a:cs typeface="Arial" panose="020B0604020202020204" pitchFamily="34" charset="0"/>
              </a:rPr>
              <a:t>, T.F. (2019). Neurobiology and clinical features of impulse control failure in Parkinson’s disease. </a:t>
            </a:r>
            <a:r>
              <a:rPr lang="en-IN" sz="1200" i="1" dirty="0">
                <a:latin typeface="Arial" panose="020B0604020202020204" pitchFamily="34" charset="0"/>
                <a:cs typeface="Arial" panose="020B0604020202020204" pitchFamily="34" charset="0"/>
              </a:rPr>
              <a:t>Neurological Research and Practice</a:t>
            </a:r>
            <a:r>
              <a:rPr lang="en-IN" sz="1200" dirty="0">
                <a:latin typeface="Arial" panose="020B0604020202020204" pitchFamily="34" charset="0"/>
                <a:cs typeface="Arial" panose="020B0604020202020204" pitchFamily="34" charset="0"/>
              </a:rPr>
              <a:t>, 1(1). </a:t>
            </a:r>
            <a:r>
              <a:rPr lang="en-GB" sz="1200" dirty="0">
                <a:latin typeface="Arial" panose="020B0604020202020204" pitchFamily="34" charset="0"/>
                <a:cs typeface="Arial" panose="020B0604020202020204" pitchFamily="34" charset="0"/>
              </a:rPr>
              <a:t>Available at: </a:t>
            </a:r>
            <a:r>
              <a:rPr lang="en-IN" sz="1200" dirty="0">
                <a:latin typeface="Arial" panose="020B0604020202020204" pitchFamily="34" charset="0"/>
                <a:cs typeface="Arial" panose="020B0604020202020204" pitchFamily="34" charset="0"/>
              </a:rPr>
              <a:t>https://doi.org/10.1186/s42466-019-0013-5. </a:t>
            </a:r>
            <a:r>
              <a:rPr lang="en-GB" sz="1200" dirty="0">
                <a:latin typeface="Arial" panose="020B0604020202020204" pitchFamily="34" charset="0"/>
                <a:cs typeface="Arial" panose="020B0604020202020204" pitchFamily="34" charset="0"/>
              </a:rPr>
              <a:t>[Accessed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IN" sz="1200" dirty="0">
                <a:latin typeface="Arial" panose="020B0604020202020204" pitchFamily="34" charset="0"/>
                <a:cs typeface="Arial" panose="020B0604020202020204" pitchFamily="34" charset="0"/>
              </a:rPr>
              <a:t>Microgility (2025). </a:t>
            </a:r>
            <a:r>
              <a:rPr lang="en-IN" sz="1200" i="1" dirty="0">
                <a:latin typeface="Arial" panose="020B0604020202020204" pitchFamily="34" charset="0"/>
                <a:cs typeface="Arial" panose="020B0604020202020204" pitchFamily="34" charset="0"/>
              </a:rPr>
              <a:t>Impulse Control Disorder: Types, Causes &amp; Treatment</a:t>
            </a:r>
            <a:r>
              <a:rPr lang="en-IN" sz="1200" dirty="0">
                <a:latin typeface="Arial" panose="020B0604020202020204" pitchFamily="34" charset="0"/>
                <a:cs typeface="Arial" panose="020B0604020202020204" pitchFamily="34" charset="0"/>
              </a:rPr>
              <a:t>. [online] Faith </a:t>
            </a:r>
            <a:r>
              <a:rPr lang="en-IN" sz="1200" dirty="0" err="1">
                <a:latin typeface="Arial" panose="020B0604020202020204" pitchFamily="34" charset="0"/>
                <a:cs typeface="Arial" panose="020B0604020202020204" pitchFamily="34" charset="0"/>
              </a:rPr>
              <a:t>behaviroal</a:t>
            </a:r>
            <a:r>
              <a:rPr lang="en-IN" sz="1200" dirty="0">
                <a:latin typeface="Arial" panose="020B0604020202020204" pitchFamily="34" charset="0"/>
                <a:cs typeface="Arial" panose="020B0604020202020204" pitchFamily="34" charset="0"/>
              </a:rPr>
              <a:t> Health. Available at: https://faithbehavioralhealth.com/impulse-control-disorder/. </a:t>
            </a:r>
            <a:r>
              <a:rPr lang="en-GB" sz="1200" dirty="0">
                <a:latin typeface="Arial" panose="020B0604020202020204" pitchFamily="34" charset="0"/>
                <a:cs typeface="Arial" panose="020B0604020202020204" pitchFamily="34" charset="0"/>
              </a:rPr>
              <a:t>[Accessed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NHS (2025). </a:t>
            </a:r>
            <a:r>
              <a:rPr lang="en-GB" sz="1200" i="1" dirty="0">
                <a:latin typeface="Arial" panose="020B0604020202020204" pitchFamily="34" charset="0"/>
                <a:cs typeface="Arial" panose="020B0604020202020204" pitchFamily="34" charset="0"/>
              </a:rPr>
              <a:t>NHS</a:t>
            </a:r>
            <a:r>
              <a:rPr lang="en-GB" sz="1200" dirty="0">
                <a:latin typeface="Arial" panose="020B0604020202020204" pitchFamily="34" charset="0"/>
                <a:cs typeface="Arial" panose="020B0604020202020204" pitchFamily="34" charset="0"/>
              </a:rPr>
              <a:t>. [online] NHS. Available at: https://www.nhs.uk/.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a:p>
            <a:pPr algn="just"/>
            <a:r>
              <a:rPr lang="en-GB" sz="1200" dirty="0">
                <a:latin typeface="Arial" panose="020B0604020202020204" pitchFamily="34" charset="0"/>
                <a:cs typeface="Arial" panose="020B0604020202020204" pitchFamily="34" charset="0"/>
              </a:rPr>
              <a:t>Osama, M., Ateya, A.A., Sayed, M.S., Hammad, M., </a:t>
            </a:r>
            <a:r>
              <a:rPr lang="en-GB" sz="1200" dirty="0" err="1">
                <a:latin typeface="Arial" panose="020B0604020202020204" pitchFamily="34" charset="0"/>
                <a:cs typeface="Arial" panose="020B0604020202020204" pitchFamily="34" charset="0"/>
              </a:rPr>
              <a:t>Pławiak</a:t>
            </a:r>
            <a:r>
              <a:rPr lang="en-GB" sz="1200" dirty="0">
                <a:latin typeface="Arial" panose="020B0604020202020204" pitchFamily="34" charset="0"/>
                <a:cs typeface="Arial" panose="020B0604020202020204" pitchFamily="34" charset="0"/>
              </a:rPr>
              <a:t>, P., Abd El-Latif, A.A. and Elsayed, R.A. (2023). Internet of medical things and healthcare 4.0: Trends, requirements, challenges, and research directions. </a:t>
            </a:r>
            <a:r>
              <a:rPr lang="en-GB" sz="1200" i="1" dirty="0">
                <a:latin typeface="Arial" panose="020B0604020202020204" pitchFamily="34" charset="0"/>
                <a:cs typeface="Arial" panose="020B0604020202020204" pitchFamily="34" charset="0"/>
              </a:rPr>
              <a:t>Sensors</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23</a:t>
            </a:r>
            <a:r>
              <a:rPr lang="en-GB" sz="1200" dirty="0">
                <a:latin typeface="Arial" panose="020B0604020202020204" pitchFamily="34" charset="0"/>
                <a:cs typeface="Arial" panose="020B0604020202020204" pitchFamily="34" charset="0"/>
              </a:rPr>
              <a:t>(17), pp.7435.  Available at: https://www.mdpi.com/1424-8220/23/17/7435 [Accessed on: 2</a:t>
            </a:r>
            <a:r>
              <a:rPr lang="en-GB" sz="1200" baseline="30000" dirty="0">
                <a:latin typeface="Arial" panose="020B0604020202020204" pitchFamily="34" charset="0"/>
                <a:cs typeface="Arial" panose="020B0604020202020204" pitchFamily="34" charset="0"/>
              </a:rPr>
              <a:t>nd</a:t>
            </a:r>
            <a:r>
              <a:rPr lang="en-GB" sz="1200" dirty="0">
                <a:latin typeface="Arial" panose="020B0604020202020204" pitchFamily="34" charset="0"/>
                <a:cs typeface="Arial" panose="020B0604020202020204" pitchFamily="34" charset="0"/>
              </a:rPr>
              <a:t> June 2026]</a:t>
            </a:r>
            <a:endParaRPr lang="en-IN"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2166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ED3A18-8A1F-404C-8CB2-7E3008A56F85}"/>
              </a:ext>
            </a:extLst>
          </p:cNvPr>
          <p:cNvSpPr>
            <a:spLocks noGrp="1"/>
          </p:cNvSpPr>
          <p:nvPr>
            <p:ph idx="1"/>
          </p:nvPr>
        </p:nvSpPr>
        <p:spPr>
          <a:xfrm>
            <a:off x="838200" y="501445"/>
            <a:ext cx="10515600" cy="5675518"/>
          </a:xfrm>
        </p:spPr>
        <p:txBody>
          <a:bodyPr>
            <a:normAutofit fontScale="55000" lnSpcReduction="20000"/>
          </a:bodyPr>
          <a:lstStyle/>
          <a:p>
            <a:r>
              <a:rPr lang="en-GB" dirty="0"/>
              <a:t>Rodríguez-Violante, M. and Antonini, A. (2019). Editorial: Impulse Control Disorders, Impulsivity and Related </a:t>
            </a:r>
            <a:r>
              <a:rPr lang="en-GB" dirty="0" err="1"/>
              <a:t>Behaviors</a:t>
            </a:r>
            <a:r>
              <a:rPr lang="en-GB" dirty="0"/>
              <a:t> in Parkinson’s Disease. Frontiers in Neurology, 10. Available at: https://doi.org/10.3389/fneur.2019.00972. [Accessed on: 2nd June 2026]</a:t>
            </a:r>
          </a:p>
          <a:p>
            <a:r>
              <a:rPr lang="en-GB" dirty="0"/>
              <a:t>Ross, S., Agrawal, M., Griffiths, R.R., Grob, C., Berger, A. and </a:t>
            </a:r>
            <a:r>
              <a:rPr lang="en-GB" dirty="0" err="1"/>
              <a:t>Henningfield</a:t>
            </a:r>
            <a:r>
              <a:rPr lang="en-GB" dirty="0"/>
              <a:t>, J.E. (2022). Psychedelic-assisted psychotherapy to treat psychiatric and existential distress in life-threatening medical illnesses and palliative care. Neuropharmacology, 216, pp.109-174.  Available at: https://www.sciencedirect.com/science/article/pii/S0028390822002337 [Accessed on: 2nd June 2026]</a:t>
            </a:r>
          </a:p>
          <a:p>
            <a:r>
              <a:rPr lang="en-GB" dirty="0"/>
              <a:t>Tips (2021). Parkinson Secrets. [online] Parkinson Secrets. Available at: https://www.parkinsonsecrets.com/blog/2021/4/19/tips-for-impulse-control-disorder-disorder-icd-and-parkinsons-disease-pkks5. [Accessed on: 2nd June 2026]</a:t>
            </a:r>
          </a:p>
          <a:p>
            <a:r>
              <a:rPr lang="en-GB" dirty="0"/>
              <a:t>Ullah, H., Manickam, S., Obaidat, M., Laghari, S.U.A. and Uddin, M. (2023). Exploring the potential of metaverse technology in healthcare: Applications, challenges, and future directions. IEEE Access, 11, pp.69686-69707.  Available at: https://ieeexplore.ieee.org/abstract/document/10153590/ [Accessed on: 2nd June 2026]</a:t>
            </a:r>
          </a:p>
          <a:p>
            <a:r>
              <a:rPr lang="en-GB" dirty="0"/>
              <a:t>Wei, Q., Pan, S., Liu, X., Hong, M., Nong, C. and Zhang, W. (2025). The integration of AI in nursing: addressing current applications, challenges, and future directions. Frontiers in medicine, 12, pp.1545420.  Available at: https://www.frontiersin.org/journals/medicine/articles/10.3389/fmed.2025.1545420/full [Accessed on: 2nd June 2026]</a:t>
            </a:r>
          </a:p>
          <a:p>
            <a:r>
              <a:rPr lang="en-GB" dirty="0"/>
              <a:t>World Health Organisation (2025). World Health Organisation. [online] Who.int. Available at: https://www.who.int/. [Accessed on: 2nd June 2026]</a:t>
            </a:r>
          </a:p>
          <a:p>
            <a:r>
              <a:rPr lang="en-GB" dirty="0"/>
              <a:t>Zaks, Z. (2024). Changing the medical model of disability to the normalisation model of disability: Clarifying the past to create a new future direction. Disability &amp; Society, 39(12), pp.3233-3260.  Available at: https://www.tandfonline.com/doi/abs/10.1080/09687599.2023.2255926 [Accessed on: 2nd June 2026]</a:t>
            </a:r>
          </a:p>
          <a:p>
            <a:r>
              <a:rPr lang="en-GB" dirty="0"/>
              <a:t>Zhang, M., Liu, C., Tu, J., Tang, M., </a:t>
            </a:r>
            <a:r>
              <a:rPr lang="en-GB" dirty="0" err="1"/>
              <a:t>Ashrafizadeh</a:t>
            </a:r>
            <a:r>
              <a:rPr lang="en-GB" dirty="0"/>
              <a:t>, M., Nabavi, N., Sethi, G., Zhao, P. and Liu, S. (2025). Advances in cancer immunotherapy: historical perspectives, current developments, and future directions. Molecular cancer, 24(1), pp.136.  Available at: https://link.springer.com/article/10.1186/s12943-025-02305-x [Accessed on: 2nd June 2026]</a:t>
            </a:r>
          </a:p>
          <a:p>
            <a:r>
              <a:rPr lang="en-GB" dirty="0"/>
              <a:t>Zhong, G., Chen, T., Zhong, N., Rezapour, T., </a:t>
            </a:r>
            <a:r>
              <a:rPr lang="en-GB" dirty="0" err="1"/>
              <a:t>Haghparast</a:t>
            </a:r>
            <a:r>
              <a:rPr lang="en-GB" dirty="0"/>
              <a:t>, A., Jiang, H., Su, H., Yuan, T., Robbins, T.W., Du, J. and Zhao, M. (2025). Transdiagnostic neuromodulation of impulsivity: current status and future trajectories. Translational Psychiatry, 15(1). Available at: :https://doi.org/10.1038/s41398-025-03415-2. [Accessed on: 2nd June 2026]</a:t>
            </a:r>
          </a:p>
          <a:p>
            <a:endParaRPr lang="en-GB" dirty="0"/>
          </a:p>
        </p:txBody>
      </p:sp>
    </p:spTree>
    <p:extLst>
      <p:ext uri="{BB962C8B-B14F-4D97-AF65-F5344CB8AC3E}">
        <p14:creationId xmlns:p14="http://schemas.microsoft.com/office/powerpoint/2010/main" val="4071428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9FB0070A83184A8206E8AB722F60C7" ma:contentTypeVersion="11" ma:contentTypeDescription="Create a new document." ma:contentTypeScope="" ma:versionID="cc0313c83c24d01d2185fcb4c343c225">
  <xsd:schema xmlns:xsd="http://www.w3.org/2001/XMLSchema" xmlns:xs="http://www.w3.org/2001/XMLSchema" xmlns:p="http://schemas.microsoft.com/office/2006/metadata/properties" xmlns:ns3="2fb9b754-ff8e-487c-b2c9-9bb8e92e13c5" targetNamespace="http://schemas.microsoft.com/office/2006/metadata/properties" ma:root="true" ma:fieldsID="ce83af0dfdc60467a8bc6108b29de14b" ns3:_="">
    <xsd:import namespace="2fb9b754-ff8e-487c-b2c9-9bb8e92e13c5"/>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b9b754-ff8e-487c-b2c9-9bb8e92e13c5"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2fb9b754-ff8e-487c-b2c9-9bb8e92e13c5" xsi:nil="true"/>
  </documentManagement>
</p:properties>
</file>

<file path=customXml/itemProps1.xml><?xml version="1.0" encoding="utf-8"?>
<ds:datastoreItem xmlns:ds="http://schemas.openxmlformats.org/officeDocument/2006/customXml" ds:itemID="{171069F4-8502-4A20-8760-368D9712F9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b9b754-ff8e-487c-b2c9-9bb8e92e13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32BDDB-7345-4331-82A5-19673DB0194A}">
  <ds:schemaRefs>
    <ds:schemaRef ds:uri="http://schemas.microsoft.com/sharepoint/v3/contenttype/forms"/>
  </ds:schemaRefs>
</ds:datastoreItem>
</file>

<file path=customXml/itemProps3.xml><?xml version="1.0" encoding="utf-8"?>
<ds:datastoreItem xmlns:ds="http://schemas.openxmlformats.org/officeDocument/2006/customXml" ds:itemID="{AB5EDC23-BC41-4672-A862-0C3D48DF8583}">
  <ds:schemaRefs>
    <ds:schemaRef ds:uri="http://schemas.microsoft.com/office/2006/metadata/properties"/>
    <ds:schemaRef ds:uri="http://schemas.openxmlformats.org/package/2006/metadata/core-properties"/>
    <ds:schemaRef ds:uri="http://purl.org/dc/elements/1.1/"/>
    <ds:schemaRef ds:uri="http://schemas.microsoft.com/office/2006/documentManagement/types"/>
    <ds:schemaRef ds:uri="http://www.w3.org/XML/1998/namespace"/>
    <ds:schemaRef ds:uri="http://purl.org/dc/dcmitype/"/>
    <ds:schemaRef ds:uri="2fb9b754-ff8e-487c-b2c9-9bb8e92e13c5"/>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331</TotalTime>
  <Words>2681</Words>
  <Application>Microsoft Office PowerPoint</Application>
  <PresentationFormat>Widescreen</PresentationFormat>
  <Paragraphs>86</Paragraphs>
  <Slides>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Aptos</vt:lpstr>
      <vt:lpstr>Aptos Display</vt:lpstr>
      <vt:lpstr>Arial</vt:lpstr>
      <vt:lpstr>Calibri</vt:lpstr>
      <vt:lpstr>Times New Roman</vt:lpstr>
      <vt:lpstr>Office Theme</vt:lpstr>
      <vt:lpstr>PowerPoint Presentation</vt:lpstr>
      <vt:lpstr>PowerPoint Presentation</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Debanjan Sukul</dc:creator>
  <cp:lastModifiedBy>Robert Nzeyimana (2329949)</cp:lastModifiedBy>
  <cp:revision>4</cp:revision>
  <dcterms:created xsi:type="dcterms:W3CDTF">2026-06-02T03:33:36Z</dcterms:created>
  <dcterms:modified xsi:type="dcterms:W3CDTF">2026-06-30T19:57:18Z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0x010100609FB0070A83184A8206E8AB722F60C7</vt:lpwstr>
  </property>
</Properties>
</file>