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6"/>
  </p:notesMasterIdLst>
  <p:handoutMasterIdLst>
    <p:handoutMasterId r:id="rId17"/>
  </p:handoutMasterIdLst>
  <p:sldIdLst>
    <p:sldId id="256" r:id="rId2"/>
    <p:sldId id="257" r:id="rId3"/>
    <p:sldId id="258" r:id="rId4"/>
    <p:sldId id="286" r:id="rId5"/>
    <p:sldId id="287" r:id="rId6"/>
    <p:sldId id="288" r:id="rId7"/>
    <p:sldId id="292" r:id="rId8"/>
    <p:sldId id="294" r:id="rId9"/>
    <p:sldId id="295" r:id="rId10"/>
    <p:sldId id="293" r:id="rId11"/>
    <p:sldId id="296" r:id="rId12"/>
    <p:sldId id="297" r:id="rId13"/>
    <p:sldId id="299" r:id="rId14"/>
    <p:sldId id="298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3496" autoAdjust="0"/>
    <p:restoredTop sz="94660"/>
  </p:normalViewPr>
  <p:slideViewPr>
    <p:cSldViewPr snapToGrid="0">
      <p:cViewPr varScale="1">
        <p:scale>
          <a:sx n="110" d="100"/>
          <a:sy n="110" d="100"/>
        </p:scale>
        <p:origin x="144" y="24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A42629-A7B1-416C-9C8C-5D0F08E4D445}" type="datetimeFigureOut">
              <a:rPr lang="en-GB" smtClean="0"/>
              <a:pPr/>
              <a:t>18/01/2018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23433BF-5215-494E-B71D-26D86DC788E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555426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2D5867-3427-DE4E-B17E-CF7187FCCB29}" type="datetimeFigureOut">
              <a:rPr lang="en-US" smtClean="0"/>
              <a:t>1/18/2018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8BEE66-3738-6544-A113-74D8F7BE6B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87653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1/18/2018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1/18/2018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1/18/2018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1/18/2018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1/18/2018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1/18/2018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1/18/2018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1/18/2018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nrich.maths.org/4725" TargetMode="External"/><Relationship Id="rId2" Type="http://schemas.openxmlformats.org/officeDocument/2006/relationships/hyperlink" Target="https://illuminations.nctm.org/Activity.aspx?id=3530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s://www.youtube.com/watch?v=XbU3UgGuiJ8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cetm.org.uk/resources/49419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2.em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cetm.org.uk/resources/40534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opmarks.co.uk/Flash.aspx?f=AddHorizontalPVcardsv3" TargetMode="External"/><Relationship Id="rId2" Type="http://schemas.openxmlformats.org/officeDocument/2006/relationships/hyperlink" Target="http://www.topmarks.co.uk/Flash.aspx?f=AddExpandv2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nlvm.usu.edu/en/nav/frames_asid_155_g_2_t_1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ADIO A </a:t>
            </a:r>
            <a:br>
              <a:rPr lang="en-GB" dirty="0" smtClean="0"/>
            </a:br>
            <a:r>
              <a:rPr lang="en-GB" dirty="0" smtClean="0"/>
              <a:t>THYNNU ALLAN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ECAD4003C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3921" y="4516743"/>
            <a:ext cx="2169578" cy="21695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9273" y="417255"/>
            <a:ext cx="2673024" cy="2002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4199" y="340043"/>
            <a:ext cx="2836617" cy="18721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08841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Tasg</a:t>
            </a:r>
            <a:r>
              <a:rPr lang="en-GB" dirty="0" smtClean="0"/>
              <a:t> </a:t>
            </a:r>
            <a:r>
              <a:rPr lang="en-GB" dirty="0" err="1" smtClean="0"/>
              <a:t>gychwynnol</a:t>
            </a:r>
            <a:r>
              <a:rPr lang="en-GB" dirty="0" smtClean="0"/>
              <a:t>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y-GB" sz="3200" dirty="0" smtClean="0">
                <a:latin typeface="Corbel" panose="020B0503020204020204" pitchFamily="34" charset="0"/>
              </a:rPr>
              <a:t>Llenwch y brawddegau rhif ar y taflenni.  Ar gyfer pob brawddeg rif ystyriwch pa strategaeth rydych yn defnyddio i gwblhau’r broblem.</a:t>
            </a:r>
          </a:p>
          <a:p>
            <a:pPr marL="0" indent="0">
              <a:buNone/>
            </a:pPr>
            <a:r>
              <a:rPr lang="cy-GB" sz="3200" i="1" dirty="0" smtClean="0">
                <a:latin typeface="Corbel" panose="020B0503020204020204" pitchFamily="34" charset="0"/>
              </a:rPr>
              <a:t>Yn eich barn chi, pa frawddegau rhif fydd hawsaf neu anoddaf i blant?  Pam?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16102" y="373487"/>
            <a:ext cx="2055688" cy="2068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0015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651201" y="1445567"/>
            <a:ext cx="8358388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i="1" dirty="0">
                <a:latin typeface="Corbel" panose="020B0503020204020204" pitchFamily="34" charset="0"/>
              </a:rPr>
              <a:t>‘ The notion of equality is a central – but sorely neglected – concept in mathematics education</a:t>
            </a:r>
            <a:r>
              <a:rPr lang="en-GB" sz="3200" i="1" dirty="0" smtClean="0">
                <a:latin typeface="Corbel" panose="020B0503020204020204" pitchFamily="34" charset="0"/>
              </a:rPr>
              <a:t>.</a:t>
            </a:r>
          </a:p>
          <a:p>
            <a:r>
              <a:rPr lang="en-GB" sz="3200" i="1" dirty="0" smtClean="0">
                <a:latin typeface="Corbel" panose="020B0503020204020204" pitchFamily="34" charset="0"/>
              </a:rPr>
              <a:t>.</a:t>
            </a:r>
            <a:r>
              <a:rPr lang="en-GB" sz="3200" i="1" dirty="0">
                <a:latin typeface="Corbel" panose="020B0503020204020204" pitchFamily="34" charset="0"/>
              </a:rPr>
              <a:t>.. There is a need for teachers to vary the position of the equality symbol ‘</a:t>
            </a:r>
          </a:p>
          <a:p>
            <a:r>
              <a:rPr lang="en-GB" sz="2400" dirty="0" smtClean="0">
                <a:latin typeface="Corbel" panose="020B0503020204020204" pitchFamily="34" charset="0"/>
              </a:rPr>
              <a:t>(</a:t>
            </a:r>
            <a:r>
              <a:rPr lang="en-GB" sz="2400" dirty="0">
                <a:latin typeface="Corbel" panose="020B0503020204020204" pitchFamily="34" charset="0"/>
              </a:rPr>
              <a:t>Cockburn and Littler, 2008</a:t>
            </a:r>
            <a:r>
              <a:rPr lang="en-GB" sz="2400" dirty="0" smtClean="0">
                <a:latin typeface="Corbel" panose="020B0503020204020204" pitchFamily="34" charset="0"/>
              </a:rPr>
              <a:t>)</a:t>
            </a:r>
          </a:p>
          <a:p>
            <a:endParaRPr lang="en-GB" sz="2400" dirty="0" smtClean="0">
              <a:latin typeface="Corbel" panose="020B0503020204020204" pitchFamily="34" charset="0"/>
            </a:endParaRPr>
          </a:p>
          <a:p>
            <a:r>
              <a:rPr lang="en-GB" sz="2400" dirty="0">
                <a:hlinkClick r:id="rId2"/>
              </a:rPr>
              <a:t>https://illuminations.nctm.org/Activity.aspx?id=3530</a:t>
            </a:r>
            <a:endParaRPr lang="en-GB" sz="2400" dirty="0"/>
          </a:p>
          <a:p>
            <a:endParaRPr lang="en-GB" sz="2400" dirty="0"/>
          </a:p>
          <a:p>
            <a:r>
              <a:rPr lang="en-GB" sz="2800" dirty="0" smtClean="0">
                <a:latin typeface="Corbel" panose="020B0503020204020204" pitchFamily="34" charset="0"/>
                <a:hlinkClick r:id="rId3"/>
              </a:rPr>
              <a:t>http://nrich.maths.org/4725</a:t>
            </a:r>
            <a:endParaRPr lang="en-GB" sz="2800" dirty="0" smtClean="0">
              <a:latin typeface="Corbel" panose="020B0503020204020204" pitchFamily="34" charset="0"/>
            </a:endParaRPr>
          </a:p>
          <a:p>
            <a:endParaRPr lang="en-GB" sz="2400" dirty="0" smtClean="0">
              <a:latin typeface="Corbel" panose="020B0503020204020204" pitchFamily="34" charset="0"/>
            </a:endParaRPr>
          </a:p>
          <a:p>
            <a:endParaRPr lang="en-GB" sz="2400" dirty="0" smtClean="0">
              <a:latin typeface="Corbel" panose="020B0503020204020204" pitchFamily="34" charset="0"/>
            </a:endParaRPr>
          </a:p>
          <a:p>
            <a:endParaRPr lang="en-GB" sz="2400" dirty="0">
              <a:latin typeface="Corbel" panose="020B0503020204020204" pitchFamily="34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4"/>
          <a:srcRect l="23245" t="11055" r="12613" b="6973"/>
          <a:stretch/>
        </p:blipFill>
        <p:spPr>
          <a:xfrm>
            <a:off x="8512935" y="3804690"/>
            <a:ext cx="3679065" cy="2643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3510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Pwysigrwydd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symbol </a:t>
            </a:r>
            <a:r>
              <a:rPr lang="en-US" dirty="0" err="1" smtClean="0"/>
              <a:t>hafal</a:t>
            </a:r>
            <a:r>
              <a:rPr lang="en-US" dirty="0" smtClean="0"/>
              <a:t> =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2648714"/>
            <a:ext cx="6225973" cy="3547108"/>
          </a:xfrm>
        </p:spPr>
        <p:txBody>
          <a:bodyPr/>
          <a:lstStyle/>
          <a:p>
            <a:pPr>
              <a:spcAft>
                <a:spcPts val="1200"/>
              </a:spcAft>
            </a:pPr>
            <a:r>
              <a:rPr lang="en-US" dirty="0" smtClean="0"/>
              <a:t>Beth </a:t>
            </a:r>
            <a:r>
              <a:rPr lang="en-US" dirty="0" err="1" smtClean="0"/>
              <a:t>yw’r</a:t>
            </a:r>
            <a:r>
              <a:rPr lang="en-US" dirty="0" smtClean="0"/>
              <a:t> </a:t>
            </a:r>
            <a:r>
              <a:rPr lang="en-US" dirty="0" err="1" smtClean="0"/>
              <a:t>cysylltiad</a:t>
            </a:r>
            <a:r>
              <a:rPr lang="en-US" dirty="0" smtClean="0"/>
              <a:t> </a:t>
            </a:r>
            <a:r>
              <a:rPr lang="en-US" dirty="0" err="1" smtClean="0"/>
              <a:t>Cymreig</a:t>
            </a:r>
            <a:r>
              <a:rPr lang="en-US" dirty="0" smtClean="0"/>
              <a:t>?</a:t>
            </a:r>
          </a:p>
          <a:p>
            <a:pPr>
              <a:spcAft>
                <a:spcPts val="1200"/>
              </a:spcAft>
            </a:pPr>
            <a:r>
              <a:rPr lang="en-US" dirty="0" smtClean="0"/>
              <a:t>Robert </a:t>
            </a:r>
            <a:r>
              <a:rPr lang="en-US" dirty="0" err="1" smtClean="0"/>
              <a:t>Recorde</a:t>
            </a:r>
            <a:endParaRPr lang="en-US" dirty="0" smtClean="0"/>
          </a:p>
          <a:p>
            <a:r>
              <a:rPr lang="en-US" dirty="0" smtClean="0">
                <a:hlinkClick r:id="rId2"/>
              </a:rPr>
              <a:t>https://www.youtube.com/watch?v=XbU3UgGuiJ8</a:t>
            </a:r>
            <a:endParaRPr lang="en-US" dirty="0" smtClean="0"/>
          </a:p>
          <a:p>
            <a:pPr algn="r">
              <a:buNone/>
            </a:pPr>
            <a:r>
              <a:rPr lang="en-US" sz="1500" dirty="0" smtClean="0"/>
              <a:t>(112 </a:t>
            </a:r>
            <a:r>
              <a:rPr lang="en-US" sz="1500" dirty="0" err="1" smtClean="0"/>
              <a:t>e</a:t>
            </a:r>
            <a:r>
              <a:rPr lang="en-US" sz="1500" dirty="0" smtClean="0"/>
              <a:t>.)</a:t>
            </a:r>
            <a:endParaRPr lang="en-US" sz="15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50667" y="2209801"/>
            <a:ext cx="3769748" cy="424026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129" y="208403"/>
            <a:ext cx="7915849" cy="1066800"/>
          </a:xfrm>
        </p:spPr>
        <p:txBody>
          <a:bodyPr/>
          <a:lstStyle/>
          <a:p>
            <a:r>
              <a:rPr lang="en-US" dirty="0" smtClean="0"/>
              <a:t>Robert </a:t>
            </a:r>
            <a:r>
              <a:rPr lang="en-US" dirty="0" err="1" smtClean="0"/>
              <a:t>Recorde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10568" y="1134838"/>
            <a:ext cx="6289432" cy="543969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sz="2800" dirty="0" smtClean="0"/>
              <a:t>“</a:t>
            </a:r>
            <a:r>
              <a:rPr lang="en-US" sz="2800" dirty="0" err="1" smtClean="0"/>
              <a:t>Ei</a:t>
            </a:r>
            <a:r>
              <a:rPr lang="en-US" sz="2800" dirty="0" smtClean="0"/>
              <a:t> </a:t>
            </a:r>
            <a:r>
              <a:rPr lang="en-US" sz="2800" dirty="0" err="1" smtClean="0"/>
              <a:t>lyfrau</a:t>
            </a:r>
            <a:r>
              <a:rPr lang="en-US" sz="2800" dirty="0" smtClean="0"/>
              <a:t> </a:t>
            </a:r>
            <a:r>
              <a:rPr lang="en-US" sz="2800" dirty="0" err="1" smtClean="0"/>
              <a:t>ar</a:t>
            </a:r>
            <a:r>
              <a:rPr lang="en-US" sz="2800" dirty="0" smtClean="0"/>
              <a:t> </a:t>
            </a:r>
            <a:r>
              <a:rPr lang="en-US" sz="2800" dirty="0" err="1" smtClean="0"/>
              <a:t>fathemateg</a:t>
            </a:r>
            <a:r>
              <a:rPr lang="en-US" sz="2800" dirty="0" smtClean="0"/>
              <a:t> </a:t>
            </a:r>
            <a:r>
              <a:rPr lang="en-US" sz="2800" dirty="0" err="1" smtClean="0"/>
              <a:t>yw</a:t>
            </a:r>
            <a:r>
              <a:rPr lang="en-US" sz="2800" dirty="0" smtClean="0"/>
              <a:t> </a:t>
            </a:r>
            <a:r>
              <a:rPr lang="en-US" sz="2800" dirty="0" err="1" smtClean="0"/>
              <a:t>pinacl</a:t>
            </a:r>
            <a:r>
              <a:rPr lang="en-US" sz="2800" dirty="0" smtClean="0"/>
              <a:t> </a:t>
            </a:r>
            <a:r>
              <a:rPr lang="en-US" sz="2800" dirty="0" err="1" smtClean="0"/>
              <a:t>ei</a:t>
            </a:r>
            <a:r>
              <a:rPr lang="en-US" sz="2800" dirty="0" smtClean="0"/>
              <a:t> </a:t>
            </a:r>
            <a:r>
              <a:rPr lang="en-US" sz="2800" dirty="0" err="1" smtClean="0"/>
              <a:t>waith</a:t>
            </a:r>
            <a:r>
              <a:rPr lang="en-US" sz="2800" dirty="0" smtClean="0"/>
              <a:t>… </a:t>
            </a:r>
            <a:r>
              <a:rPr lang="en-US" sz="2800" dirty="0" err="1" smtClean="0"/>
              <a:t>Ei</a:t>
            </a:r>
            <a:r>
              <a:rPr lang="en-US" sz="2800" dirty="0" smtClean="0"/>
              <a:t> </a:t>
            </a:r>
            <a:r>
              <a:rPr lang="en-US" sz="2800" dirty="0" err="1" smtClean="0"/>
              <a:t>fwriad</a:t>
            </a:r>
            <a:r>
              <a:rPr lang="en-US" sz="2800" dirty="0" smtClean="0"/>
              <a:t> </a:t>
            </a:r>
            <a:r>
              <a:rPr lang="en-US" sz="2800" dirty="0" err="1" smtClean="0"/>
              <a:t>drwyddi</a:t>
            </a:r>
            <a:r>
              <a:rPr lang="en-US" sz="2800" dirty="0" smtClean="0"/>
              <a:t> draw </a:t>
            </a:r>
            <a:r>
              <a:rPr lang="en-US" sz="2800" dirty="0" err="1" smtClean="0"/>
              <a:t>oedd</a:t>
            </a:r>
            <a:r>
              <a:rPr lang="en-US" sz="2800" dirty="0" smtClean="0"/>
              <a:t> </a:t>
            </a:r>
            <a:r>
              <a:rPr lang="en-US" sz="2800" dirty="0" err="1" smtClean="0"/>
              <a:t>cyflwyno</a:t>
            </a:r>
            <a:r>
              <a:rPr lang="en-US" sz="2800" dirty="0" smtClean="0"/>
              <a:t> </a:t>
            </a:r>
            <a:r>
              <a:rPr lang="en-US" sz="2800" dirty="0" err="1" smtClean="0"/>
              <a:t>syniadau</a:t>
            </a:r>
            <a:r>
              <a:rPr lang="en-US" sz="2800" dirty="0" smtClean="0"/>
              <a:t> </a:t>
            </a:r>
            <a:r>
              <a:rPr lang="en-US" sz="2800" dirty="0" err="1" smtClean="0"/>
              <a:t>elfennol</a:t>
            </a:r>
            <a:r>
              <a:rPr lang="en-US" sz="2800" dirty="0" smtClean="0"/>
              <a:t> </a:t>
            </a:r>
            <a:r>
              <a:rPr lang="en-US" sz="2800" dirty="0" err="1" smtClean="0"/>
              <a:t>mathemateg</a:t>
            </a:r>
            <a:r>
              <a:rPr lang="en-US" sz="2800" dirty="0" smtClean="0"/>
              <a:t> </a:t>
            </a:r>
            <a:r>
              <a:rPr lang="en-US" sz="2800" dirty="0" err="1" smtClean="0"/>
              <a:t>i</a:t>
            </a:r>
            <a:r>
              <a:rPr lang="en-US" sz="2800" dirty="0" smtClean="0"/>
              <a:t> </a:t>
            </a:r>
            <a:r>
              <a:rPr lang="en-US" sz="2800" dirty="0" err="1" smtClean="0"/>
              <a:t>bobl</a:t>
            </a:r>
            <a:r>
              <a:rPr lang="en-US" sz="2800" dirty="0" smtClean="0"/>
              <a:t> </a:t>
            </a:r>
            <a:r>
              <a:rPr lang="en-US" sz="2800" dirty="0" err="1" smtClean="0"/>
              <a:t>gyffredin</a:t>
            </a:r>
            <a:r>
              <a:rPr lang="en-US" sz="2800" dirty="0" smtClean="0"/>
              <a:t> a </a:t>
            </a:r>
            <a:r>
              <a:rPr lang="en-US" sz="2800" dirty="0" err="1" smtClean="0"/>
              <a:t>gwneud</a:t>
            </a:r>
            <a:r>
              <a:rPr lang="en-US" sz="2800" dirty="0" smtClean="0"/>
              <a:t> </a:t>
            </a:r>
            <a:r>
              <a:rPr lang="en-US" sz="2800" dirty="0" err="1" smtClean="0"/>
              <a:t>hynny</a:t>
            </a:r>
            <a:r>
              <a:rPr lang="en-US" sz="2800" dirty="0" smtClean="0"/>
              <a:t> </a:t>
            </a:r>
            <a:r>
              <a:rPr lang="en-US" sz="2800" dirty="0" err="1" smtClean="0"/>
              <a:t>mewn</a:t>
            </a:r>
            <a:r>
              <a:rPr lang="en-US" sz="2800" dirty="0" smtClean="0"/>
              <a:t> </a:t>
            </a:r>
            <a:r>
              <a:rPr lang="en-US" sz="2800" dirty="0" err="1" smtClean="0"/>
              <a:t>iaith</a:t>
            </a:r>
            <a:r>
              <a:rPr lang="en-US" sz="2800" dirty="0" smtClean="0"/>
              <a:t> </a:t>
            </a:r>
            <a:r>
              <a:rPr lang="en-US" sz="2800" dirty="0" err="1" smtClean="0"/>
              <a:t>hawdd</a:t>
            </a:r>
            <a:r>
              <a:rPr lang="en-US" sz="2800" dirty="0" smtClean="0"/>
              <a:t> </a:t>
            </a:r>
            <a:r>
              <a:rPr lang="en-US" sz="2800" dirty="0" err="1" smtClean="0"/>
              <a:t>ei</a:t>
            </a:r>
            <a:r>
              <a:rPr lang="en-US" sz="2800" dirty="0" smtClean="0"/>
              <a:t> </a:t>
            </a:r>
            <a:r>
              <a:rPr lang="en-US" sz="2800" dirty="0" err="1" smtClean="0"/>
              <a:t>deall</a:t>
            </a:r>
            <a:r>
              <a:rPr lang="en-US" sz="2800" dirty="0" smtClean="0"/>
              <a:t>.</a:t>
            </a:r>
          </a:p>
          <a:p>
            <a:pPr>
              <a:buNone/>
            </a:pPr>
            <a:r>
              <a:rPr lang="en-US" sz="2800" dirty="0" smtClean="0"/>
              <a:t>“</a:t>
            </a:r>
            <a:r>
              <a:rPr lang="en-US" sz="2800" dirty="0" err="1" smtClean="0"/>
              <a:t>Mae’n</a:t>
            </a:r>
            <a:r>
              <a:rPr lang="en-US" sz="2800" dirty="0" smtClean="0"/>
              <a:t> </a:t>
            </a:r>
            <a:r>
              <a:rPr lang="en-US" sz="2800" dirty="0" err="1" smtClean="0"/>
              <a:t>anodd</a:t>
            </a:r>
            <a:r>
              <a:rPr lang="en-US" sz="2800" dirty="0" smtClean="0"/>
              <a:t> </a:t>
            </a:r>
            <a:r>
              <a:rPr lang="en-US" sz="2800" dirty="0" err="1" smtClean="0"/>
              <a:t>gorbwysleisio</a:t>
            </a:r>
            <a:r>
              <a:rPr lang="en-US" sz="2800" dirty="0" smtClean="0"/>
              <a:t> camp </a:t>
            </a:r>
            <a:r>
              <a:rPr lang="en-US" sz="2800" dirty="0" err="1" smtClean="0"/>
              <a:t>Recorde</a:t>
            </a:r>
            <a:r>
              <a:rPr lang="en-US" sz="2800" dirty="0" smtClean="0"/>
              <a:t>: </a:t>
            </a:r>
            <a:r>
              <a:rPr lang="en-US" sz="2800" dirty="0" err="1" smtClean="0"/>
              <a:t>y</a:t>
            </a:r>
            <a:r>
              <a:rPr lang="en-US" sz="2800" dirty="0" smtClean="0"/>
              <a:t> </a:t>
            </a:r>
            <a:r>
              <a:rPr lang="en-US" sz="2800" dirty="0" err="1" smtClean="0"/>
              <a:t>Cymro</a:t>
            </a:r>
            <a:r>
              <a:rPr lang="en-US" sz="2800" dirty="0" smtClean="0"/>
              <a:t> </a:t>
            </a:r>
            <a:r>
              <a:rPr lang="en-US" sz="2800" dirty="0" err="1" smtClean="0"/>
              <a:t>hwn</a:t>
            </a:r>
            <a:r>
              <a:rPr lang="en-US" sz="2800" dirty="0" smtClean="0"/>
              <a:t> </a:t>
            </a:r>
            <a:r>
              <a:rPr lang="en-US" sz="2800" dirty="0" err="1" smtClean="0"/>
              <a:t>o</a:t>
            </a:r>
            <a:r>
              <a:rPr lang="en-US" sz="2800" dirty="0" smtClean="0"/>
              <a:t> </a:t>
            </a:r>
            <a:r>
              <a:rPr lang="en-US" sz="2800" dirty="0" err="1" smtClean="0"/>
              <a:t>Ddinbych-y-pysgod</a:t>
            </a:r>
            <a:r>
              <a:rPr lang="en-US" sz="2800" dirty="0" smtClean="0"/>
              <a:t>…”</a:t>
            </a:r>
            <a:endParaRPr lang="en-US" dirty="0" smtClean="0"/>
          </a:p>
          <a:p>
            <a:pPr algn="r">
              <a:buNone/>
            </a:pPr>
            <a:r>
              <a:rPr lang="en-US" dirty="0" smtClean="0"/>
              <a:t>Roberts, G. (2012) </a:t>
            </a:r>
          </a:p>
          <a:p>
            <a:pPr algn="r">
              <a:buNone/>
            </a:pPr>
            <a:r>
              <a:rPr lang="en-US" i="1" dirty="0" smtClean="0"/>
              <a:t>Mae </a:t>
            </a:r>
            <a:r>
              <a:rPr lang="en-US" i="1" dirty="0" err="1" smtClean="0"/>
              <a:t>Pawb</a:t>
            </a:r>
            <a:r>
              <a:rPr lang="en-US" i="1" dirty="0" smtClean="0"/>
              <a:t> </a:t>
            </a:r>
            <a:r>
              <a:rPr lang="en-US" i="1" dirty="0" err="1" smtClean="0"/>
              <a:t>yn</a:t>
            </a:r>
            <a:r>
              <a:rPr lang="en-US" i="1" dirty="0" smtClean="0"/>
              <a:t> </a:t>
            </a:r>
            <a:r>
              <a:rPr lang="en-US" i="1" dirty="0" err="1" smtClean="0"/>
              <a:t>Cyfrif</a:t>
            </a:r>
            <a:r>
              <a:rPr lang="en-US" i="1" dirty="0" smtClean="0"/>
              <a:t> </a:t>
            </a:r>
            <a:r>
              <a:rPr lang="en-US" dirty="0" smtClean="0"/>
              <a:t>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60267" y="1143000"/>
            <a:ext cx="3857732" cy="5080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Amcanion y Sesiwn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y-GB" sz="3200" dirty="0"/>
              <a:t>d</a:t>
            </a:r>
            <a:r>
              <a:rPr lang="cy-GB" sz="3200" dirty="0" smtClean="0"/>
              <a:t>eall y cysyniadau, prosesau, egwyddorion a dilyniant wrth addysgu adio a thynnu allan yn effeithiol. </a:t>
            </a:r>
          </a:p>
          <a:p>
            <a:r>
              <a:rPr lang="cy-GB" sz="3200" dirty="0" smtClean="0"/>
              <a:t>gwerthuso ystod o gynrychiolaethau ar gyfer cefnogi adio a thynnu allan</a:t>
            </a:r>
            <a:endParaRPr lang="cy-GB" sz="32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8880" y="407357"/>
            <a:ext cx="2170112" cy="2170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20873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51864808"/>
              </p:ext>
            </p:extLst>
          </p:nvPr>
        </p:nvGraphicFramePr>
        <p:xfrm>
          <a:off x="2859111" y="1275010"/>
          <a:ext cx="8577328" cy="544443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88664"/>
                <a:gridCol w="4288664"/>
              </a:tblGrid>
              <a:tr h="1703914">
                <a:tc>
                  <a:txBody>
                    <a:bodyPr/>
                    <a:lstStyle/>
                    <a:p>
                      <a:r>
                        <a:rPr lang="cy-GB" sz="2000" noProof="0" dirty="0" smtClean="0">
                          <a:latin typeface="Corbel" panose="020B0503020204020204" pitchFamily="34" charset="0"/>
                        </a:rPr>
                        <a:t>Adio</a:t>
                      </a:r>
                      <a:endParaRPr lang="cy-GB" sz="2000" noProof="0" dirty="0">
                        <a:latin typeface="Corbel" panose="020B0503020204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000" noProof="0" dirty="0" smtClean="0">
                          <a:latin typeface="Corbel" panose="020B0503020204020204" pitchFamily="34" charset="0"/>
                        </a:rPr>
                        <a:t>Tynnu</a:t>
                      </a:r>
                      <a:endParaRPr lang="cy-GB" sz="2000" noProof="0" dirty="0">
                        <a:latin typeface="Corbel" panose="020B0503020204020204" pitchFamily="34" charset="0"/>
                      </a:endParaRPr>
                    </a:p>
                  </a:txBody>
                  <a:tcPr/>
                </a:tc>
              </a:tr>
              <a:tr h="1709033">
                <a:tc>
                  <a:txBody>
                    <a:bodyPr/>
                    <a:lstStyle/>
                    <a:p>
                      <a:r>
                        <a:rPr lang="cy-GB" sz="2000" noProof="0" dirty="0" smtClean="0">
                          <a:latin typeface="Corbel" panose="020B0503020204020204" pitchFamily="34" charset="0"/>
                        </a:rPr>
                        <a:t>1</a:t>
                      </a:r>
                      <a:r>
                        <a:rPr lang="cy-GB" sz="2000" baseline="0" noProof="0" dirty="0" smtClean="0">
                          <a:latin typeface="Corbel" panose="020B0503020204020204" pitchFamily="34" charset="0"/>
                        </a:rPr>
                        <a:t> yn rhagor, 2 yn rhagor ac ati i set sy’n bodoli eisoes.</a:t>
                      </a:r>
                    </a:p>
                    <a:p>
                      <a:r>
                        <a:rPr lang="cy-GB" sz="2000" baseline="0" noProof="0" dirty="0" smtClean="0">
                          <a:latin typeface="Corbel" panose="020B0503020204020204" pitchFamily="34" charset="0"/>
                        </a:rPr>
                        <a:t>e.e. Mae gen i 3 losin ac rwy’n cael un yn rhagor, faint sydd gen i nawr?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>
                          <a:latin typeface="Corbel" panose="020B0503020204020204" pitchFamily="34" charset="0"/>
                        </a:rPr>
                        <a:t>1</a:t>
                      </a:r>
                      <a:r>
                        <a:rPr lang="cy-GB" sz="2000" noProof="0" dirty="0" smtClean="0">
                          <a:latin typeface="Corbel" panose="020B0503020204020204" pitchFamily="34" charset="0"/>
                        </a:rPr>
                        <a:t> yn llai, 2 yn llai</a:t>
                      </a:r>
                      <a:r>
                        <a:rPr lang="cy-GB" sz="2000" baseline="0" noProof="0" dirty="0" smtClean="0">
                          <a:latin typeface="Corbel" panose="020B0503020204020204" pitchFamily="34" charset="0"/>
                        </a:rPr>
                        <a:t> ac ati gyda </a:t>
                      </a:r>
                      <a:r>
                        <a:rPr lang="cy-GB" sz="2000" noProof="0" dirty="0" smtClean="0">
                          <a:latin typeface="Corbel" panose="020B0503020204020204" pitchFamily="34" charset="0"/>
                        </a:rPr>
                        <a:t>set sy’n bodoli.</a:t>
                      </a:r>
                    </a:p>
                    <a:p>
                      <a:r>
                        <a:rPr lang="cy-GB" sz="2000" noProof="0" dirty="0" smtClean="0">
                          <a:latin typeface="Corbel" panose="020B0503020204020204" pitchFamily="34" charset="0"/>
                        </a:rPr>
                        <a:t>e.e. Mae gen</a:t>
                      </a:r>
                      <a:r>
                        <a:rPr lang="cy-GB" sz="2000" baseline="0" noProof="0" dirty="0" smtClean="0">
                          <a:latin typeface="Corbel" panose="020B0503020204020204" pitchFamily="34" charset="0"/>
                        </a:rPr>
                        <a:t> i </a:t>
                      </a:r>
                      <a:r>
                        <a:rPr lang="cy-GB" sz="2000" noProof="0" dirty="0" smtClean="0">
                          <a:latin typeface="Corbel" panose="020B0503020204020204" pitchFamily="34" charset="0"/>
                        </a:rPr>
                        <a:t>6 losin ac rwy’n bwyta un. Faint sydd</a:t>
                      </a:r>
                      <a:r>
                        <a:rPr lang="cy-GB" sz="2000" baseline="0" noProof="0" dirty="0" smtClean="0">
                          <a:latin typeface="Corbel" panose="020B0503020204020204" pitchFamily="34" charset="0"/>
                        </a:rPr>
                        <a:t> gen i nawr</a:t>
                      </a:r>
                      <a:r>
                        <a:rPr lang="cy-GB" sz="2000" noProof="0" dirty="0" smtClean="0">
                          <a:latin typeface="Corbel" panose="020B0503020204020204" pitchFamily="34" charset="0"/>
                        </a:rPr>
                        <a:t>?</a:t>
                      </a:r>
                      <a:endParaRPr lang="cy-GB" sz="2000" noProof="0" dirty="0">
                        <a:latin typeface="Corbel" panose="020B0503020204020204" pitchFamily="34" charset="0"/>
                      </a:endParaRPr>
                    </a:p>
                  </a:txBody>
                  <a:tcPr/>
                </a:tc>
              </a:tr>
              <a:tr h="2031492">
                <a:tc>
                  <a:txBody>
                    <a:bodyPr/>
                    <a:lstStyle/>
                    <a:p>
                      <a:r>
                        <a:rPr lang="cy-GB" sz="2000" noProof="0" dirty="0" smtClean="0">
                          <a:latin typeface="Corbel" panose="020B0503020204020204" pitchFamily="34" charset="0"/>
                        </a:rPr>
                        <a:t>Cyfuno dwy set neu ragor o rifau.</a:t>
                      </a:r>
                    </a:p>
                    <a:p>
                      <a:r>
                        <a:rPr lang="cy-GB" sz="2000" noProof="0" dirty="0" smtClean="0">
                          <a:latin typeface="Corbel" panose="020B0503020204020204" pitchFamily="34" charset="0"/>
                        </a:rPr>
                        <a:t>e.e. </a:t>
                      </a:r>
                      <a:r>
                        <a:rPr lang="cy-GB" sz="2000" baseline="0" noProof="0" dirty="0" smtClean="0">
                          <a:latin typeface="Corbel" panose="020B0503020204020204" pitchFamily="34" charset="0"/>
                        </a:rPr>
                        <a:t> Mae gan </a:t>
                      </a:r>
                      <a:r>
                        <a:rPr lang="cy-GB" sz="2000" baseline="0" noProof="0" dirty="0" err="1" smtClean="0">
                          <a:latin typeface="Corbel" panose="020B0503020204020204" pitchFamily="34" charset="0"/>
                        </a:rPr>
                        <a:t>Jess</a:t>
                      </a:r>
                      <a:r>
                        <a:rPr lang="cy-GB" sz="2000" baseline="0" noProof="0" dirty="0" smtClean="0">
                          <a:latin typeface="Corbel" panose="020B0503020204020204" pitchFamily="34" charset="0"/>
                        </a:rPr>
                        <a:t> 5 afal ac mae gan Nia 4 banana, sawl darn o ffrwyth sydd ganddyn nhw gyda’i gilydd?</a:t>
                      </a:r>
                      <a:endParaRPr lang="cy-GB" sz="2000" noProof="0" dirty="0">
                        <a:latin typeface="Corbel" panose="020B0503020204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000" noProof="0" dirty="0" smtClean="0">
                          <a:latin typeface="Corbel" panose="020B0503020204020204" pitchFamily="34" charset="0"/>
                        </a:rPr>
                        <a:t>Tynnu </a:t>
                      </a:r>
                      <a:r>
                        <a:rPr lang="cy-GB" sz="2000" baseline="0" noProof="0" dirty="0" smtClean="0">
                          <a:latin typeface="Corbel" panose="020B0503020204020204" pitchFamily="34" charset="0"/>
                        </a:rPr>
                        <a:t>set neu setiau.</a:t>
                      </a:r>
                    </a:p>
                    <a:p>
                      <a:r>
                        <a:rPr lang="cy-GB" sz="2000" baseline="0" noProof="0" dirty="0" smtClean="0">
                          <a:latin typeface="Corbel" panose="020B0503020204020204" pitchFamily="34" charset="0"/>
                        </a:rPr>
                        <a:t>e.e. Mae gan Rhys 10 losin. Losin jeli yw 6 o’r rhain. Faint nad ydyn nhw’n losin jeli?</a:t>
                      </a:r>
                      <a:endParaRPr lang="cy-GB" sz="2000" noProof="0" dirty="0">
                        <a:latin typeface="Corbel" panose="020B0503020204020204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itle 1"/>
          <p:cNvSpPr txBox="1">
            <a:spLocks/>
          </p:cNvSpPr>
          <p:nvPr/>
        </p:nvSpPr>
        <p:spPr>
          <a:xfrm>
            <a:off x="1837498" y="189140"/>
            <a:ext cx="9744902" cy="1080797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000" dirty="0" err="1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Cysyniadau</a:t>
            </a:r>
            <a:r>
              <a:rPr lang="en-US" sz="4000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4000" dirty="0" err="1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Adio</a:t>
            </a:r>
            <a:r>
              <a:rPr lang="en-US" sz="4000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a </a:t>
            </a:r>
            <a:r>
              <a:rPr lang="en-US" sz="4000" dirty="0" err="1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Thynnu</a:t>
            </a:r>
            <a:endParaRPr kumimoji="0" lang="en-US" sz="40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7018259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Dilyniant wrth adio’n ifanc (</a:t>
            </a:r>
            <a:r>
              <a:rPr lang="cy-GB" dirty="0" err="1" smtClean="0"/>
              <a:t>Fuson</a:t>
            </a:r>
            <a:r>
              <a:rPr lang="cy-GB" dirty="0" smtClean="0"/>
              <a:t>, 1992)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sz="2800" dirty="0" smtClean="0"/>
              <a:t>Cyfrif-popeth </a:t>
            </a:r>
          </a:p>
          <a:p>
            <a:r>
              <a:rPr lang="cy-GB" sz="2800" dirty="0" smtClean="0"/>
              <a:t>Cyfrif-ymlaen (cyfrif ymlaen o’r set gyntaf)</a:t>
            </a:r>
          </a:p>
          <a:p>
            <a:r>
              <a:rPr lang="cy-GB" sz="2800" dirty="0" smtClean="0"/>
              <a:t>Cyfrif-ymlaen o’r mwyaf</a:t>
            </a:r>
          </a:p>
          <a:p>
            <a:r>
              <a:rPr lang="cy-GB" sz="2800" dirty="0" smtClean="0"/>
              <a:t>Cyfrif-ymlaen o’r naill neu’r llall</a:t>
            </a:r>
          </a:p>
          <a:p>
            <a:r>
              <a:rPr lang="cy-GB" sz="2800" dirty="0" smtClean="0"/>
              <a:t>Ffeithiau hysbys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662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Dilyniant wrth dynnu’n ifanc (addaswyd o </a:t>
            </a:r>
            <a:r>
              <a:rPr lang="cy-GB" dirty="0" err="1" smtClean="0"/>
              <a:t>Fuson</a:t>
            </a:r>
            <a:r>
              <a:rPr lang="cy-GB" dirty="0" smtClean="0"/>
              <a:t>, 1992)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4310" y="2666999"/>
            <a:ext cx="10018713" cy="2610395"/>
          </a:xfrm>
        </p:spPr>
        <p:txBody>
          <a:bodyPr/>
          <a:lstStyle/>
          <a:p>
            <a:r>
              <a:rPr lang="cy-GB" sz="2800" smtClean="0"/>
              <a:t>Cyfrif-popeth </a:t>
            </a:r>
          </a:p>
          <a:p>
            <a:r>
              <a:rPr lang="cy-GB" sz="2800" smtClean="0"/>
              <a:t>Cyfrif-yn ôl (cyfrif yn ôl o’r set gyntaf)</a:t>
            </a:r>
          </a:p>
          <a:p>
            <a:r>
              <a:rPr lang="cy-GB" sz="2800" smtClean="0"/>
              <a:t>Cyfrif-yn ôl o’r lleiaf</a:t>
            </a:r>
          </a:p>
          <a:p>
            <a:r>
              <a:rPr lang="cy-GB" sz="2800" smtClean="0"/>
              <a:t>Ffeithiau hysbys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3631474" y="5434149"/>
            <a:ext cx="634854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https://www.ncetm.org.uk/resources/49419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>
                <a:hlinkClick r:id="rId2"/>
              </a:rPr>
              <a:t>https</a:t>
            </a:r>
            <a:r>
              <a:rPr lang="en-GB" dirty="0">
                <a:hlinkClick r:id="rId2"/>
              </a:rPr>
              <a:t>://www.ncetm.org.uk/resources/49419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1206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908377"/>
          </a:xfrm>
        </p:spPr>
        <p:txBody>
          <a:bodyPr/>
          <a:lstStyle/>
          <a:p>
            <a:r>
              <a:rPr lang="cy-GB" dirty="0" smtClean="0"/>
              <a:t>Dilyniant o ran + a -</a:t>
            </a:r>
            <a:endParaRPr lang="cy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>
          <a:xfrm>
            <a:off x="1418656" y="1595760"/>
            <a:ext cx="5196214" cy="576262"/>
          </a:xfrm>
        </p:spPr>
        <p:txBody>
          <a:bodyPr/>
          <a:lstStyle/>
          <a:p>
            <a:r>
              <a:rPr lang="cy-GB" dirty="0" smtClean="0"/>
              <a:t>Adio</a:t>
            </a:r>
            <a:endParaRPr lang="cy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1330075" y="2215636"/>
            <a:ext cx="4895056" cy="2980652"/>
          </a:xfrm>
        </p:spPr>
        <p:txBody>
          <a:bodyPr/>
          <a:lstStyle/>
          <a:p>
            <a:r>
              <a:rPr lang="cy-GB" sz="2400" dirty="0" smtClean="0"/>
              <a:t>Cyfrif-popeth </a:t>
            </a:r>
          </a:p>
          <a:p>
            <a:r>
              <a:rPr lang="cy-GB" sz="2400" dirty="0" smtClean="0"/>
              <a:t>Cyfrif-ymlaen (cyfrif ymlaen o’r set gyntaf)</a:t>
            </a:r>
          </a:p>
          <a:p>
            <a:r>
              <a:rPr lang="cy-GB" sz="2400" dirty="0" smtClean="0"/>
              <a:t>Cyfrif-ymlaen o’r mwyaf</a:t>
            </a:r>
          </a:p>
          <a:p>
            <a:r>
              <a:rPr lang="cy-GB" sz="2400" dirty="0" smtClean="0"/>
              <a:t>Cyfrif-ymlaen o’r naill neu’r llall</a:t>
            </a:r>
          </a:p>
          <a:p>
            <a:r>
              <a:rPr lang="cy-GB" sz="2400" dirty="0" smtClean="0"/>
              <a:t>Ffeithiau hysbys</a:t>
            </a:r>
          </a:p>
          <a:p>
            <a:endParaRPr lang="en-GB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3"/>
          </p:nvPr>
        </p:nvSpPr>
        <p:spPr>
          <a:xfrm>
            <a:off x="6790901" y="1512149"/>
            <a:ext cx="4622537" cy="576262"/>
          </a:xfrm>
        </p:spPr>
        <p:txBody>
          <a:bodyPr/>
          <a:lstStyle/>
          <a:p>
            <a:r>
              <a:rPr lang="cy-GB" dirty="0" smtClean="0"/>
              <a:t>Tynnu</a:t>
            </a:r>
            <a:endParaRPr lang="cy-GB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4"/>
          </p:nvPr>
        </p:nvSpPr>
        <p:spPr>
          <a:xfrm>
            <a:off x="6538511" y="2215636"/>
            <a:ext cx="4895056" cy="2936585"/>
          </a:xfrm>
        </p:spPr>
        <p:txBody>
          <a:bodyPr>
            <a:normAutofit fontScale="92500"/>
          </a:bodyPr>
          <a:lstStyle/>
          <a:p>
            <a:r>
              <a:rPr lang="cy-GB" sz="2400" dirty="0" smtClean="0"/>
              <a:t>Cyfrif-popeth </a:t>
            </a:r>
          </a:p>
          <a:p>
            <a:r>
              <a:rPr lang="cy-GB" sz="2400" dirty="0" smtClean="0"/>
              <a:t>Cyfrif-yn ôl (cyfrif yn ôl o’r set gyntaf)</a:t>
            </a:r>
          </a:p>
          <a:p>
            <a:r>
              <a:rPr lang="cy-GB" sz="2400" dirty="0" smtClean="0"/>
              <a:t>Cyfrif-yn ôl o’r mwyaf</a:t>
            </a:r>
          </a:p>
          <a:p>
            <a:r>
              <a:rPr lang="cy-GB" sz="2400" dirty="0" smtClean="0"/>
              <a:t>Ffeithiau hysbys </a:t>
            </a:r>
          </a:p>
          <a:p>
            <a:pPr>
              <a:buNone/>
            </a:pPr>
            <a:endParaRPr lang="cy-GB" sz="2400" dirty="0" smtClean="0"/>
          </a:p>
          <a:p>
            <a:pPr>
              <a:buNone/>
            </a:pPr>
            <a:r>
              <a:rPr lang="cy-GB" sz="2400" dirty="0" smtClean="0"/>
              <a:t>(addaswyd o Fuson, 1992)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2104221" y="5375168"/>
            <a:ext cx="7039779" cy="1200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dirty="0" smtClean="0">
                <a:latin typeface="Calibri"/>
                <a:cs typeface="Calibri"/>
              </a:rPr>
              <a:t>I ba raddau yr adlewyrchir hyn yn y Fframwaith Rhifedd?  Beth yw’r disgwyliadau cysylltiedig ar gyfer grwpiau blwyddyn y Cyfnod Sylfaen?</a:t>
            </a:r>
            <a:endParaRPr lang="cy-GB" sz="2400" dirty="0">
              <a:latin typeface="Calibri"/>
              <a:cs typeface="Calibri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9493"/>
          <a:stretch>
            <a:fillRect/>
          </a:stretch>
        </p:blipFill>
        <p:spPr bwMode="auto">
          <a:xfrm>
            <a:off x="8937818" y="5057776"/>
            <a:ext cx="2543175" cy="1089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" name="Group 4"/>
          <p:cNvGrpSpPr>
            <a:grpSpLocks noChangeAspect="1"/>
          </p:cNvGrpSpPr>
          <p:nvPr/>
        </p:nvGrpSpPr>
        <p:grpSpPr bwMode="auto">
          <a:xfrm>
            <a:off x="2030559" y="268398"/>
            <a:ext cx="5778807" cy="1344613"/>
            <a:chOff x="1398" y="322"/>
            <a:chExt cx="3621" cy="847"/>
          </a:xfrm>
        </p:grpSpPr>
        <p:sp>
          <p:nvSpPr>
            <p:cNvPr id="3" name="AutoShape 3"/>
            <p:cNvSpPr>
              <a:spLocks noChangeAspect="1" noChangeArrowheads="1" noTextEdit="1"/>
            </p:cNvSpPr>
            <p:nvPr/>
          </p:nvSpPr>
          <p:spPr bwMode="auto">
            <a:xfrm>
              <a:off x="1398" y="322"/>
              <a:ext cx="3621" cy="81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0" name="Rectangle 5"/>
            <p:cNvSpPr>
              <a:spLocks noChangeArrowheads="1"/>
            </p:cNvSpPr>
            <p:nvPr/>
          </p:nvSpPr>
          <p:spPr bwMode="auto">
            <a:xfrm>
              <a:off x="2319" y="1053"/>
              <a:ext cx="0" cy="1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itchFamily="34" charset="0"/>
                  <a:cs typeface="Arial" pitchFamily="34" charset="0"/>
                </a:defRPr>
              </a:lvl1pPr>
              <a:lvl2pPr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itchFamily="34" charset="0"/>
                  <a:cs typeface="Arial" pitchFamily="34" charset="0"/>
                </a:defRPr>
              </a:lvl2pPr>
              <a:lvl3pPr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itchFamily="34" charset="0"/>
                  <a:cs typeface="Arial" pitchFamily="34" charset="0"/>
                </a:defRPr>
              </a:lvl3pPr>
              <a:lvl4pPr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itchFamily="34" charset="0"/>
                  <a:cs typeface="Arial" pitchFamily="34" charset="0"/>
                </a:defRPr>
              </a:lvl4pPr>
              <a:lvl5pPr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itchFamily="34" charset="0"/>
                  <a:cs typeface="Arial" pitchFamily="34" charset="0"/>
                </a:defRPr>
              </a:lvl5pPr>
              <a:lvl6pPr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itchFamily="34" charset="0"/>
                  <a:cs typeface="Arial" pitchFamily="34" charset="0"/>
                </a:defRPr>
              </a:lvl6pPr>
              <a:lvl7pPr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itchFamily="34" charset="0"/>
                  <a:cs typeface="Arial" pitchFamily="34" charset="0"/>
                </a:defRPr>
              </a:lvl7pPr>
              <a:lvl8pPr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itchFamily="34" charset="0"/>
                  <a:cs typeface="Arial" pitchFamily="34" charset="0"/>
                </a:defRPr>
              </a:lvl8pPr>
              <a:lvl9pPr fontAlgn="base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itchFamily="34" charset="0"/>
                  <a:cs typeface="Arial" pitchFamily="34" charset="0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200" b="0" i="0" u="none" strike="noStrike" cap="none" normalizeH="0" baseline="0" smtClean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itchFamily="18" charset="0"/>
                  <a:cs typeface="Arial" pitchFamily="34" charset="0"/>
                </a:rPr>
                <a:t> </a:t>
              </a:r>
              <a:endParaRPr kumimoji="0" lang="en-US" alt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grpSp>
          <p:nvGrpSpPr>
            <p:cNvPr id="11" name="Group 8"/>
            <p:cNvGrpSpPr>
              <a:grpSpLocks/>
            </p:cNvGrpSpPr>
            <p:nvPr/>
          </p:nvGrpSpPr>
          <p:grpSpPr bwMode="auto">
            <a:xfrm>
              <a:off x="1398" y="322"/>
              <a:ext cx="919" cy="815"/>
              <a:chOff x="1398" y="322"/>
              <a:chExt cx="919" cy="815"/>
            </a:xfrm>
          </p:grpSpPr>
          <p:pic>
            <p:nvPicPr>
              <p:cNvPr id="1030" name="Picture 6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398" y="322"/>
                <a:ext cx="919" cy="8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1031" name="Picture 7"/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398" y="322"/>
                <a:ext cx="919" cy="8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</p:grpSp>
    </p:spTree>
    <p:extLst>
      <p:ext uri="{BB962C8B-B14F-4D97-AF65-F5344CB8AC3E}">
        <p14:creationId xmlns:p14="http://schemas.microsoft.com/office/powerpoint/2010/main" val="186875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xmlns="" id="{3877307F-6394-4993-B59B-591177970D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Cwricwlwm</a:t>
            </a:r>
            <a:r>
              <a:rPr lang="en-GB" dirty="0" smtClean="0"/>
              <a:t> </a:t>
            </a:r>
            <a:r>
              <a:rPr lang="en-GB" dirty="0" err="1" smtClean="0"/>
              <a:t>Cenedlaethol</a:t>
            </a:r>
            <a:endParaRPr lang="en-GB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xmlns="" id="{E3198C38-E330-4985-84F9-33599149A2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2333897"/>
            <a:ext cx="10018713" cy="3457303"/>
          </a:xfrm>
        </p:spPr>
        <p:txBody>
          <a:bodyPr>
            <a:normAutofit/>
          </a:bodyPr>
          <a:lstStyle/>
          <a:p>
            <a:pPr fontAlgn="base"/>
            <a:r>
              <a:rPr lang="en-GB" sz="2800" dirty="0" smtClean="0"/>
              <a:t>I </a:t>
            </a:r>
            <a:r>
              <a:rPr lang="en-GB" sz="2800" dirty="0" err="1" smtClean="0"/>
              <a:t>ba</a:t>
            </a:r>
            <a:r>
              <a:rPr lang="en-GB" sz="2800" dirty="0" smtClean="0"/>
              <a:t> </a:t>
            </a:r>
            <a:r>
              <a:rPr lang="en-GB" sz="2800" dirty="0" err="1" smtClean="0"/>
              <a:t>raddau</a:t>
            </a:r>
            <a:r>
              <a:rPr lang="en-GB" sz="2800" dirty="0" smtClean="0"/>
              <a:t> </a:t>
            </a:r>
            <a:r>
              <a:rPr lang="en-GB" sz="2800" dirty="0" err="1" smtClean="0"/>
              <a:t>mae</a:t>
            </a:r>
            <a:r>
              <a:rPr lang="en-GB" sz="2800" dirty="0" smtClean="0"/>
              <a:t> model </a:t>
            </a:r>
            <a:r>
              <a:rPr lang="en-GB" sz="2800" dirty="0" err="1" smtClean="0"/>
              <a:t>Fuson</a:t>
            </a:r>
            <a:r>
              <a:rPr lang="en-GB" sz="2800" dirty="0" smtClean="0"/>
              <a:t> </a:t>
            </a:r>
            <a:r>
              <a:rPr lang="en-GB" sz="2800" dirty="0" err="1" smtClean="0"/>
              <a:t>ar</a:t>
            </a:r>
            <a:r>
              <a:rPr lang="en-GB" sz="2800" dirty="0" smtClean="0"/>
              <a:t> </a:t>
            </a:r>
            <a:r>
              <a:rPr lang="en-GB" sz="2800" dirty="0" err="1" smtClean="0"/>
              <a:t>gyfer</a:t>
            </a:r>
            <a:r>
              <a:rPr lang="en-GB" sz="2800" dirty="0" smtClean="0"/>
              <a:t> </a:t>
            </a:r>
            <a:r>
              <a:rPr lang="en-GB" sz="2800" dirty="0" err="1" smtClean="0"/>
              <a:t>dilyniant</a:t>
            </a:r>
            <a:r>
              <a:rPr lang="en-GB" sz="2800" dirty="0" smtClean="0"/>
              <a:t> </a:t>
            </a:r>
            <a:r>
              <a:rPr lang="en-GB" sz="2800" dirty="0" err="1" smtClean="0"/>
              <a:t>mewn</a:t>
            </a:r>
            <a:r>
              <a:rPr lang="en-GB" sz="2800" dirty="0" smtClean="0"/>
              <a:t> </a:t>
            </a:r>
            <a:r>
              <a:rPr lang="en-GB" sz="2800" dirty="0" err="1" smtClean="0"/>
              <a:t>adio</a:t>
            </a:r>
            <a:r>
              <a:rPr lang="en-GB" sz="2800" dirty="0" smtClean="0"/>
              <a:t> a </a:t>
            </a:r>
            <a:r>
              <a:rPr lang="en-GB" sz="2800" dirty="0" err="1" smtClean="0"/>
              <a:t>thynnu</a:t>
            </a:r>
            <a:r>
              <a:rPr lang="en-GB" sz="2800" dirty="0" smtClean="0"/>
              <a:t> </a:t>
            </a:r>
            <a:r>
              <a:rPr lang="en-GB" sz="2800" dirty="0" err="1" smtClean="0"/>
              <a:t>allan</a:t>
            </a:r>
            <a:r>
              <a:rPr lang="en-GB" sz="2800" dirty="0" smtClean="0"/>
              <a:t> </a:t>
            </a:r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cael</a:t>
            </a:r>
            <a:r>
              <a:rPr lang="en-GB" sz="2800" dirty="0" smtClean="0"/>
              <a:t> </a:t>
            </a:r>
            <a:r>
              <a:rPr lang="en-GB" sz="2800" dirty="0" err="1" smtClean="0"/>
              <a:t>ei</a:t>
            </a:r>
            <a:r>
              <a:rPr lang="en-GB" sz="2800" dirty="0" smtClean="0"/>
              <a:t> </a:t>
            </a:r>
            <a:r>
              <a:rPr lang="en-GB" sz="2800" dirty="0" err="1" smtClean="0"/>
              <a:t>adlewyrchu</a:t>
            </a:r>
            <a:r>
              <a:rPr lang="en-GB" sz="2800" dirty="0" smtClean="0"/>
              <a:t> </a:t>
            </a:r>
            <a:r>
              <a:rPr lang="en-GB" sz="2800" dirty="0" err="1" smtClean="0"/>
              <a:t>yn</a:t>
            </a:r>
            <a:r>
              <a:rPr lang="en-GB" sz="2800" dirty="0" smtClean="0"/>
              <a:t> y </a:t>
            </a:r>
            <a:r>
              <a:rPr lang="en-GB" sz="2800" dirty="0" err="1" smtClean="0"/>
              <a:t>Cyfnod</a:t>
            </a:r>
            <a:r>
              <a:rPr lang="en-GB" sz="2800" dirty="0" smtClean="0"/>
              <a:t> Sylfaen? </a:t>
            </a:r>
          </a:p>
          <a:p>
            <a:pPr fontAlgn="base"/>
            <a:r>
              <a:rPr lang="cy-GB" sz="2800" dirty="0"/>
              <a:t>Ym mha grŵp blwyddyn mae yna sôn benodol am gyfrifiadau ysgrifenedig ar gyfer </a:t>
            </a:r>
            <a:r>
              <a:rPr lang="cy-GB" sz="2800" dirty="0" smtClean="0"/>
              <a:t>adio </a:t>
            </a:r>
            <a:r>
              <a:rPr lang="cy-GB" sz="2800" dirty="0"/>
              <a:t>a sut mae hyn yn datblygu mewn grwpiau blwyddyn dilynol?</a:t>
            </a:r>
            <a:r>
              <a:rPr lang="en-GB" sz="2800" dirty="0"/>
              <a:t> </a:t>
            </a:r>
          </a:p>
          <a:p>
            <a:pPr marL="0" indent="0">
              <a:buNone/>
            </a:pPr>
            <a:r>
              <a:rPr lang="en-GB" dirty="0" smtClean="0">
                <a:hlinkClick r:id="rId2"/>
              </a:rPr>
              <a:t>https://www.ncetm.org.uk/resources/40534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6270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xmlns="" id="{8A235C54-44C7-4D14-BF9C-4DCB862B7A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TASG</a:t>
            </a:r>
            <a:endParaRPr lang="en-GB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xmlns="" id="{DE480EED-496F-4303-9784-D76927684D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y-GB" dirty="0"/>
              <a:t>Gallu egluro'r dilyniant mewn cyfrifiad meddyliol o fewn adio neu </a:t>
            </a:r>
            <a:r>
              <a:rPr lang="cy-GB" dirty="0" smtClean="0"/>
              <a:t>dynnu allan.</a:t>
            </a:r>
          </a:p>
          <a:p>
            <a:pPr marL="0" indent="0">
              <a:buNone/>
            </a:pPr>
            <a:r>
              <a:rPr lang="en-GB" sz="2400" dirty="0" err="1" smtClean="0"/>
              <a:t>Adio</a:t>
            </a:r>
            <a:r>
              <a:rPr lang="en-GB" sz="2400" dirty="0" smtClean="0"/>
              <a:t>:</a:t>
            </a:r>
            <a:r>
              <a:rPr lang="en-GB" sz="2400" dirty="0"/>
              <a:t> </a:t>
            </a:r>
            <a:r>
              <a:rPr lang="en-GB" dirty="0" smtClean="0"/>
              <a:t>tt</a:t>
            </a:r>
            <a:r>
              <a:rPr lang="en-GB" sz="2400" dirty="0" smtClean="0"/>
              <a:t>.270 </a:t>
            </a:r>
            <a:r>
              <a:rPr lang="en-GB" sz="2400" dirty="0"/>
              <a:t>- </a:t>
            </a:r>
            <a:r>
              <a:rPr lang="en-GB" sz="2400" dirty="0" smtClean="0"/>
              <a:t>274</a:t>
            </a:r>
            <a:endParaRPr lang="en-GB" sz="2400" dirty="0"/>
          </a:p>
          <a:p>
            <a:pPr marL="0" indent="0">
              <a:buNone/>
            </a:pPr>
            <a:r>
              <a:rPr lang="en-GB" sz="2400" dirty="0" err="1" smtClean="0"/>
              <a:t>Tynnu</a:t>
            </a:r>
            <a:r>
              <a:rPr lang="en-GB" sz="2400" dirty="0" smtClean="0"/>
              <a:t> </a:t>
            </a:r>
            <a:r>
              <a:rPr lang="en-GB" sz="2400" dirty="0" err="1" smtClean="0"/>
              <a:t>allan</a:t>
            </a:r>
            <a:r>
              <a:rPr lang="en-GB" sz="2400" dirty="0"/>
              <a:t> </a:t>
            </a:r>
            <a:r>
              <a:rPr lang="en-GB" dirty="0" err="1" smtClean="0"/>
              <a:t>tt</a:t>
            </a:r>
            <a:r>
              <a:rPr lang="en-GB" sz="2400" dirty="0" smtClean="0"/>
              <a:t>. </a:t>
            </a:r>
            <a:r>
              <a:rPr lang="en-GB" sz="2400" dirty="0" smtClean="0"/>
              <a:t>282- 288</a:t>
            </a:r>
            <a:endParaRPr lang="en-GB" sz="2400" dirty="0"/>
          </a:p>
          <a:p>
            <a:pPr marL="0" indent="0">
              <a:buNone/>
            </a:pPr>
            <a:r>
              <a:rPr lang="cy-GB" dirty="0"/>
              <a:t>Gallu egluro'r camau gan ddefnyddio'ch enghreifftiau eich hun a defnyddio adnoddau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23365576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950720" y="1933303"/>
            <a:ext cx="7576457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err="1" smtClean="0"/>
              <a:t>Sut</a:t>
            </a:r>
            <a:r>
              <a:rPr lang="en-GB" sz="3600" dirty="0" smtClean="0"/>
              <a:t> </a:t>
            </a:r>
            <a:r>
              <a:rPr lang="en-GB" sz="3600" dirty="0" err="1" smtClean="0"/>
              <a:t>fyddech</a:t>
            </a:r>
            <a:r>
              <a:rPr lang="en-GB" sz="3600" dirty="0" smtClean="0"/>
              <a:t> chi </a:t>
            </a:r>
            <a:r>
              <a:rPr lang="en-GB" sz="3600" dirty="0" err="1" smtClean="0"/>
              <a:t>yn</a:t>
            </a:r>
            <a:r>
              <a:rPr lang="en-GB" sz="3600" dirty="0" smtClean="0"/>
              <a:t> </a:t>
            </a:r>
            <a:r>
              <a:rPr lang="en-GB" sz="3600" dirty="0" err="1" smtClean="0"/>
              <a:t>gweithio</a:t>
            </a:r>
            <a:r>
              <a:rPr lang="en-GB" sz="3600" dirty="0" smtClean="0"/>
              <a:t> </a:t>
            </a:r>
            <a:r>
              <a:rPr lang="en-GB" sz="3600" dirty="0" err="1" smtClean="0"/>
              <a:t>rhain</a:t>
            </a:r>
            <a:r>
              <a:rPr lang="en-GB" sz="3600" dirty="0" smtClean="0"/>
              <a:t> </a:t>
            </a:r>
            <a:r>
              <a:rPr lang="en-GB" sz="3600" dirty="0" err="1" smtClean="0"/>
              <a:t>allan</a:t>
            </a:r>
            <a:r>
              <a:rPr lang="en-GB" sz="3600" dirty="0" smtClean="0"/>
              <a:t> </a:t>
            </a:r>
            <a:r>
              <a:rPr lang="en-GB" sz="3600" dirty="0" err="1" smtClean="0"/>
              <a:t>yn</a:t>
            </a:r>
            <a:r>
              <a:rPr lang="en-GB" sz="3600" dirty="0" smtClean="0"/>
              <a:t> </a:t>
            </a:r>
            <a:r>
              <a:rPr lang="en-GB" sz="3600" dirty="0" err="1" smtClean="0"/>
              <a:t>ysgrifenedig</a:t>
            </a:r>
            <a:r>
              <a:rPr lang="en-GB" sz="3600" dirty="0" smtClean="0"/>
              <a:t>?</a:t>
            </a:r>
          </a:p>
          <a:p>
            <a:endParaRPr lang="en-GB" sz="3600" dirty="0"/>
          </a:p>
          <a:p>
            <a:r>
              <a:rPr lang="en-GB" sz="3600" dirty="0" smtClean="0"/>
              <a:t>7648 + 1486</a:t>
            </a:r>
          </a:p>
          <a:p>
            <a:r>
              <a:rPr lang="en-GB" sz="3600" dirty="0" smtClean="0"/>
              <a:t>6467 - 2684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8078611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BD975B2-7514-49D5-89FA-91B67F8D4B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4171950"/>
            <a:ext cx="8534400" cy="1507067"/>
          </a:xfrm>
        </p:spPr>
        <p:txBody>
          <a:bodyPr/>
          <a:lstStyle/>
          <a:p>
            <a:r>
              <a:rPr lang="en-GB" dirty="0" smtClean="0"/>
              <a:t>ADNODDAU AR-LEIN I GEFNOGI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CB77C81A-E0D4-44A7-B5A2-72924A12B9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304801"/>
            <a:ext cx="10018713" cy="386714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hlinkClick r:id="rId2"/>
              </a:rPr>
              <a:t>http://www.topmarks.co.uk/Flash.aspx?f=AddExpandv2</a:t>
            </a:r>
            <a:r>
              <a:rPr lang="en-GB" dirty="0"/>
              <a:t> 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adio</a:t>
            </a:r>
            <a:r>
              <a:rPr lang="en-GB" dirty="0" smtClean="0"/>
              <a:t> </a:t>
            </a:r>
            <a:r>
              <a:rPr lang="en-GB" dirty="0" err="1" smtClean="0"/>
              <a:t>ymestynnol</a:t>
            </a:r>
            <a:endParaRPr lang="en-US" dirty="0"/>
          </a:p>
          <a:p>
            <a:pPr marL="0" indent="0">
              <a:buNone/>
            </a:pPr>
            <a:r>
              <a:rPr lang="en-GB" dirty="0">
                <a:hlinkClick r:id="rId3"/>
              </a:rPr>
              <a:t>http://www.topmarks.co.uk/Flash.aspx?f=AddHorizontalPVcardsv3</a:t>
            </a:r>
            <a:endParaRPr lang="en-GB" dirty="0"/>
          </a:p>
          <a:p>
            <a:pPr marL="0" indent="0">
              <a:buNone/>
            </a:pP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adio</a:t>
            </a:r>
            <a:r>
              <a:rPr lang="en-GB" dirty="0" smtClean="0"/>
              <a:t> </a:t>
            </a:r>
            <a:r>
              <a:rPr lang="en-GB" dirty="0" err="1" smtClean="0"/>
              <a:t>gan</a:t>
            </a:r>
            <a:r>
              <a:rPr lang="en-GB" dirty="0" smtClean="0"/>
              <a:t> </a:t>
            </a:r>
            <a:r>
              <a:rPr lang="en-GB" dirty="0" err="1" smtClean="0"/>
              <a:t>ddefnydio</a:t>
            </a:r>
            <a:r>
              <a:rPr lang="en-GB" dirty="0" smtClean="0"/>
              <a:t> </a:t>
            </a:r>
            <a:r>
              <a:rPr lang="en-GB" dirty="0" err="1" smtClean="0"/>
              <a:t>cardiau</a:t>
            </a:r>
            <a:r>
              <a:rPr lang="en-GB" dirty="0" smtClean="0"/>
              <a:t> </a:t>
            </a:r>
            <a:r>
              <a:rPr lang="en-GB" dirty="0" err="1" smtClean="0"/>
              <a:t>gwerth</a:t>
            </a:r>
            <a:r>
              <a:rPr lang="en-GB" dirty="0" smtClean="0"/>
              <a:t> </a:t>
            </a:r>
            <a:r>
              <a:rPr lang="en-GB" dirty="0" err="1" smtClean="0"/>
              <a:t>lle</a:t>
            </a:r>
            <a:endParaRPr lang="en-US" dirty="0"/>
          </a:p>
          <a:p>
            <a:pPr marL="0" indent="0">
              <a:buNone/>
            </a:pPr>
            <a:r>
              <a:rPr lang="en-GB" dirty="0" smtClean="0">
                <a:hlinkClick r:id="rId4"/>
              </a:rPr>
              <a:t>http</a:t>
            </a:r>
            <a:r>
              <a:rPr lang="en-GB" dirty="0">
                <a:hlinkClick r:id="rId4"/>
              </a:rPr>
              <a:t>://nlvm.usu.edu/en/nav/frames_asid_155_g_2_t_1.html</a:t>
            </a:r>
            <a:endParaRPr lang="en-GB" dirty="0"/>
          </a:p>
          <a:p>
            <a:pPr marL="0" indent="0">
              <a:buNone/>
            </a:pP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tynnu</a:t>
            </a:r>
            <a:r>
              <a:rPr lang="en-GB" dirty="0" smtClean="0"/>
              <a:t> </a:t>
            </a:r>
            <a:r>
              <a:rPr lang="en-GB" dirty="0" err="1" smtClean="0"/>
              <a:t>allan</a:t>
            </a:r>
            <a:r>
              <a:rPr lang="en-GB" dirty="0" smtClean="0"/>
              <a:t> (‘Block base’)</a:t>
            </a:r>
            <a:endParaRPr lang="en-US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F3342E4E-8327-4C8C-BE53-A88EAAA96FEE}"/>
              </a:ext>
            </a:extLst>
          </p:cNvPr>
          <p:cNvSpPr/>
          <p:nvPr/>
        </p:nvSpPr>
        <p:spPr>
          <a:xfrm>
            <a:off x="5974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>
                <a:solidFill>
                  <a:srgbClr val="000000"/>
                </a:solidFill>
                <a:latin typeface="Times New Roman" panose="02020603050405020304" pitchFamily="18" charset="0"/>
              </a:rPr>
              <a:t> 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49009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Parallax</Template>
  <TotalTime>1479</TotalTime>
  <Words>556</Words>
  <Application>Microsoft Office PowerPoint</Application>
  <PresentationFormat>Widescreen</PresentationFormat>
  <Paragraphs>85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Corbel</vt:lpstr>
      <vt:lpstr>Times New Roman</vt:lpstr>
      <vt:lpstr>Parallax</vt:lpstr>
      <vt:lpstr>ADIO A  THYNNU ALLAN</vt:lpstr>
      <vt:lpstr>Tasg gychwynnol…</vt:lpstr>
      <vt:lpstr>PowerPoint Presentation</vt:lpstr>
      <vt:lpstr>Pwysigrwydd y symbol hafal =</vt:lpstr>
      <vt:lpstr>Robert Recorde</vt:lpstr>
      <vt:lpstr>Amcanion y Sesiwn</vt:lpstr>
      <vt:lpstr>PowerPoint Presentation</vt:lpstr>
      <vt:lpstr>Dilyniant wrth adio’n ifanc (Fuson, 1992)</vt:lpstr>
      <vt:lpstr>Dilyniant wrth dynnu’n ifanc (addaswyd o Fuson, 1992)</vt:lpstr>
      <vt:lpstr>Dilyniant o ran + a -</vt:lpstr>
      <vt:lpstr>Cwricwlwm Cenedlaethol</vt:lpstr>
      <vt:lpstr>TASG</vt:lpstr>
      <vt:lpstr>PowerPoint Presentation</vt:lpstr>
      <vt:lpstr>ADNODDAU AR-LEIN I GEFNOGI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Numeracy Session 3</dc:title>
  <dc:creator>Lewis Wallis</dc:creator>
  <cp:lastModifiedBy>Nanna Ryder</cp:lastModifiedBy>
  <cp:revision>49</cp:revision>
  <cp:lastPrinted>2014-09-21T15:07:53Z</cp:lastPrinted>
  <dcterms:created xsi:type="dcterms:W3CDTF">2016-09-21T13:34:09Z</dcterms:created>
  <dcterms:modified xsi:type="dcterms:W3CDTF">2018-01-18T15:43:17Z</dcterms:modified>
</cp:coreProperties>
</file>