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16"/>
  </p:notesMasterIdLst>
  <p:handoutMasterIdLst>
    <p:handoutMasterId r:id="rId17"/>
  </p:handoutMasterIdLst>
  <p:sldIdLst>
    <p:sldId id="314" r:id="rId2"/>
    <p:sldId id="340" r:id="rId3"/>
    <p:sldId id="342" r:id="rId4"/>
    <p:sldId id="389" r:id="rId5"/>
    <p:sldId id="391" r:id="rId6"/>
    <p:sldId id="390" r:id="rId7"/>
    <p:sldId id="324" r:id="rId8"/>
    <p:sldId id="394" r:id="rId9"/>
    <p:sldId id="395" r:id="rId10"/>
    <p:sldId id="392" r:id="rId11"/>
    <p:sldId id="393" r:id="rId12"/>
    <p:sldId id="396" r:id="rId13"/>
    <p:sldId id="397" r:id="rId14"/>
    <p:sldId id="398" r:id="rId15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340"/>
            <p14:sldId id="342"/>
            <p14:sldId id="389"/>
            <p14:sldId id="391"/>
            <p14:sldId id="390"/>
            <p14:sldId id="324"/>
            <p14:sldId id="394"/>
            <p14:sldId id="395"/>
            <p14:sldId id="392"/>
            <p14:sldId id="393"/>
            <p14:sldId id="396"/>
            <p14:sldId id="397"/>
            <p14:sldId id="398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2B3E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5" autoAdjust="0"/>
    <p:restoredTop sz="96433" autoAdjust="0"/>
  </p:normalViewPr>
  <p:slideViewPr>
    <p:cSldViewPr snapToGrid="0">
      <p:cViewPr varScale="1">
        <p:scale>
          <a:sx n="99" d="100"/>
          <a:sy n="99" d="100"/>
        </p:scale>
        <p:origin x="888" y="4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 smtClean="0"/>
              <a:t>Click to edit Master text styles</a:t>
            </a:r>
          </a:p>
          <a:p>
            <a:pPr lvl="1"/>
            <a:r>
              <a:rPr lang="en-US" altLang="en-US" noProof="0" smtClean="0"/>
              <a:t>Second level</a:t>
            </a:r>
          </a:p>
          <a:p>
            <a:pPr lvl="2"/>
            <a:r>
              <a:rPr lang="en-US" altLang="en-US" noProof="0" smtClean="0"/>
              <a:t>Third level</a:t>
            </a:r>
          </a:p>
          <a:p>
            <a:pPr lvl="3"/>
            <a:r>
              <a:rPr lang="en-US" altLang="en-US" noProof="0" smtClean="0"/>
              <a:t>Fourth level</a:t>
            </a:r>
          </a:p>
          <a:p>
            <a:pPr lvl="4"/>
            <a:r>
              <a:rPr lang="en-US" altLang="en-US" noProof="0" smtClean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 smtClean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 smtClean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 smtClean="0"/>
              <a:t>Click to edit Master text styles</a:t>
            </a:r>
          </a:p>
          <a:p>
            <a:pPr lvl="1"/>
            <a:r>
              <a:rPr lang="en-US" altLang="en-US" dirty="0" smtClean="0"/>
              <a:t>Second level</a:t>
            </a:r>
          </a:p>
          <a:p>
            <a:pPr lvl="2"/>
            <a:r>
              <a:rPr lang="en-US" altLang="en-US" dirty="0" smtClean="0"/>
              <a:t>Third level</a:t>
            </a:r>
          </a:p>
          <a:p>
            <a:pPr lvl="3"/>
            <a:r>
              <a:rPr lang="en-US" altLang="en-US" dirty="0" smtClean="0"/>
              <a:t>Fourth level</a:t>
            </a:r>
          </a:p>
          <a:p>
            <a:pPr lvl="4"/>
            <a:r>
              <a:rPr lang="en-US" altLang="en-US" dirty="0" smtClean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 smtClean="0"/>
              <a:t>WEB</a:t>
            </a:r>
            <a:endParaRPr lang="en-US" altLang="en-US" dirty="0"/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 smtClean="0"/>
              <a:t>Express Template Engine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  <a:p>
            <a:pPr>
              <a:buFont typeface="Monotype Sorts" pitchFamily="2" charset="2"/>
              <a:buNone/>
            </a:pPr>
            <a:r>
              <a:rPr lang="en-US" altLang="en-US" sz="3200" dirty="0" smtClean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Setup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217596"/>
            <a:ext cx="7029450" cy="4621229"/>
          </a:xfrm>
        </p:spPr>
        <p:txBody>
          <a:bodyPr/>
          <a:lstStyle/>
          <a:p>
            <a:r>
              <a:rPr lang="en-GB" dirty="0" smtClean="0"/>
              <a:t>Change to the directory</a:t>
            </a:r>
            <a:r>
              <a:rPr lang="en-GB" dirty="0" smtClean="0">
                <a:solidFill>
                  <a:srgbClr val="FF0000"/>
                </a:solidFill>
              </a:rPr>
              <a:t> </a:t>
            </a:r>
            <a:r>
              <a:rPr lang="en-GB" dirty="0" smtClean="0"/>
              <a:t>called</a:t>
            </a:r>
            <a:r>
              <a:rPr lang="en-GB" dirty="0" smtClean="0">
                <a:solidFill>
                  <a:srgbClr val="FF0000"/>
                </a:solidFill>
              </a:rPr>
              <a:t> “</a:t>
            </a:r>
            <a:r>
              <a:rPr lang="en-GB" dirty="0" err="1" smtClean="0">
                <a:solidFill>
                  <a:srgbClr val="0070C0"/>
                </a:solidFill>
              </a:rPr>
              <a:t>nodeweb</a:t>
            </a:r>
            <a:r>
              <a:rPr lang="en-GB" b="1" u="sng" dirty="0" err="1" smtClean="0">
                <a:solidFill>
                  <a:srgbClr val="0070C0"/>
                </a:solidFill>
              </a:rPr>
              <a:t>server</a:t>
            </a:r>
            <a:r>
              <a:rPr lang="en-GB" b="1" dirty="0" smtClean="0">
                <a:solidFill>
                  <a:srgbClr val="FF0000"/>
                </a:solidFill>
              </a:rPr>
              <a:t>”</a:t>
            </a:r>
          </a:p>
          <a:p>
            <a:r>
              <a:rPr lang="en-GB" dirty="0"/>
              <a:t>You should have already installed the Embedded JavaScript template engine (EJS), otherwise </a:t>
            </a:r>
            <a:br>
              <a:rPr lang="en-GB" dirty="0"/>
            </a:br>
            <a:r>
              <a:rPr lang="en-GB" i="1" dirty="0" err="1"/>
              <a:t>npm</a:t>
            </a:r>
            <a:r>
              <a:rPr lang="en-GB" i="1" dirty="0"/>
              <a:t> install </a:t>
            </a:r>
            <a:r>
              <a:rPr lang="en-GB" i="1" dirty="0" err="1"/>
              <a:t>ejs</a:t>
            </a:r>
            <a:endParaRPr lang="en-GB" dirty="0"/>
          </a:p>
          <a:p>
            <a:r>
              <a:rPr lang="en-GB" dirty="0" smtClean="0"/>
              <a:t>You should already have a directory called “views”, otherwise create one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38498" y="3528210"/>
            <a:ext cx="7031255" cy="120032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nodewebserver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install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ejs</a:t>
            </a:r>
            <a:endParaRPr lang="en-GB" dirty="0" smtClean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mkdir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>
                <a:solidFill>
                  <a:srgbClr val="FF0000"/>
                </a:solidFill>
              </a:rPr>
              <a:t>views</a:t>
            </a:r>
          </a:p>
          <a:p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48103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Template Engine?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26847"/>
            <a:ext cx="7029450" cy="4211978"/>
          </a:xfrm>
        </p:spPr>
        <p:txBody>
          <a:bodyPr/>
          <a:lstStyle/>
          <a:p>
            <a:r>
              <a:rPr lang="en-GB" dirty="0" smtClean="0"/>
              <a:t>A template engine </a:t>
            </a:r>
            <a:r>
              <a:rPr lang="en-GB" dirty="0" err="1" smtClean="0"/>
              <a:t>transpiles</a:t>
            </a:r>
            <a:r>
              <a:rPr lang="en-GB" dirty="0" smtClean="0"/>
              <a:t> a file containing standard HTML and </a:t>
            </a:r>
            <a:r>
              <a:rPr lang="en-GB" dirty="0" smtClean="0"/>
              <a:t>an embedded </a:t>
            </a:r>
            <a:r>
              <a:rPr lang="en-GB" dirty="0" smtClean="0"/>
              <a:t>simplified “template script” to create a </a:t>
            </a:r>
            <a:r>
              <a:rPr lang="en-GB" dirty="0" smtClean="0"/>
              <a:t>HTML page </a:t>
            </a:r>
            <a:r>
              <a:rPr lang="en-GB" dirty="0" smtClean="0"/>
              <a:t>that can be returned by the web server</a:t>
            </a:r>
          </a:p>
          <a:p>
            <a:r>
              <a:rPr lang="en-GB" dirty="0" smtClean="0"/>
              <a:t>The “template script” is very simple and designed to be used by web designers rather than web developers</a:t>
            </a:r>
          </a:p>
          <a:p>
            <a:r>
              <a:rPr lang="en-GB" dirty="0" smtClean="0"/>
              <a:t>A template engine allows a clear and distinct “boundary” to be established between the designer and developer</a:t>
            </a:r>
          </a:p>
          <a:p>
            <a:r>
              <a:rPr lang="en-GB" dirty="0" smtClean="0"/>
              <a:t>The data to be displayed on a web page is fed to the template engine by the developer and the “template script” </a:t>
            </a:r>
            <a:r>
              <a:rPr lang="en-GB" dirty="0" smtClean="0"/>
              <a:t>is written </a:t>
            </a:r>
            <a:r>
              <a:rPr lang="en-GB" dirty="0" smtClean="0"/>
              <a:t>by the designer </a:t>
            </a:r>
            <a:r>
              <a:rPr lang="en-GB" dirty="0" smtClean="0"/>
              <a:t>which generates </a:t>
            </a:r>
            <a:r>
              <a:rPr lang="en-GB" dirty="0" smtClean="0"/>
              <a:t>the HTML required to display this data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516305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ounded Rectangle 4"/>
          <p:cNvSpPr/>
          <p:nvPr/>
        </p:nvSpPr>
        <p:spPr bwMode="auto">
          <a:xfrm>
            <a:off x="3427598" y="2715150"/>
            <a:ext cx="1980265" cy="908791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Template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Engine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835863" y="2479539"/>
            <a:ext cx="1424893" cy="126781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HTML &amp; “Template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Script”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Oval 6"/>
          <p:cNvSpPr/>
          <p:nvPr/>
        </p:nvSpPr>
        <p:spPr bwMode="auto">
          <a:xfrm>
            <a:off x="3601502" y="4734684"/>
            <a:ext cx="1716603" cy="785374"/>
          </a:xfrm>
          <a:prstGeom prst="ellipse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Data</a:t>
            </a:r>
          </a:p>
        </p:txBody>
      </p:sp>
      <p:sp>
        <p:nvSpPr>
          <p:cNvPr id="8" name="Rectangle 7"/>
          <p:cNvSpPr/>
          <p:nvPr/>
        </p:nvSpPr>
        <p:spPr bwMode="auto">
          <a:xfrm>
            <a:off x="6418565" y="2541334"/>
            <a:ext cx="1424893" cy="1267818"/>
          </a:xfrm>
          <a:prstGeom prst="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HTML</a:t>
            </a:r>
          </a:p>
        </p:txBody>
      </p:sp>
      <p:sp>
        <p:nvSpPr>
          <p:cNvPr id="9" name="Right Arrow 8"/>
          <p:cNvSpPr/>
          <p:nvPr/>
        </p:nvSpPr>
        <p:spPr bwMode="auto">
          <a:xfrm>
            <a:off x="2260756" y="2984422"/>
            <a:ext cx="1166842" cy="392687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Right Arrow 9"/>
          <p:cNvSpPr/>
          <p:nvPr/>
        </p:nvSpPr>
        <p:spPr bwMode="auto">
          <a:xfrm>
            <a:off x="5407863" y="2973201"/>
            <a:ext cx="1010702" cy="392687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Right Arrow 10"/>
          <p:cNvSpPr/>
          <p:nvPr/>
        </p:nvSpPr>
        <p:spPr bwMode="auto">
          <a:xfrm rot="16200000">
            <a:off x="3928522" y="4003758"/>
            <a:ext cx="1062564" cy="392687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5318105" y="4804205"/>
            <a:ext cx="182973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Dynamically generated data</a:t>
            </a:r>
            <a:endParaRPr lang="en-GB" dirty="0"/>
          </a:p>
        </p:txBody>
      </p:sp>
      <p:sp>
        <p:nvSpPr>
          <p:cNvPr id="13" name="TextBox 12"/>
          <p:cNvSpPr txBox="1"/>
          <p:nvPr/>
        </p:nvSpPr>
        <p:spPr>
          <a:xfrm>
            <a:off x="835863" y="1534617"/>
            <a:ext cx="182973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Statically defined template page</a:t>
            </a:r>
            <a:endParaRPr lang="en-GB" dirty="0"/>
          </a:p>
        </p:txBody>
      </p:sp>
      <p:sp>
        <p:nvSpPr>
          <p:cNvPr id="14" name="Flowchart: Magnetic Disk 13"/>
          <p:cNvSpPr/>
          <p:nvPr/>
        </p:nvSpPr>
        <p:spPr bwMode="auto">
          <a:xfrm>
            <a:off x="1806361" y="5351764"/>
            <a:ext cx="1222940" cy="1043426"/>
          </a:xfrm>
          <a:prstGeom prst="flowChartMagneticDisk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Database</a:t>
            </a:r>
          </a:p>
        </p:txBody>
      </p:sp>
      <p:sp>
        <p:nvSpPr>
          <p:cNvPr id="15" name="Bent-Up Arrow 14"/>
          <p:cNvSpPr/>
          <p:nvPr/>
        </p:nvSpPr>
        <p:spPr bwMode="auto">
          <a:xfrm>
            <a:off x="3029301" y="5516981"/>
            <a:ext cx="1716603" cy="516104"/>
          </a:xfrm>
          <a:prstGeom prst="bentUpArrow">
            <a:avLst>
              <a:gd name="adj1" fmla="val 44445"/>
              <a:gd name="adj2" fmla="val 50000"/>
              <a:gd name="adj3" fmla="val 29348"/>
            </a:avLst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63524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Handlebars Example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589030" y="1346352"/>
            <a:ext cx="2670272" cy="15931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&lt;</a:t>
            </a:r>
            <a:r>
              <a:rPr lang="en-GB" dirty="0" err="1"/>
              <a:t>ul</a:t>
            </a:r>
            <a:r>
              <a:rPr lang="en-GB" dirty="0"/>
              <a:t> class="</a:t>
            </a:r>
            <a:r>
              <a:rPr lang="en-GB" dirty="0" err="1"/>
              <a:t>people_list</a:t>
            </a:r>
            <a:r>
              <a:rPr lang="en-GB" dirty="0"/>
              <a:t>"&gt;</a:t>
            </a:r>
          </a:p>
          <a:p>
            <a:r>
              <a:rPr lang="en-GB" dirty="0"/>
              <a:t>  </a:t>
            </a:r>
            <a:r>
              <a:rPr lang="en-GB" dirty="0">
                <a:solidFill>
                  <a:srgbClr val="FF0000"/>
                </a:solidFill>
              </a:rPr>
              <a:t>{{#each people}}</a:t>
            </a:r>
          </a:p>
          <a:p>
            <a:r>
              <a:rPr lang="en-GB" dirty="0"/>
              <a:t>    &lt;li&gt;</a:t>
            </a:r>
            <a:r>
              <a:rPr lang="en-GB" dirty="0">
                <a:solidFill>
                  <a:srgbClr val="FF0000"/>
                </a:solidFill>
              </a:rPr>
              <a:t>{{this}}</a:t>
            </a:r>
            <a:r>
              <a:rPr lang="en-GB" dirty="0"/>
              <a:t>&lt;/li&gt;</a:t>
            </a:r>
          </a:p>
          <a:p>
            <a:r>
              <a:rPr lang="en-GB" dirty="0"/>
              <a:t>  </a:t>
            </a:r>
            <a:r>
              <a:rPr lang="en-GB" dirty="0">
                <a:solidFill>
                  <a:srgbClr val="FF0000"/>
                </a:solidFill>
              </a:rPr>
              <a:t>{{/each}}</a:t>
            </a:r>
          </a:p>
          <a:p>
            <a:r>
              <a:rPr lang="en-GB" dirty="0"/>
              <a:t>&lt;/</a:t>
            </a:r>
            <a:r>
              <a:rPr lang="en-GB" dirty="0" err="1"/>
              <a:t>ul</a:t>
            </a:r>
            <a:r>
              <a:rPr lang="en-GB" dirty="0"/>
              <a:t>&gt;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Rectangle 5"/>
          <p:cNvSpPr/>
          <p:nvPr/>
        </p:nvSpPr>
        <p:spPr bwMode="auto">
          <a:xfrm>
            <a:off x="589030" y="4075552"/>
            <a:ext cx="2670272" cy="201298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{</a:t>
            </a:r>
          </a:p>
          <a:p>
            <a:r>
              <a:rPr lang="en-GB" dirty="0"/>
              <a:t>  people: [</a:t>
            </a:r>
          </a:p>
          <a:p>
            <a:r>
              <a:rPr lang="en-GB" dirty="0"/>
              <a:t>    "</a:t>
            </a:r>
            <a:r>
              <a:rPr lang="en-GB" dirty="0">
                <a:solidFill>
                  <a:srgbClr val="0070C0"/>
                </a:solidFill>
              </a:rPr>
              <a:t>Yehuda Katz</a:t>
            </a:r>
            <a:r>
              <a:rPr lang="en-GB" dirty="0"/>
              <a:t>",</a:t>
            </a:r>
          </a:p>
          <a:p>
            <a:r>
              <a:rPr lang="en-GB" dirty="0"/>
              <a:t>    "</a:t>
            </a:r>
            <a:r>
              <a:rPr lang="en-GB" dirty="0">
                <a:solidFill>
                  <a:srgbClr val="0070C0"/>
                </a:solidFill>
              </a:rPr>
              <a:t>Alan Johnson</a:t>
            </a:r>
            <a:r>
              <a:rPr lang="en-GB" dirty="0"/>
              <a:t>",</a:t>
            </a:r>
          </a:p>
          <a:p>
            <a:r>
              <a:rPr lang="en-GB" dirty="0"/>
              <a:t>    "</a:t>
            </a:r>
            <a:r>
              <a:rPr lang="en-GB" dirty="0">
                <a:solidFill>
                  <a:srgbClr val="0070C0"/>
                </a:solidFill>
              </a:rPr>
              <a:t>Charles Jolley</a:t>
            </a:r>
            <a:r>
              <a:rPr lang="en-GB" dirty="0"/>
              <a:t>",</a:t>
            </a:r>
          </a:p>
          <a:p>
            <a:r>
              <a:rPr lang="en-GB" dirty="0"/>
              <a:t>  ],</a:t>
            </a:r>
          </a:p>
          <a:p>
            <a:r>
              <a:rPr lang="en-GB" dirty="0"/>
              <a:t>}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589030" y="915595"/>
            <a:ext cx="6206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.</a:t>
            </a:r>
            <a:r>
              <a:rPr lang="en-GB" dirty="0" err="1" smtClean="0"/>
              <a:t>hbs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649803" y="3680790"/>
            <a:ext cx="8002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JSON</a:t>
            </a:r>
            <a:endParaRPr lang="en-GB" dirty="0"/>
          </a:p>
        </p:txBody>
      </p:sp>
      <p:sp>
        <p:nvSpPr>
          <p:cNvPr id="9" name="Rounded Rectangle 8"/>
          <p:cNvSpPr/>
          <p:nvPr/>
        </p:nvSpPr>
        <p:spPr bwMode="auto">
          <a:xfrm>
            <a:off x="3812336" y="3166761"/>
            <a:ext cx="1419283" cy="908791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Template</a:t>
            </a:r>
          </a:p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Engine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5864390" y="2886717"/>
            <a:ext cx="2670272" cy="1590851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r>
              <a:rPr lang="en-GB" dirty="0"/>
              <a:t>&lt;</a:t>
            </a:r>
            <a:r>
              <a:rPr lang="en-GB" dirty="0" err="1"/>
              <a:t>ul</a:t>
            </a:r>
            <a:r>
              <a:rPr lang="en-GB" dirty="0"/>
              <a:t> class="</a:t>
            </a:r>
            <a:r>
              <a:rPr lang="en-GB" dirty="0" err="1"/>
              <a:t>people_list</a:t>
            </a:r>
            <a:r>
              <a:rPr lang="en-GB" dirty="0"/>
              <a:t>"&gt;</a:t>
            </a:r>
          </a:p>
          <a:p>
            <a:r>
              <a:rPr lang="en-GB" dirty="0"/>
              <a:t>    &lt;li&gt;</a:t>
            </a:r>
            <a:r>
              <a:rPr lang="en-GB" dirty="0">
                <a:solidFill>
                  <a:srgbClr val="0070C0"/>
                </a:solidFill>
              </a:rPr>
              <a:t>Yehuda Katz</a:t>
            </a:r>
            <a:r>
              <a:rPr lang="en-GB" dirty="0"/>
              <a:t>&lt;/li&gt;</a:t>
            </a:r>
          </a:p>
          <a:p>
            <a:r>
              <a:rPr lang="en-GB" dirty="0"/>
              <a:t>    &lt;li&gt;</a:t>
            </a:r>
            <a:r>
              <a:rPr lang="en-GB" dirty="0">
                <a:solidFill>
                  <a:srgbClr val="0070C0"/>
                </a:solidFill>
              </a:rPr>
              <a:t>Alan Johnson</a:t>
            </a:r>
            <a:r>
              <a:rPr lang="en-GB" dirty="0"/>
              <a:t>&lt;/li&gt;</a:t>
            </a:r>
          </a:p>
          <a:p>
            <a:r>
              <a:rPr lang="en-GB" dirty="0"/>
              <a:t>    &lt;li&gt;</a:t>
            </a:r>
            <a:r>
              <a:rPr lang="en-GB" dirty="0">
                <a:solidFill>
                  <a:srgbClr val="0070C0"/>
                </a:solidFill>
              </a:rPr>
              <a:t>Charles Jolley</a:t>
            </a:r>
            <a:r>
              <a:rPr lang="en-GB" dirty="0"/>
              <a:t>&lt;/li&gt;</a:t>
            </a:r>
          </a:p>
          <a:p>
            <a:r>
              <a:rPr lang="en-GB" dirty="0"/>
              <a:t>&lt;/</a:t>
            </a:r>
            <a:r>
              <a:rPr lang="en-GB" dirty="0" err="1"/>
              <a:t>ul</a:t>
            </a:r>
            <a:r>
              <a:rPr lang="en-GB" dirty="0"/>
              <a:t>&gt;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5840752" y="2405233"/>
            <a:ext cx="8130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HTML</a:t>
            </a:r>
            <a:endParaRPr lang="en-GB" dirty="0"/>
          </a:p>
        </p:txBody>
      </p:sp>
      <p:sp>
        <p:nvSpPr>
          <p:cNvPr id="12" name="Bent-Up Arrow 11"/>
          <p:cNvSpPr/>
          <p:nvPr/>
        </p:nvSpPr>
        <p:spPr bwMode="auto">
          <a:xfrm>
            <a:off x="3259303" y="4100982"/>
            <a:ext cx="1537090" cy="1169168"/>
          </a:xfrm>
          <a:prstGeom prst="bentUpArrow">
            <a:avLst>
              <a:gd name="adj1" fmla="val 25252"/>
              <a:gd name="adj2" fmla="val 28888"/>
              <a:gd name="adj3" fmla="val 29348"/>
            </a:avLst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Bent-Up Arrow 12"/>
          <p:cNvSpPr/>
          <p:nvPr/>
        </p:nvSpPr>
        <p:spPr bwMode="auto">
          <a:xfrm flipV="1">
            <a:off x="3259302" y="1997593"/>
            <a:ext cx="1537090" cy="1169168"/>
          </a:xfrm>
          <a:prstGeom prst="bentUpArrow">
            <a:avLst>
              <a:gd name="adj1" fmla="val 25252"/>
              <a:gd name="adj2" fmla="val 28888"/>
              <a:gd name="adj3" fmla="val 29348"/>
            </a:avLst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4" name="Right Arrow 13"/>
          <p:cNvSpPr/>
          <p:nvPr/>
        </p:nvSpPr>
        <p:spPr bwMode="auto">
          <a:xfrm>
            <a:off x="5231619" y="3410800"/>
            <a:ext cx="632771" cy="572169"/>
          </a:xfrm>
          <a:prstGeom prst="righ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69950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Template Engines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There are many template engines available.</a:t>
            </a:r>
          </a:p>
          <a:p>
            <a:r>
              <a:rPr lang="en-GB" dirty="0" smtClean="0"/>
              <a:t>A number of them are supported by Express.js</a:t>
            </a:r>
          </a:p>
          <a:p>
            <a:r>
              <a:rPr lang="en-GB" dirty="0" smtClean="0"/>
              <a:t>Examples include:</a:t>
            </a:r>
          </a:p>
          <a:p>
            <a:pPr lvl="1"/>
            <a:r>
              <a:rPr lang="en-GB" dirty="0" smtClean="0"/>
              <a:t>Handlebars (</a:t>
            </a:r>
            <a:r>
              <a:rPr lang="en-GB" dirty="0" err="1" smtClean="0"/>
              <a:t>hbs</a:t>
            </a:r>
            <a:r>
              <a:rPr lang="en-GB" dirty="0" smtClean="0"/>
              <a:t>) (based on </a:t>
            </a:r>
            <a:r>
              <a:rPr lang="en-GB" dirty="0" err="1" smtClean="0"/>
              <a:t>Mustache</a:t>
            </a:r>
            <a:r>
              <a:rPr lang="en-GB" dirty="0" smtClean="0"/>
              <a:t> </a:t>
            </a:r>
            <a:r>
              <a:rPr lang="en-GB" dirty="0" smtClean="0">
                <a:sym typeface="Wingdings" panose="05000000000000000000" pitchFamily="2" charset="2"/>
              </a:rPr>
              <a:t></a:t>
            </a:r>
            <a:r>
              <a:rPr lang="en-GB" dirty="0" smtClean="0"/>
              <a:t>)</a:t>
            </a:r>
          </a:p>
          <a:p>
            <a:pPr lvl="1"/>
            <a:r>
              <a:rPr lang="en-GB" dirty="0" smtClean="0"/>
              <a:t>Embedded JavaScript (EJS)</a:t>
            </a:r>
          </a:p>
          <a:p>
            <a:pPr lvl="1"/>
            <a:r>
              <a:rPr lang="en-GB" dirty="0" smtClean="0"/>
              <a:t>Pug (based on Jade)</a:t>
            </a:r>
          </a:p>
          <a:p>
            <a:pPr lvl="1"/>
            <a:r>
              <a:rPr lang="en-GB" dirty="0" smtClean="0"/>
              <a:t>Twig</a:t>
            </a:r>
          </a:p>
          <a:p>
            <a:pPr lvl="1"/>
            <a:r>
              <a:rPr lang="en-GB" dirty="0" smtClean="0"/>
              <a:t>Swig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4150930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Express and Template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97281"/>
            <a:ext cx="7029450" cy="1483234"/>
          </a:xfrm>
        </p:spPr>
        <p:txBody>
          <a:bodyPr/>
          <a:lstStyle/>
          <a:p>
            <a:r>
              <a:rPr lang="en-GB" dirty="0" smtClean="0"/>
              <a:t>Template engines are handled automatically for us by Express.js</a:t>
            </a:r>
          </a:p>
          <a:p>
            <a:r>
              <a:rPr lang="en-GB" dirty="0" smtClean="0"/>
              <a:t>When you create the server (server.js) just tell it which engine you have installed and want to use</a:t>
            </a:r>
          </a:p>
          <a:p>
            <a:r>
              <a:rPr lang="en-GB" dirty="0" smtClean="0"/>
              <a:t>Edit “server.js” to use the EJS template engine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047750" y="3389690"/>
            <a:ext cx="7016166" cy="193899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……</a:t>
            </a:r>
          </a:p>
          <a:p>
            <a:r>
              <a:rPr lang="en-GB" sz="2000" dirty="0" err="1" smtClean="0">
                <a:solidFill>
                  <a:schemeClr val="bg1">
                    <a:lumMod val="50000"/>
                  </a:schemeClr>
                </a:solidFill>
              </a:rPr>
              <a:t>server.use</a:t>
            </a: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 smtClean="0">
                <a:solidFill>
                  <a:schemeClr val="bg1">
                    <a:lumMod val="50000"/>
                  </a:schemeClr>
                </a:solidFill>
              </a:rPr>
              <a:t>express.static</a:t>
            </a: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 smtClean="0">
                <a:solidFill>
                  <a:schemeClr val="bg1">
                    <a:lumMod val="50000"/>
                  </a:schemeClr>
                </a:solidFill>
              </a:rPr>
              <a:t>path.join</a:t>
            </a:r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(</a:t>
            </a:r>
            <a:r>
              <a:rPr lang="en-GB" sz="2000" dirty="0" err="1" smtClean="0">
                <a:solidFill>
                  <a:schemeClr val="bg1">
                    <a:lumMod val="50000"/>
                  </a:schemeClr>
                </a:solidFill>
              </a:rPr>
              <a:t>dirname</a:t>
            </a:r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, '/public')));</a:t>
            </a:r>
          </a:p>
          <a:p>
            <a:r>
              <a:rPr lang="en-GB" sz="2000" dirty="0">
                <a:solidFill>
                  <a:schemeClr val="bg1">
                    <a:lumMod val="50000"/>
                  </a:schemeClr>
                </a:solidFill>
              </a:rPr>
              <a:t>		</a:t>
            </a:r>
          </a:p>
          <a:p>
            <a:r>
              <a:rPr lang="en-GB" sz="2000" dirty="0" err="1" smtClean="0"/>
              <a:t>server.set</a:t>
            </a:r>
            <a:r>
              <a:rPr lang="en-GB" sz="2000" dirty="0"/>
              <a:t>('view engine', '</a:t>
            </a:r>
            <a:r>
              <a:rPr lang="en-GB" sz="2000" dirty="0" err="1"/>
              <a:t>ejs</a:t>
            </a:r>
            <a:r>
              <a:rPr lang="en-GB" sz="2000" dirty="0"/>
              <a:t>');</a:t>
            </a:r>
          </a:p>
          <a:p>
            <a:r>
              <a:rPr lang="en-GB" sz="2000" dirty="0" err="1" smtClean="0"/>
              <a:t>server.set</a:t>
            </a:r>
            <a:r>
              <a:rPr lang="en-GB" sz="2000" dirty="0"/>
              <a:t>('views', </a:t>
            </a:r>
            <a:r>
              <a:rPr lang="en-GB" sz="2000" dirty="0" err="1"/>
              <a:t>path.join</a:t>
            </a:r>
            <a:r>
              <a:rPr lang="en-GB" sz="2000" dirty="0"/>
              <a:t>(</a:t>
            </a:r>
            <a:r>
              <a:rPr lang="en-GB" sz="2000" dirty="0" err="1"/>
              <a:t>dirname</a:t>
            </a:r>
            <a:r>
              <a:rPr lang="en-GB" sz="2000" dirty="0"/>
              <a:t>, '/views</a:t>
            </a:r>
            <a:r>
              <a:rPr lang="en-GB" sz="2000" dirty="0" smtClean="0"/>
              <a:t>'));</a:t>
            </a:r>
            <a:endParaRPr lang="en-GB" sz="2000" dirty="0"/>
          </a:p>
          <a:p>
            <a:r>
              <a:rPr lang="en-GB" sz="2000" dirty="0" smtClean="0">
                <a:solidFill>
                  <a:schemeClr val="bg1">
                    <a:lumMod val="50000"/>
                  </a:schemeClr>
                </a:solidFill>
              </a:rPr>
              <a:t>……</a:t>
            </a:r>
            <a:endParaRPr lang="en-GB" sz="2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5112589" y="5716438"/>
            <a:ext cx="377261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This is the directory the template engine will look in for the .</a:t>
            </a:r>
            <a:r>
              <a:rPr lang="en-GB" dirty="0" err="1" smtClean="0"/>
              <a:t>ejs</a:t>
            </a:r>
            <a:r>
              <a:rPr lang="en-GB" dirty="0" smtClean="0"/>
              <a:t> template files</a:t>
            </a:r>
            <a:endParaRPr lang="en-GB" dirty="0"/>
          </a:p>
        </p:txBody>
      </p:sp>
      <p:cxnSp>
        <p:nvCxnSpPr>
          <p:cNvPr id="8" name="Straight Arrow Connector 7"/>
          <p:cNvCxnSpPr/>
          <p:nvPr/>
        </p:nvCxnSpPr>
        <p:spPr bwMode="auto">
          <a:xfrm flipH="1" flipV="1">
            <a:off x="5664679" y="4991819"/>
            <a:ext cx="184030" cy="72461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9" name="TextBox 8"/>
          <p:cNvSpPr txBox="1"/>
          <p:nvPr/>
        </p:nvSpPr>
        <p:spPr>
          <a:xfrm>
            <a:off x="960353" y="3020358"/>
            <a:ext cx="11336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Exercise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3609760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Render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74155"/>
            <a:ext cx="7029450" cy="1656143"/>
          </a:xfrm>
        </p:spPr>
        <p:txBody>
          <a:bodyPr/>
          <a:lstStyle/>
          <a:p>
            <a:r>
              <a:rPr lang="en-GB" dirty="0" smtClean="0"/>
              <a:t>When you “render()” on the template engine, you pass it the name of the template file (</a:t>
            </a:r>
            <a:r>
              <a:rPr lang="en-GB" b="1" dirty="0" smtClean="0"/>
              <a:t>within the “views” directory</a:t>
            </a:r>
            <a:r>
              <a:rPr lang="en-GB" dirty="0" smtClean="0"/>
              <a:t>) and a JavaScript object containing the data that should be used to populate the template when creating the HTML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Rectangle 4"/>
          <p:cNvSpPr/>
          <p:nvPr/>
        </p:nvSpPr>
        <p:spPr bwMode="auto">
          <a:xfrm>
            <a:off x="1004155" y="4341998"/>
            <a:ext cx="3455647" cy="68439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res.render</a:t>
            </a: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( </a:t>
            </a:r>
            <a:r>
              <a:rPr kumimoji="0" lang="en-GB" sz="1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templatefile</a:t>
            </a: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,</a:t>
            </a:r>
            <a:r>
              <a:rPr kumimoji="0" lang="en-GB" sz="18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 object)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6" name="Rounded Rectangle 5"/>
          <p:cNvSpPr/>
          <p:nvPr/>
        </p:nvSpPr>
        <p:spPr bwMode="auto">
          <a:xfrm>
            <a:off x="1071473" y="5586733"/>
            <a:ext cx="3018082" cy="1043883"/>
          </a:xfrm>
          <a:prstGeom prst="roundRect">
            <a:avLst/>
          </a:prstGeom>
          <a:solidFill>
            <a:schemeClr val="bg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{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    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message</a:t>
            </a:r>
            <a:r>
              <a:rPr lang="en-GB" dirty="0" smtClean="0"/>
              <a:t>: “Hello World”  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/>
              <a:t>}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91651" y="5244048"/>
            <a:ext cx="8643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object</a:t>
            </a:r>
            <a:endParaRPr lang="en-GB" b="1" dirty="0"/>
          </a:p>
        </p:txBody>
      </p:sp>
      <p:sp>
        <p:nvSpPr>
          <p:cNvPr id="8" name="Down Arrow 7"/>
          <p:cNvSpPr/>
          <p:nvPr/>
        </p:nvSpPr>
        <p:spPr bwMode="auto">
          <a:xfrm flipV="1">
            <a:off x="3659372" y="4681477"/>
            <a:ext cx="426346" cy="852049"/>
          </a:xfrm>
          <a:prstGeom prst="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1425827" y="2823004"/>
            <a:ext cx="2524418" cy="100322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&lt;p&gt;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&lt;%= 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message</a:t>
            </a:r>
            <a:r>
              <a:rPr lang="en-GB" dirty="0" smtClean="0"/>
              <a:t> %&gt;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&lt;/p&gt;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357225" y="2430298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err="1" smtClean="0"/>
              <a:t>templatefile</a:t>
            </a:r>
            <a:endParaRPr lang="en-GB" b="1" dirty="0"/>
          </a:p>
        </p:txBody>
      </p:sp>
      <p:sp>
        <p:nvSpPr>
          <p:cNvPr id="11" name="Down Arrow 10"/>
          <p:cNvSpPr/>
          <p:nvPr/>
        </p:nvSpPr>
        <p:spPr bwMode="auto">
          <a:xfrm>
            <a:off x="2688036" y="3879433"/>
            <a:ext cx="426346" cy="467534"/>
          </a:xfrm>
          <a:prstGeom prst="down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2" name="Right Arrow 11"/>
          <p:cNvSpPr/>
          <p:nvPr/>
        </p:nvSpPr>
        <p:spPr bwMode="auto">
          <a:xfrm>
            <a:off x="4942248" y="3826226"/>
            <a:ext cx="852692" cy="1301146"/>
          </a:xfrm>
          <a:prstGeom prst="rightArrow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Rectangle 12"/>
          <p:cNvSpPr/>
          <p:nvPr/>
        </p:nvSpPr>
        <p:spPr bwMode="auto">
          <a:xfrm>
            <a:off x="6066079" y="3975188"/>
            <a:ext cx="2524418" cy="100322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&lt;p&gt;</a:t>
            </a: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Hello World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  <a:p>
            <a:pPr marL="0" marR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dirty="0" smtClean="0"/>
              <a:t>&lt;/p&gt;</a:t>
            </a:r>
            <a:endParaRPr kumimoji="0" lang="en-GB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975039" y="3483006"/>
            <a:ext cx="16424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 smtClean="0"/>
              <a:t>HTML Output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2222227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EJS Template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99397799"/>
              </p:ext>
            </p:extLst>
          </p:nvPr>
        </p:nvGraphicFramePr>
        <p:xfrm>
          <a:off x="1613757" y="981874"/>
          <a:ext cx="6096000" cy="12801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858719">
                  <a:extLst>
                    <a:ext uri="{9D8B030D-6E8A-4147-A177-3AD203B41FA5}">
                      <a16:colId xmlns:a16="http://schemas.microsoft.com/office/drawing/2014/main" val="4136902596"/>
                    </a:ext>
                  </a:extLst>
                </a:gridCol>
                <a:gridCol w="4237281">
                  <a:extLst>
                    <a:ext uri="{9D8B030D-6E8A-4147-A177-3AD203B41FA5}">
                      <a16:colId xmlns:a16="http://schemas.microsoft.com/office/drawing/2014/main" val="306899872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&lt;% and %&gt;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Open and</a:t>
                      </a:r>
                      <a:r>
                        <a:rPr lang="en-GB" baseline="0" dirty="0" smtClean="0"/>
                        <a:t> close </a:t>
                      </a:r>
                      <a:r>
                        <a:rPr lang="en-GB" baseline="0" dirty="0" err="1" smtClean="0"/>
                        <a:t>scriplet</a:t>
                      </a:r>
                      <a:r>
                        <a:rPr lang="en-GB" baseline="0" dirty="0" smtClean="0"/>
                        <a:t> to encompass your JavaScript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760513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1" dirty="0" smtClean="0"/>
                        <a:t>&lt;%=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Output</a:t>
                      </a:r>
                      <a:r>
                        <a:rPr lang="en-GB" baseline="0" dirty="0" smtClean="0"/>
                        <a:t> value into template (HTML escaped)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54025220"/>
                  </a:ext>
                </a:extLst>
              </a:tr>
            </a:tbl>
          </a:graphicData>
        </a:graphic>
      </p:graphicFrame>
      <p:sp>
        <p:nvSpPr>
          <p:cNvPr id="7" name="TextBox 6"/>
          <p:cNvSpPr txBox="1"/>
          <p:nvPr/>
        </p:nvSpPr>
        <p:spPr>
          <a:xfrm>
            <a:off x="1239769" y="2333710"/>
            <a:ext cx="1261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smtClean="0"/>
              <a:t>Examples</a:t>
            </a:r>
            <a:endParaRPr lang="en-GB" b="1" u="sng" dirty="0"/>
          </a:p>
        </p:txBody>
      </p:sp>
      <p:graphicFrame>
        <p:nvGraphicFramePr>
          <p:cNvPr id="10" name="Table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05970131"/>
              </p:ext>
            </p:extLst>
          </p:nvPr>
        </p:nvGraphicFramePr>
        <p:xfrm>
          <a:off x="257175" y="2850033"/>
          <a:ext cx="8686801" cy="3205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9779">
                  <a:extLst>
                    <a:ext uri="{9D8B030D-6E8A-4147-A177-3AD203B41FA5}">
                      <a16:colId xmlns:a16="http://schemas.microsoft.com/office/drawing/2014/main" val="263952346"/>
                    </a:ext>
                  </a:extLst>
                </a:gridCol>
                <a:gridCol w="3552864">
                  <a:extLst>
                    <a:ext uri="{9D8B030D-6E8A-4147-A177-3AD203B41FA5}">
                      <a16:colId xmlns:a16="http://schemas.microsoft.com/office/drawing/2014/main" val="4136902596"/>
                    </a:ext>
                  </a:extLst>
                </a:gridCol>
                <a:gridCol w="3104158">
                  <a:extLst>
                    <a:ext uri="{9D8B030D-6E8A-4147-A177-3AD203B41FA5}">
                      <a16:colId xmlns:a16="http://schemas.microsoft.com/office/drawing/2014/main" val="3068998724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GB" sz="18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Helvetica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Helvetica" panose="020B0604020202020204" pitchFamily="34" charset="0"/>
                        </a:rPr>
                        <a:t>Template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Helvetica" panose="020B0604020202020204" pitchFamily="34" charset="0"/>
                        </a:rPr>
                        <a:t>Data Object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67431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Helvetica" panose="020B0604020202020204" pitchFamily="34" charset="0"/>
                        </a:rPr>
                        <a:t>Display a value</a:t>
                      </a: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&lt;p&gt;</a:t>
                      </a:r>
                    </a:p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b="0" i="0" dirty="0" smtClean="0"/>
                        <a:t>&lt;%</a:t>
                      </a:r>
                      <a:r>
                        <a:rPr lang="en-GB" b="0" i="0" dirty="0" smtClean="0">
                          <a:solidFill>
                            <a:srgbClr val="FF0000"/>
                          </a:solidFill>
                        </a:rPr>
                        <a:t>=</a:t>
                      </a:r>
                      <a:r>
                        <a:rPr lang="en-GB" b="0" i="0" dirty="0" smtClean="0"/>
                        <a:t> </a:t>
                      </a:r>
                      <a:r>
                        <a:rPr lang="en-GB" b="0" i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name</a:t>
                      </a:r>
                      <a:r>
                        <a:rPr lang="en-GB" b="0" i="0" dirty="0" smtClean="0"/>
                        <a:t> %&gt;</a:t>
                      </a:r>
                      <a:endParaRPr kumimoji="0" lang="en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anose="020B0604020202020204" pitchFamily="34" charset="0"/>
                      </a:endParaRPr>
                    </a:p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en-GB" b="0" i="0" dirty="0" smtClean="0"/>
                        <a:t>&lt;/p&gt;</a:t>
                      </a:r>
                      <a:endParaRPr kumimoji="0" lang="en-GB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Helvetica" panose="020B0604020202020204" pitchFamily="34" charset="0"/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{ 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Helvetica" panose="020B0604020202020204" pitchFamily="34" charset="0"/>
                        </a:rPr>
                        <a:t>name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: “Fred” }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760513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0" i="1" dirty="0" smtClean="0">
                          <a:solidFill>
                            <a:schemeClr val="bg1"/>
                          </a:solidFill>
                        </a:rPr>
                        <a:t>Branch statement</a:t>
                      </a:r>
                      <a:endParaRPr lang="en-GB" b="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i="0" dirty="0" smtClean="0"/>
                        <a:t>&lt;% </a:t>
                      </a:r>
                      <a:r>
                        <a:rPr lang="en-GB" b="0" i="0" dirty="0" smtClean="0">
                          <a:solidFill>
                            <a:srgbClr val="FF0000"/>
                          </a:solidFill>
                        </a:rPr>
                        <a:t>if(</a:t>
                      </a:r>
                      <a:r>
                        <a:rPr lang="en-GB" b="0" i="0" dirty="0" smtClean="0"/>
                        <a:t> </a:t>
                      </a:r>
                      <a:r>
                        <a:rPr lang="en-GB" b="0" i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cost</a:t>
                      </a:r>
                      <a:r>
                        <a:rPr lang="en-GB" b="0" i="0" dirty="0" smtClean="0"/>
                        <a:t> &gt; 100 </a:t>
                      </a:r>
                      <a:r>
                        <a:rPr lang="en-GB" b="0" i="0" dirty="0" smtClean="0">
                          <a:solidFill>
                            <a:srgbClr val="FF0000"/>
                          </a:solidFill>
                        </a:rPr>
                        <a:t>) {</a:t>
                      </a:r>
                    </a:p>
                    <a:p>
                      <a:r>
                        <a:rPr lang="en-GB" b="0" i="0" dirty="0" smtClean="0">
                          <a:solidFill>
                            <a:srgbClr val="FF0000"/>
                          </a:solidFill>
                        </a:rPr>
                        <a:t>}</a:t>
                      </a:r>
                      <a:r>
                        <a:rPr lang="en-GB" b="0" i="0" dirty="0" smtClean="0"/>
                        <a:t> %&gt;</a:t>
                      </a:r>
                      <a:endParaRPr lang="en-GB" b="0" i="0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{ 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Helvetica" panose="020B0604020202020204" pitchFamily="34" charset="0"/>
                        </a:rPr>
                        <a:t>cost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: 200.34 }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540252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0" i="1" dirty="0" smtClean="0">
                          <a:solidFill>
                            <a:schemeClr val="bg1"/>
                          </a:solidFill>
                        </a:rPr>
                        <a:t>Check</a:t>
                      </a:r>
                      <a:r>
                        <a:rPr lang="en-GB" b="0" i="1" baseline="0" dirty="0" smtClean="0">
                          <a:solidFill>
                            <a:schemeClr val="bg1"/>
                          </a:solidFill>
                        </a:rPr>
                        <a:t> field exists</a:t>
                      </a:r>
                      <a:endParaRPr lang="en-GB" b="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i="0" dirty="0" smtClean="0"/>
                        <a:t>&lt;% </a:t>
                      </a:r>
                      <a:r>
                        <a:rPr lang="en-GB" b="0" i="0" dirty="0" smtClean="0">
                          <a:solidFill>
                            <a:srgbClr val="FF0000"/>
                          </a:solidFill>
                        </a:rPr>
                        <a:t>if( </a:t>
                      </a:r>
                      <a:r>
                        <a:rPr lang="en-GB" b="0" i="0" dirty="0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user</a:t>
                      </a:r>
                      <a:r>
                        <a:rPr lang="en-GB" b="0" i="0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GB" b="0" i="0" dirty="0" smtClean="0">
                          <a:solidFill>
                            <a:srgbClr val="FF0000"/>
                          </a:solidFill>
                        </a:rPr>
                        <a:t>) </a:t>
                      </a:r>
                      <a:r>
                        <a:rPr lang="en-GB" b="0" i="0" dirty="0" smtClean="0"/>
                        <a:t>{</a:t>
                      </a:r>
                    </a:p>
                    <a:p>
                      <a:r>
                        <a:rPr lang="en-GB" b="0" i="0" dirty="0" smtClean="0"/>
                        <a:t>} %&gt;</a:t>
                      </a: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{ 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Helvetica" panose="020B0604020202020204" pitchFamily="34" charset="0"/>
                        </a:rPr>
                        <a:t>user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: “Fred” }     TRUE</a:t>
                      </a:r>
                    </a:p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{ }                         FALSE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280632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b="0" i="1" dirty="0" smtClean="0">
                          <a:solidFill>
                            <a:schemeClr val="bg1"/>
                          </a:solidFill>
                        </a:rPr>
                        <a:t>Iterate</a:t>
                      </a:r>
                      <a:endParaRPr lang="en-GB" b="0" i="1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b="0" i="0" dirty="0" smtClean="0"/>
                        <a:t>&lt;% </a:t>
                      </a:r>
                      <a:r>
                        <a:rPr lang="en-GB" b="0" i="0" dirty="0" err="1" smtClean="0">
                          <a:solidFill>
                            <a:schemeClr val="bg2">
                              <a:lumMod val="50000"/>
                            </a:schemeClr>
                          </a:solidFill>
                        </a:rPr>
                        <a:t>names</a:t>
                      </a:r>
                      <a:r>
                        <a:rPr lang="en-GB" b="0" i="0" dirty="0" err="1" smtClean="0">
                          <a:solidFill>
                            <a:srgbClr val="FF0000"/>
                          </a:solidFill>
                        </a:rPr>
                        <a:t>.forEach</a:t>
                      </a:r>
                      <a:r>
                        <a:rPr lang="en-GB" b="0" i="0" dirty="0" smtClean="0">
                          <a:solidFill>
                            <a:srgbClr val="FF0000"/>
                          </a:solidFill>
                        </a:rPr>
                        <a:t>(</a:t>
                      </a:r>
                      <a:r>
                        <a:rPr lang="en-GB" b="0" i="0" dirty="0" smtClean="0"/>
                        <a:t> (name) =&gt; {</a:t>
                      </a:r>
                    </a:p>
                    <a:p>
                      <a:r>
                        <a:rPr lang="en-GB" b="0" i="0" dirty="0" smtClean="0"/>
                        <a:t>} </a:t>
                      </a:r>
                      <a:r>
                        <a:rPr lang="en-GB" b="0" i="0" dirty="0" smtClean="0">
                          <a:solidFill>
                            <a:srgbClr val="FF0000"/>
                          </a:solidFill>
                        </a:rPr>
                        <a:t>) </a:t>
                      </a:r>
                      <a:r>
                        <a:rPr lang="en-GB" b="0" i="0" dirty="0" smtClean="0"/>
                        <a:t>%&gt;</a:t>
                      </a:r>
                      <a:endParaRPr lang="en-GB" b="0" i="0" dirty="0"/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{ 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2">
                              <a:lumMod val="50000"/>
                            </a:schemeClr>
                          </a:solidFill>
                          <a:effectLst/>
                          <a:latin typeface="Helvetica" panose="020B0604020202020204" pitchFamily="34" charset="0"/>
                        </a:rPr>
                        <a:t>names</a:t>
                      </a:r>
                      <a:r>
                        <a:rPr kumimoji="0" lang="en-GB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Helvetica" panose="020B0604020202020204" pitchFamily="34" charset="0"/>
                        </a:rPr>
                        <a:t>: [ “Fred”, “Tom” ] }</a:t>
                      </a:r>
                    </a:p>
                  </a:txBody>
                  <a:tcP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44096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7334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61958"/>
            <a:ext cx="7029450" cy="1391235"/>
          </a:xfrm>
        </p:spPr>
        <p:txBody>
          <a:bodyPr/>
          <a:lstStyle/>
          <a:p>
            <a:r>
              <a:rPr lang="en-GB" dirty="0" smtClean="0"/>
              <a:t>Let’s read all the students from the web service by adding a route name “/</a:t>
            </a:r>
            <a:r>
              <a:rPr lang="en-GB" dirty="0" err="1" smtClean="0"/>
              <a:t>readallstudents</a:t>
            </a:r>
            <a:r>
              <a:rPr lang="en-GB" dirty="0" smtClean="0"/>
              <a:t>”</a:t>
            </a:r>
          </a:p>
          <a:p>
            <a:r>
              <a:rPr lang="en-GB" dirty="0" smtClean="0"/>
              <a:t>I am using </a:t>
            </a:r>
            <a:r>
              <a:rPr lang="en-GB" dirty="0" err="1" smtClean="0"/>
              <a:t>Axios</a:t>
            </a:r>
            <a:r>
              <a:rPr lang="en-GB" dirty="0" smtClean="0"/>
              <a:t> to generate the HTTP Request from the server to the service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4799" y="2136120"/>
            <a:ext cx="8875351" cy="4708981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 err="1" smtClean="0"/>
              <a:t>server.get</a:t>
            </a:r>
            <a:r>
              <a:rPr lang="en-GB" sz="2000" dirty="0"/>
              <a:t>('</a:t>
            </a:r>
            <a:r>
              <a:rPr lang="en-GB" sz="2000" dirty="0">
                <a:solidFill>
                  <a:srgbClr val="00B0F0"/>
                </a:solidFill>
              </a:rPr>
              <a:t>/</a:t>
            </a:r>
            <a:r>
              <a:rPr lang="en-GB" sz="2000" dirty="0" err="1">
                <a:solidFill>
                  <a:srgbClr val="00B0F0"/>
                </a:solidFill>
              </a:rPr>
              <a:t>readstudents</a:t>
            </a:r>
            <a:r>
              <a:rPr lang="en-GB" sz="2000" dirty="0"/>
              <a:t>', </a:t>
            </a:r>
            <a:r>
              <a:rPr lang="en-GB" sz="2000" dirty="0" err="1"/>
              <a:t>async</a:t>
            </a:r>
            <a:r>
              <a:rPr lang="en-GB" sz="2000" dirty="0"/>
              <a:t> (</a:t>
            </a:r>
            <a:r>
              <a:rPr lang="en-GB" sz="2000" dirty="0" err="1"/>
              <a:t>req</a:t>
            </a:r>
            <a:r>
              <a:rPr lang="en-GB" sz="2000" dirty="0"/>
              <a:t>, res) =&gt; {</a:t>
            </a:r>
          </a:p>
          <a:p>
            <a:r>
              <a:rPr lang="en-GB" sz="2000" dirty="0" smtClean="0"/>
              <a:t>    try</a:t>
            </a:r>
            <a:endParaRPr lang="en-GB" sz="2000" dirty="0"/>
          </a:p>
          <a:p>
            <a:r>
              <a:rPr lang="en-GB" sz="2000" dirty="0" smtClean="0"/>
              <a:t>    {</a:t>
            </a:r>
            <a:endParaRPr lang="en-GB" sz="2000" dirty="0"/>
          </a:p>
          <a:p>
            <a:r>
              <a:rPr lang="en-GB" sz="2000" dirty="0" smtClean="0"/>
              <a:t>        console.log</a:t>
            </a:r>
            <a:r>
              <a:rPr lang="en-GB" sz="2000" dirty="0"/>
              <a:t>("Get students");</a:t>
            </a:r>
          </a:p>
          <a:p>
            <a:r>
              <a:rPr lang="en-GB" sz="2000" dirty="0" smtClean="0"/>
              <a:t>        let </a:t>
            </a:r>
            <a:r>
              <a:rPr lang="en-GB" sz="2000" dirty="0" err="1"/>
              <a:t>containerName</a:t>
            </a:r>
            <a:r>
              <a:rPr lang="en-GB" sz="2000" dirty="0"/>
              <a:t>: string = "</a:t>
            </a:r>
            <a:r>
              <a:rPr lang="en-GB" sz="2000" dirty="0" err="1"/>
              <a:t>webservice</a:t>
            </a:r>
            <a:r>
              <a:rPr lang="en-GB" sz="2000" dirty="0"/>
              <a:t>";</a:t>
            </a:r>
          </a:p>
          <a:p>
            <a:r>
              <a:rPr lang="en-GB" sz="2000" dirty="0" smtClean="0"/>
              <a:t>        let response = await </a:t>
            </a:r>
            <a:r>
              <a:rPr lang="en-GB" sz="2000" dirty="0" err="1" smtClean="0"/>
              <a:t>Axios.get</a:t>
            </a:r>
            <a:r>
              <a:rPr lang="en-GB" sz="2000" dirty="0"/>
              <a:t>(`http://${</a:t>
            </a:r>
            <a:r>
              <a:rPr lang="en-GB" sz="2000" dirty="0" err="1"/>
              <a:t>containerName</a:t>
            </a:r>
            <a:r>
              <a:rPr lang="en-GB" sz="2000" dirty="0"/>
              <a:t>}:1339/students`);</a:t>
            </a:r>
          </a:p>
          <a:p>
            <a:r>
              <a:rPr lang="en-GB" sz="2000" dirty="0" smtClean="0"/>
              <a:t>        </a:t>
            </a:r>
            <a:r>
              <a:rPr lang="en-GB" sz="2000" dirty="0" err="1" smtClean="0">
                <a:solidFill>
                  <a:srgbClr val="FF0000"/>
                </a:solidFill>
              </a:rPr>
              <a:t>res.render</a:t>
            </a:r>
            <a:r>
              <a:rPr lang="en-GB" sz="2000" dirty="0">
                <a:solidFill>
                  <a:srgbClr val="FF0000"/>
                </a:solidFill>
              </a:rPr>
              <a:t>(</a:t>
            </a:r>
            <a:r>
              <a:rPr lang="en-GB" sz="2000" dirty="0">
                <a:solidFill>
                  <a:schemeClr val="accent4">
                    <a:lumMod val="75000"/>
                    <a:lumOff val="25000"/>
                  </a:schemeClr>
                </a:solidFill>
              </a:rPr>
              <a:t>'</a:t>
            </a:r>
            <a:r>
              <a:rPr lang="en-GB" sz="2000" dirty="0" err="1">
                <a:solidFill>
                  <a:schemeClr val="accent4">
                    <a:lumMod val="75000"/>
                    <a:lumOff val="25000"/>
                  </a:schemeClr>
                </a:solidFill>
              </a:rPr>
              <a:t>displayallstudents</a:t>
            </a:r>
            <a:r>
              <a:rPr lang="en-GB" sz="2000" dirty="0">
                <a:solidFill>
                  <a:schemeClr val="accent4">
                    <a:lumMod val="75000"/>
                    <a:lumOff val="25000"/>
                  </a:schemeClr>
                </a:solidFill>
              </a:rPr>
              <a:t>'</a:t>
            </a:r>
            <a:r>
              <a:rPr lang="en-GB" sz="2000" dirty="0">
                <a:solidFill>
                  <a:srgbClr val="FF0000"/>
                </a:solidFill>
              </a:rPr>
              <a:t>, { </a:t>
            </a:r>
            <a:r>
              <a:rPr lang="en-GB" sz="2000" dirty="0">
                <a:solidFill>
                  <a:schemeClr val="bg2">
                    <a:lumMod val="50000"/>
                  </a:schemeClr>
                </a:solidFill>
              </a:rPr>
              <a:t>students</a:t>
            </a:r>
            <a:r>
              <a:rPr lang="en-GB" sz="2000" dirty="0">
                <a:solidFill>
                  <a:srgbClr val="FF0000"/>
                </a:solidFill>
              </a:rPr>
              <a:t>: </a:t>
            </a:r>
            <a:r>
              <a:rPr lang="en-GB" sz="2000" dirty="0" err="1" smtClean="0">
                <a:solidFill>
                  <a:srgbClr val="FF0000"/>
                </a:solidFill>
              </a:rPr>
              <a:t>response.data</a:t>
            </a:r>
            <a:r>
              <a:rPr lang="en-GB" sz="2000" dirty="0" smtClean="0">
                <a:solidFill>
                  <a:srgbClr val="FF0000"/>
                </a:solidFill>
              </a:rPr>
              <a:t> </a:t>
            </a:r>
            <a:r>
              <a:rPr lang="en-GB" sz="2000" dirty="0">
                <a:solidFill>
                  <a:srgbClr val="FF0000"/>
                </a:solidFill>
              </a:rPr>
              <a:t>} );</a:t>
            </a:r>
          </a:p>
          <a:p>
            <a:r>
              <a:rPr lang="en-GB" sz="2000" dirty="0" smtClean="0"/>
              <a:t>    }</a:t>
            </a:r>
            <a:endParaRPr lang="en-GB" sz="2000" dirty="0"/>
          </a:p>
          <a:p>
            <a:r>
              <a:rPr lang="en-GB" sz="2000" dirty="0" smtClean="0"/>
              <a:t>    catch(error</a:t>
            </a:r>
            <a:r>
              <a:rPr lang="en-GB" sz="2000" dirty="0"/>
              <a:t>)</a:t>
            </a:r>
          </a:p>
          <a:p>
            <a:r>
              <a:rPr lang="en-GB" sz="2000" dirty="0" smtClean="0"/>
              <a:t>    {</a:t>
            </a:r>
            <a:endParaRPr lang="en-GB" sz="2000" dirty="0"/>
          </a:p>
          <a:p>
            <a:r>
              <a:rPr lang="en-GB" sz="2000" dirty="0" smtClean="0"/>
              <a:t>        console.log(error</a:t>
            </a:r>
            <a:r>
              <a:rPr lang="en-GB" sz="2000" dirty="0"/>
              <a:t>);</a:t>
            </a:r>
          </a:p>
          <a:p>
            <a:r>
              <a:rPr lang="en-GB" sz="2000" dirty="0" smtClean="0"/>
              <a:t>        </a:t>
            </a:r>
            <a:r>
              <a:rPr lang="en-GB" sz="2000" dirty="0" err="1" smtClean="0"/>
              <a:t>res.status</a:t>
            </a:r>
            <a:r>
              <a:rPr lang="en-GB" sz="2000" dirty="0" smtClean="0"/>
              <a:t>(403).send({});</a:t>
            </a:r>
            <a:endParaRPr lang="en-GB" sz="2000" dirty="0"/>
          </a:p>
          <a:p>
            <a:r>
              <a:rPr lang="en-GB" sz="2000" dirty="0" smtClean="0"/>
              <a:t>    }</a:t>
            </a:r>
            <a:endParaRPr lang="en-GB" sz="2000" dirty="0"/>
          </a:p>
          <a:p>
            <a:r>
              <a:rPr lang="en-GB" sz="2000" dirty="0" smtClean="0"/>
              <a:t>});</a:t>
            </a:r>
          </a:p>
          <a:p>
            <a:endParaRPr lang="en-GB" sz="2000" dirty="0"/>
          </a:p>
        </p:txBody>
      </p:sp>
      <p:sp>
        <p:nvSpPr>
          <p:cNvPr id="6" name="TextBox 5"/>
          <p:cNvSpPr txBox="1"/>
          <p:nvPr/>
        </p:nvSpPr>
        <p:spPr>
          <a:xfrm>
            <a:off x="5129841" y="4707816"/>
            <a:ext cx="364034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This is where we use the template engine to “render” our HTML string and send it back to the browser. The template file is named “</a:t>
            </a:r>
            <a:r>
              <a:rPr lang="en-GB" dirty="0" err="1">
                <a:solidFill>
                  <a:schemeClr val="accent4">
                    <a:lumMod val="75000"/>
                    <a:lumOff val="25000"/>
                  </a:schemeClr>
                </a:solidFill>
              </a:rPr>
              <a:t>displayallstudents</a:t>
            </a:r>
            <a:r>
              <a:rPr lang="en-GB" dirty="0" smtClean="0"/>
              <a:t>” and the “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students</a:t>
            </a:r>
            <a:r>
              <a:rPr lang="en-GB" dirty="0" smtClean="0"/>
              <a:t>” field contains the data that the template uses.</a:t>
            </a:r>
            <a:endParaRPr lang="en-GB" dirty="0"/>
          </a:p>
        </p:txBody>
      </p:sp>
      <p:cxnSp>
        <p:nvCxnSpPr>
          <p:cNvPr id="8" name="Straight Connector 7"/>
          <p:cNvCxnSpPr/>
          <p:nvPr/>
        </p:nvCxnSpPr>
        <p:spPr bwMode="auto">
          <a:xfrm>
            <a:off x="725697" y="4382219"/>
            <a:ext cx="6808039" cy="0"/>
          </a:xfrm>
          <a:prstGeom prst="line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0" name="Straight Arrow Connector 9"/>
          <p:cNvCxnSpPr>
            <a:stCxn id="6" idx="0"/>
          </p:cNvCxnSpPr>
          <p:nvPr/>
        </p:nvCxnSpPr>
        <p:spPr bwMode="auto">
          <a:xfrm flipH="1" flipV="1">
            <a:off x="6280031" y="4465148"/>
            <a:ext cx="669984" cy="24266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7" name="TextBox 6"/>
          <p:cNvSpPr txBox="1"/>
          <p:nvPr/>
        </p:nvSpPr>
        <p:spPr>
          <a:xfrm>
            <a:off x="5998234" y="2253486"/>
            <a:ext cx="2945741" cy="92333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 smtClean="0"/>
              <a:t>Axios</a:t>
            </a:r>
            <a:r>
              <a:rPr lang="en-GB" dirty="0" smtClean="0"/>
              <a:t>: Contents of HTTP Response body is read using </a:t>
            </a:r>
            <a:r>
              <a:rPr lang="en-GB" dirty="0" err="1" smtClean="0"/>
              <a:t>response</a:t>
            </a:r>
            <a:r>
              <a:rPr lang="en-GB" b="1" dirty="0" err="1" smtClean="0"/>
              <a:t>.data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4662704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3348667" cy="1621872"/>
          </a:xfrm>
        </p:spPr>
        <p:txBody>
          <a:bodyPr/>
          <a:lstStyle/>
          <a:p>
            <a:r>
              <a:rPr lang="en-GB" dirty="0" smtClean="0"/>
              <a:t>Exercise: Create template file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98731"/>
            <a:ext cx="3730528" cy="3534234"/>
          </a:xfrm>
        </p:spPr>
        <p:txBody>
          <a:bodyPr/>
          <a:lstStyle/>
          <a:p>
            <a:r>
              <a:rPr lang="en-GB" dirty="0" smtClean="0"/>
              <a:t>In the “views” folder add a file “</a:t>
            </a:r>
            <a:r>
              <a:rPr lang="en-GB" b="1" dirty="0" err="1" smtClean="0"/>
              <a:t>displayallstudents.</a:t>
            </a:r>
            <a:r>
              <a:rPr lang="en-GB" b="1" dirty="0" err="1" smtClean="0">
                <a:solidFill>
                  <a:srgbClr val="FF0000"/>
                </a:solidFill>
              </a:rPr>
              <a:t>ejs</a:t>
            </a:r>
            <a:r>
              <a:rPr lang="en-GB" dirty="0" smtClean="0"/>
              <a:t>”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647219" y="71929"/>
            <a:ext cx="5442612" cy="353943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1200" dirty="0"/>
              <a:t>&lt;!DOCTYPE html&gt;</a:t>
            </a:r>
          </a:p>
          <a:p>
            <a:r>
              <a:rPr lang="en-GB" sz="1200" dirty="0"/>
              <a:t>&lt;html&gt;</a:t>
            </a:r>
          </a:p>
          <a:p>
            <a:r>
              <a:rPr lang="en-GB" sz="1200" dirty="0"/>
              <a:t>&lt;head&gt;</a:t>
            </a:r>
          </a:p>
          <a:p>
            <a:r>
              <a:rPr lang="en-GB" sz="1200" dirty="0"/>
              <a:t>&lt;title&gt;Display Student Page&lt;/title&gt;</a:t>
            </a:r>
          </a:p>
          <a:p>
            <a:r>
              <a:rPr lang="en-GB" sz="1200" dirty="0"/>
              <a:t>&lt;meta charset="utf-8" /&gt;</a:t>
            </a:r>
          </a:p>
          <a:p>
            <a:r>
              <a:rPr lang="en-GB" sz="1200" dirty="0"/>
              <a:t>&lt;!-- PUT THIS IN A CSS </a:t>
            </a:r>
            <a:r>
              <a:rPr lang="en-GB" sz="1200" dirty="0" smtClean="0"/>
              <a:t>FILE: CSS </a:t>
            </a:r>
            <a:r>
              <a:rPr lang="en-GB" sz="1200" dirty="0"/>
              <a:t>style to remove indentation </a:t>
            </a:r>
          </a:p>
          <a:p>
            <a:r>
              <a:rPr lang="en-GB" sz="1200" dirty="0"/>
              <a:t>from list of items --&gt;</a:t>
            </a:r>
          </a:p>
          <a:p>
            <a:r>
              <a:rPr lang="en-GB" sz="2000" dirty="0"/>
              <a:t>&lt;style&gt; </a:t>
            </a:r>
          </a:p>
          <a:p>
            <a:r>
              <a:rPr lang="en-GB" sz="2000" dirty="0" smtClean="0"/>
              <a:t>    </a:t>
            </a:r>
            <a:r>
              <a:rPr lang="en-GB" sz="2000" dirty="0" err="1" smtClean="0"/>
              <a:t>ul</a:t>
            </a:r>
            <a:r>
              <a:rPr lang="en-GB" sz="2000" dirty="0" smtClean="0"/>
              <a:t> </a:t>
            </a:r>
            <a:r>
              <a:rPr lang="en-GB" sz="2000" dirty="0"/>
              <a:t>{ </a:t>
            </a:r>
            <a:r>
              <a:rPr lang="en-GB" sz="2000" dirty="0" err="1" smtClean="0"/>
              <a:t>list-style:none</a:t>
            </a:r>
            <a:r>
              <a:rPr lang="en-GB" sz="2000" dirty="0"/>
              <a:t>; </a:t>
            </a:r>
            <a:r>
              <a:rPr lang="en-GB" sz="2000" dirty="0" smtClean="0"/>
              <a:t>padding-left:0</a:t>
            </a:r>
            <a:r>
              <a:rPr lang="en-GB" sz="2000" dirty="0"/>
              <a:t>; </a:t>
            </a:r>
            <a:r>
              <a:rPr lang="en-GB" sz="2000" dirty="0" smtClean="0"/>
              <a:t>} </a:t>
            </a:r>
            <a:endParaRPr lang="en-GB" sz="2000" dirty="0"/>
          </a:p>
          <a:p>
            <a:r>
              <a:rPr lang="en-GB" sz="2000" dirty="0"/>
              <a:t>&lt;/style&gt; </a:t>
            </a:r>
          </a:p>
          <a:p>
            <a:r>
              <a:rPr lang="en-GB" sz="1200" dirty="0"/>
              <a:t>&lt;/head&gt;</a:t>
            </a:r>
          </a:p>
          <a:p>
            <a:r>
              <a:rPr lang="en-GB" sz="1200" dirty="0"/>
              <a:t>&lt;body&gt;</a:t>
            </a:r>
          </a:p>
          <a:p>
            <a:r>
              <a:rPr lang="en-GB" sz="2000" dirty="0" smtClean="0">
                <a:solidFill>
                  <a:srgbClr val="FF0000"/>
                </a:solidFill>
              </a:rPr>
              <a:t>PUT HERE</a:t>
            </a:r>
          </a:p>
          <a:p>
            <a:r>
              <a:rPr lang="en-GB" sz="1200" dirty="0" smtClean="0"/>
              <a:t>&lt;</a:t>
            </a:r>
            <a:r>
              <a:rPr lang="en-GB" sz="1200" dirty="0"/>
              <a:t>script </a:t>
            </a:r>
            <a:r>
              <a:rPr lang="en-GB" sz="1200" dirty="0" err="1"/>
              <a:t>src</a:t>
            </a:r>
            <a:r>
              <a:rPr lang="en-GB" sz="1200" dirty="0" smtClean="0"/>
              <a:t>=“…/</a:t>
            </a:r>
            <a:r>
              <a:rPr lang="en-GB" sz="1200" dirty="0"/>
              <a:t>jquery-3.5.1.js</a:t>
            </a:r>
            <a:r>
              <a:rPr lang="en-GB" sz="1200" dirty="0" smtClean="0"/>
              <a:t>"&gt;&lt;/</a:t>
            </a:r>
            <a:r>
              <a:rPr lang="en-GB" sz="1200" dirty="0"/>
              <a:t>script&gt; </a:t>
            </a:r>
          </a:p>
          <a:p>
            <a:r>
              <a:rPr lang="en-GB" sz="1200" dirty="0" smtClean="0"/>
              <a:t>&lt;/</a:t>
            </a:r>
            <a:r>
              <a:rPr lang="en-GB" sz="1200" dirty="0"/>
              <a:t>body&gt;</a:t>
            </a:r>
          </a:p>
          <a:p>
            <a:r>
              <a:rPr lang="en-GB" sz="1200" dirty="0"/>
              <a:t>&lt;/html</a:t>
            </a:r>
            <a:r>
              <a:rPr lang="en-GB" sz="1200" dirty="0" smtClean="0"/>
              <a:t>&gt;</a:t>
            </a:r>
            <a:endParaRPr lang="en-GB" sz="2000" dirty="0"/>
          </a:p>
        </p:txBody>
      </p:sp>
      <p:sp>
        <p:nvSpPr>
          <p:cNvPr id="6" name="TextBox 5"/>
          <p:cNvSpPr txBox="1"/>
          <p:nvPr/>
        </p:nvSpPr>
        <p:spPr>
          <a:xfrm>
            <a:off x="771311" y="3905921"/>
            <a:ext cx="8172664" cy="255454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rgbClr val="FF0000"/>
            </a:solidFill>
            <a:prstDash val="dash"/>
          </a:ln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&lt;</a:t>
            </a:r>
            <a:r>
              <a:rPr lang="en-GB" sz="2000" dirty="0" err="1"/>
              <a:t>ul</a:t>
            </a:r>
            <a:r>
              <a:rPr lang="en-GB" sz="2000" dirty="0"/>
              <a:t> id="</a:t>
            </a:r>
            <a:r>
              <a:rPr lang="en-GB" sz="2000" dirty="0">
                <a:solidFill>
                  <a:srgbClr val="FF0000"/>
                </a:solidFill>
              </a:rPr>
              <a:t>students-</a:t>
            </a:r>
            <a:r>
              <a:rPr lang="en-GB" sz="2000" dirty="0" err="1">
                <a:solidFill>
                  <a:srgbClr val="FF0000"/>
                </a:solidFill>
              </a:rPr>
              <a:t>ul</a:t>
            </a:r>
            <a:r>
              <a:rPr lang="en-GB" sz="2000" dirty="0"/>
              <a:t>"&gt;</a:t>
            </a:r>
          </a:p>
          <a:p>
            <a:r>
              <a:rPr lang="en-GB" sz="2000" dirty="0"/>
              <a:t>  &lt;% </a:t>
            </a:r>
            <a:r>
              <a:rPr lang="en-GB" sz="2000" dirty="0" err="1">
                <a:solidFill>
                  <a:schemeClr val="bg2">
                    <a:lumMod val="50000"/>
                  </a:schemeClr>
                </a:solidFill>
              </a:rPr>
              <a:t>students</a:t>
            </a:r>
            <a:r>
              <a:rPr lang="en-GB" sz="2000" dirty="0" err="1">
                <a:solidFill>
                  <a:srgbClr val="0070C0"/>
                </a:solidFill>
              </a:rPr>
              <a:t>.forEach</a:t>
            </a:r>
            <a:r>
              <a:rPr lang="en-GB" sz="2000" dirty="0" smtClean="0">
                <a:solidFill>
                  <a:srgbClr val="0070C0"/>
                </a:solidFill>
              </a:rPr>
              <a:t>( (</a:t>
            </a:r>
            <a:r>
              <a:rPr lang="en-GB" sz="2000" dirty="0">
                <a:solidFill>
                  <a:schemeClr val="accent4">
                    <a:lumMod val="50000"/>
                    <a:lumOff val="50000"/>
                  </a:schemeClr>
                </a:solidFill>
              </a:rPr>
              <a:t>student</a:t>
            </a:r>
            <a:r>
              <a:rPr lang="en-GB" sz="2000" dirty="0">
                <a:solidFill>
                  <a:srgbClr val="0070C0"/>
                </a:solidFill>
              </a:rPr>
              <a:t>) =&gt; { </a:t>
            </a:r>
            <a:r>
              <a:rPr lang="en-GB" sz="2000" dirty="0"/>
              <a:t>%&gt;</a:t>
            </a:r>
          </a:p>
          <a:p>
            <a:r>
              <a:rPr lang="en-GB" sz="2000" dirty="0"/>
              <a:t> </a:t>
            </a:r>
            <a:r>
              <a:rPr lang="en-GB" sz="2000" dirty="0" smtClean="0"/>
              <a:t>   &lt;</a:t>
            </a:r>
            <a:r>
              <a:rPr lang="en-GB" sz="2000" dirty="0"/>
              <a:t>li&gt;&lt;%= </a:t>
            </a:r>
            <a:r>
              <a:rPr lang="en-GB" sz="2000" dirty="0" err="1">
                <a:solidFill>
                  <a:schemeClr val="accent4">
                    <a:lumMod val="50000"/>
                    <a:lumOff val="50000"/>
                  </a:schemeClr>
                </a:solidFill>
              </a:rPr>
              <a:t>student</a:t>
            </a:r>
            <a:r>
              <a:rPr lang="en-GB" sz="2000" dirty="0" err="1"/>
              <a:t>.Name</a:t>
            </a:r>
            <a:r>
              <a:rPr lang="en-GB" sz="2000" dirty="0"/>
              <a:t> %&gt;</a:t>
            </a:r>
          </a:p>
          <a:p>
            <a:r>
              <a:rPr lang="en-GB" sz="2000" dirty="0" smtClean="0"/>
              <a:t>          &amp;</a:t>
            </a:r>
            <a:r>
              <a:rPr lang="en-GB" sz="2000" dirty="0" err="1"/>
              <a:t>nbsp</a:t>
            </a:r>
            <a:r>
              <a:rPr lang="en-GB" sz="2000" dirty="0"/>
              <a:t>;&lt;%= </a:t>
            </a:r>
            <a:r>
              <a:rPr lang="en-GB" sz="2000" dirty="0" err="1">
                <a:solidFill>
                  <a:schemeClr val="accent4">
                    <a:lumMod val="50000"/>
                    <a:lumOff val="50000"/>
                  </a:schemeClr>
                </a:solidFill>
              </a:rPr>
              <a:t>student</a:t>
            </a:r>
            <a:r>
              <a:rPr lang="en-GB" sz="2000" dirty="0" err="1"/>
              <a:t>.Age</a:t>
            </a:r>
            <a:r>
              <a:rPr lang="en-GB" sz="2000" dirty="0"/>
              <a:t> %&gt;</a:t>
            </a:r>
          </a:p>
          <a:p>
            <a:r>
              <a:rPr lang="en-GB" sz="2000" dirty="0" smtClean="0"/>
              <a:t>          &amp;</a:t>
            </a:r>
            <a:r>
              <a:rPr lang="en-GB" sz="2000" dirty="0" err="1"/>
              <a:t>nbsp</a:t>
            </a:r>
            <a:r>
              <a:rPr lang="en-GB" sz="2000" dirty="0"/>
              <a:t>;&lt;%= </a:t>
            </a:r>
            <a:r>
              <a:rPr lang="en-GB" sz="2000" dirty="0" err="1">
                <a:solidFill>
                  <a:schemeClr val="accent4">
                    <a:lumMod val="50000"/>
                    <a:lumOff val="50000"/>
                  </a:schemeClr>
                </a:solidFill>
              </a:rPr>
              <a:t>student</a:t>
            </a:r>
            <a:r>
              <a:rPr lang="en-GB" sz="2000" dirty="0" err="1"/>
              <a:t>.Course</a:t>
            </a:r>
            <a:r>
              <a:rPr lang="en-GB" sz="2000" dirty="0"/>
              <a:t> %&gt;</a:t>
            </a:r>
          </a:p>
          <a:p>
            <a:r>
              <a:rPr lang="en-GB" sz="2000" dirty="0"/>
              <a:t>  </a:t>
            </a:r>
            <a:r>
              <a:rPr lang="en-GB" sz="2000" dirty="0" smtClean="0"/>
              <a:t>   &lt;/</a:t>
            </a:r>
            <a:r>
              <a:rPr lang="en-GB" sz="2000" dirty="0"/>
              <a:t>li</a:t>
            </a:r>
            <a:r>
              <a:rPr lang="en-GB" sz="2000" dirty="0" smtClean="0"/>
              <a:t>&gt;</a:t>
            </a:r>
            <a:br>
              <a:rPr lang="en-GB" sz="2000" dirty="0" smtClean="0"/>
            </a:br>
            <a:r>
              <a:rPr lang="en-GB" sz="2000" dirty="0" smtClean="0"/>
              <a:t>  </a:t>
            </a:r>
            <a:r>
              <a:rPr lang="en-GB" sz="2000" dirty="0"/>
              <a:t>&lt;% </a:t>
            </a:r>
            <a:r>
              <a:rPr lang="en-GB" sz="2000" dirty="0">
                <a:solidFill>
                  <a:srgbClr val="0070C0"/>
                </a:solidFill>
              </a:rPr>
              <a:t>});</a:t>
            </a:r>
            <a:r>
              <a:rPr lang="en-GB" sz="2000" dirty="0"/>
              <a:t> %&gt;</a:t>
            </a:r>
          </a:p>
          <a:p>
            <a:r>
              <a:rPr lang="en-GB" sz="2000" dirty="0"/>
              <a:t>&lt;/</a:t>
            </a:r>
            <a:r>
              <a:rPr lang="en-GB" sz="2000" dirty="0" err="1"/>
              <a:t>ul</a:t>
            </a:r>
            <a:r>
              <a:rPr lang="en-GB" sz="2000" dirty="0" smtClean="0"/>
              <a:t>&gt;</a:t>
            </a:r>
            <a:endParaRPr lang="en-GB" sz="2000" dirty="0"/>
          </a:p>
        </p:txBody>
      </p:sp>
      <p:sp>
        <p:nvSpPr>
          <p:cNvPr id="7" name="Rectangle 6"/>
          <p:cNvSpPr/>
          <p:nvPr/>
        </p:nvSpPr>
        <p:spPr bwMode="auto">
          <a:xfrm>
            <a:off x="3647219" y="2670272"/>
            <a:ext cx="1586739" cy="32537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28575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  <a:ex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1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Helvetica" panose="020B0604020202020204" pitchFamily="34" charset="0"/>
              </a:rPr>
              <a:t>PUT HERE</a:t>
            </a:r>
          </a:p>
        </p:txBody>
      </p:sp>
      <p:cxnSp>
        <p:nvCxnSpPr>
          <p:cNvPr id="9" name="Straight Connector 8"/>
          <p:cNvCxnSpPr/>
          <p:nvPr/>
        </p:nvCxnSpPr>
        <p:spPr bwMode="auto">
          <a:xfrm flipH="1">
            <a:off x="835863" y="3051740"/>
            <a:ext cx="2811356" cy="854181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1" name="Straight Connector 10"/>
          <p:cNvCxnSpPr/>
          <p:nvPr/>
        </p:nvCxnSpPr>
        <p:spPr bwMode="auto">
          <a:xfrm>
            <a:off x="5189080" y="2995642"/>
            <a:ext cx="3713698" cy="910279"/>
          </a:xfrm>
          <a:prstGeom prst="line">
            <a:avLst/>
          </a:prstGeom>
          <a:solidFill>
            <a:schemeClr val="accent1"/>
          </a:solidFill>
          <a:ln w="28575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2" name="TextBox 11"/>
          <p:cNvSpPr txBox="1"/>
          <p:nvPr/>
        </p:nvSpPr>
        <p:spPr>
          <a:xfrm>
            <a:off x="5317770" y="5467417"/>
            <a:ext cx="345631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“</a:t>
            </a:r>
            <a:r>
              <a:rPr lang="en-GB" dirty="0" smtClean="0">
                <a:solidFill>
                  <a:schemeClr val="bg2">
                    <a:lumMod val="50000"/>
                  </a:schemeClr>
                </a:solidFill>
              </a:rPr>
              <a:t>students</a:t>
            </a:r>
            <a:r>
              <a:rPr lang="en-GB" dirty="0" smtClean="0"/>
              <a:t>” field of the incoming JS object contains the data that the template uses.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21553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You can view this template in operation by directly typing the URL into the browser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Or by adding a HTML anchor tag you can click on to </a:t>
            </a:r>
            <a:r>
              <a:rPr lang="en-GB" dirty="0"/>
              <a:t>a web page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2608565" y="2479538"/>
            <a:ext cx="339067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i="1" dirty="0"/>
              <a:t>http://localhost:81/readstudents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744653" y="3974515"/>
            <a:ext cx="53303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&lt;a </a:t>
            </a:r>
            <a:r>
              <a:rPr lang="en-GB" dirty="0" err="1"/>
              <a:t>href</a:t>
            </a:r>
            <a:r>
              <a:rPr lang="en-GB" dirty="0"/>
              <a:t>="</a:t>
            </a:r>
            <a:r>
              <a:rPr lang="en-GB" b="1" dirty="0" err="1"/>
              <a:t>readstudents</a:t>
            </a:r>
            <a:r>
              <a:rPr lang="en-GB" dirty="0"/>
              <a:t>"&gt;Display the students&lt;/a</a:t>
            </a:r>
            <a:r>
              <a:rPr lang="en-GB" dirty="0" smtClean="0"/>
              <a:t>&gt;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1970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Hints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8547"/>
            <a:ext cx="7029450" cy="2053193"/>
          </a:xfrm>
        </p:spPr>
        <p:txBody>
          <a:bodyPr/>
          <a:lstStyle/>
          <a:p>
            <a:r>
              <a:rPr lang="en-GB" dirty="0" smtClean="0"/>
              <a:t>If you want to display the details of a listed item, edit it or even delete it then you will need the primary key</a:t>
            </a:r>
          </a:p>
          <a:p>
            <a:r>
              <a:rPr lang="en-GB" dirty="0" smtClean="0"/>
              <a:t>If you are displaying the items as a list then we can also display these operations as links or buttons alongside each item and incorporate the primary key value</a:t>
            </a:r>
          </a:p>
          <a:p>
            <a:r>
              <a:rPr lang="en-GB" dirty="0" smtClean="0"/>
              <a:t>Example: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62899" y="3052862"/>
            <a:ext cx="8875351" cy="3477875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000" dirty="0"/>
              <a:t>&lt;</a:t>
            </a:r>
            <a:r>
              <a:rPr lang="en-GB" sz="2000" dirty="0" err="1"/>
              <a:t>ul</a:t>
            </a:r>
            <a:r>
              <a:rPr lang="en-GB" sz="2000" dirty="0"/>
              <a:t> id="students-</a:t>
            </a:r>
            <a:r>
              <a:rPr lang="en-GB" sz="2000" dirty="0" err="1"/>
              <a:t>ul</a:t>
            </a:r>
            <a:r>
              <a:rPr lang="en-GB" sz="2000" dirty="0"/>
              <a:t>"&gt;</a:t>
            </a:r>
          </a:p>
          <a:p>
            <a:r>
              <a:rPr lang="en-GB" sz="2000" dirty="0"/>
              <a:t>  &lt;% </a:t>
            </a:r>
            <a:r>
              <a:rPr lang="en-GB" sz="2000" dirty="0" err="1">
                <a:solidFill>
                  <a:srgbClr val="0070C0"/>
                </a:solidFill>
              </a:rPr>
              <a:t>students.forEach</a:t>
            </a:r>
            <a:r>
              <a:rPr lang="en-GB" sz="2000" dirty="0" smtClean="0">
                <a:solidFill>
                  <a:srgbClr val="0070C0"/>
                </a:solidFill>
              </a:rPr>
              <a:t>( (</a:t>
            </a:r>
            <a:r>
              <a:rPr lang="en-GB" sz="2000" dirty="0">
                <a:solidFill>
                  <a:srgbClr val="0070C0"/>
                </a:solidFill>
              </a:rPr>
              <a:t>student) =&gt; </a:t>
            </a:r>
            <a:r>
              <a:rPr lang="en-GB" sz="2000" dirty="0"/>
              <a:t>{ %&gt;</a:t>
            </a:r>
          </a:p>
          <a:p>
            <a:r>
              <a:rPr lang="en-GB" sz="2000" dirty="0"/>
              <a:t>  &lt;li&gt;&lt;%</a:t>
            </a:r>
            <a:r>
              <a:rPr lang="en-GB" sz="2000" dirty="0">
                <a:solidFill>
                  <a:srgbClr val="FF0000"/>
                </a:solidFill>
              </a:rPr>
              <a:t>= </a:t>
            </a:r>
            <a:r>
              <a:rPr lang="en-GB" sz="2000" dirty="0" err="1">
                <a:solidFill>
                  <a:srgbClr val="FF0000"/>
                </a:solidFill>
              </a:rPr>
              <a:t>student.Name</a:t>
            </a:r>
            <a:r>
              <a:rPr lang="en-GB" sz="2000" dirty="0"/>
              <a:t> %&gt;</a:t>
            </a:r>
          </a:p>
          <a:p>
            <a:r>
              <a:rPr lang="en-GB" sz="2000" dirty="0" smtClean="0"/>
              <a:t>     &lt;</a:t>
            </a:r>
            <a:r>
              <a:rPr lang="en-GB" sz="2000" dirty="0"/>
              <a:t>a </a:t>
            </a:r>
            <a:r>
              <a:rPr lang="en-GB" sz="2000" dirty="0" err="1"/>
              <a:t>href</a:t>
            </a:r>
            <a:r>
              <a:rPr lang="en-GB" sz="2000" dirty="0"/>
              <a:t>="</a:t>
            </a:r>
            <a:r>
              <a:rPr lang="en-GB" sz="2000" dirty="0" err="1">
                <a:solidFill>
                  <a:srgbClr val="FF0000"/>
                </a:solidFill>
              </a:rPr>
              <a:t>readstudentdetails</a:t>
            </a:r>
            <a:r>
              <a:rPr lang="en-GB" sz="2000" b="1" dirty="0">
                <a:solidFill>
                  <a:srgbClr val="FF0000"/>
                </a:solidFill>
              </a:rPr>
              <a:t>/&lt;%= </a:t>
            </a:r>
            <a:r>
              <a:rPr lang="en-GB" sz="2000" b="1" dirty="0" err="1">
                <a:solidFill>
                  <a:srgbClr val="FF0000"/>
                </a:solidFill>
              </a:rPr>
              <a:t>student.Id</a:t>
            </a:r>
            <a:r>
              <a:rPr lang="en-GB" sz="2000" b="1" dirty="0">
                <a:solidFill>
                  <a:srgbClr val="FF0000"/>
                </a:solidFill>
              </a:rPr>
              <a:t> %&gt;</a:t>
            </a:r>
            <a:r>
              <a:rPr lang="en-GB" sz="2000" dirty="0"/>
              <a:t>"&gt;More..&lt;/a&gt;</a:t>
            </a:r>
          </a:p>
          <a:p>
            <a:r>
              <a:rPr lang="en-GB" sz="2000" dirty="0" smtClean="0"/>
              <a:t>     &lt;</a:t>
            </a:r>
            <a:r>
              <a:rPr lang="en-GB" sz="2000" dirty="0"/>
              <a:t>a </a:t>
            </a:r>
            <a:r>
              <a:rPr lang="en-GB" sz="2000" dirty="0" err="1"/>
              <a:t>href</a:t>
            </a:r>
            <a:r>
              <a:rPr lang="en-GB" sz="2000" dirty="0"/>
              <a:t>="" id="delete-a</a:t>
            </a:r>
            <a:r>
              <a:rPr lang="en-GB" sz="2000" b="1" dirty="0">
                <a:solidFill>
                  <a:srgbClr val="FF0000"/>
                </a:solidFill>
              </a:rPr>
              <a:t>&lt;%= </a:t>
            </a:r>
            <a:r>
              <a:rPr lang="en-GB" sz="2000" b="1" dirty="0" err="1">
                <a:solidFill>
                  <a:srgbClr val="FF0000"/>
                </a:solidFill>
              </a:rPr>
              <a:t>student.Id</a:t>
            </a:r>
            <a:r>
              <a:rPr lang="en-GB" sz="2000" b="1" dirty="0">
                <a:solidFill>
                  <a:srgbClr val="FF0000"/>
                </a:solidFill>
              </a:rPr>
              <a:t> %&gt;</a:t>
            </a:r>
            <a:r>
              <a:rPr lang="en-GB" sz="2000" dirty="0"/>
              <a:t>" class="delete-a"&gt;Delete&lt;/a&gt;</a:t>
            </a:r>
          </a:p>
          <a:p>
            <a:r>
              <a:rPr lang="en-GB" sz="2000" dirty="0"/>
              <a:t>  &lt;/li&gt;</a:t>
            </a:r>
          </a:p>
          <a:p>
            <a:r>
              <a:rPr lang="en-GB" sz="2000" dirty="0"/>
              <a:t>  &lt;% </a:t>
            </a:r>
            <a:r>
              <a:rPr lang="en-GB" sz="2000" dirty="0">
                <a:solidFill>
                  <a:srgbClr val="0070C0"/>
                </a:solidFill>
              </a:rPr>
              <a:t>});</a:t>
            </a:r>
            <a:r>
              <a:rPr lang="en-GB" sz="2000" dirty="0"/>
              <a:t> %&gt;</a:t>
            </a:r>
          </a:p>
          <a:p>
            <a:r>
              <a:rPr lang="en-GB" sz="2000" dirty="0"/>
              <a:t>&lt;/</a:t>
            </a:r>
            <a:r>
              <a:rPr lang="en-GB" sz="2000" dirty="0" err="1"/>
              <a:t>ul</a:t>
            </a:r>
            <a:r>
              <a:rPr lang="en-GB" sz="2000" dirty="0" smtClean="0"/>
              <a:t>&gt;</a:t>
            </a:r>
          </a:p>
          <a:p>
            <a:endParaRPr lang="en-GB" sz="2000" dirty="0"/>
          </a:p>
          <a:p>
            <a:endParaRPr lang="en-GB" sz="2000" dirty="0" smtClean="0"/>
          </a:p>
          <a:p>
            <a:endParaRPr lang="en-GB" sz="2000" dirty="0"/>
          </a:p>
        </p:txBody>
      </p:sp>
      <p:sp>
        <p:nvSpPr>
          <p:cNvPr id="6" name="TextBox 5"/>
          <p:cNvSpPr txBox="1"/>
          <p:nvPr/>
        </p:nvSpPr>
        <p:spPr>
          <a:xfrm>
            <a:off x="5851039" y="5471111"/>
            <a:ext cx="267252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Fred     </a:t>
            </a:r>
            <a:r>
              <a:rPr lang="en-GB" u="sng" dirty="0" smtClean="0"/>
              <a:t>More…</a:t>
            </a:r>
            <a:r>
              <a:rPr lang="en-GB" dirty="0" smtClean="0"/>
              <a:t>   </a:t>
            </a:r>
            <a:r>
              <a:rPr lang="en-GB" u="sng" dirty="0" smtClean="0"/>
              <a:t>Delete</a:t>
            </a:r>
          </a:p>
          <a:p>
            <a:r>
              <a:rPr lang="en-GB" dirty="0" smtClean="0"/>
              <a:t>Tom      </a:t>
            </a:r>
            <a:r>
              <a:rPr lang="en-GB" u="sng" dirty="0"/>
              <a:t>More…</a:t>
            </a:r>
            <a:r>
              <a:rPr lang="en-GB" dirty="0"/>
              <a:t>   </a:t>
            </a:r>
            <a:r>
              <a:rPr lang="en-GB" u="sng" dirty="0"/>
              <a:t>Delete</a:t>
            </a:r>
          </a:p>
          <a:p>
            <a:r>
              <a:rPr lang="en-GB" dirty="0" smtClean="0"/>
              <a:t>Karen   </a:t>
            </a:r>
            <a:r>
              <a:rPr lang="en-GB" u="sng" dirty="0"/>
              <a:t>More…</a:t>
            </a:r>
            <a:r>
              <a:rPr lang="en-GB" dirty="0"/>
              <a:t>   </a:t>
            </a:r>
            <a:r>
              <a:rPr lang="en-GB" u="sng" dirty="0" smtClean="0"/>
              <a:t>Delete</a:t>
            </a:r>
            <a:endParaRPr lang="en-GB" u="sng" dirty="0"/>
          </a:p>
        </p:txBody>
      </p:sp>
      <p:sp>
        <p:nvSpPr>
          <p:cNvPr id="7" name="TextBox 6"/>
          <p:cNvSpPr txBox="1"/>
          <p:nvPr/>
        </p:nvSpPr>
        <p:spPr>
          <a:xfrm>
            <a:off x="5110541" y="3052862"/>
            <a:ext cx="392770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Becomes URL http://localhost/readstudentdetails</a:t>
            </a:r>
            <a:r>
              <a:rPr lang="en-GB" b="1" i="1" dirty="0" smtClean="0"/>
              <a:t>/33</a:t>
            </a:r>
            <a:endParaRPr lang="en-GB" b="1" i="1" dirty="0"/>
          </a:p>
        </p:txBody>
      </p:sp>
      <p:cxnSp>
        <p:nvCxnSpPr>
          <p:cNvPr id="9" name="Straight Arrow Connector 8"/>
          <p:cNvCxnSpPr/>
          <p:nvPr/>
        </p:nvCxnSpPr>
        <p:spPr bwMode="auto">
          <a:xfrm flipH="1">
            <a:off x="5492010" y="3699193"/>
            <a:ext cx="560981" cy="31743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0" name="TextBox 9"/>
          <p:cNvSpPr txBox="1"/>
          <p:nvPr/>
        </p:nvSpPr>
        <p:spPr>
          <a:xfrm>
            <a:off x="1890508" y="5564535"/>
            <a:ext cx="36576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smtClean="0"/>
              <a:t>Using the class “delete-a” here is a nice trick</a:t>
            </a:r>
          </a:p>
          <a:p>
            <a:r>
              <a:rPr lang="en-GB" b="1" i="1" dirty="0" smtClean="0"/>
              <a:t>See next slide</a:t>
            </a:r>
            <a:endParaRPr lang="en-GB" b="1" i="1" dirty="0"/>
          </a:p>
        </p:txBody>
      </p:sp>
      <p:cxnSp>
        <p:nvCxnSpPr>
          <p:cNvPr id="12" name="Straight Arrow Connector 11"/>
          <p:cNvCxnSpPr/>
          <p:nvPr/>
        </p:nvCxnSpPr>
        <p:spPr bwMode="auto">
          <a:xfrm flipV="1">
            <a:off x="4717855" y="4678587"/>
            <a:ext cx="1604408" cy="617079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3112305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Identifying Controls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43426"/>
            <a:ext cx="7029450" cy="4795399"/>
          </a:xfrm>
        </p:spPr>
        <p:txBody>
          <a:bodyPr/>
          <a:lstStyle/>
          <a:p>
            <a:r>
              <a:rPr lang="en-GB" dirty="0" err="1" smtClean="0"/>
              <a:t>Identifiying</a:t>
            </a:r>
            <a:r>
              <a:rPr lang="en-GB" dirty="0" smtClean="0"/>
              <a:t> individual HTML controls in a dynamically created list is difficult since the id is also dynamically created</a:t>
            </a:r>
          </a:p>
          <a:p>
            <a:r>
              <a:rPr lang="en-GB" dirty="0" smtClean="0"/>
              <a:t>Easy solution is to add a “fake” </a:t>
            </a:r>
            <a:r>
              <a:rPr lang="en-GB" dirty="0" err="1" smtClean="0"/>
              <a:t>css</a:t>
            </a:r>
            <a:r>
              <a:rPr lang="en-GB" dirty="0" smtClean="0"/>
              <a:t> class name to the tags then we can add the same </a:t>
            </a:r>
            <a:r>
              <a:rPr lang="en-GB" dirty="0" err="1" smtClean="0"/>
              <a:t>callback</a:t>
            </a:r>
            <a:r>
              <a:rPr lang="en-GB" dirty="0" smtClean="0"/>
              <a:t> to them all in one line using jQuery e.g.</a:t>
            </a:r>
            <a:r>
              <a:rPr lang="en-GB" dirty="0"/>
              <a:t/>
            </a:r>
            <a:br>
              <a:rPr lang="en-GB" dirty="0"/>
            </a:br>
            <a:r>
              <a:rPr lang="en-GB" i="1" dirty="0"/>
              <a:t>$("#</a:t>
            </a:r>
            <a:r>
              <a:rPr lang="en-GB" i="1" dirty="0" smtClean="0"/>
              <a:t>students-</a:t>
            </a:r>
            <a:r>
              <a:rPr lang="en-GB" i="1" dirty="0" err="1" smtClean="0"/>
              <a:t>ul</a:t>
            </a:r>
            <a:r>
              <a:rPr lang="en-GB" i="1" dirty="0" smtClean="0"/>
              <a:t>  </a:t>
            </a:r>
            <a:r>
              <a:rPr lang="en-GB" b="1" i="1" dirty="0">
                <a:solidFill>
                  <a:srgbClr val="FF0000"/>
                </a:solidFill>
              </a:rPr>
              <a:t>.</a:t>
            </a:r>
            <a:r>
              <a:rPr lang="en-GB" i="1" dirty="0">
                <a:solidFill>
                  <a:srgbClr val="FF0000"/>
                </a:solidFill>
              </a:rPr>
              <a:t>delete-a</a:t>
            </a:r>
            <a:r>
              <a:rPr lang="en-GB" i="1" dirty="0"/>
              <a:t>").</a:t>
            </a:r>
            <a:r>
              <a:rPr lang="en-GB" i="1" dirty="0" smtClean="0"/>
              <a:t>click(</a:t>
            </a:r>
            <a:r>
              <a:rPr lang="en-GB" i="1" dirty="0" err="1" smtClean="0"/>
              <a:t>DeleteStudentClick</a:t>
            </a:r>
            <a:r>
              <a:rPr lang="en-GB" i="1" dirty="0"/>
              <a:t>);</a:t>
            </a:r>
            <a:endParaRPr lang="en-GB" i="1" dirty="0" smtClean="0"/>
          </a:p>
          <a:p>
            <a:r>
              <a:rPr lang="en-GB" dirty="0" smtClean="0"/>
              <a:t>To figure out which button/link was clicked add a unique number to the id names, typically when displaying </a:t>
            </a:r>
            <a:r>
              <a:rPr lang="en-GB" dirty="0"/>
              <a:t>a list of items</a:t>
            </a:r>
            <a:r>
              <a:rPr lang="en-GB" dirty="0" smtClean="0"/>
              <a:t> the primary key of each item can be used.</a:t>
            </a:r>
            <a:br>
              <a:rPr lang="en-GB" dirty="0" smtClean="0"/>
            </a:br>
            <a:r>
              <a:rPr lang="en-GB" dirty="0" smtClean="0"/>
              <a:t>For example, assume we create id value like this</a:t>
            </a:r>
            <a:br>
              <a:rPr lang="en-GB" dirty="0" smtClean="0"/>
            </a:br>
            <a:r>
              <a:rPr lang="en-GB" dirty="0" smtClean="0"/>
              <a:t>delete-a&lt;%= </a:t>
            </a:r>
            <a:r>
              <a:rPr lang="en-GB" dirty="0" err="1" smtClean="0"/>
              <a:t>student.Id</a:t>
            </a:r>
            <a:r>
              <a:rPr lang="en-GB" dirty="0" smtClean="0"/>
              <a:t> %&gt; then we get id’s that look like this</a:t>
            </a:r>
            <a:br>
              <a:rPr lang="en-GB" dirty="0" smtClean="0"/>
            </a:br>
            <a:r>
              <a:rPr lang="en-GB" dirty="0" smtClean="0"/>
              <a:t>&lt;a id=“delete-a</a:t>
            </a:r>
            <a:r>
              <a:rPr lang="en-GB" b="1" dirty="0" smtClean="0"/>
              <a:t>1</a:t>
            </a:r>
            <a:r>
              <a:rPr lang="en-GB" dirty="0" smtClean="0"/>
              <a:t>” …..</a:t>
            </a:r>
            <a:br>
              <a:rPr lang="en-GB" dirty="0" smtClean="0"/>
            </a:br>
            <a:r>
              <a:rPr lang="en-GB" dirty="0" smtClean="0"/>
              <a:t>&lt;a id=“delete-a</a:t>
            </a:r>
            <a:r>
              <a:rPr lang="en-GB" b="1" dirty="0" smtClean="0"/>
              <a:t>2</a:t>
            </a:r>
            <a:r>
              <a:rPr lang="en-GB" dirty="0" smtClean="0"/>
              <a:t>” …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smtClean="0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552942" y="5821002"/>
            <a:ext cx="5391033" cy="923330"/>
          </a:xfrm>
          <a:prstGeom prst="rect">
            <a:avLst/>
          </a:prstGeom>
          <a:solidFill>
            <a:schemeClr val="bg1"/>
          </a:solidFill>
          <a:ln w="190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You can recover the “Id” values when the tag is clicked using a string split function</a:t>
            </a:r>
          </a:p>
          <a:p>
            <a:r>
              <a:rPr lang="en-GB" i="1" dirty="0" smtClean="0"/>
              <a:t>id = </a:t>
            </a:r>
            <a:r>
              <a:rPr lang="en-GB" i="1" dirty="0" err="1"/>
              <a:t>e.target.id.split</a:t>
            </a:r>
            <a:r>
              <a:rPr lang="en-GB" i="1" dirty="0"/>
              <a:t>('delete-a')[1</a:t>
            </a:r>
            <a:r>
              <a:rPr lang="en-GB" i="1" dirty="0" smtClean="0"/>
              <a:t>];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359966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89213</TotalTime>
  <Words>1292</Words>
  <Application>Microsoft Office PowerPoint</Application>
  <PresentationFormat>On-screen Show (4:3)</PresentationFormat>
  <Paragraphs>211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</vt:lpstr>
      <vt:lpstr>Helvetica</vt:lpstr>
      <vt:lpstr>Helvetica-Narrow</vt:lpstr>
      <vt:lpstr>Impact</vt:lpstr>
      <vt:lpstr>Monotype Sorts</vt:lpstr>
      <vt:lpstr>Times New Roman</vt:lpstr>
      <vt:lpstr>Wingdings</vt:lpstr>
      <vt:lpstr>os-slides</vt:lpstr>
      <vt:lpstr>Express Template Engine</vt:lpstr>
      <vt:lpstr>Setup</vt:lpstr>
      <vt:lpstr>What is a Template Engine?</vt:lpstr>
      <vt:lpstr>PowerPoint Presentation</vt:lpstr>
      <vt:lpstr>Handlebars Example</vt:lpstr>
      <vt:lpstr>Template Engines</vt:lpstr>
      <vt:lpstr>Express and Template</vt:lpstr>
      <vt:lpstr>Render Process</vt:lpstr>
      <vt:lpstr>EJS Template</vt:lpstr>
      <vt:lpstr>Exercise</vt:lpstr>
      <vt:lpstr>Exercise: Create template file</vt:lpstr>
      <vt:lpstr>Exercise</vt:lpstr>
      <vt:lpstr>Hints</vt:lpstr>
      <vt:lpstr>Identifying Controls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1377</cp:revision>
  <cp:lastPrinted>2001-06-14T13:58:17Z</cp:lastPrinted>
  <dcterms:created xsi:type="dcterms:W3CDTF">1999-06-25T18:38:26Z</dcterms:created>
  <dcterms:modified xsi:type="dcterms:W3CDTF">2021-03-05T16:02:04Z</dcterms:modified>
</cp:coreProperties>
</file>