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2" r:id="rId4"/>
  </p:sldMasterIdLst>
  <p:notesMasterIdLst>
    <p:notesMasterId r:id="rId17"/>
  </p:notesMasterIdLst>
  <p:handoutMasterIdLst>
    <p:handoutMasterId r:id="rId18"/>
  </p:handoutMasterIdLst>
  <p:sldIdLst>
    <p:sldId id="258" r:id="rId5"/>
    <p:sldId id="263" r:id="rId6"/>
    <p:sldId id="261" r:id="rId7"/>
    <p:sldId id="262" r:id="rId8"/>
    <p:sldId id="264" r:id="rId9"/>
    <p:sldId id="265" r:id="rId10"/>
    <p:sldId id="267" r:id="rId11"/>
    <p:sldId id="268" r:id="rId12"/>
    <p:sldId id="272" r:id="rId13"/>
    <p:sldId id="270" r:id="rId14"/>
    <p:sldId id="271"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382" autoAdjust="0"/>
    <p:restoredTop sz="94628"/>
  </p:normalViewPr>
  <p:slideViewPr>
    <p:cSldViewPr snapToGrid="0">
      <p:cViewPr varScale="1">
        <p:scale>
          <a:sx n="114" d="100"/>
          <a:sy n="114" d="100"/>
        </p:scale>
        <p:origin x="52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ba Traore (2530261)" userId="afafa4a2-3278-4ea5-9fd5-8b6b52314e87" providerId="ADAL" clId="{5021F257-19F1-5EEB-9593-6F8BE6BC5465}"/>
    <pc:docChg chg="undo custSel modSld">
      <pc:chgData name="Samba Traore (2530261)" userId="afafa4a2-3278-4ea5-9fd5-8b6b52314e87" providerId="ADAL" clId="{5021F257-19F1-5EEB-9593-6F8BE6BC5465}" dt="2026-07-26T10:43:16.514" v="51" actId="313"/>
      <pc:docMkLst>
        <pc:docMk/>
      </pc:docMkLst>
      <pc:sldChg chg="modSp mod">
        <pc:chgData name="Samba Traore (2530261)" userId="afafa4a2-3278-4ea5-9fd5-8b6b52314e87" providerId="ADAL" clId="{5021F257-19F1-5EEB-9593-6F8BE6BC5465}" dt="2026-07-26T10:40:11.404" v="33" actId="115"/>
        <pc:sldMkLst>
          <pc:docMk/>
          <pc:sldMk cId="0" sldId="262"/>
        </pc:sldMkLst>
        <pc:spChg chg="mod">
          <ac:chgData name="Samba Traore (2530261)" userId="afafa4a2-3278-4ea5-9fd5-8b6b52314e87" providerId="ADAL" clId="{5021F257-19F1-5EEB-9593-6F8BE6BC5465}" dt="2026-07-26T10:40:11.404" v="33" actId="115"/>
          <ac:spMkLst>
            <pc:docMk/>
            <pc:sldMk cId="0" sldId="262"/>
            <ac:spMk id="3" creationId="{CFC7EA49-7B5E-482F-A751-FA7F3D3DF9FD}"/>
          </ac:spMkLst>
        </pc:spChg>
      </pc:sldChg>
      <pc:sldChg chg="modSp mod">
        <pc:chgData name="Samba Traore (2530261)" userId="afafa4a2-3278-4ea5-9fd5-8b6b52314e87" providerId="ADAL" clId="{5021F257-19F1-5EEB-9593-6F8BE6BC5465}" dt="2026-07-26T10:43:16.514" v="51" actId="313"/>
        <pc:sldMkLst>
          <pc:docMk/>
          <pc:sldMk cId="3188568863" sldId="263"/>
        </pc:sldMkLst>
        <pc:spChg chg="mod">
          <ac:chgData name="Samba Traore (2530261)" userId="afafa4a2-3278-4ea5-9fd5-8b6b52314e87" providerId="ADAL" clId="{5021F257-19F1-5EEB-9593-6F8BE6BC5465}" dt="2026-07-26T10:43:16.514" v="51" actId="313"/>
          <ac:spMkLst>
            <pc:docMk/>
            <pc:sldMk cId="3188568863" sldId="263"/>
            <ac:spMk id="3" creationId="{F4698D35-BB55-45B2-9AE1-EF6F98EA74FA}"/>
          </ac:spMkLst>
        </pc:spChg>
      </pc:sldChg>
      <pc:sldChg chg="modSp mod">
        <pc:chgData name="Samba Traore (2530261)" userId="afafa4a2-3278-4ea5-9fd5-8b6b52314e87" providerId="ADAL" clId="{5021F257-19F1-5EEB-9593-6F8BE6BC5465}" dt="2026-07-26T10:40:36.542" v="34" actId="115"/>
        <pc:sldMkLst>
          <pc:docMk/>
          <pc:sldMk cId="3001713894" sldId="267"/>
        </pc:sldMkLst>
        <pc:spChg chg="mod">
          <ac:chgData name="Samba Traore (2530261)" userId="afafa4a2-3278-4ea5-9fd5-8b6b52314e87" providerId="ADAL" clId="{5021F257-19F1-5EEB-9593-6F8BE6BC5465}" dt="2026-07-26T10:40:36.542" v="34" actId="115"/>
          <ac:spMkLst>
            <pc:docMk/>
            <pc:sldMk cId="3001713894" sldId="267"/>
            <ac:spMk id="3" creationId="{A1E971D6-75F9-F76F-4CBE-BEF430EE2DCB}"/>
          </ac:spMkLst>
        </pc:spChg>
      </pc:sldChg>
      <pc:sldChg chg="modSp mod">
        <pc:chgData name="Samba Traore (2530261)" userId="afafa4a2-3278-4ea5-9fd5-8b6b52314e87" providerId="ADAL" clId="{5021F257-19F1-5EEB-9593-6F8BE6BC5465}" dt="2026-07-26T10:41:05.922" v="37" actId="1036"/>
        <pc:sldMkLst>
          <pc:docMk/>
          <pc:sldMk cId="1058273209" sldId="268"/>
        </pc:sldMkLst>
        <pc:spChg chg="mod">
          <ac:chgData name="Samba Traore (2530261)" userId="afafa4a2-3278-4ea5-9fd5-8b6b52314e87" providerId="ADAL" clId="{5021F257-19F1-5EEB-9593-6F8BE6BC5465}" dt="2026-07-26T10:41:05.922" v="37" actId="1036"/>
          <ac:spMkLst>
            <pc:docMk/>
            <pc:sldMk cId="1058273209" sldId="268"/>
            <ac:spMk id="3" creationId="{D4BDC79F-9D57-B87A-F49B-F4FDEC37DEDE}"/>
          </ac:spMkLst>
        </pc:spChg>
      </pc:sldChg>
      <pc:sldChg chg="modSp mod">
        <pc:chgData name="Samba Traore (2530261)" userId="afafa4a2-3278-4ea5-9fd5-8b6b52314e87" providerId="ADAL" clId="{5021F257-19F1-5EEB-9593-6F8BE6BC5465}" dt="2026-07-26T10:42:16.926" v="50" actId="115"/>
        <pc:sldMkLst>
          <pc:docMk/>
          <pc:sldMk cId="2249243312" sldId="269"/>
        </pc:sldMkLst>
        <pc:spChg chg="mod">
          <ac:chgData name="Samba Traore (2530261)" userId="afafa4a2-3278-4ea5-9fd5-8b6b52314e87" providerId="ADAL" clId="{5021F257-19F1-5EEB-9593-6F8BE6BC5465}" dt="2026-07-26T10:42:16.926" v="50" actId="115"/>
          <ac:spMkLst>
            <pc:docMk/>
            <pc:sldMk cId="2249243312" sldId="269"/>
            <ac:spMk id="3" creationId="{621CC57E-8073-8A44-4121-605F5EBBFB07}"/>
          </ac:spMkLst>
        </pc:spChg>
      </pc:sldChg>
      <pc:sldChg chg="modSp mod">
        <pc:chgData name="Samba Traore (2530261)" userId="afafa4a2-3278-4ea5-9fd5-8b6b52314e87" providerId="ADAL" clId="{5021F257-19F1-5EEB-9593-6F8BE6BC5465}" dt="2026-07-26T10:41:55.224" v="49" actId="115"/>
        <pc:sldMkLst>
          <pc:docMk/>
          <pc:sldMk cId="1197100205" sldId="271"/>
        </pc:sldMkLst>
        <pc:spChg chg="mod">
          <ac:chgData name="Samba Traore (2530261)" userId="afafa4a2-3278-4ea5-9fd5-8b6b52314e87" providerId="ADAL" clId="{5021F257-19F1-5EEB-9593-6F8BE6BC5465}" dt="2026-07-26T10:41:55.224" v="49" actId="115"/>
          <ac:spMkLst>
            <pc:docMk/>
            <pc:sldMk cId="1197100205" sldId="271"/>
            <ac:spMk id="3" creationId="{2CE9C5B1-71D7-1C49-6B0B-A3D6880E998D}"/>
          </ac:spMkLst>
        </pc:spChg>
      </pc:sldChg>
      <pc:sldChg chg="modSp mod">
        <pc:chgData name="Samba Traore (2530261)" userId="afafa4a2-3278-4ea5-9fd5-8b6b52314e87" providerId="ADAL" clId="{5021F257-19F1-5EEB-9593-6F8BE6BC5465}" dt="2026-07-26T10:41:14.308" v="38" actId="115"/>
        <pc:sldMkLst>
          <pc:docMk/>
          <pc:sldMk cId="2521119686" sldId="272"/>
        </pc:sldMkLst>
        <pc:spChg chg="mod">
          <ac:chgData name="Samba Traore (2530261)" userId="afafa4a2-3278-4ea5-9fd5-8b6b52314e87" providerId="ADAL" clId="{5021F257-19F1-5EEB-9593-6F8BE6BC5465}" dt="2026-07-26T10:41:14.308" v="38" actId="115"/>
          <ac:spMkLst>
            <pc:docMk/>
            <pc:sldMk cId="2521119686" sldId="272"/>
            <ac:spMk id="3" creationId="{537F4E96-AAFA-F3A8-3C7F-C939A7672E8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9F039D2-1C13-3028-01F9-C8460878ED48}"/>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Aptos"/>
            </a:endParaRPr>
          </a:p>
        </p:txBody>
      </p:sp>
      <p:sp>
        <p:nvSpPr>
          <p:cNvPr id="3" name="Date Placeholder 2">
            <a:extLst>
              <a:ext uri="{FF2B5EF4-FFF2-40B4-BE49-F238E27FC236}">
                <a16:creationId xmlns:a16="http://schemas.microsoft.com/office/drawing/2014/main" id="{377BCD64-91E7-87FA-0554-1759F849C6A5}"/>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871180E-B86A-487E-BE2B-AA0B07288037}" type="datetime1">
              <a:rPr lang="en-US" sz="1200" b="0" i="0" u="none" strike="noStrike" kern="1200" cap="none" spc="0" baseline="0">
                <a:solidFill>
                  <a:srgbClr val="000000"/>
                </a:solidFill>
                <a:uFillTx/>
                <a:latin typeface="Aptos"/>
              </a:rPr>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t>7/25/26</a:t>
            </a:fld>
            <a:endParaRPr lang="en-US" sz="1200" b="0" i="0" u="none" strike="noStrike" kern="1200" cap="none" spc="0" baseline="0">
              <a:solidFill>
                <a:srgbClr val="000000"/>
              </a:solidFill>
              <a:uFillTx/>
              <a:latin typeface="Aptos"/>
            </a:endParaRPr>
          </a:p>
        </p:txBody>
      </p:sp>
      <p:sp>
        <p:nvSpPr>
          <p:cNvPr id="4" name="Footer Placeholder 3">
            <a:extLst>
              <a:ext uri="{FF2B5EF4-FFF2-40B4-BE49-F238E27FC236}">
                <a16:creationId xmlns:a16="http://schemas.microsoft.com/office/drawing/2014/main" id="{236A9AD0-11FC-F9A9-5E15-CAD7CD5A83A0}"/>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Aptos"/>
            </a:endParaRPr>
          </a:p>
        </p:txBody>
      </p:sp>
      <p:sp>
        <p:nvSpPr>
          <p:cNvPr id="5" name="Slide Number Placeholder 4">
            <a:extLst>
              <a:ext uri="{FF2B5EF4-FFF2-40B4-BE49-F238E27FC236}">
                <a16:creationId xmlns:a16="http://schemas.microsoft.com/office/drawing/2014/main" id="{01764CD7-382D-C557-842F-3A330B224722}"/>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0EA878D-1F9D-4E13-83AD-AE0D4D5FCA0D}" type="slidenum">
              <a:t>‹#›</a:t>
            </a:fld>
            <a:endParaRPr lang="en-US" sz="1200" b="0" i="0" u="none" strike="noStrike" kern="1200" cap="none" spc="0" baseline="0">
              <a:solidFill>
                <a:srgbClr val="000000"/>
              </a:solidFill>
              <a:uFillTx/>
              <a:latin typeface="Aptos"/>
            </a:endParaRPr>
          </a:p>
        </p:txBody>
      </p:sp>
    </p:spTree>
    <p:extLst>
      <p:ext uri="{BB962C8B-B14F-4D97-AF65-F5344CB8AC3E}">
        <p14:creationId xmlns:p14="http://schemas.microsoft.com/office/powerpoint/2010/main" val="20144855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144D227-921A-34C7-21EF-5EA0CBAEBA83}"/>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stStyle>
          <a:p>
            <a:pPr lvl="0"/>
            <a:endParaRPr lang="en-US"/>
          </a:p>
        </p:txBody>
      </p:sp>
      <p:sp>
        <p:nvSpPr>
          <p:cNvPr id="3" name="Date Placeholder 2">
            <a:extLst>
              <a:ext uri="{FF2B5EF4-FFF2-40B4-BE49-F238E27FC236}">
                <a16:creationId xmlns:a16="http://schemas.microsoft.com/office/drawing/2014/main" id="{37CDD5B3-1319-8DEC-07A0-EC202E20F469}"/>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stStyle>
          <a:p>
            <a:pPr lvl="0"/>
            <a:fld id="{0248254A-0B52-4751-92F9-265AB2DE77C0}" type="datetime1">
              <a:rPr lang="en-US"/>
              <a:pPr lvl="0"/>
              <a:t>7/25/26</a:t>
            </a:fld>
            <a:endParaRPr lang="en-US"/>
          </a:p>
        </p:txBody>
      </p:sp>
      <p:sp>
        <p:nvSpPr>
          <p:cNvPr id="4" name="Slide Image Placeholder 3">
            <a:extLst>
              <a:ext uri="{FF2B5EF4-FFF2-40B4-BE49-F238E27FC236}">
                <a16:creationId xmlns:a16="http://schemas.microsoft.com/office/drawing/2014/main" id="{6978DFF4-CCFF-6D43-365C-B948E113754A}"/>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txBody>
          <a:bodyPr vert="horz" wrap="square" lIns="91440" tIns="45720" rIns="91440" bIns="45720" anchor="ctr" anchorCtr="0" compatLnSpc="1">
            <a:noAutofit/>
          </a:bodyPr>
          <a:lstStyle/>
          <a:p>
            <a:endParaRPr lang="en-GB"/>
          </a:p>
        </p:txBody>
      </p:sp>
      <p:sp>
        <p:nvSpPr>
          <p:cNvPr id="5" name="Notes Placeholder 4">
            <a:extLst>
              <a:ext uri="{FF2B5EF4-FFF2-40B4-BE49-F238E27FC236}">
                <a16:creationId xmlns:a16="http://schemas.microsoft.com/office/drawing/2014/main" id="{4DFEB843-798C-7F65-5FB8-491E42BCBCF6}"/>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A6124C90-A325-B497-2D84-D67712077CB5}"/>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stStyle>
          <a:p>
            <a:pPr lvl="0"/>
            <a:endParaRPr lang="en-US"/>
          </a:p>
        </p:txBody>
      </p:sp>
      <p:sp>
        <p:nvSpPr>
          <p:cNvPr id="7" name="Slide Number Placeholder 6">
            <a:extLst>
              <a:ext uri="{FF2B5EF4-FFF2-40B4-BE49-F238E27FC236}">
                <a16:creationId xmlns:a16="http://schemas.microsoft.com/office/drawing/2014/main" id="{A33DEC33-16F9-76F7-E4D8-4BAE67966D85}"/>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stStyle>
          <a:p>
            <a:pPr lvl="0"/>
            <a:fld id="{72F821C0-971B-4188-97E4-30B73F29AA28}" type="slidenum">
              <a:t>‹#›</a:t>
            </a:fld>
            <a:endParaRPr lang="en-US"/>
          </a:p>
        </p:txBody>
      </p:sp>
    </p:spTree>
    <p:extLst>
      <p:ext uri="{BB962C8B-B14F-4D97-AF65-F5344CB8AC3E}">
        <p14:creationId xmlns:p14="http://schemas.microsoft.com/office/powerpoint/2010/main" val="4088915208"/>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C86E58-A63C-8837-A1D4-7303960F813D}"/>
              </a:ext>
            </a:extLst>
          </p:cNvPr>
          <p:cNvSpPr>
            <a:spLocks noGrp="1" noRot="1" noChangeAspect="1"/>
          </p:cNvSpPr>
          <p:nvPr>
            <p:ph type="sldImg"/>
          </p:nvPr>
        </p:nvSpPr>
        <p:spPr>
          <a:xfrm>
            <a:off x="685800" y="1143000"/>
            <a:ext cx="5486400" cy="3086100"/>
          </a:xfrm>
        </p:spPr>
        <p:txBody>
          <a:bodyPr lIns="0" tIns="0" rIns="0" bIns="0"/>
          <a:lstStyle/>
          <a:p>
            <a:endParaRPr lang="en-GB"/>
          </a:p>
        </p:txBody>
      </p:sp>
      <p:sp>
        <p:nvSpPr>
          <p:cNvPr id="3" name="Notes Placeholder 2">
            <a:extLst>
              <a:ext uri="{FF2B5EF4-FFF2-40B4-BE49-F238E27FC236}">
                <a16:creationId xmlns:a16="http://schemas.microsoft.com/office/drawing/2014/main" id="{51DBAE5B-FABC-1730-0F96-CD7CB11DF4DC}"/>
              </a:ext>
            </a:extLst>
          </p:cNvPr>
          <p:cNvSpPr txBox="1">
            <a:spLocks noGrp="1"/>
          </p:cNvSpPr>
          <p:nvPr>
            <p:ph type="body" sz="quarter" idx="1"/>
          </p:nvPr>
        </p:nvSpPr>
        <p:spPr/>
        <p:txBody>
          <a:bodyPr/>
          <a:lstStyle/>
          <a:p>
            <a:endParaRPr lang="en-GB" dirty="0"/>
          </a:p>
        </p:txBody>
      </p:sp>
      <p:sp>
        <p:nvSpPr>
          <p:cNvPr id="4" name="Slide Number Placeholder 3">
            <a:extLst>
              <a:ext uri="{FF2B5EF4-FFF2-40B4-BE49-F238E27FC236}">
                <a16:creationId xmlns:a16="http://schemas.microsoft.com/office/drawing/2014/main" id="{308CAB02-A45B-F58E-9112-4D64181751D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BCCD595-267A-4070-9CE5-55F0A61F31BE}" type="slidenum">
              <a:t>1</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72F821C0-971B-4188-97E4-30B73F29AA28}" type="slidenum">
              <a:rPr lang="en-US" smtClean="0"/>
              <a:t>5</a:t>
            </a:fld>
            <a:endParaRPr lang="en-US"/>
          </a:p>
        </p:txBody>
      </p:sp>
    </p:spTree>
    <p:extLst>
      <p:ext uri="{BB962C8B-B14F-4D97-AF65-F5344CB8AC3E}">
        <p14:creationId xmlns:p14="http://schemas.microsoft.com/office/powerpoint/2010/main" val="8240896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72F821C0-971B-4188-97E4-30B73F29AA28}" type="slidenum">
              <a:rPr lang="en-US" smtClean="0"/>
              <a:t>9</a:t>
            </a:fld>
            <a:endParaRPr lang="en-US"/>
          </a:p>
        </p:txBody>
      </p:sp>
    </p:spTree>
    <p:extLst>
      <p:ext uri="{BB962C8B-B14F-4D97-AF65-F5344CB8AC3E}">
        <p14:creationId xmlns:p14="http://schemas.microsoft.com/office/powerpoint/2010/main" val="28043480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lvl="0"/>
            <a:fld id="{6A25AAB5-206F-4B75-8978-C00C85994A78}" type="datetime1">
              <a:rPr lang="en-US" smtClean="0"/>
              <a:pPr lvl="0"/>
              <a:t>7/25/26</a:t>
            </a:fld>
            <a:endParaRPr lang="en-US"/>
          </a:p>
        </p:txBody>
      </p:sp>
      <p:sp>
        <p:nvSpPr>
          <p:cNvPr id="5" name="Footer Placeholder 4"/>
          <p:cNvSpPr>
            <a:spLocks noGrp="1"/>
          </p:cNvSpPr>
          <p:nvPr>
            <p:ph type="ftr" sz="quarter" idx="11"/>
          </p:nvPr>
        </p:nvSpPr>
        <p:spPr/>
        <p:txBody>
          <a:bodyPr/>
          <a:lstStyle/>
          <a:p>
            <a:pPr lvl="0"/>
            <a:r>
              <a:rPr lang="en-US"/>
              <a:t>Sample Footer Text</a:t>
            </a:r>
          </a:p>
        </p:txBody>
      </p:sp>
      <p:sp>
        <p:nvSpPr>
          <p:cNvPr id="6" name="Slide Number Placeholder 5"/>
          <p:cNvSpPr>
            <a:spLocks noGrp="1"/>
          </p:cNvSpPr>
          <p:nvPr>
            <p:ph type="sldNum" sz="quarter" idx="12"/>
          </p:nvPr>
        </p:nvSpPr>
        <p:spPr/>
        <p:txBody>
          <a:bodyPr/>
          <a:lstStyle/>
          <a:p>
            <a:pPr lvl="0"/>
            <a:fld id="{BF181F9E-81E9-4E31-89E4-EDBDDEFEC747}" type="slidenum">
              <a:rPr lang="en-US" smtClean="0"/>
              <a:t>‹#›</a:t>
            </a:fld>
            <a:endParaRPr lang="en-US"/>
          </a:p>
        </p:txBody>
      </p:sp>
    </p:spTree>
    <p:extLst>
      <p:ext uri="{BB962C8B-B14F-4D97-AF65-F5344CB8AC3E}">
        <p14:creationId xmlns:p14="http://schemas.microsoft.com/office/powerpoint/2010/main" val="3918664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lvl="0"/>
            <a:fld id="{855B5639-780C-4611-A800-D50D42F27CDE}" type="datetime1">
              <a:rPr lang="en-US" smtClean="0"/>
              <a:pPr lvl="0"/>
              <a:t>7/25/26</a:t>
            </a:fld>
            <a:endParaRPr lang="en-US"/>
          </a:p>
        </p:txBody>
      </p:sp>
      <p:sp>
        <p:nvSpPr>
          <p:cNvPr id="5" name="Footer Placeholder 4"/>
          <p:cNvSpPr>
            <a:spLocks noGrp="1"/>
          </p:cNvSpPr>
          <p:nvPr>
            <p:ph type="ftr" sz="quarter" idx="11"/>
          </p:nvPr>
        </p:nvSpPr>
        <p:spPr/>
        <p:txBody>
          <a:bodyPr/>
          <a:lstStyle/>
          <a:p>
            <a:pPr lvl="0"/>
            <a:r>
              <a:rPr lang="en-US"/>
              <a:t>Sample Footer Text</a:t>
            </a:r>
          </a:p>
        </p:txBody>
      </p:sp>
      <p:sp>
        <p:nvSpPr>
          <p:cNvPr id="6" name="Slide Number Placeholder 5"/>
          <p:cNvSpPr>
            <a:spLocks noGrp="1"/>
          </p:cNvSpPr>
          <p:nvPr>
            <p:ph type="sldNum" sz="quarter" idx="12"/>
          </p:nvPr>
        </p:nvSpPr>
        <p:spPr/>
        <p:txBody>
          <a:bodyPr/>
          <a:lstStyle/>
          <a:p>
            <a:pPr lvl="0"/>
            <a:fld id="{A2337BED-7C12-4878-BE2E-F7AB07396A68}" type="slidenum">
              <a:rPr lang="en-US" smtClean="0"/>
              <a:t>‹#›</a:t>
            </a:fld>
            <a:endParaRPr lang="en-US"/>
          </a:p>
        </p:txBody>
      </p:sp>
    </p:spTree>
    <p:extLst>
      <p:ext uri="{BB962C8B-B14F-4D97-AF65-F5344CB8AC3E}">
        <p14:creationId xmlns:p14="http://schemas.microsoft.com/office/powerpoint/2010/main" val="424666723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lvl="0"/>
            <a:fld id="{6A25AAB5-206F-4B75-8978-C00C85994A78}" type="datetime1">
              <a:rPr lang="en-US" smtClean="0"/>
              <a:pPr lvl="0"/>
              <a:t>7/25/26</a:t>
            </a:fld>
            <a:endParaRPr lang="en-US"/>
          </a:p>
        </p:txBody>
      </p:sp>
      <p:sp>
        <p:nvSpPr>
          <p:cNvPr id="5" name="Footer Placeholder 4"/>
          <p:cNvSpPr>
            <a:spLocks noGrp="1"/>
          </p:cNvSpPr>
          <p:nvPr>
            <p:ph type="ftr" sz="quarter" idx="11"/>
          </p:nvPr>
        </p:nvSpPr>
        <p:spPr/>
        <p:txBody>
          <a:bodyPr/>
          <a:lstStyle/>
          <a:p>
            <a:pPr lvl="0"/>
            <a:r>
              <a:rPr lang="en-US"/>
              <a:t>Sample Footer Text</a:t>
            </a:r>
          </a:p>
        </p:txBody>
      </p:sp>
      <p:sp>
        <p:nvSpPr>
          <p:cNvPr id="6" name="Slide Number Placeholder 5"/>
          <p:cNvSpPr>
            <a:spLocks noGrp="1"/>
          </p:cNvSpPr>
          <p:nvPr>
            <p:ph type="sldNum" sz="quarter" idx="12"/>
          </p:nvPr>
        </p:nvSpPr>
        <p:spPr/>
        <p:txBody>
          <a:bodyPr/>
          <a:lstStyle/>
          <a:p>
            <a:pPr lvl="0"/>
            <a:fld id="{BF181F9E-81E9-4E31-89E4-EDBDDEFEC747}" type="slidenum">
              <a:rPr lang="en-US" smtClean="0"/>
              <a:t>‹#›</a:t>
            </a:fld>
            <a:endParaRPr lang="en-US"/>
          </a:p>
        </p:txBody>
      </p:sp>
    </p:spTree>
    <p:extLst>
      <p:ext uri="{BB962C8B-B14F-4D97-AF65-F5344CB8AC3E}">
        <p14:creationId xmlns:p14="http://schemas.microsoft.com/office/powerpoint/2010/main" val="2601560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pPr lvl="0"/>
            <a:fld id="{6A25AAB5-206F-4B75-8978-C00C85994A78}" type="datetime1">
              <a:rPr lang="en-US" smtClean="0"/>
              <a:pPr lvl="0"/>
              <a:t>7/25/26</a:t>
            </a:fld>
            <a:endParaRPr lang="en-US"/>
          </a:p>
        </p:txBody>
      </p:sp>
      <p:sp>
        <p:nvSpPr>
          <p:cNvPr id="9" name="Footer Placeholder 8"/>
          <p:cNvSpPr>
            <a:spLocks noGrp="1"/>
          </p:cNvSpPr>
          <p:nvPr>
            <p:ph type="ftr" sz="quarter" idx="11"/>
          </p:nvPr>
        </p:nvSpPr>
        <p:spPr/>
        <p:txBody>
          <a:bodyPr/>
          <a:lstStyle/>
          <a:p>
            <a:pPr lvl="0"/>
            <a:r>
              <a:rPr lang="en-US"/>
              <a:t>Sample Footer Text</a:t>
            </a:r>
          </a:p>
        </p:txBody>
      </p:sp>
      <p:sp>
        <p:nvSpPr>
          <p:cNvPr id="10" name="Slide Number Placeholder 9"/>
          <p:cNvSpPr>
            <a:spLocks noGrp="1"/>
          </p:cNvSpPr>
          <p:nvPr>
            <p:ph type="sldNum" sz="quarter" idx="12"/>
          </p:nvPr>
        </p:nvSpPr>
        <p:spPr/>
        <p:txBody>
          <a:bodyPr/>
          <a:lstStyle/>
          <a:p>
            <a:pPr lvl="0"/>
            <a:fld id="{BF181F9E-81E9-4E31-89E4-EDBDDEFEC747}" type="slidenum">
              <a:rPr lang="en-US" smtClean="0"/>
              <a:t>‹#›</a:t>
            </a:fld>
            <a:endParaRPr lang="en-US"/>
          </a:p>
        </p:txBody>
      </p:sp>
    </p:spTree>
    <p:extLst>
      <p:ext uri="{BB962C8B-B14F-4D97-AF65-F5344CB8AC3E}">
        <p14:creationId xmlns:p14="http://schemas.microsoft.com/office/powerpoint/2010/main" val="3562284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pPr lvl="0"/>
            <a:fld id="{6A25AAB5-206F-4B75-8978-C00C85994A78}" type="datetime1">
              <a:rPr lang="en-US" smtClean="0"/>
              <a:pPr lvl="0"/>
              <a:t>7/25/26</a:t>
            </a:fld>
            <a:endParaRPr lang="en-US"/>
          </a:p>
        </p:txBody>
      </p:sp>
      <p:sp>
        <p:nvSpPr>
          <p:cNvPr id="11" name="Footer Placeholder 10"/>
          <p:cNvSpPr>
            <a:spLocks noGrp="1"/>
          </p:cNvSpPr>
          <p:nvPr>
            <p:ph type="ftr" sz="quarter" idx="11"/>
          </p:nvPr>
        </p:nvSpPr>
        <p:spPr/>
        <p:txBody>
          <a:bodyPr/>
          <a:lstStyle/>
          <a:p>
            <a:pPr lvl="0"/>
            <a:r>
              <a:rPr lang="en-US"/>
              <a:t>Sample Footer Text</a:t>
            </a:r>
          </a:p>
        </p:txBody>
      </p:sp>
      <p:sp>
        <p:nvSpPr>
          <p:cNvPr id="12" name="Slide Number Placeholder 11"/>
          <p:cNvSpPr>
            <a:spLocks noGrp="1"/>
          </p:cNvSpPr>
          <p:nvPr>
            <p:ph type="sldNum" sz="quarter" idx="12"/>
          </p:nvPr>
        </p:nvSpPr>
        <p:spPr/>
        <p:txBody>
          <a:bodyPr/>
          <a:lstStyle/>
          <a:p>
            <a:pPr lvl="0"/>
            <a:fld id="{BF181F9E-81E9-4E31-89E4-EDBDDEFEC747}" type="slidenum">
              <a:rPr lang="en-US" smtClean="0"/>
              <a:t>‹#›</a:t>
            </a:fld>
            <a:endParaRPr lang="en-US"/>
          </a:p>
        </p:txBody>
      </p:sp>
    </p:spTree>
    <p:extLst>
      <p:ext uri="{BB962C8B-B14F-4D97-AF65-F5344CB8AC3E}">
        <p14:creationId xmlns:p14="http://schemas.microsoft.com/office/powerpoint/2010/main" val="38111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pPr lvl="0"/>
            <a:fld id="{6A25AAB5-206F-4B75-8978-C00C85994A78}" type="datetime1">
              <a:rPr lang="en-US" smtClean="0"/>
              <a:pPr lvl="0"/>
              <a:t>7/25/26</a:t>
            </a:fld>
            <a:endParaRPr lang="en-US"/>
          </a:p>
        </p:txBody>
      </p:sp>
      <p:sp>
        <p:nvSpPr>
          <p:cNvPr id="7" name="Footer Placeholder 6"/>
          <p:cNvSpPr>
            <a:spLocks noGrp="1"/>
          </p:cNvSpPr>
          <p:nvPr>
            <p:ph type="ftr" sz="quarter" idx="11"/>
          </p:nvPr>
        </p:nvSpPr>
        <p:spPr/>
        <p:txBody>
          <a:bodyPr/>
          <a:lstStyle/>
          <a:p>
            <a:pPr lvl="0"/>
            <a:r>
              <a:rPr lang="en-US"/>
              <a:t>Sample Footer Text</a:t>
            </a:r>
          </a:p>
        </p:txBody>
      </p:sp>
      <p:sp>
        <p:nvSpPr>
          <p:cNvPr id="8" name="Slide Number Placeholder 7"/>
          <p:cNvSpPr>
            <a:spLocks noGrp="1"/>
          </p:cNvSpPr>
          <p:nvPr>
            <p:ph type="sldNum" sz="quarter" idx="12"/>
          </p:nvPr>
        </p:nvSpPr>
        <p:spPr/>
        <p:txBody>
          <a:bodyPr/>
          <a:lstStyle/>
          <a:p>
            <a:pPr lvl="0"/>
            <a:fld id="{BF181F9E-81E9-4E31-89E4-EDBDDEFEC747}" type="slidenum">
              <a:rPr lang="en-US" smtClean="0"/>
              <a:t>‹#›</a:t>
            </a:fld>
            <a:endParaRPr lang="en-US"/>
          </a:p>
        </p:txBody>
      </p:sp>
    </p:spTree>
    <p:extLst>
      <p:ext uri="{BB962C8B-B14F-4D97-AF65-F5344CB8AC3E}">
        <p14:creationId xmlns:p14="http://schemas.microsoft.com/office/powerpoint/2010/main" val="33158385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lvl="0"/>
            <a:fld id="{6A25AAB5-206F-4B75-8978-C00C85994A78}" type="datetime1">
              <a:rPr lang="en-US" smtClean="0"/>
              <a:pPr lvl="0"/>
              <a:t>7/25/26</a:t>
            </a:fld>
            <a:endParaRPr lang="en-US"/>
          </a:p>
        </p:txBody>
      </p:sp>
      <p:sp>
        <p:nvSpPr>
          <p:cNvPr id="6" name="Footer Placeholder 5"/>
          <p:cNvSpPr>
            <a:spLocks noGrp="1"/>
          </p:cNvSpPr>
          <p:nvPr>
            <p:ph type="ftr" sz="quarter" idx="11"/>
          </p:nvPr>
        </p:nvSpPr>
        <p:spPr/>
        <p:txBody>
          <a:bodyPr/>
          <a:lstStyle/>
          <a:p>
            <a:pPr lvl="0"/>
            <a:r>
              <a:rPr lang="en-US"/>
              <a:t>Sample Footer Text</a:t>
            </a:r>
          </a:p>
        </p:txBody>
      </p:sp>
      <p:sp>
        <p:nvSpPr>
          <p:cNvPr id="7" name="Slide Number Placeholder 6"/>
          <p:cNvSpPr>
            <a:spLocks noGrp="1"/>
          </p:cNvSpPr>
          <p:nvPr>
            <p:ph type="sldNum" sz="quarter" idx="12"/>
          </p:nvPr>
        </p:nvSpPr>
        <p:spPr/>
        <p:txBody>
          <a:bodyPr/>
          <a:lstStyle/>
          <a:p>
            <a:pPr lvl="0"/>
            <a:fld id="{BF181F9E-81E9-4E31-89E4-EDBDDEFEC747}" type="slidenum">
              <a:rPr lang="en-US" smtClean="0"/>
              <a:t>‹#›</a:t>
            </a:fld>
            <a:endParaRPr lang="en-US"/>
          </a:p>
        </p:txBody>
      </p:sp>
    </p:spTree>
    <p:extLst>
      <p:ext uri="{BB962C8B-B14F-4D97-AF65-F5344CB8AC3E}">
        <p14:creationId xmlns:p14="http://schemas.microsoft.com/office/powerpoint/2010/main" val="14020850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pPr lvl="0"/>
            <a:fld id="{6A25AAB5-206F-4B75-8978-C00C85994A78}" type="datetime1">
              <a:rPr lang="en-US" smtClean="0"/>
              <a:pPr lvl="0"/>
              <a:t>7/25/26</a:t>
            </a:fld>
            <a:endParaRPr lang="en-US"/>
          </a:p>
        </p:txBody>
      </p:sp>
      <p:sp>
        <p:nvSpPr>
          <p:cNvPr id="9" name="Footer Placeholder 8"/>
          <p:cNvSpPr>
            <a:spLocks noGrp="1"/>
          </p:cNvSpPr>
          <p:nvPr>
            <p:ph type="ftr" sz="quarter" idx="11"/>
          </p:nvPr>
        </p:nvSpPr>
        <p:spPr/>
        <p:txBody>
          <a:bodyPr/>
          <a:lstStyle/>
          <a:p>
            <a:pPr lvl="0"/>
            <a:r>
              <a:rPr lang="en-US"/>
              <a:t>Sample Footer Text</a:t>
            </a:r>
          </a:p>
        </p:txBody>
      </p:sp>
      <p:sp>
        <p:nvSpPr>
          <p:cNvPr id="10" name="Slide Number Placeholder 9"/>
          <p:cNvSpPr>
            <a:spLocks noGrp="1"/>
          </p:cNvSpPr>
          <p:nvPr>
            <p:ph type="sldNum" sz="quarter" idx="12"/>
          </p:nvPr>
        </p:nvSpPr>
        <p:spPr/>
        <p:txBody>
          <a:bodyPr/>
          <a:lstStyle/>
          <a:p>
            <a:pPr lvl="0"/>
            <a:fld id="{BF181F9E-81E9-4E31-89E4-EDBDDEFEC747}" type="slidenum">
              <a:rPr lang="en-US" smtClean="0"/>
              <a:t>‹#›</a:t>
            </a:fld>
            <a:endParaRPr lang="en-US"/>
          </a:p>
        </p:txBody>
      </p:sp>
    </p:spTree>
    <p:extLst>
      <p:ext uri="{BB962C8B-B14F-4D97-AF65-F5344CB8AC3E}">
        <p14:creationId xmlns:p14="http://schemas.microsoft.com/office/powerpoint/2010/main" val="23694328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pPr lvl="0"/>
            <a:fld id="{6A25AAB5-206F-4B75-8978-C00C85994A78}" type="datetime1">
              <a:rPr lang="en-US" smtClean="0"/>
              <a:pPr lvl="0"/>
              <a:t>7/25/26</a:t>
            </a:fld>
            <a:endParaRPr lang="en-US"/>
          </a:p>
        </p:txBody>
      </p:sp>
      <p:sp>
        <p:nvSpPr>
          <p:cNvPr id="9" name="Footer Placeholder 8"/>
          <p:cNvSpPr>
            <a:spLocks noGrp="1"/>
          </p:cNvSpPr>
          <p:nvPr>
            <p:ph type="ftr" sz="quarter" idx="11"/>
          </p:nvPr>
        </p:nvSpPr>
        <p:spPr>
          <a:xfrm>
            <a:off x="3499101" y="6356350"/>
            <a:ext cx="5911517" cy="365125"/>
          </a:xfrm>
        </p:spPr>
        <p:txBody>
          <a:bodyPr/>
          <a:lstStyle/>
          <a:p>
            <a:pPr lvl="0"/>
            <a:r>
              <a:rPr lang="en-US"/>
              <a:t>Sample Footer Text</a:t>
            </a:r>
          </a:p>
        </p:txBody>
      </p:sp>
      <p:sp>
        <p:nvSpPr>
          <p:cNvPr id="10" name="Slide Number Placeholder 9"/>
          <p:cNvSpPr>
            <a:spLocks noGrp="1"/>
          </p:cNvSpPr>
          <p:nvPr>
            <p:ph type="sldNum" sz="quarter" idx="12"/>
          </p:nvPr>
        </p:nvSpPr>
        <p:spPr/>
        <p:txBody>
          <a:bodyPr/>
          <a:lstStyle/>
          <a:p>
            <a:pPr lvl="0"/>
            <a:fld id="{BF181F9E-81E9-4E31-89E4-EDBDDEFEC747}" type="slidenum">
              <a:rPr lang="en-US" smtClean="0"/>
              <a:t>‹#›</a:t>
            </a:fld>
            <a:endParaRPr lang="en-US"/>
          </a:p>
        </p:txBody>
      </p:sp>
    </p:spTree>
    <p:extLst>
      <p:ext uri="{BB962C8B-B14F-4D97-AF65-F5344CB8AC3E}">
        <p14:creationId xmlns:p14="http://schemas.microsoft.com/office/powerpoint/2010/main" val="2258964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lvl="0"/>
            <a:fld id="{6A25AAB5-206F-4B75-8978-C00C85994A78}" type="datetime1">
              <a:rPr lang="en-US" smtClean="0"/>
              <a:pPr lvl="0"/>
              <a:t>7/25/26</a:t>
            </a:fld>
            <a:endParaRPr lang="en-US"/>
          </a:p>
        </p:txBody>
      </p:sp>
      <p:sp>
        <p:nvSpPr>
          <p:cNvPr id="8" name="Footer Placeholder 7"/>
          <p:cNvSpPr>
            <a:spLocks noGrp="1"/>
          </p:cNvSpPr>
          <p:nvPr>
            <p:ph type="ftr" sz="quarter" idx="11"/>
          </p:nvPr>
        </p:nvSpPr>
        <p:spPr/>
        <p:txBody>
          <a:bodyPr/>
          <a:lstStyle/>
          <a:p>
            <a:pPr lvl="0"/>
            <a:r>
              <a:rPr lang="en-US"/>
              <a:t>Sample Footer Text</a:t>
            </a:r>
          </a:p>
        </p:txBody>
      </p:sp>
      <p:sp>
        <p:nvSpPr>
          <p:cNvPr id="9" name="Slide Number Placeholder 8"/>
          <p:cNvSpPr>
            <a:spLocks noGrp="1"/>
          </p:cNvSpPr>
          <p:nvPr>
            <p:ph type="sldNum" sz="quarter" idx="12"/>
          </p:nvPr>
        </p:nvSpPr>
        <p:spPr/>
        <p:txBody>
          <a:bodyPr/>
          <a:lstStyle/>
          <a:p>
            <a:pPr lvl="0"/>
            <a:fld id="{BF181F9E-81E9-4E31-89E4-EDBDDEFEC747}" type="slidenum">
              <a:rPr lang="en-US" smtClean="0"/>
              <a:t>‹#›</a:t>
            </a:fld>
            <a:endParaRPr lang="en-US"/>
          </a:p>
        </p:txBody>
      </p:sp>
    </p:spTree>
    <p:extLst>
      <p:ext uri="{BB962C8B-B14F-4D97-AF65-F5344CB8AC3E}">
        <p14:creationId xmlns:p14="http://schemas.microsoft.com/office/powerpoint/2010/main" val="660921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lvl="0"/>
            <a:fld id="{6A25AAB5-206F-4B75-8978-C00C85994A78}" type="datetime1">
              <a:rPr lang="en-US" smtClean="0"/>
              <a:pPr lvl="0"/>
              <a:t>7/25/26</a:t>
            </a:fld>
            <a:endParaRPr lang="en-US"/>
          </a:p>
        </p:txBody>
      </p:sp>
      <p:sp>
        <p:nvSpPr>
          <p:cNvPr id="8" name="Footer Placeholder 7"/>
          <p:cNvSpPr>
            <a:spLocks noGrp="1"/>
          </p:cNvSpPr>
          <p:nvPr>
            <p:ph type="ftr" sz="quarter" idx="11"/>
          </p:nvPr>
        </p:nvSpPr>
        <p:spPr/>
        <p:txBody>
          <a:bodyPr/>
          <a:lstStyle/>
          <a:p>
            <a:pPr lvl="0"/>
            <a:r>
              <a:rPr lang="en-US"/>
              <a:t>Sample Footer Text</a:t>
            </a:r>
          </a:p>
        </p:txBody>
      </p:sp>
      <p:sp>
        <p:nvSpPr>
          <p:cNvPr id="9" name="Slide Number Placeholder 8"/>
          <p:cNvSpPr>
            <a:spLocks noGrp="1"/>
          </p:cNvSpPr>
          <p:nvPr>
            <p:ph type="sldNum" sz="quarter" idx="12"/>
          </p:nvPr>
        </p:nvSpPr>
        <p:spPr/>
        <p:txBody>
          <a:bodyPr/>
          <a:lstStyle/>
          <a:p>
            <a:pPr lvl="0"/>
            <a:fld id="{BF181F9E-81E9-4E31-89E4-EDBDDEFEC747}" type="slidenum">
              <a:rPr lang="en-US" smtClean="0"/>
              <a:t>‹#›</a:t>
            </a:fld>
            <a:endParaRPr lang="en-US"/>
          </a:p>
        </p:txBody>
      </p:sp>
    </p:spTree>
    <p:extLst>
      <p:ext uri="{BB962C8B-B14F-4D97-AF65-F5344CB8AC3E}">
        <p14:creationId xmlns:p14="http://schemas.microsoft.com/office/powerpoint/2010/main" val="985618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7AD58-5E79-18B7-CBEE-3753D781D195}"/>
              </a:ext>
            </a:extLst>
          </p:cNvPr>
          <p:cNvSpPr txBox="1">
            <a:spLocks noGrp="1"/>
          </p:cNvSpPr>
          <p:nvPr>
            <p:ph type="title"/>
          </p:nvPr>
        </p:nvSpPr>
        <p:spPr>
          <a:xfrm>
            <a:off x="6704079" y="685800"/>
            <a:ext cx="4872224" cy="2743200"/>
          </a:xfrm>
        </p:spPr>
        <p:txBody>
          <a:bodyPr anchor="t">
            <a:noAutofit/>
          </a:bodyPr>
          <a:lstStyle>
            <a:lvl1pPr>
              <a:defRPr sz="7000">
                <a:solidFill>
                  <a:srgbClr val="BFBFBF"/>
                </a:solidFill>
              </a:defRPr>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4BB8CCB5-6D62-3927-2E7E-4E1CF4464593}"/>
              </a:ext>
            </a:extLst>
          </p:cNvPr>
          <p:cNvSpPr txBox="1">
            <a:spLocks noGrp="1"/>
          </p:cNvSpPr>
          <p:nvPr>
            <p:ph type="subTitle" idx="4294967295"/>
          </p:nvPr>
        </p:nvSpPr>
        <p:spPr>
          <a:xfrm>
            <a:off x="6702552" y="5277551"/>
            <a:ext cx="4873752" cy="894639"/>
          </a:xfrm>
        </p:spPr>
        <p:txBody>
          <a:bodyPr anchor="t">
            <a:noAutofit/>
          </a:bodyPr>
          <a:lstStyle>
            <a:lvl1pPr marL="0" indent="0">
              <a:buNone/>
              <a:defRPr sz="1800">
                <a:solidFill>
                  <a:srgbClr val="BFBFBF"/>
                </a:solidFill>
              </a:defRPr>
            </a:lvl1pPr>
          </a:lstStyle>
          <a:p>
            <a:pPr lvl="0"/>
            <a:r>
              <a:rPr lang="en-GB"/>
              <a:t>Click to edit Master subtitle style</a:t>
            </a:r>
            <a:endParaRPr lang="en-US"/>
          </a:p>
        </p:txBody>
      </p:sp>
      <p:sp>
        <p:nvSpPr>
          <p:cNvPr id="4" name="Picture Placeholder 17">
            <a:extLst>
              <a:ext uri="{FF2B5EF4-FFF2-40B4-BE49-F238E27FC236}">
                <a16:creationId xmlns:a16="http://schemas.microsoft.com/office/drawing/2014/main" id="{291D2529-23E0-9497-F824-4FE3B146A92C}"/>
              </a:ext>
            </a:extLst>
          </p:cNvPr>
          <p:cNvSpPr txBox="1">
            <a:spLocks noGrp="1"/>
          </p:cNvSpPr>
          <p:nvPr>
            <p:ph type="pic" idx="4294967295"/>
          </p:nvPr>
        </p:nvSpPr>
        <p:spPr>
          <a:xfrm>
            <a:off x="0" y="0"/>
            <a:ext cx="6096003" cy="6858000"/>
          </a:xfrm>
          <a:blipFill>
            <a:blip r:embed="rId2">
              <a:alphaModFix amt="60000"/>
            </a:blip>
            <a:stretch>
              <a:fillRect/>
            </a:stretch>
          </a:blipFill>
        </p:spPr>
        <p:txBody>
          <a:bodyPr/>
          <a:lstStyle>
            <a:lvl1pPr>
              <a:defRPr/>
            </a:lvl1pPr>
          </a:lstStyle>
          <a:p>
            <a:pPr lvl="0"/>
            <a:r>
              <a:rPr lang="en-GB"/>
              <a:t>Click icon to add picture</a:t>
            </a:r>
            <a:endParaRPr lang="en-US"/>
          </a:p>
        </p:txBody>
      </p:sp>
      <p:sp>
        <p:nvSpPr>
          <p:cNvPr id="5" name="Footer Placeholder 4">
            <a:extLst>
              <a:ext uri="{FF2B5EF4-FFF2-40B4-BE49-F238E27FC236}">
                <a16:creationId xmlns:a16="http://schemas.microsoft.com/office/drawing/2014/main" id="{5AEABCB2-7610-257F-E510-719E4F607EF7}"/>
              </a:ext>
            </a:extLst>
          </p:cNvPr>
          <p:cNvSpPr txBox="1">
            <a:spLocks noGrp="1"/>
          </p:cNvSpPr>
          <p:nvPr>
            <p:ph type="ftr" sz="quarter" idx="9"/>
          </p:nvPr>
        </p:nvSpPr>
        <p:spPr>
          <a:xfrm>
            <a:off x="6702552" y="6343951"/>
            <a:ext cx="2100486" cy="365129"/>
          </a:xfrm>
        </p:spPr>
        <p:txBody>
          <a:bodyPr/>
          <a:lstStyle>
            <a:lvl1pPr>
              <a:defRPr>
                <a:solidFill>
                  <a:srgbClr val="FFFFFF"/>
                </a:solidFill>
              </a:defRPr>
            </a:lvl1pPr>
          </a:lstStyle>
          <a:p>
            <a:pPr lvl="0"/>
            <a:r>
              <a:rPr lang="en-US"/>
              <a:t>Sample Footer Text</a:t>
            </a:r>
          </a:p>
        </p:txBody>
      </p:sp>
      <p:sp>
        <p:nvSpPr>
          <p:cNvPr id="6" name="Date Placeholder 3">
            <a:extLst>
              <a:ext uri="{FF2B5EF4-FFF2-40B4-BE49-F238E27FC236}">
                <a16:creationId xmlns:a16="http://schemas.microsoft.com/office/drawing/2014/main" id="{3C531414-92E5-19A2-812F-A21AFBB8B07E}"/>
              </a:ext>
            </a:extLst>
          </p:cNvPr>
          <p:cNvSpPr txBox="1">
            <a:spLocks noGrp="1"/>
          </p:cNvSpPr>
          <p:nvPr>
            <p:ph type="dt" sz="half" idx="7"/>
          </p:nvPr>
        </p:nvSpPr>
        <p:spPr>
          <a:xfrm>
            <a:off x="9618884" y="6343951"/>
            <a:ext cx="1475164" cy="365129"/>
          </a:xfrm>
        </p:spPr>
        <p:txBody>
          <a:bodyPr/>
          <a:lstStyle>
            <a:lvl1pPr>
              <a:defRPr>
                <a:solidFill>
                  <a:srgbClr val="FFFFFF"/>
                </a:solidFill>
              </a:defRPr>
            </a:lvl1pPr>
          </a:lstStyle>
          <a:p>
            <a:pPr lvl="0"/>
            <a:fld id="{00FB78C1-40CE-4572-8CE2-105AD2FDBDFD}" type="datetime1">
              <a:rPr lang="en-US"/>
              <a:pPr lvl="0"/>
              <a:t>7/25/26</a:t>
            </a:fld>
            <a:endParaRPr lang="en-US"/>
          </a:p>
        </p:txBody>
      </p:sp>
      <p:sp>
        <p:nvSpPr>
          <p:cNvPr id="7" name="Slide Number Placeholder 5">
            <a:extLst>
              <a:ext uri="{FF2B5EF4-FFF2-40B4-BE49-F238E27FC236}">
                <a16:creationId xmlns:a16="http://schemas.microsoft.com/office/drawing/2014/main" id="{0C7C3F3A-680C-0466-29D2-46CD78391212}"/>
              </a:ext>
            </a:extLst>
          </p:cNvPr>
          <p:cNvSpPr txBox="1">
            <a:spLocks noGrp="1"/>
          </p:cNvSpPr>
          <p:nvPr>
            <p:ph type="sldNum" sz="quarter" idx="8"/>
          </p:nvPr>
        </p:nvSpPr>
        <p:spPr/>
        <p:txBody>
          <a:bodyPr/>
          <a:lstStyle>
            <a:lvl1pPr>
              <a:defRPr>
                <a:solidFill>
                  <a:srgbClr val="FFFFFF"/>
                </a:solidFill>
              </a:defRPr>
            </a:lvl1pPr>
          </a:lstStyle>
          <a:p>
            <a:pPr lvl="0"/>
            <a:fld id="{4D3D6179-C352-4C5D-9DB8-E94B7A80770E}" type="slidenum">
              <a:t>‹#›</a:t>
            </a:fld>
            <a:endParaRPr lang="en-US"/>
          </a:p>
        </p:txBody>
      </p:sp>
    </p:spTree>
    <p:extLst>
      <p:ext uri="{BB962C8B-B14F-4D97-AF65-F5344CB8AC3E}">
        <p14:creationId xmlns:p14="http://schemas.microsoft.com/office/powerpoint/2010/main" val="211347921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pPr lvl="0"/>
            <a:fld id="{6A25AAB5-206F-4B75-8978-C00C85994A78}" type="datetime1">
              <a:rPr lang="en-US" smtClean="0"/>
              <a:pPr lvl="0"/>
              <a:t>7/25/26</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pPr lvl="0"/>
            <a:r>
              <a:rPr lang="en-US"/>
              <a:t>Sample Footer Text</a:t>
            </a:r>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pPr lvl="0"/>
            <a:fld id="{BF181F9E-81E9-4E31-89E4-EDBDDEFEC747}" type="slidenum">
              <a:rPr lang="en-US" smtClean="0"/>
              <a:t>‹#›</a:t>
            </a:fld>
            <a:endParaRPr lang="en-US"/>
          </a:p>
        </p:txBody>
      </p:sp>
    </p:spTree>
    <p:extLst>
      <p:ext uri="{BB962C8B-B14F-4D97-AF65-F5344CB8AC3E}">
        <p14:creationId xmlns:p14="http://schemas.microsoft.com/office/powerpoint/2010/main" val="2319382642"/>
      </p:ext>
    </p:extLst>
  </p:cSld>
  <p:clrMap bg1="lt1" tx1="dk1" bg2="lt2" tx2="dk2" accent1="accent1" accent2="accent2" accent3="accent3" accent4="accent4" accent5="accent5" accent6="accent6" hlink="hlink" folHlink="folHlink"/>
  <p:sldLayoutIdLst>
    <p:sldLayoutId id="2147483873" r:id="rId1"/>
    <p:sldLayoutId id="2147483874" r:id="rId2"/>
    <p:sldLayoutId id="2147483875" r:id="rId3"/>
    <p:sldLayoutId id="2147483876" r:id="rId4"/>
    <p:sldLayoutId id="2147483877" r:id="rId5"/>
    <p:sldLayoutId id="2147483878" r:id="rId6"/>
    <p:sldLayoutId id="2147483879" r:id="rId7"/>
    <p:sldLayoutId id="2147483880" r:id="rId8"/>
    <p:sldLayoutId id="2147483881" r:id="rId9"/>
    <p:sldLayoutId id="2147483882" r:id="rId10"/>
    <p:sldLayoutId id="2147483883" r:id="rId11"/>
    <p:sldLayoutId id="2147483884" r:id="rId12"/>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Rectangle 14">
            <a:extLst>
              <a:ext uri="{FF2B5EF4-FFF2-40B4-BE49-F238E27FC236}">
                <a16:creationId xmlns:a16="http://schemas.microsoft.com/office/drawing/2014/main" id="{11E870D5-81DF-1833-22DE-CD272FB2FC94}"/>
              </a:ext>
              <a:ext uri="{C183D7F6-B498-43B3-948B-1728B52AA6E4}">
                <adec:decorative xmlns:adec="http://schemas.microsoft.com/office/drawing/2017/decorative" val="1"/>
              </a:ext>
            </a:extLst>
          </p:cNvPr>
          <p:cNvSpPr>
            <a:spLocks noMove="1" noResize="1"/>
          </p:cNvSpPr>
          <p:nvPr/>
        </p:nvSpPr>
        <p:spPr>
          <a:xfrm>
            <a:off x="0" y="761996"/>
            <a:ext cx="9141622" cy="5333996"/>
          </a:xfrm>
          <a:prstGeom prst="rect">
            <a:avLst/>
          </a:prstGeom>
          <a:solidFill>
            <a:srgbClr val="40BAD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 name="Rectangle 16">
            <a:extLst>
              <a:ext uri="{FF2B5EF4-FFF2-40B4-BE49-F238E27FC236}">
                <a16:creationId xmlns:a16="http://schemas.microsoft.com/office/drawing/2014/main" id="{B2C9845E-D26D-A629-03E9-DA3CFD51A5E0}"/>
              </a:ext>
              <a:ext uri="{C183D7F6-B498-43B3-948B-1728B52AA6E4}">
                <adec:decorative xmlns:adec="http://schemas.microsoft.com/office/drawing/2017/decorative" val="1"/>
              </a:ext>
            </a:extLst>
          </p:cNvPr>
          <p:cNvSpPr>
            <a:spLocks noMove="1" noResize="1"/>
          </p:cNvSpPr>
          <p:nvPr/>
        </p:nvSpPr>
        <p:spPr>
          <a:xfrm>
            <a:off x="9270260" y="761996"/>
            <a:ext cx="2925321" cy="5333996"/>
          </a:xfrm>
          <a:prstGeom prst="rect">
            <a:avLst/>
          </a:prstGeom>
          <a:solidFill>
            <a:srgbClr val="C8C8C8">
              <a:alpha val="49804"/>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 name="Rectangle 18">
            <a:extLst>
              <a:ext uri="{FF2B5EF4-FFF2-40B4-BE49-F238E27FC236}">
                <a16:creationId xmlns:a16="http://schemas.microsoft.com/office/drawing/2014/main" id="{4C7FB9BD-BF84-F6B7-F53B-3B6C0D22B3A0}"/>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orbel"/>
            </a:endParaRPr>
          </a:p>
        </p:txBody>
      </p:sp>
      <p:sp>
        <p:nvSpPr>
          <p:cNvPr id="5" name="Rectangle 20">
            <a:extLst>
              <a:ext uri="{FF2B5EF4-FFF2-40B4-BE49-F238E27FC236}">
                <a16:creationId xmlns:a16="http://schemas.microsoft.com/office/drawing/2014/main" id="{14F81502-CBE6-39DD-F21A-A293483F5D6F}"/>
              </a:ext>
              <a:ext uri="{C183D7F6-B498-43B3-948B-1728B52AA6E4}">
                <adec:decorative xmlns:adec="http://schemas.microsoft.com/office/drawing/2017/decorative" val="1"/>
              </a:ext>
            </a:extLst>
          </p:cNvPr>
          <p:cNvSpPr>
            <a:spLocks noMove="1" noResize="1"/>
          </p:cNvSpPr>
          <p:nvPr/>
        </p:nvSpPr>
        <p:spPr>
          <a:xfrm>
            <a:off x="0" y="761996"/>
            <a:ext cx="4642225" cy="5333996"/>
          </a:xfrm>
          <a:prstGeom prst="rect">
            <a:avLst/>
          </a:prstGeom>
          <a:solidFill>
            <a:srgbClr val="40BAD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 name="Title 2">
            <a:extLst>
              <a:ext uri="{FF2B5EF4-FFF2-40B4-BE49-F238E27FC236}">
                <a16:creationId xmlns:a16="http://schemas.microsoft.com/office/drawing/2014/main" id="{70BF2660-DE01-0B19-E053-E661AB661000}"/>
              </a:ext>
            </a:extLst>
          </p:cNvPr>
          <p:cNvSpPr txBox="1">
            <a:spLocks noGrp="1"/>
          </p:cNvSpPr>
          <p:nvPr>
            <p:ph type="title"/>
          </p:nvPr>
        </p:nvSpPr>
        <p:spPr>
          <a:xfrm>
            <a:off x="-71413" y="406859"/>
            <a:ext cx="4642224" cy="5867990"/>
          </a:xfrm>
        </p:spPr>
        <p:txBody>
          <a:bodyPr anchor="b">
            <a:normAutofit fontScale="90000"/>
          </a:bodyPr>
          <a:lstStyle/>
          <a:p>
            <a:pPr lvl="0"/>
            <a:r>
              <a:rPr lang="en-US" sz="3100" b="1" spc="-100" dirty="0">
                <a:solidFill>
                  <a:schemeClr val="tx1"/>
                </a:solidFill>
                <a:latin typeface="Algerian" panose="04020705040A02060702" pitchFamily="82" charset="0"/>
              </a:rPr>
              <a:t>Group presentation(team 2)</a:t>
            </a:r>
            <a:br>
              <a:rPr lang="en-US" sz="3100" b="1" spc="-100" dirty="0">
                <a:solidFill>
                  <a:schemeClr val="tx1"/>
                </a:solidFill>
                <a:latin typeface="Algerian" panose="04020705040A02060702" pitchFamily="82" charset="0"/>
              </a:rPr>
            </a:br>
            <a:r>
              <a:rPr lang="en-US" sz="3100" b="1" spc="-100" dirty="0">
                <a:solidFill>
                  <a:schemeClr val="tx1"/>
                </a:solidFill>
                <a:latin typeface="Algerian" panose="04020705040A02060702" pitchFamily="82" charset="0"/>
              </a:rPr>
              <a:t>Effective team working and communication</a:t>
            </a:r>
            <a:br>
              <a:rPr lang="en-US" sz="3100" b="1" spc="-100" dirty="0">
                <a:solidFill>
                  <a:schemeClr val="tx1"/>
                </a:solidFill>
                <a:latin typeface="Algerian" panose="04020705040A02060702" pitchFamily="82" charset="0"/>
              </a:rPr>
            </a:br>
            <a:r>
              <a:rPr lang="en-US" sz="3100" b="1" spc="-100" dirty="0">
                <a:solidFill>
                  <a:schemeClr val="tx1"/>
                </a:solidFill>
                <a:latin typeface="Algerian" panose="04020705040A02060702" pitchFamily="82" charset="0"/>
              </a:rPr>
              <a:t>Modulo(LCM4003)</a:t>
            </a:r>
            <a:br>
              <a:rPr lang="en-US" sz="3100" b="1" spc="-100" dirty="0">
                <a:solidFill>
                  <a:schemeClr val="tx1"/>
                </a:solidFill>
                <a:latin typeface="Algerian" panose="04020705040A02060702" pitchFamily="82" charset="0"/>
              </a:rPr>
            </a:br>
            <a:r>
              <a:rPr lang="en-US" sz="3100" b="1" spc="-100" dirty="0">
                <a:solidFill>
                  <a:schemeClr val="tx1"/>
                </a:solidFill>
                <a:latin typeface="Algerian" panose="04020705040A02060702" pitchFamily="82" charset="0"/>
              </a:rPr>
              <a:t>Lecture: Mohammed Rahman</a:t>
            </a:r>
            <a:br>
              <a:rPr lang="en-US" sz="4100" b="1" spc="-100" dirty="0">
                <a:solidFill>
                  <a:schemeClr val="tx1"/>
                </a:solidFill>
              </a:rPr>
            </a:br>
            <a:r>
              <a:rPr lang="en-US" sz="2200" b="1" spc="-100" dirty="0">
                <a:solidFill>
                  <a:schemeClr val="tx1"/>
                </a:solidFill>
                <a:latin typeface="Arial Black" panose="020B0A04020102020204" pitchFamily="34" charset="0"/>
                <a:cs typeface="Aharoni" panose="020F0502020204030204" pitchFamily="2" charset="-79"/>
              </a:rPr>
              <a:t>Samba Traore </a:t>
            </a:r>
            <a:br>
              <a:rPr lang="en-US" sz="2200" b="1" spc="-100" dirty="0">
                <a:solidFill>
                  <a:schemeClr val="tx1"/>
                </a:solidFill>
                <a:latin typeface="Arial Black" panose="020B0A04020102020204" pitchFamily="34" charset="0"/>
                <a:cs typeface="Aharoni" panose="020F0502020204030204" pitchFamily="2" charset="-79"/>
              </a:rPr>
            </a:br>
            <a:r>
              <a:rPr lang="en-US" sz="2200" b="1" spc="-100" dirty="0">
                <a:solidFill>
                  <a:schemeClr val="tx1"/>
                </a:solidFill>
                <a:latin typeface="Arial Black" panose="020B0A04020102020204" pitchFamily="34" charset="0"/>
                <a:cs typeface="Aharoni" panose="020F0502020204030204" pitchFamily="2" charset="-79"/>
              </a:rPr>
              <a:t>leader(2530261)</a:t>
            </a:r>
            <a:br>
              <a:rPr lang="en-US" sz="2200" b="1" spc="-100" dirty="0">
                <a:solidFill>
                  <a:schemeClr val="tx1"/>
                </a:solidFill>
                <a:latin typeface="Arial Black" panose="020B0A04020102020204" pitchFamily="34" charset="0"/>
                <a:cs typeface="Aharoni" panose="020F0502020204030204" pitchFamily="2" charset="-79"/>
              </a:rPr>
            </a:br>
            <a:r>
              <a:rPr lang="en-US" sz="2200" b="1" spc="-100" dirty="0">
                <a:solidFill>
                  <a:schemeClr val="tx1"/>
                </a:solidFill>
                <a:latin typeface="Arial Black" panose="020B0A04020102020204" pitchFamily="34" charset="0"/>
                <a:cs typeface="Aharoni" panose="020F0502020204030204" pitchFamily="2" charset="-79"/>
              </a:rPr>
              <a:t>Mohamoud Ahmed</a:t>
            </a:r>
            <a:br>
              <a:rPr lang="en-US" sz="2200" b="1" spc="-100" dirty="0">
                <a:solidFill>
                  <a:schemeClr val="tx1"/>
                </a:solidFill>
                <a:latin typeface="Arial Black" panose="020B0A04020102020204" pitchFamily="34" charset="0"/>
                <a:cs typeface="Aharoni" panose="020F0502020204030204" pitchFamily="2" charset="-79"/>
              </a:rPr>
            </a:br>
            <a:r>
              <a:rPr lang="en-US" sz="2200" b="1" spc="-100" dirty="0">
                <a:solidFill>
                  <a:schemeClr val="tx1"/>
                </a:solidFill>
                <a:latin typeface="Arial Black" panose="020B0A04020102020204" pitchFamily="34" charset="0"/>
                <a:cs typeface="Aharoni" panose="020F0502020204030204" pitchFamily="2" charset="-79"/>
              </a:rPr>
              <a:t>(2531707)</a:t>
            </a:r>
            <a:br>
              <a:rPr lang="en-US" sz="2200" b="1" spc="-100" dirty="0">
                <a:solidFill>
                  <a:schemeClr val="tx1"/>
                </a:solidFill>
                <a:latin typeface="Arial Black" panose="020B0A04020102020204" pitchFamily="34" charset="0"/>
                <a:cs typeface="Aharoni" panose="020F0502020204030204" pitchFamily="2" charset="-79"/>
              </a:rPr>
            </a:br>
            <a:r>
              <a:rPr lang="en-US" sz="2200" b="1" spc="-100" dirty="0" err="1">
                <a:solidFill>
                  <a:schemeClr val="tx1"/>
                </a:solidFill>
                <a:latin typeface="Arial Black" panose="020B0A04020102020204" pitchFamily="34" charset="0"/>
                <a:cs typeface="Aharoni" panose="020F0502020204030204" pitchFamily="2" charset="-79"/>
              </a:rPr>
              <a:t>Ibraulina</a:t>
            </a:r>
            <a:r>
              <a:rPr lang="en-US" sz="2200" b="1" spc="-100" dirty="0">
                <a:solidFill>
                  <a:schemeClr val="tx1"/>
                </a:solidFill>
                <a:latin typeface="Arial Black" panose="020B0A04020102020204" pitchFamily="34" charset="0"/>
                <a:cs typeface="Aharoni" panose="020F0502020204030204" pitchFamily="2" charset="-79"/>
              </a:rPr>
              <a:t> Barreto</a:t>
            </a:r>
            <a:br>
              <a:rPr lang="en-US" sz="2200" b="1" spc="-100" dirty="0">
                <a:solidFill>
                  <a:schemeClr val="tx1"/>
                </a:solidFill>
                <a:latin typeface="Arial Black" panose="020B0A04020102020204" pitchFamily="34" charset="0"/>
                <a:cs typeface="Aharoni" panose="020F0502020204030204" pitchFamily="2" charset="-79"/>
              </a:rPr>
            </a:br>
            <a:r>
              <a:rPr lang="en-US" sz="2200" b="1" spc="-100" dirty="0">
                <a:solidFill>
                  <a:schemeClr val="tx1"/>
                </a:solidFill>
                <a:latin typeface="Arial Black" panose="020B0A04020102020204" pitchFamily="34" charset="0"/>
                <a:cs typeface="Aharoni" panose="020F0502020204030204" pitchFamily="2" charset="-79"/>
              </a:rPr>
              <a:t>(2534281)</a:t>
            </a:r>
            <a:br>
              <a:rPr lang="en-US" sz="2200" b="1" spc="-100" dirty="0">
                <a:solidFill>
                  <a:schemeClr val="tx1"/>
                </a:solidFill>
                <a:latin typeface="Arial Black" panose="020B0A04020102020204" pitchFamily="34" charset="0"/>
                <a:cs typeface="Aharoni" panose="020F0502020204030204" pitchFamily="2" charset="-79"/>
              </a:rPr>
            </a:br>
            <a:r>
              <a:rPr lang="en-US" sz="2200" b="1" spc="-100" dirty="0">
                <a:solidFill>
                  <a:schemeClr val="tx1"/>
                </a:solidFill>
                <a:latin typeface="Arial Black" panose="020B0A04020102020204" pitchFamily="34" charset="0"/>
                <a:cs typeface="Aharoni" panose="020F0502020204030204" pitchFamily="2" charset="-79"/>
              </a:rPr>
              <a:t>Raquel Miranda</a:t>
            </a:r>
            <a:br>
              <a:rPr lang="en-US" sz="2200" b="1" spc="-100" dirty="0">
                <a:solidFill>
                  <a:schemeClr val="tx1"/>
                </a:solidFill>
                <a:latin typeface="Arial Black" panose="020B0A04020102020204" pitchFamily="34" charset="0"/>
                <a:cs typeface="Aharoni" panose="020F0502020204030204" pitchFamily="2" charset="-79"/>
              </a:rPr>
            </a:br>
            <a:r>
              <a:rPr lang="en-US" sz="2200" b="1" spc="-100" dirty="0">
                <a:solidFill>
                  <a:schemeClr val="tx1"/>
                </a:solidFill>
                <a:latin typeface="Arial Black" panose="020B0A04020102020204" pitchFamily="34" charset="0"/>
                <a:cs typeface="Aharoni" panose="020F0502020204030204" pitchFamily="2" charset="-79"/>
              </a:rPr>
              <a:t>(2528408)</a:t>
            </a:r>
            <a:br>
              <a:rPr lang="en-US" sz="4100" b="1" spc="-100" dirty="0">
                <a:solidFill>
                  <a:schemeClr val="tx1"/>
                </a:solidFill>
              </a:rPr>
            </a:br>
            <a:endParaRPr lang="en-US" sz="4100" b="1" spc="-100" dirty="0">
              <a:solidFill>
                <a:schemeClr val="tx1"/>
              </a:solidFill>
            </a:endParaRPr>
          </a:p>
        </p:txBody>
      </p:sp>
      <p:sp>
        <p:nvSpPr>
          <p:cNvPr id="9" name="Rectangle 22">
            <a:extLst>
              <a:ext uri="{FF2B5EF4-FFF2-40B4-BE49-F238E27FC236}">
                <a16:creationId xmlns:a16="http://schemas.microsoft.com/office/drawing/2014/main" id="{91F5EEB7-F945-08C4-724C-D0119856D660}"/>
              </a:ext>
              <a:ext uri="{C183D7F6-B498-43B3-948B-1728B52AA6E4}">
                <adec:decorative xmlns:adec="http://schemas.microsoft.com/office/drawing/2017/decorative" val="1"/>
              </a:ext>
            </a:extLst>
          </p:cNvPr>
          <p:cNvSpPr>
            <a:spLocks noMove="1" noResize="1"/>
          </p:cNvSpPr>
          <p:nvPr/>
        </p:nvSpPr>
        <p:spPr>
          <a:xfrm>
            <a:off x="11815867" y="758952"/>
            <a:ext cx="384048" cy="5330952"/>
          </a:xfrm>
          <a:prstGeom prst="rect">
            <a:avLst/>
          </a:prstGeom>
          <a:solidFill>
            <a:srgbClr val="C8C8C8">
              <a:alpha val="49804"/>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pic>
        <p:nvPicPr>
          <p:cNvPr id="8" name="Picture Placeholder 9">
            <a:extLst>
              <a:ext uri="{FF2B5EF4-FFF2-40B4-BE49-F238E27FC236}">
                <a16:creationId xmlns:a16="http://schemas.microsoft.com/office/drawing/2014/main" id="{3A6935F1-A502-D266-B068-34F54DB05605}"/>
              </a:ext>
            </a:extLst>
          </p:cNvPr>
          <p:cNvPicPr>
            <a:picLocks noGrp="1" noChangeAspect="1"/>
          </p:cNvPicPr>
          <p:nvPr>
            <p:ph type="pic" idx="4294967295"/>
          </p:nvPr>
        </p:nvPicPr>
        <p:blipFill>
          <a:blip r:embed="rId3"/>
          <a:srcRect l="6814" r="10171"/>
          <a:stretch>
            <a:fillRect/>
          </a:stretch>
        </p:blipFill>
        <p:spPr>
          <a:xfrm>
            <a:off x="5120640" y="759601"/>
            <a:ext cx="6367268" cy="5330650"/>
          </a:xfr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514"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Picture 4">
            <a:extLst>
              <a:ext uri="{FF2B5EF4-FFF2-40B4-BE49-F238E27FC236}">
                <a16:creationId xmlns:a16="http://schemas.microsoft.com/office/drawing/2014/main" id="{DF868859-69DE-E02B-1724-3B350B610C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0771" y="2574164"/>
            <a:ext cx="3778286" cy="1700228"/>
          </a:xfrm>
          <a:prstGeom prst="rect">
            <a:avLst/>
          </a:prstGeom>
        </p:spPr>
      </p:pic>
      <p:sp>
        <p:nvSpPr>
          <p:cNvPr id="3" name="Content Placeholder 2">
            <a:extLst>
              <a:ext uri="{FF2B5EF4-FFF2-40B4-BE49-F238E27FC236}">
                <a16:creationId xmlns:a16="http://schemas.microsoft.com/office/drawing/2014/main" id="{F4698D35-BB55-45B2-9AE1-EF6F98EA74FA}"/>
              </a:ext>
            </a:extLst>
          </p:cNvPr>
          <p:cNvSpPr>
            <a:spLocks noGrp="1"/>
          </p:cNvSpPr>
          <p:nvPr>
            <p:ph idx="1"/>
          </p:nvPr>
        </p:nvSpPr>
        <p:spPr>
          <a:xfrm>
            <a:off x="5139514" y="1270874"/>
            <a:ext cx="7060398" cy="4642246"/>
          </a:xfrm>
        </p:spPr>
        <p:txBody>
          <a:bodyPr anchor="t">
            <a:normAutofit/>
          </a:bodyPr>
          <a:lstStyle/>
          <a:p>
            <a:pPr>
              <a:buFont typeface="Wingdings" panose="05000000000000000000" pitchFamily="2" charset="2"/>
              <a:buChar char="v"/>
            </a:pPr>
            <a:r>
              <a:rPr lang="en-GB" b="1" dirty="0">
                <a:solidFill>
                  <a:srgbClr val="FFFFFF"/>
                </a:solidFill>
              </a:rPr>
              <a:t>Today our presentation is about communication problems and recommendation at the Flight Foods company Ltd.</a:t>
            </a:r>
          </a:p>
          <a:p>
            <a:pPr>
              <a:buFont typeface="Wingdings" panose="05000000000000000000" pitchFamily="2" charset="2"/>
              <a:buChar char="v"/>
            </a:pPr>
            <a:r>
              <a:rPr lang="en-GB" b="1" dirty="0">
                <a:solidFill>
                  <a:srgbClr val="FFFFFF"/>
                </a:solidFill>
              </a:rPr>
              <a:t>The company has experienced a decline in customers due to food quality, poor packing and contamination of vegetarian meals. Through this case study we will apply the main communication barriers affecting the business by using the theory of Shannon and Weaver, Berlo, and Schramm. </a:t>
            </a:r>
          </a:p>
        </p:txBody>
      </p:sp>
    </p:spTree>
    <p:extLst>
      <p:ext uri="{BB962C8B-B14F-4D97-AF65-F5344CB8AC3E}">
        <p14:creationId xmlns:p14="http://schemas.microsoft.com/office/powerpoint/2010/main" val="31885688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5DC95B7-2A72-483B-BA19-2BE751205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C822AFE-7E96-4A51-9E55-FCAEACD21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0120" y="757325"/>
            <a:ext cx="4341880"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169EA61-C175-4B7E-807B-58199DEA7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5CB9A7FD-160B-F679-DF24-F144E9BBC8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515" y="1260414"/>
            <a:ext cx="6500974" cy="4323147"/>
          </a:xfrm>
          <a:prstGeom prst="rect">
            <a:avLst/>
          </a:prstGeom>
        </p:spPr>
      </p:pic>
      <p:sp>
        <p:nvSpPr>
          <p:cNvPr id="13" name="Content Placeholder 12">
            <a:extLst>
              <a:ext uri="{FF2B5EF4-FFF2-40B4-BE49-F238E27FC236}">
                <a16:creationId xmlns:a16="http://schemas.microsoft.com/office/drawing/2014/main" id="{ECBECDE5-8621-4F6E-04CC-BDCD260ED9EA}"/>
              </a:ext>
            </a:extLst>
          </p:cNvPr>
          <p:cNvSpPr>
            <a:spLocks noGrp="1"/>
          </p:cNvSpPr>
          <p:nvPr>
            <p:ph idx="1"/>
          </p:nvPr>
        </p:nvSpPr>
        <p:spPr>
          <a:xfrm>
            <a:off x="8161390" y="1016000"/>
            <a:ext cx="3654857" cy="4748917"/>
          </a:xfrm>
        </p:spPr>
        <p:txBody>
          <a:bodyPr anchor="t">
            <a:normAutofit/>
          </a:bodyPr>
          <a:lstStyle/>
          <a:p>
            <a:pPr>
              <a:buFont typeface="Wingdings" panose="05000000000000000000" pitchFamily="2" charset="2"/>
              <a:buChar char="v"/>
            </a:pPr>
            <a:r>
              <a:rPr lang="en-GB" b="1" dirty="0">
                <a:solidFill>
                  <a:srgbClr val="FFFFFF"/>
                </a:solidFill>
              </a:rPr>
              <a:t>Background of Flight Food Ltd</a:t>
            </a:r>
          </a:p>
          <a:p>
            <a:pPr>
              <a:buFont typeface="Wingdings" panose="05000000000000000000" pitchFamily="2" charset="2"/>
              <a:buChar char="v"/>
            </a:pPr>
            <a:r>
              <a:rPr lang="en-GB" b="1" dirty="0">
                <a:solidFill>
                  <a:srgbClr val="FFFFFF"/>
                </a:solidFill>
              </a:rPr>
              <a:t>Main communication problems </a:t>
            </a:r>
          </a:p>
          <a:p>
            <a:pPr>
              <a:buFont typeface="Wingdings" panose="05000000000000000000" pitchFamily="2" charset="2"/>
              <a:buChar char="v"/>
            </a:pPr>
            <a:r>
              <a:rPr lang="en-GB" b="1" dirty="0">
                <a:solidFill>
                  <a:srgbClr val="FFFFFF"/>
                </a:solidFill>
              </a:rPr>
              <a:t>Communication barrier </a:t>
            </a:r>
          </a:p>
          <a:p>
            <a:pPr>
              <a:buFont typeface="Wingdings" panose="05000000000000000000" pitchFamily="2" charset="2"/>
              <a:buChar char="v"/>
            </a:pPr>
            <a:r>
              <a:rPr lang="en-GB" b="1" dirty="0">
                <a:solidFill>
                  <a:srgbClr val="FFFFFF"/>
                </a:solidFill>
              </a:rPr>
              <a:t>Relevant communication theories</a:t>
            </a:r>
          </a:p>
          <a:p>
            <a:pPr>
              <a:buFont typeface="Wingdings" panose="05000000000000000000" pitchFamily="2" charset="2"/>
              <a:buChar char="v"/>
            </a:pPr>
            <a:r>
              <a:rPr lang="en-GB" b="1" dirty="0">
                <a:solidFill>
                  <a:srgbClr val="FFFFFF"/>
                </a:solidFill>
              </a:rPr>
              <a:t>Recommendations</a:t>
            </a:r>
          </a:p>
          <a:p>
            <a:pPr>
              <a:buFont typeface="Wingdings" panose="05000000000000000000" pitchFamily="2" charset="2"/>
              <a:buChar char="v"/>
            </a:pPr>
            <a:r>
              <a:rPr lang="en-GB" b="1" dirty="0">
                <a:solidFill>
                  <a:srgbClr val="FFFFFF"/>
                </a:solidFill>
              </a:rPr>
              <a:t>Conclusion </a:t>
            </a:r>
          </a:p>
          <a:p>
            <a:pPr>
              <a:buFont typeface="Wingdings" panose="05000000000000000000" pitchFamily="2" charset="2"/>
              <a:buChar char="v"/>
            </a:pPr>
            <a:r>
              <a:rPr lang="en-GB" b="1" dirty="0">
                <a:solidFill>
                  <a:srgbClr val="FFFFFF"/>
                </a:solidFill>
              </a:rPr>
              <a:t>References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D2657-7C45-4B21-BE32-8F2B30FDC7AD}"/>
              </a:ext>
            </a:extLst>
          </p:cNvPr>
          <p:cNvSpPr txBox="1">
            <a:spLocks noGrp="1"/>
          </p:cNvSpPr>
          <p:nvPr>
            <p:ph type="title"/>
          </p:nvPr>
        </p:nvSpPr>
        <p:spPr>
          <a:xfrm>
            <a:off x="252919" y="1123837"/>
            <a:ext cx="2947482" cy="4601183"/>
          </a:xfrm>
        </p:spPr>
        <p:txBody>
          <a:bodyPr>
            <a:normAutofit/>
          </a:bodyPr>
          <a:lstStyle/>
          <a:p>
            <a:r>
              <a:rPr lang="en-GB" sz="3300" dirty="0">
                <a:latin typeface="Algerian" panose="04020705040A02060702" pitchFamily="82" charset="0"/>
              </a:rPr>
              <a:t>Background of the case study</a:t>
            </a:r>
          </a:p>
        </p:txBody>
      </p:sp>
      <p:sp>
        <p:nvSpPr>
          <p:cNvPr id="3" name="Content Placeholder 2">
            <a:extLst>
              <a:ext uri="{FF2B5EF4-FFF2-40B4-BE49-F238E27FC236}">
                <a16:creationId xmlns:a16="http://schemas.microsoft.com/office/drawing/2014/main" id="{CFC7EA49-7B5E-482F-A751-FA7F3D3DF9FD}"/>
              </a:ext>
            </a:extLst>
          </p:cNvPr>
          <p:cNvSpPr txBox="1">
            <a:spLocks noGrp="1"/>
          </p:cNvSpPr>
          <p:nvPr>
            <p:ph idx="1"/>
          </p:nvPr>
        </p:nvSpPr>
        <p:spPr>
          <a:xfrm>
            <a:off x="3848947" y="1300988"/>
            <a:ext cx="3585891" cy="5120640"/>
          </a:xfrm>
        </p:spPr>
        <p:txBody>
          <a:bodyPr>
            <a:noAutofit/>
          </a:bodyPr>
          <a:lstStyle/>
          <a:p>
            <a:pPr>
              <a:buFont typeface="Wingdings" panose="05000000000000000000" pitchFamily="2" charset="2"/>
              <a:buChar char="v"/>
            </a:pPr>
            <a:r>
              <a:rPr lang="en-GB" sz="1600" dirty="0">
                <a:latin typeface="Algerian" panose="04020705040A02060702" pitchFamily="82" charset="0"/>
              </a:rPr>
              <a:t>Flight Food Ltd</a:t>
            </a:r>
          </a:p>
          <a:p>
            <a:pPr>
              <a:buFont typeface="Wingdings" panose="05000000000000000000" pitchFamily="2" charset="2"/>
              <a:buChar char="v"/>
            </a:pPr>
            <a:r>
              <a:rPr lang="en-GB" sz="1600" b="1" dirty="0">
                <a:latin typeface="+mj-lt"/>
              </a:rPr>
              <a:t>Medium sized company that manufactures ready meals for airlines</a:t>
            </a:r>
          </a:p>
          <a:p>
            <a:pPr>
              <a:buFont typeface="Wingdings" panose="05000000000000000000" pitchFamily="2" charset="2"/>
              <a:buChar char="v"/>
            </a:pPr>
            <a:r>
              <a:rPr lang="en-GB" sz="1600" b="1" dirty="0">
                <a:latin typeface="+mj-lt"/>
              </a:rPr>
              <a:t>The company is losing costumers because of the poor food quality</a:t>
            </a:r>
          </a:p>
          <a:p>
            <a:pPr>
              <a:buFont typeface="Wingdings" panose="05000000000000000000" pitchFamily="2" charset="2"/>
              <a:buChar char="v"/>
            </a:pPr>
            <a:endParaRPr lang="en-GB" sz="1600" b="1" dirty="0">
              <a:latin typeface="+mj-lt"/>
            </a:endParaRPr>
          </a:p>
          <a:p>
            <a:pPr>
              <a:buFont typeface="Wingdings" panose="05000000000000000000" pitchFamily="2" charset="2"/>
              <a:buChar char="v"/>
            </a:pPr>
            <a:r>
              <a:rPr lang="en-GB" sz="1600" b="1" dirty="0">
                <a:latin typeface="Algerian" panose="04020705040A02060702" pitchFamily="82" charset="0"/>
              </a:rPr>
              <a:t>Problems include:</a:t>
            </a:r>
          </a:p>
          <a:p>
            <a:pPr>
              <a:buFont typeface="Wingdings" panose="05000000000000000000" pitchFamily="2" charset="2"/>
              <a:buChar char="v"/>
            </a:pPr>
            <a:r>
              <a:rPr lang="en-GB" sz="1600" b="1" dirty="0">
                <a:latin typeface="+mj-lt"/>
              </a:rPr>
              <a:t>Undercooked food</a:t>
            </a:r>
          </a:p>
          <a:p>
            <a:pPr>
              <a:buFont typeface="Wingdings" panose="05000000000000000000" pitchFamily="2" charset="2"/>
              <a:buChar char="v"/>
            </a:pPr>
            <a:r>
              <a:rPr lang="en-GB" sz="1600" b="1" dirty="0">
                <a:latin typeface="+mj-lt"/>
              </a:rPr>
              <a:t>Poor packing </a:t>
            </a:r>
          </a:p>
          <a:p>
            <a:pPr>
              <a:buFont typeface="Wingdings" panose="05000000000000000000" pitchFamily="2" charset="2"/>
              <a:buChar char="v"/>
            </a:pPr>
            <a:r>
              <a:rPr lang="en-GB" sz="1600" b="1" dirty="0">
                <a:latin typeface="+mj-lt"/>
              </a:rPr>
              <a:t>Meet found in vegetarian meals </a:t>
            </a:r>
          </a:p>
          <a:p>
            <a:pPr>
              <a:buFont typeface="Wingdings" panose="05000000000000000000" pitchFamily="2" charset="2"/>
              <a:buChar char="v"/>
            </a:pPr>
            <a:r>
              <a:rPr lang="en-GB" sz="1600" b="1" dirty="0">
                <a:latin typeface="+mj-lt"/>
              </a:rPr>
              <a:t>This problems happen because communication in factory is poor and ineffective employee training(</a:t>
            </a:r>
            <a:r>
              <a:rPr lang="en-GB" sz="1600" b="1" u="sng" dirty="0">
                <a:latin typeface="+mj-lt"/>
              </a:rPr>
              <a:t> </a:t>
            </a:r>
            <a:r>
              <a:rPr lang="en-GB" sz="1600" b="1" dirty="0">
                <a:latin typeface="+mj-lt"/>
              </a:rPr>
              <a:t>Case Study,2026).</a:t>
            </a:r>
          </a:p>
          <a:p>
            <a:pPr>
              <a:buFont typeface="Wingdings" panose="05000000000000000000" pitchFamily="2" charset="2"/>
              <a:buChar char="v"/>
            </a:pPr>
            <a:endParaRPr lang="en-GB" sz="1600" b="1" dirty="0">
              <a:latin typeface="+mj-lt"/>
            </a:endParaRPr>
          </a:p>
          <a:p>
            <a:pPr>
              <a:buFont typeface="Wingdings" panose="05000000000000000000" pitchFamily="2" charset="2"/>
              <a:buChar char="v"/>
            </a:pPr>
            <a:r>
              <a:rPr lang="en-GB" sz="1600" b="1" dirty="0">
                <a:latin typeface="+mj-lt"/>
              </a:rPr>
              <a:t>( Flight food Ltd case study,2026)</a:t>
            </a:r>
          </a:p>
          <a:p>
            <a:endParaRPr lang="en-GB" sz="1600" dirty="0">
              <a:latin typeface="+mj-lt"/>
            </a:endParaRPr>
          </a:p>
          <a:p>
            <a:endParaRPr lang="en-GB" sz="1600" dirty="0">
              <a:latin typeface="Algerian" panose="04020705040A02060702" pitchFamily="82" charset="0"/>
            </a:endParaRPr>
          </a:p>
          <a:p>
            <a:endParaRPr lang="en-GB" sz="1600" dirty="0">
              <a:latin typeface="Algerian" panose="04020705040A02060702" pitchFamily="82" charset="0"/>
            </a:endParaRPr>
          </a:p>
        </p:txBody>
      </p:sp>
      <p:pic>
        <p:nvPicPr>
          <p:cNvPr id="5" name="Picture 4">
            <a:extLst>
              <a:ext uri="{FF2B5EF4-FFF2-40B4-BE49-F238E27FC236}">
                <a16:creationId xmlns:a16="http://schemas.microsoft.com/office/drawing/2014/main" id="{BCE3A21B-9EB0-4B0C-297A-581F2A1D38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18120" y="2269312"/>
            <a:ext cx="3474720" cy="231937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3C044-8DDE-26CF-9BF0-0F32AB772F8C}"/>
              </a:ext>
            </a:extLst>
          </p:cNvPr>
          <p:cNvSpPr>
            <a:spLocks noGrp="1"/>
          </p:cNvSpPr>
          <p:nvPr>
            <p:ph type="title"/>
          </p:nvPr>
        </p:nvSpPr>
        <p:spPr>
          <a:xfrm>
            <a:off x="252919" y="1123837"/>
            <a:ext cx="2947482" cy="4601183"/>
          </a:xfrm>
        </p:spPr>
        <p:txBody>
          <a:bodyPr>
            <a:normAutofit/>
          </a:bodyPr>
          <a:lstStyle/>
          <a:p>
            <a:r>
              <a:rPr lang="en-GB" sz="2800">
                <a:latin typeface="Algerian" panose="04020705040A02060702" pitchFamily="82" charset="0"/>
              </a:rPr>
              <a:t>Environmental noise </a:t>
            </a:r>
          </a:p>
        </p:txBody>
      </p:sp>
      <p:sp>
        <p:nvSpPr>
          <p:cNvPr id="13" name="Content Placeholder 12">
            <a:extLst>
              <a:ext uri="{FF2B5EF4-FFF2-40B4-BE49-F238E27FC236}">
                <a16:creationId xmlns:a16="http://schemas.microsoft.com/office/drawing/2014/main" id="{50A67532-A26A-19F9-7618-2BA2DC5E15F3}"/>
              </a:ext>
            </a:extLst>
          </p:cNvPr>
          <p:cNvSpPr>
            <a:spLocks noGrp="1"/>
          </p:cNvSpPr>
          <p:nvPr>
            <p:ph idx="1"/>
          </p:nvPr>
        </p:nvSpPr>
        <p:spPr>
          <a:xfrm>
            <a:off x="3848947" y="487680"/>
            <a:ext cx="3585891" cy="6309360"/>
          </a:xfrm>
        </p:spPr>
        <p:txBody>
          <a:bodyPr>
            <a:normAutofit fontScale="92500" lnSpcReduction="10000"/>
          </a:bodyPr>
          <a:lstStyle/>
          <a:p>
            <a:pPr>
              <a:buFont typeface="Wingdings" panose="05000000000000000000" pitchFamily="2" charset="2"/>
              <a:buChar char="v"/>
            </a:pPr>
            <a:r>
              <a:rPr lang="en-GB" sz="1800" b="1" dirty="0">
                <a:latin typeface="Algerian" panose="04020705040A02060702" pitchFamily="82" charset="0"/>
              </a:rPr>
              <a:t>Problem:</a:t>
            </a:r>
          </a:p>
          <a:p>
            <a:pPr>
              <a:buFont typeface="Wingdings" panose="05000000000000000000" pitchFamily="2" charset="2"/>
              <a:buChar char="v"/>
            </a:pPr>
            <a:r>
              <a:rPr lang="en-GB" sz="1800" b="1" dirty="0"/>
              <a:t>This factory has old and noisy machines.</a:t>
            </a:r>
          </a:p>
          <a:p>
            <a:pPr>
              <a:buFont typeface="Wingdings" panose="05000000000000000000" pitchFamily="2" charset="2"/>
              <a:buChar char="v"/>
            </a:pPr>
            <a:r>
              <a:rPr lang="en-GB" sz="1800" b="1" dirty="0"/>
              <a:t>Garry cannot speak clearly because of the loud machines.</a:t>
            </a:r>
          </a:p>
          <a:p>
            <a:pPr>
              <a:buFont typeface="Wingdings" panose="05000000000000000000" pitchFamily="2" charset="2"/>
              <a:buChar char="v"/>
            </a:pPr>
            <a:r>
              <a:rPr lang="en-GB" sz="1800" b="1" dirty="0"/>
              <a:t>Workers cannot hear his instruction.</a:t>
            </a:r>
          </a:p>
          <a:p>
            <a:pPr>
              <a:buFont typeface="Wingdings" panose="05000000000000000000" pitchFamily="2" charset="2"/>
              <a:buChar char="v"/>
            </a:pPr>
            <a:endParaRPr lang="en-GB" sz="1800" b="1" dirty="0"/>
          </a:p>
          <a:p>
            <a:pPr>
              <a:buFont typeface="Wingdings" panose="05000000000000000000" pitchFamily="2" charset="2"/>
              <a:buChar char="v"/>
            </a:pPr>
            <a:r>
              <a:rPr lang="en-GB" sz="1800" b="1" dirty="0">
                <a:latin typeface="Algerian" panose="04020705040A02060702" pitchFamily="82" charset="0"/>
              </a:rPr>
              <a:t>Theory:</a:t>
            </a:r>
          </a:p>
          <a:p>
            <a:pPr>
              <a:buFont typeface="Wingdings" panose="05000000000000000000" pitchFamily="2" charset="2"/>
              <a:buChar char="v"/>
            </a:pPr>
            <a:r>
              <a:rPr lang="en-GB" sz="1800" b="1" u="sng" dirty="0">
                <a:latin typeface="Algerian" panose="04020705040A02060702" pitchFamily="82" charset="0"/>
              </a:rPr>
              <a:t>Shannon and Weaver communication Model :</a:t>
            </a:r>
          </a:p>
          <a:p>
            <a:pPr>
              <a:buFont typeface="Wingdings" panose="05000000000000000000" pitchFamily="2" charset="2"/>
              <a:buChar char="v"/>
            </a:pPr>
            <a:r>
              <a:rPr lang="en-GB" sz="1800" b="1" dirty="0"/>
              <a:t>According to </a:t>
            </a:r>
            <a:r>
              <a:rPr lang="en-GB" sz="1800" b="1" u="sng" dirty="0"/>
              <a:t>Shannon and Weaver(1949) </a:t>
            </a:r>
            <a:r>
              <a:rPr lang="en-GB" sz="1800" b="1" dirty="0"/>
              <a:t>noises interferes with transmission of a message from sender to receiver, causing missing misunderstanding. </a:t>
            </a:r>
          </a:p>
          <a:p>
            <a:pPr>
              <a:buFont typeface="Wingdings" panose="05000000000000000000" pitchFamily="2" charset="2"/>
              <a:buChar char="v"/>
            </a:pPr>
            <a:r>
              <a:rPr lang="en-GB" sz="1800" b="1" dirty="0">
                <a:latin typeface="Algerian" panose="04020705040A02060702" pitchFamily="82" charset="0"/>
              </a:rPr>
              <a:t>Solution:</a:t>
            </a:r>
          </a:p>
          <a:p>
            <a:pPr>
              <a:buFont typeface="Wingdings" panose="05000000000000000000" pitchFamily="2" charset="2"/>
              <a:buChar char="v"/>
            </a:pPr>
            <a:r>
              <a:rPr lang="en-GB" sz="1800" b="1" dirty="0"/>
              <a:t>Use signs and pictures</a:t>
            </a:r>
          </a:p>
          <a:p>
            <a:pPr>
              <a:buFont typeface="Wingdings" panose="05000000000000000000" pitchFamily="2" charset="2"/>
              <a:buChar char="v"/>
            </a:pPr>
            <a:r>
              <a:rPr lang="en-GB" sz="1800" b="1" dirty="0"/>
              <a:t>Give instructions before machine starts</a:t>
            </a:r>
          </a:p>
          <a:p>
            <a:pPr>
              <a:buFont typeface="Wingdings" panose="05000000000000000000" pitchFamily="2" charset="2"/>
              <a:buChar char="v"/>
            </a:pPr>
            <a:r>
              <a:rPr lang="en-GB" sz="1800" b="1" dirty="0"/>
              <a:t>Buy quieter machines. </a:t>
            </a:r>
          </a:p>
          <a:p>
            <a:endParaRPr lang="en-GB" sz="1400" dirty="0"/>
          </a:p>
        </p:txBody>
      </p:sp>
      <p:pic>
        <p:nvPicPr>
          <p:cNvPr id="17" name="Picture 16">
            <a:extLst>
              <a:ext uri="{FF2B5EF4-FFF2-40B4-BE49-F238E27FC236}">
                <a16:creationId xmlns:a16="http://schemas.microsoft.com/office/drawing/2014/main" id="{D3683B5E-A028-713A-8C3F-C51BB894B5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18120" y="2343150"/>
            <a:ext cx="3474720" cy="2171700"/>
          </a:xfrm>
          <a:prstGeom prst="rect">
            <a:avLst/>
          </a:prstGeom>
          <a:solidFill>
            <a:srgbClr val="FFFFFF">
              <a:shade val="85000"/>
            </a:srgbClr>
          </a:solidFill>
        </p:spPr>
      </p:pic>
    </p:spTree>
    <p:extLst>
      <p:ext uri="{BB962C8B-B14F-4D97-AF65-F5344CB8AC3E}">
        <p14:creationId xmlns:p14="http://schemas.microsoft.com/office/powerpoint/2010/main" val="4138775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885FA-97B1-8598-F380-257EF8781773}"/>
              </a:ext>
            </a:extLst>
          </p:cNvPr>
          <p:cNvSpPr>
            <a:spLocks noGrp="1"/>
          </p:cNvSpPr>
          <p:nvPr>
            <p:ph type="title"/>
          </p:nvPr>
        </p:nvSpPr>
        <p:spPr>
          <a:xfrm>
            <a:off x="-88492" y="456361"/>
            <a:ext cx="3618273" cy="2711246"/>
          </a:xfrm>
        </p:spPr>
        <p:txBody>
          <a:bodyPr/>
          <a:lstStyle/>
          <a:p>
            <a:pPr algn="ctr"/>
            <a:r>
              <a:rPr lang="en-GB">
                <a:solidFill>
                  <a:schemeClr val="tx1"/>
                </a:solidFill>
                <a:latin typeface="Algerian" panose="04020705040A02060702" pitchFamily="82" charset="0"/>
              </a:rPr>
              <a:t>Language communication</a:t>
            </a:r>
            <a:endParaRPr lang="en-GB" dirty="0">
              <a:solidFill>
                <a:schemeClr val="tx1"/>
              </a:solidFill>
              <a:latin typeface="Algerian" panose="04020705040A02060702" pitchFamily="82" charset="0"/>
            </a:endParaRPr>
          </a:p>
        </p:txBody>
      </p:sp>
      <p:sp>
        <p:nvSpPr>
          <p:cNvPr id="3" name="Content Placeholder 2">
            <a:extLst>
              <a:ext uri="{FF2B5EF4-FFF2-40B4-BE49-F238E27FC236}">
                <a16:creationId xmlns:a16="http://schemas.microsoft.com/office/drawing/2014/main" id="{61A5FFFA-8D89-615B-C92A-0D25FAC976BC}"/>
              </a:ext>
            </a:extLst>
          </p:cNvPr>
          <p:cNvSpPr>
            <a:spLocks noGrp="1"/>
          </p:cNvSpPr>
          <p:nvPr>
            <p:ph idx="1"/>
          </p:nvPr>
        </p:nvSpPr>
        <p:spPr>
          <a:xfrm>
            <a:off x="4414682" y="0"/>
            <a:ext cx="7315200" cy="6567948"/>
          </a:xfrm>
        </p:spPr>
        <p:txBody>
          <a:bodyPr>
            <a:noAutofit/>
          </a:bodyPr>
          <a:lstStyle/>
          <a:p>
            <a:pPr marL="0" indent="0">
              <a:buNone/>
            </a:pPr>
            <a:endParaRPr lang="en-GB" sz="1800" dirty="0"/>
          </a:p>
          <a:p>
            <a:pPr>
              <a:buFont typeface="Wingdings" panose="05000000000000000000" pitchFamily="2" charset="2"/>
              <a:buChar char="v"/>
            </a:pPr>
            <a:endParaRPr lang="en-GB" sz="1800" b="1" dirty="0"/>
          </a:p>
          <a:p>
            <a:pPr>
              <a:buFont typeface="Wingdings" panose="05000000000000000000" pitchFamily="2" charset="2"/>
              <a:buChar char="v"/>
            </a:pPr>
            <a:r>
              <a:rPr lang="en-GB" sz="1800" b="1" dirty="0">
                <a:solidFill>
                  <a:schemeClr val="tx1"/>
                </a:solidFill>
                <a:latin typeface="Algerian" panose="04020705040A02060702" pitchFamily="82" charset="0"/>
              </a:rPr>
              <a:t>Problem:</a:t>
            </a:r>
          </a:p>
          <a:p>
            <a:pPr>
              <a:buFont typeface="Wingdings" panose="05000000000000000000" pitchFamily="2" charset="2"/>
              <a:buChar char="v"/>
            </a:pPr>
            <a:r>
              <a:rPr lang="en-GB" sz="1800" b="1" dirty="0">
                <a:solidFill>
                  <a:schemeClr val="tx1"/>
                </a:solidFill>
              </a:rPr>
              <a:t>The workers come from five different countries.</a:t>
            </a:r>
          </a:p>
          <a:p>
            <a:pPr>
              <a:buFont typeface="Wingdings" panose="05000000000000000000" pitchFamily="2" charset="2"/>
              <a:buChar char="v"/>
            </a:pPr>
            <a:r>
              <a:rPr lang="en-GB" sz="1800" b="1" dirty="0">
                <a:solidFill>
                  <a:schemeClr val="tx1"/>
                </a:solidFill>
              </a:rPr>
              <a:t>Many workers do not speak English well.</a:t>
            </a:r>
          </a:p>
          <a:p>
            <a:pPr>
              <a:buFont typeface="Wingdings" panose="05000000000000000000" pitchFamily="2" charset="2"/>
              <a:buChar char="v"/>
            </a:pPr>
            <a:r>
              <a:rPr lang="en-GB" sz="1800" b="1" dirty="0">
                <a:solidFill>
                  <a:schemeClr val="tx1"/>
                </a:solidFill>
              </a:rPr>
              <a:t>Gary gives instructions only in English.</a:t>
            </a:r>
          </a:p>
          <a:p>
            <a:pPr>
              <a:buFont typeface="Wingdings" panose="05000000000000000000" pitchFamily="2" charset="2"/>
              <a:buChar char="v"/>
            </a:pPr>
            <a:r>
              <a:rPr lang="en-GB" sz="1800" b="1" dirty="0">
                <a:solidFill>
                  <a:schemeClr val="tx1"/>
                </a:solidFill>
              </a:rPr>
              <a:t>This causes misunderstandings.</a:t>
            </a:r>
          </a:p>
          <a:p>
            <a:pPr marL="0" indent="0">
              <a:buNone/>
            </a:pPr>
            <a:endParaRPr lang="en-GB" sz="1800" b="1" dirty="0">
              <a:solidFill>
                <a:schemeClr val="tx1"/>
              </a:solidFill>
            </a:endParaRPr>
          </a:p>
          <a:p>
            <a:pPr>
              <a:buFont typeface="Wingdings" panose="05000000000000000000" pitchFamily="2" charset="2"/>
              <a:buChar char="v"/>
            </a:pPr>
            <a:r>
              <a:rPr lang="en-GB" sz="1800" b="1" dirty="0">
                <a:solidFill>
                  <a:schemeClr val="tx1"/>
                </a:solidFill>
                <a:latin typeface="Algerian" panose="04020705040A02060702" pitchFamily="82" charset="0"/>
              </a:rPr>
              <a:t>Theory:</a:t>
            </a:r>
          </a:p>
          <a:p>
            <a:pPr>
              <a:buFont typeface="Wingdings" panose="05000000000000000000" pitchFamily="2" charset="2"/>
              <a:buChar char="v"/>
            </a:pPr>
            <a:r>
              <a:rPr lang="en-GB" sz="1800" b="1" u="sng" dirty="0">
                <a:solidFill>
                  <a:schemeClr val="tx1"/>
                </a:solidFill>
                <a:latin typeface="Algerian" panose="04020705040A02060702" pitchFamily="82" charset="0"/>
              </a:rPr>
              <a:t>Berlo's SMCR Model</a:t>
            </a:r>
          </a:p>
          <a:p>
            <a:pPr>
              <a:buFont typeface="Wingdings" panose="05000000000000000000" pitchFamily="2" charset="2"/>
              <a:buChar char="v"/>
            </a:pPr>
            <a:r>
              <a:rPr lang="en-GB" sz="1800" b="1" dirty="0">
                <a:solidFill>
                  <a:schemeClr val="tx1"/>
                </a:solidFill>
              </a:rPr>
              <a:t>This model says communication works better when the sender and receiver understand the same language</a:t>
            </a:r>
            <a:r>
              <a:rPr lang="en-GB" sz="1800" b="1" u="sng" dirty="0">
                <a:solidFill>
                  <a:schemeClr val="tx1"/>
                </a:solidFill>
              </a:rPr>
              <a:t>(Berlo, 1960)</a:t>
            </a:r>
          </a:p>
          <a:p>
            <a:pPr marL="0" indent="0">
              <a:buNone/>
            </a:pPr>
            <a:endParaRPr lang="en-GB" sz="1800" b="1" dirty="0">
              <a:solidFill>
                <a:schemeClr val="tx1"/>
              </a:solidFill>
            </a:endParaRPr>
          </a:p>
          <a:p>
            <a:pPr>
              <a:buFont typeface="Wingdings" panose="05000000000000000000" pitchFamily="2" charset="2"/>
              <a:buChar char="v"/>
            </a:pPr>
            <a:r>
              <a:rPr lang="en-GB" sz="1800" b="1" dirty="0">
                <a:solidFill>
                  <a:schemeClr val="tx1"/>
                </a:solidFill>
                <a:latin typeface="Algerian" panose="04020705040A02060702" pitchFamily="82" charset="0"/>
              </a:rPr>
              <a:t>Solution</a:t>
            </a:r>
          </a:p>
          <a:p>
            <a:pPr>
              <a:buFont typeface="Wingdings" panose="05000000000000000000" pitchFamily="2" charset="2"/>
              <a:buChar char="v"/>
            </a:pPr>
            <a:r>
              <a:rPr lang="en-GB" sz="1800" b="1" dirty="0">
                <a:solidFill>
                  <a:schemeClr val="tx1"/>
                </a:solidFill>
              </a:rPr>
              <a:t> Translate instructions into different languages.</a:t>
            </a:r>
          </a:p>
          <a:p>
            <a:pPr>
              <a:buFont typeface="Wingdings" panose="05000000000000000000" pitchFamily="2" charset="2"/>
              <a:buChar char="v"/>
            </a:pPr>
            <a:r>
              <a:rPr lang="en-GB" sz="1800" b="1" dirty="0">
                <a:solidFill>
                  <a:schemeClr val="tx1"/>
                </a:solidFill>
              </a:rPr>
              <a:t> Use pictures and symbols.</a:t>
            </a:r>
          </a:p>
          <a:p>
            <a:pPr>
              <a:buFont typeface="Wingdings" panose="05000000000000000000" pitchFamily="2" charset="2"/>
              <a:buChar char="v"/>
            </a:pPr>
            <a:r>
              <a:rPr lang="en-GB" sz="1800" b="1" dirty="0">
                <a:solidFill>
                  <a:schemeClr val="tx1"/>
                </a:solidFill>
              </a:rPr>
              <a:t>Give food hygiene training.</a:t>
            </a:r>
          </a:p>
          <a:p>
            <a:pPr>
              <a:buFont typeface="Wingdings" panose="05000000000000000000" pitchFamily="2" charset="2"/>
              <a:buChar char="v"/>
            </a:pPr>
            <a:r>
              <a:rPr lang="en-GB" sz="1800" b="1" dirty="0">
                <a:solidFill>
                  <a:schemeClr val="tx1"/>
                </a:solidFill>
              </a:rPr>
              <a:t>Use simple English.</a:t>
            </a:r>
          </a:p>
        </p:txBody>
      </p:sp>
      <p:pic>
        <p:nvPicPr>
          <p:cNvPr id="5" name="Picture 4">
            <a:extLst>
              <a:ext uri="{FF2B5EF4-FFF2-40B4-BE49-F238E27FC236}">
                <a16:creationId xmlns:a16="http://schemas.microsoft.com/office/drawing/2014/main" id="{7A2EE60E-F9F7-C588-62C4-FECC677E9B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375666"/>
            <a:ext cx="3372465" cy="3051740"/>
          </a:xfrm>
          <a:prstGeom prst="rect">
            <a:avLst/>
          </a:prstGeom>
          <a:ln>
            <a:noFill/>
          </a:ln>
          <a:effectLst>
            <a:softEdge rad="112500"/>
          </a:effectLst>
        </p:spPr>
      </p:pic>
    </p:spTree>
    <p:extLst>
      <p:ext uri="{BB962C8B-B14F-4D97-AF65-F5344CB8AC3E}">
        <p14:creationId xmlns:p14="http://schemas.microsoft.com/office/powerpoint/2010/main" val="15632249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57056-2790-F8A1-56CE-ED92AD4D0267}"/>
              </a:ext>
            </a:extLst>
          </p:cNvPr>
          <p:cNvSpPr>
            <a:spLocks noGrp="1"/>
          </p:cNvSpPr>
          <p:nvPr>
            <p:ph type="title"/>
          </p:nvPr>
        </p:nvSpPr>
        <p:spPr>
          <a:xfrm>
            <a:off x="252919" y="1123837"/>
            <a:ext cx="2947482" cy="4601183"/>
          </a:xfrm>
        </p:spPr>
        <p:txBody>
          <a:bodyPr>
            <a:normAutofit/>
          </a:bodyPr>
          <a:lstStyle/>
          <a:p>
            <a:r>
              <a:rPr lang="en-GB">
                <a:latin typeface="Algerian" panose="04020705040A02060702" pitchFamily="82" charset="0"/>
              </a:rPr>
              <a:t>Age difference </a:t>
            </a:r>
          </a:p>
        </p:txBody>
      </p:sp>
      <p:sp>
        <p:nvSpPr>
          <p:cNvPr id="3" name="Content Placeholder 2">
            <a:extLst>
              <a:ext uri="{FF2B5EF4-FFF2-40B4-BE49-F238E27FC236}">
                <a16:creationId xmlns:a16="http://schemas.microsoft.com/office/drawing/2014/main" id="{A1E971D6-75F9-F76F-4CBE-BEF430EE2DCB}"/>
              </a:ext>
            </a:extLst>
          </p:cNvPr>
          <p:cNvSpPr>
            <a:spLocks noGrp="1"/>
          </p:cNvSpPr>
          <p:nvPr>
            <p:ph idx="1"/>
          </p:nvPr>
        </p:nvSpPr>
        <p:spPr>
          <a:xfrm>
            <a:off x="3859107" y="314960"/>
            <a:ext cx="3585891" cy="6290056"/>
          </a:xfrm>
        </p:spPr>
        <p:txBody>
          <a:bodyPr>
            <a:normAutofit fontScale="92500" lnSpcReduction="20000"/>
          </a:bodyPr>
          <a:lstStyle/>
          <a:p>
            <a:pPr>
              <a:buFont typeface="Wingdings" panose="05000000000000000000" pitchFamily="2" charset="2"/>
              <a:buChar char="v"/>
            </a:pPr>
            <a:r>
              <a:rPr lang="en-GB" sz="1800" b="1" dirty="0">
                <a:latin typeface="Algerian" panose="04020705040A02060702" pitchFamily="82" charset="0"/>
              </a:rPr>
              <a:t>Problem:</a:t>
            </a:r>
          </a:p>
          <a:p>
            <a:pPr>
              <a:buFont typeface="Wingdings" panose="05000000000000000000" pitchFamily="2" charset="2"/>
              <a:buChar char="v"/>
            </a:pPr>
            <a:r>
              <a:rPr lang="en-GB" sz="1800" b="1" dirty="0"/>
              <a:t>The workers are between 16 and 60 years old.</a:t>
            </a:r>
          </a:p>
          <a:p>
            <a:pPr>
              <a:buFont typeface="Wingdings" panose="05000000000000000000" pitchFamily="2" charset="2"/>
              <a:buChar char="v"/>
            </a:pPr>
            <a:r>
              <a:rPr lang="en-GB" sz="1800" b="1" dirty="0"/>
              <a:t>Gary says older workers understand better.</a:t>
            </a:r>
          </a:p>
          <a:p>
            <a:pPr>
              <a:buFont typeface="Wingdings" panose="05000000000000000000" pitchFamily="2" charset="2"/>
              <a:buChar char="v"/>
            </a:pPr>
            <a:r>
              <a:rPr lang="en-GB" sz="1800" b="1" dirty="0"/>
              <a:t>Younger workers make more mistakes.</a:t>
            </a:r>
          </a:p>
          <a:p>
            <a:pPr marL="0" indent="0">
              <a:buNone/>
            </a:pPr>
            <a:endParaRPr lang="en-GB" sz="1800" b="1" dirty="0"/>
          </a:p>
          <a:p>
            <a:pPr>
              <a:buFont typeface="Wingdings" panose="05000000000000000000" pitchFamily="2" charset="2"/>
              <a:buChar char="v"/>
            </a:pPr>
            <a:r>
              <a:rPr lang="en-GB" sz="1800" b="1" dirty="0">
                <a:latin typeface="Algerian" panose="04020705040A02060702" pitchFamily="82" charset="0"/>
              </a:rPr>
              <a:t>Theory:</a:t>
            </a:r>
          </a:p>
          <a:p>
            <a:pPr>
              <a:buFont typeface="Wingdings" panose="05000000000000000000" pitchFamily="2" charset="2"/>
              <a:buChar char="v"/>
            </a:pPr>
            <a:r>
              <a:rPr lang="en-GB" sz="1800" b="1" u="sng" dirty="0"/>
              <a:t>Schramm's Communication Model:</a:t>
            </a:r>
          </a:p>
          <a:p>
            <a:pPr>
              <a:buFont typeface="Wingdings" panose="05000000000000000000" pitchFamily="2" charset="2"/>
              <a:buChar char="v"/>
            </a:pPr>
            <a:r>
              <a:rPr lang="en-GB" sz="1800" b="1" dirty="0"/>
              <a:t>People understand messages better when they have similar knowledge and experience (Schramm, 1954).</a:t>
            </a:r>
          </a:p>
          <a:p>
            <a:pPr>
              <a:buFont typeface="Wingdings" panose="05000000000000000000" pitchFamily="2" charset="2"/>
              <a:buChar char="v"/>
            </a:pPr>
            <a:endParaRPr lang="en-GB" sz="1800" b="1" dirty="0"/>
          </a:p>
          <a:p>
            <a:pPr>
              <a:buFont typeface="Wingdings" panose="05000000000000000000" pitchFamily="2" charset="2"/>
              <a:buChar char="v"/>
            </a:pPr>
            <a:r>
              <a:rPr lang="en-GB" sz="1800" b="1" dirty="0">
                <a:latin typeface="Algerian" panose="04020705040A02060702" pitchFamily="82" charset="0"/>
              </a:rPr>
              <a:t>Solution:</a:t>
            </a:r>
          </a:p>
          <a:p>
            <a:pPr>
              <a:buFont typeface="Wingdings" panose="05000000000000000000" pitchFamily="2" charset="2"/>
              <a:buChar char="v"/>
            </a:pPr>
            <a:r>
              <a:rPr lang="en-GB" sz="1800" b="1" dirty="0"/>
              <a:t>Give extra training to young workers.</a:t>
            </a:r>
          </a:p>
          <a:p>
            <a:pPr>
              <a:buFont typeface="Wingdings" panose="05000000000000000000" pitchFamily="2" charset="2"/>
              <a:buChar char="v"/>
            </a:pPr>
            <a:r>
              <a:rPr lang="en-GB" sz="1800" b="1" dirty="0"/>
              <a:t>Let experienced workers help new workers.</a:t>
            </a:r>
          </a:p>
          <a:p>
            <a:pPr>
              <a:buFont typeface="Wingdings" panose="05000000000000000000" pitchFamily="2" charset="2"/>
              <a:buChar char="v"/>
            </a:pPr>
            <a:r>
              <a:rPr lang="en-GB" sz="1800" b="1" dirty="0"/>
              <a:t>Check workers' understanding.</a:t>
            </a:r>
          </a:p>
          <a:p>
            <a:endParaRPr lang="en-GB" sz="1300" dirty="0"/>
          </a:p>
        </p:txBody>
      </p:sp>
      <p:pic>
        <p:nvPicPr>
          <p:cNvPr id="5" name="Picture 4">
            <a:extLst>
              <a:ext uri="{FF2B5EF4-FFF2-40B4-BE49-F238E27FC236}">
                <a16:creationId xmlns:a16="http://schemas.microsoft.com/office/drawing/2014/main" id="{8FADEC41-DFBB-F004-0B3B-E6057DE7A63F}"/>
              </a:ext>
            </a:extLst>
          </p:cNvPr>
          <p:cNvPicPr>
            <a:picLocks noChangeAspect="1"/>
          </p:cNvPicPr>
          <p:nvPr/>
        </p:nvPicPr>
        <p:blipFill>
          <a:blip r:embed="rId2"/>
          <a:srcRect r="1" b="16369"/>
          <a:stretch>
            <a:fillRect/>
          </a:stretch>
        </p:blipFill>
        <p:spPr>
          <a:xfrm>
            <a:off x="7818120" y="758952"/>
            <a:ext cx="3617432" cy="5330952"/>
          </a:xfrm>
          <a:prstGeom prst="rect">
            <a:avLst/>
          </a:prstGeom>
        </p:spPr>
      </p:pic>
    </p:spTree>
    <p:extLst>
      <p:ext uri="{BB962C8B-B14F-4D97-AF65-F5344CB8AC3E}">
        <p14:creationId xmlns:p14="http://schemas.microsoft.com/office/powerpoint/2010/main" val="3001713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8528D-4383-F4C5-DA18-5A0DE8763E7A}"/>
              </a:ext>
            </a:extLst>
          </p:cNvPr>
          <p:cNvSpPr>
            <a:spLocks noGrp="1"/>
          </p:cNvSpPr>
          <p:nvPr>
            <p:ph type="title"/>
          </p:nvPr>
        </p:nvSpPr>
        <p:spPr>
          <a:xfrm>
            <a:off x="252919" y="1123837"/>
            <a:ext cx="2947482" cy="4601183"/>
          </a:xfrm>
        </p:spPr>
        <p:txBody>
          <a:bodyPr>
            <a:normAutofit/>
          </a:bodyPr>
          <a:lstStyle/>
          <a:p>
            <a:r>
              <a:rPr lang="en-GB" sz="3300">
                <a:latin typeface="Algerian" panose="04020705040A02060702" pitchFamily="82" charset="0"/>
              </a:rPr>
              <a:t>Cultural Differences</a:t>
            </a:r>
          </a:p>
        </p:txBody>
      </p:sp>
      <p:sp>
        <p:nvSpPr>
          <p:cNvPr id="3" name="Content Placeholder 2">
            <a:extLst>
              <a:ext uri="{FF2B5EF4-FFF2-40B4-BE49-F238E27FC236}">
                <a16:creationId xmlns:a16="http://schemas.microsoft.com/office/drawing/2014/main" id="{D4BDC79F-9D57-B87A-F49B-F4FDEC37DEDE}"/>
              </a:ext>
            </a:extLst>
          </p:cNvPr>
          <p:cNvSpPr>
            <a:spLocks noGrp="1"/>
          </p:cNvSpPr>
          <p:nvPr>
            <p:ph idx="1"/>
          </p:nvPr>
        </p:nvSpPr>
        <p:spPr>
          <a:xfrm>
            <a:off x="3869267" y="770103"/>
            <a:ext cx="3585891" cy="5977128"/>
          </a:xfrm>
        </p:spPr>
        <p:txBody>
          <a:bodyPr>
            <a:normAutofit fontScale="92500" lnSpcReduction="20000"/>
          </a:bodyPr>
          <a:lstStyle/>
          <a:p>
            <a:pPr>
              <a:buFont typeface="Wingdings" panose="05000000000000000000" pitchFamily="2" charset="2"/>
              <a:buChar char="v"/>
            </a:pPr>
            <a:r>
              <a:rPr lang="en-GB" sz="1800" b="1" dirty="0">
                <a:latin typeface="Algerian" panose="04020705040A02060702" pitchFamily="82" charset="0"/>
              </a:rPr>
              <a:t>Problem:</a:t>
            </a:r>
          </a:p>
          <a:p>
            <a:pPr>
              <a:buFont typeface="Wingdings" panose="05000000000000000000" pitchFamily="2" charset="2"/>
              <a:buChar char="v"/>
            </a:pPr>
            <a:r>
              <a:rPr lang="en-GB" sz="1800" b="1" dirty="0"/>
              <a:t> Workers come from different cultures</a:t>
            </a:r>
          </a:p>
          <a:p>
            <a:pPr>
              <a:buFont typeface="Wingdings" panose="05000000000000000000" pitchFamily="2" charset="2"/>
              <a:buChar char="v"/>
            </a:pPr>
            <a:r>
              <a:rPr lang="en-GB" sz="1800" b="1" dirty="0"/>
              <a:t>They may have different ways of working and communicating</a:t>
            </a:r>
          </a:p>
          <a:p>
            <a:pPr>
              <a:buFont typeface="Wingdings" panose="05000000000000000000" pitchFamily="2" charset="2"/>
              <a:buChar char="v"/>
            </a:pPr>
            <a:r>
              <a:rPr lang="en-GB" sz="1800" b="1" dirty="0"/>
              <a:t>This can cause confusion</a:t>
            </a:r>
          </a:p>
          <a:p>
            <a:pPr>
              <a:buFont typeface="Wingdings" panose="05000000000000000000" pitchFamily="2" charset="2"/>
              <a:buChar char="v"/>
            </a:pPr>
            <a:endParaRPr lang="en-GB" sz="1800" b="1" dirty="0"/>
          </a:p>
          <a:p>
            <a:pPr>
              <a:buFont typeface="Wingdings" panose="05000000000000000000" pitchFamily="2" charset="2"/>
              <a:buChar char="v"/>
            </a:pPr>
            <a:r>
              <a:rPr lang="en-GB" sz="1800" b="1" dirty="0">
                <a:latin typeface="Algerian" panose="04020705040A02060702" pitchFamily="82" charset="0"/>
              </a:rPr>
              <a:t>Theory:</a:t>
            </a:r>
          </a:p>
          <a:p>
            <a:pPr>
              <a:buFont typeface="Wingdings" panose="05000000000000000000" pitchFamily="2" charset="2"/>
              <a:buChar char="v"/>
            </a:pPr>
            <a:r>
              <a:rPr lang="en-GB" sz="1800" b="1" dirty="0"/>
              <a:t>Berlo's SMCR Model:</a:t>
            </a:r>
          </a:p>
          <a:p>
            <a:pPr>
              <a:buFont typeface="Wingdings" panose="05000000000000000000" pitchFamily="2" charset="2"/>
              <a:buChar char="v"/>
            </a:pPr>
            <a:r>
              <a:rPr lang="en-GB" sz="1800" b="1" dirty="0"/>
              <a:t>Berlo explains that communication is affected by the sender's and receiver's background, culture and communication skills(Berlo, 1960).</a:t>
            </a:r>
          </a:p>
          <a:p>
            <a:pPr>
              <a:buFont typeface="Wingdings" panose="05000000000000000000" pitchFamily="2" charset="2"/>
              <a:buChar char="v"/>
            </a:pPr>
            <a:endParaRPr lang="en-GB" sz="1800" b="1" dirty="0"/>
          </a:p>
          <a:p>
            <a:pPr>
              <a:buFont typeface="Wingdings" panose="05000000000000000000" pitchFamily="2" charset="2"/>
              <a:buChar char="v"/>
            </a:pPr>
            <a:r>
              <a:rPr lang="en-GB" sz="1800" b="1" dirty="0">
                <a:latin typeface="Algerian" panose="04020705040A02060702" pitchFamily="82" charset="0"/>
              </a:rPr>
              <a:t>Solution</a:t>
            </a:r>
            <a:endParaRPr lang="en-GB" sz="1800" b="1" dirty="0"/>
          </a:p>
          <a:p>
            <a:pPr>
              <a:buFont typeface="Wingdings" panose="05000000000000000000" pitchFamily="2" charset="2"/>
              <a:buChar char="v"/>
            </a:pPr>
            <a:r>
              <a:rPr lang="en-GB" sz="1800" b="1" dirty="0"/>
              <a:t>Give cultural awareness training</a:t>
            </a:r>
          </a:p>
          <a:p>
            <a:pPr>
              <a:buFont typeface="Wingdings" panose="05000000000000000000" pitchFamily="2" charset="2"/>
              <a:buChar char="v"/>
            </a:pPr>
            <a:r>
              <a:rPr lang="en-GB" sz="1800" b="1" dirty="0"/>
              <a:t> Respect different cultures</a:t>
            </a:r>
          </a:p>
          <a:p>
            <a:pPr>
              <a:buFont typeface="Wingdings" panose="05000000000000000000" pitchFamily="2" charset="2"/>
              <a:buChar char="v"/>
            </a:pPr>
            <a:r>
              <a:rPr lang="en-GB" sz="1800" b="1" dirty="0"/>
              <a:t> Use clear workplace rules</a:t>
            </a:r>
          </a:p>
          <a:p>
            <a:pPr>
              <a:buFont typeface="Wingdings" panose="05000000000000000000" pitchFamily="2" charset="2"/>
              <a:buChar char="v"/>
            </a:pPr>
            <a:r>
              <a:rPr lang="en-GB" sz="1800" b="1" dirty="0"/>
              <a:t>Encourage teamwork</a:t>
            </a:r>
          </a:p>
          <a:p>
            <a:endParaRPr lang="en-GB" sz="1100" dirty="0"/>
          </a:p>
        </p:txBody>
      </p:sp>
      <p:pic>
        <p:nvPicPr>
          <p:cNvPr id="5" name="Picture 4">
            <a:extLst>
              <a:ext uri="{FF2B5EF4-FFF2-40B4-BE49-F238E27FC236}">
                <a16:creationId xmlns:a16="http://schemas.microsoft.com/office/drawing/2014/main" id="{A9C3AF6E-D42C-E49B-DEFE-E6BCC19589C7}"/>
              </a:ext>
            </a:extLst>
          </p:cNvPr>
          <p:cNvPicPr>
            <a:picLocks noChangeAspect="1"/>
          </p:cNvPicPr>
          <p:nvPr/>
        </p:nvPicPr>
        <p:blipFill>
          <a:blip r:embed="rId2">
            <a:extLst>
              <a:ext uri="{28A0092B-C50C-407E-A947-70E740481C1C}">
                <a14:useLocalDpi xmlns:a14="http://schemas.microsoft.com/office/drawing/2010/main" val="0"/>
              </a:ext>
            </a:extLst>
          </a:blip>
          <a:srcRect l="18183" r="13957" b="-3"/>
          <a:stretch>
            <a:fillRect/>
          </a:stretch>
        </p:blipFill>
        <p:spPr>
          <a:xfrm>
            <a:off x="7818120" y="758952"/>
            <a:ext cx="3617432" cy="5330952"/>
          </a:xfrm>
          <a:prstGeom prst="rect">
            <a:avLst/>
          </a:prstGeom>
          <a:solidFill>
            <a:srgbClr val="FFFFFF">
              <a:shade val="85000"/>
            </a:srgbClr>
          </a:solidFill>
        </p:spPr>
      </p:pic>
    </p:spTree>
    <p:extLst>
      <p:ext uri="{BB962C8B-B14F-4D97-AF65-F5344CB8AC3E}">
        <p14:creationId xmlns:p14="http://schemas.microsoft.com/office/powerpoint/2010/main" val="10582732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FC4C4-420B-C2EC-59A5-6E57D3C5CA69}"/>
              </a:ext>
            </a:extLst>
          </p:cNvPr>
          <p:cNvSpPr>
            <a:spLocks noGrp="1"/>
          </p:cNvSpPr>
          <p:nvPr>
            <p:ph type="title"/>
          </p:nvPr>
        </p:nvSpPr>
        <p:spPr>
          <a:xfrm>
            <a:off x="252919" y="1123837"/>
            <a:ext cx="2947482" cy="4601183"/>
          </a:xfrm>
        </p:spPr>
        <p:txBody>
          <a:bodyPr>
            <a:normAutofit/>
          </a:bodyPr>
          <a:lstStyle/>
          <a:p>
            <a:r>
              <a:rPr lang="en-GB">
                <a:latin typeface="Algerian" panose="04020705040A02060702" pitchFamily="82" charset="0"/>
              </a:rPr>
              <a:t>Emotional barrier </a:t>
            </a:r>
          </a:p>
        </p:txBody>
      </p:sp>
      <p:sp>
        <p:nvSpPr>
          <p:cNvPr id="3" name="Content Placeholder 2">
            <a:extLst>
              <a:ext uri="{FF2B5EF4-FFF2-40B4-BE49-F238E27FC236}">
                <a16:creationId xmlns:a16="http://schemas.microsoft.com/office/drawing/2014/main" id="{537F4E96-AAFA-F3A8-3C7F-C939A7672E82}"/>
              </a:ext>
            </a:extLst>
          </p:cNvPr>
          <p:cNvSpPr>
            <a:spLocks noGrp="1"/>
          </p:cNvSpPr>
          <p:nvPr>
            <p:ph idx="1"/>
          </p:nvPr>
        </p:nvSpPr>
        <p:spPr>
          <a:xfrm>
            <a:off x="3869267" y="0"/>
            <a:ext cx="3585891" cy="6695440"/>
          </a:xfrm>
        </p:spPr>
        <p:txBody>
          <a:bodyPr>
            <a:normAutofit/>
          </a:bodyPr>
          <a:lstStyle/>
          <a:p>
            <a:pPr>
              <a:buFont typeface="Wingdings" panose="05000000000000000000" pitchFamily="2" charset="2"/>
              <a:buChar char="v"/>
            </a:pPr>
            <a:r>
              <a:rPr lang="en-GB" sz="1600" b="1" dirty="0">
                <a:latin typeface="Algerian" panose="04020705040A02060702" pitchFamily="82" charset="0"/>
              </a:rPr>
              <a:t>Problem:</a:t>
            </a:r>
          </a:p>
          <a:p>
            <a:pPr>
              <a:buFont typeface="Wingdings" panose="05000000000000000000" pitchFamily="2" charset="2"/>
              <a:buChar char="v"/>
            </a:pPr>
            <a:r>
              <a:rPr lang="en-GB" sz="1600" b="1" dirty="0"/>
              <a:t> Gary is tired, stressed and angry</a:t>
            </a:r>
          </a:p>
          <a:p>
            <a:pPr>
              <a:buFont typeface="Wingdings" panose="05000000000000000000" pitchFamily="2" charset="2"/>
              <a:buChar char="v"/>
            </a:pPr>
            <a:r>
              <a:rPr lang="en-GB" sz="1600" b="1" dirty="0"/>
              <a:t> He shouts at workers and calls them "Idiots."</a:t>
            </a:r>
          </a:p>
          <a:p>
            <a:pPr>
              <a:buFont typeface="Wingdings" panose="05000000000000000000" pitchFamily="2" charset="2"/>
              <a:buChar char="v"/>
            </a:pPr>
            <a:r>
              <a:rPr lang="en-GB" sz="1600" b="1" dirty="0"/>
              <a:t> He does not communicate effectively with his team</a:t>
            </a:r>
          </a:p>
          <a:p>
            <a:pPr>
              <a:buFont typeface="Wingdings" panose="05000000000000000000" pitchFamily="2" charset="2"/>
              <a:buChar char="v"/>
            </a:pPr>
            <a:endParaRPr lang="en-GB" sz="1600" b="1" dirty="0"/>
          </a:p>
          <a:p>
            <a:pPr>
              <a:buFont typeface="Wingdings" panose="05000000000000000000" pitchFamily="2" charset="2"/>
              <a:buChar char="v"/>
            </a:pPr>
            <a:r>
              <a:rPr lang="en-GB" sz="1600" b="1" dirty="0">
                <a:latin typeface="Algerian" panose="04020705040A02060702" pitchFamily="82" charset="0"/>
              </a:rPr>
              <a:t>Theory:</a:t>
            </a:r>
          </a:p>
          <a:p>
            <a:pPr>
              <a:buFont typeface="Wingdings" panose="05000000000000000000" pitchFamily="2" charset="2"/>
              <a:buChar char="v"/>
            </a:pPr>
            <a:r>
              <a:rPr lang="en-GB" sz="1600" b="1" u="sng" dirty="0"/>
              <a:t>Schramm's Communication Model:</a:t>
            </a:r>
          </a:p>
          <a:p>
            <a:pPr>
              <a:buFont typeface="Wingdings" panose="05000000000000000000" pitchFamily="2" charset="2"/>
              <a:buChar char="v"/>
            </a:pPr>
            <a:r>
              <a:rPr lang="en-GB" sz="1600" b="1" dirty="0"/>
              <a:t>Schramm explains that good communication depends on understanding and feedback between the sender and the receiver (Schramm, 1954).</a:t>
            </a:r>
          </a:p>
          <a:p>
            <a:pPr>
              <a:buFont typeface="Wingdings" panose="05000000000000000000" pitchFamily="2" charset="2"/>
              <a:buChar char="v"/>
            </a:pPr>
            <a:endParaRPr lang="en-GB" sz="1600" b="1" dirty="0"/>
          </a:p>
          <a:p>
            <a:pPr>
              <a:buFont typeface="Wingdings" panose="05000000000000000000" pitchFamily="2" charset="2"/>
              <a:buChar char="v"/>
            </a:pPr>
            <a:r>
              <a:rPr lang="en-GB" sz="1600" b="1" dirty="0">
                <a:latin typeface="Algerian" panose="04020705040A02060702" pitchFamily="82" charset="0"/>
              </a:rPr>
              <a:t>Solution:</a:t>
            </a:r>
          </a:p>
          <a:p>
            <a:pPr>
              <a:buFont typeface="Wingdings" panose="05000000000000000000" pitchFamily="2" charset="2"/>
              <a:buChar char="v"/>
            </a:pPr>
            <a:r>
              <a:rPr lang="en-GB" sz="1600" b="1" dirty="0"/>
              <a:t> Stay calm.</a:t>
            </a:r>
          </a:p>
          <a:p>
            <a:pPr>
              <a:buFont typeface="Wingdings" panose="05000000000000000000" pitchFamily="2" charset="2"/>
              <a:buChar char="v"/>
            </a:pPr>
            <a:r>
              <a:rPr lang="en-GB" sz="1600" b="1" dirty="0"/>
              <a:t>Speak politely.</a:t>
            </a:r>
          </a:p>
          <a:p>
            <a:pPr>
              <a:buFont typeface="Wingdings" panose="05000000000000000000" pitchFamily="2" charset="2"/>
              <a:buChar char="v"/>
            </a:pPr>
            <a:r>
              <a:rPr lang="en-GB" sz="1600" b="1" dirty="0"/>
              <a:t>Listen to workers.</a:t>
            </a:r>
          </a:p>
          <a:p>
            <a:pPr>
              <a:buFont typeface="Wingdings" panose="05000000000000000000" pitchFamily="2" charset="2"/>
              <a:buChar char="v"/>
            </a:pPr>
            <a:r>
              <a:rPr lang="en-GB" sz="1600" b="1" dirty="0"/>
              <a:t>Encourage questions and feedback.</a:t>
            </a:r>
          </a:p>
        </p:txBody>
      </p:sp>
      <p:pic>
        <p:nvPicPr>
          <p:cNvPr id="5" name="Picture 4">
            <a:extLst>
              <a:ext uri="{FF2B5EF4-FFF2-40B4-BE49-F238E27FC236}">
                <a16:creationId xmlns:a16="http://schemas.microsoft.com/office/drawing/2014/main" id="{75295409-EF54-04DA-42DC-763C856460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18120" y="1691640"/>
            <a:ext cx="3474720" cy="3474720"/>
          </a:xfrm>
          <a:prstGeom prst="rect">
            <a:avLst/>
          </a:prstGeom>
        </p:spPr>
      </p:pic>
    </p:spTree>
    <p:extLst>
      <p:ext uri="{BB962C8B-B14F-4D97-AF65-F5344CB8AC3E}">
        <p14:creationId xmlns:p14="http://schemas.microsoft.com/office/powerpoint/2010/main" val="25211196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6E6DE02-A883-B446-E446-CEF99F0E28A5}"/>
              </a:ext>
            </a:extLst>
          </p:cNvPr>
          <p:cNvSpPr>
            <a:spLocks noGrp="1"/>
          </p:cNvSpPr>
          <p:nvPr>
            <p:ph type="title"/>
          </p:nvPr>
        </p:nvSpPr>
        <p:spPr>
          <a:xfrm>
            <a:off x="289248" y="1123837"/>
            <a:ext cx="6451110" cy="1255469"/>
          </a:xfrm>
        </p:spPr>
        <p:txBody>
          <a:bodyPr>
            <a:normAutofit/>
          </a:bodyPr>
          <a:lstStyle/>
          <a:p>
            <a:r>
              <a:rPr lang="en-GB">
                <a:latin typeface="Algerian" panose="04020705040A02060702" pitchFamily="82" charset="0"/>
              </a:rPr>
              <a:t>Recommendations </a:t>
            </a:r>
          </a:p>
        </p:txBody>
      </p:sp>
      <p:sp>
        <p:nvSpPr>
          <p:cNvPr id="3" name="Content Placeholder 2">
            <a:extLst>
              <a:ext uri="{FF2B5EF4-FFF2-40B4-BE49-F238E27FC236}">
                <a16:creationId xmlns:a16="http://schemas.microsoft.com/office/drawing/2014/main" id="{DE59B256-A25C-7230-1E69-E913248EC375}"/>
              </a:ext>
            </a:extLst>
          </p:cNvPr>
          <p:cNvSpPr>
            <a:spLocks noGrp="1"/>
          </p:cNvSpPr>
          <p:nvPr>
            <p:ph idx="1"/>
          </p:nvPr>
        </p:nvSpPr>
        <p:spPr>
          <a:xfrm>
            <a:off x="289248" y="2510395"/>
            <a:ext cx="6451109" cy="3274586"/>
          </a:xfrm>
        </p:spPr>
        <p:txBody>
          <a:bodyPr anchor="t">
            <a:normAutofit/>
          </a:bodyPr>
          <a:lstStyle/>
          <a:p>
            <a:pPr>
              <a:buFont typeface="Wingdings" panose="05000000000000000000" pitchFamily="2" charset="2"/>
              <a:buChar char="v"/>
            </a:pPr>
            <a:r>
              <a:rPr lang="en-GB" sz="1900" b="1">
                <a:solidFill>
                  <a:srgbClr val="FFFFFF"/>
                </a:solidFill>
                <a:latin typeface="Algerian" panose="04020705040A02060702" pitchFamily="82" charset="0"/>
              </a:rPr>
              <a:t>Flight Foods Ltd should:</a:t>
            </a:r>
          </a:p>
          <a:p>
            <a:pPr>
              <a:buFont typeface="Wingdings" panose="05000000000000000000" pitchFamily="2" charset="2"/>
              <a:buChar char="v"/>
            </a:pPr>
            <a:r>
              <a:rPr lang="en-GB" sz="1900" b="1">
                <a:solidFill>
                  <a:srgbClr val="FFFFFF"/>
                </a:solidFill>
              </a:rPr>
              <a:t>Train all workers before they start work.</a:t>
            </a:r>
          </a:p>
          <a:p>
            <a:pPr>
              <a:buFont typeface="Wingdings" panose="05000000000000000000" pitchFamily="2" charset="2"/>
              <a:buChar char="v"/>
            </a:pPr>
            <a:r>
              <a:rPr lang="en-GB" sz="1900" b="1">
                <a:solidFill>
                  <a:srgbClr val="FFFFFF"/>
                </a:solidFill>
              </a:rPr>
              <a:t>Use simple English and pictures.</a:t>
            </a:r>
          </a:p>
          <a:p>
            <a:pPr>
              <a:buFont typeface="Wingdings" panose="05000000000000000000" pitchFamily="2" charset="2"/>
              <a:buChar char="v"/>
            </a:pPr>
            <a:r>
              <a:rPr lang="en-GB" sz="1900" b="1">
                <a:solidFill>
                  <a:srgbClr val="FFFFFF"/>
                </a:solidFill>
              </a:rPr>
              <a:t> Translate important information.</a:t>
            </a:r>
          </a:p>
          <a:p>
            <a:pPr>
              <a:buFont typeface="Wingdings" panose="05000000000000000000" pitchFamily="2" charset="2"/>
              <a:buChar char="v"/>
            </a:pPr>
            <a:r>
              <a:rPr lang="en-GB" sz="1900" b="1">
                <a:solidFill>
                  <a:srgbClr val="FFFFFF"/>
                </a:solidFill>
              </a:rPr>
              <a:t>Replace old noisy machines.</a:t>
            </a:r>
          </a:p>
          <a:p>
            <a:pPr>
              <a:buFont typeface="Wingdings" panose="05000000000000000000" pitchFamily="2" charset="2"/>
              <a:buChar char="v"/>
            </a:pPr>
            <a:r>
              <a:rPr lang="en-GB" sz="1900" b="1">
                <a:solidFill>
                  <a:srgbClr val="FFFFFF"/>
                </a:solidFill>
              </a:rPr>
              <a:t>Improve teamwork.</a:t>
            </a:r>
          </a:p>
          <a:p>
            <a:pPr>
              <a:buFont typeface="Wingdings" panose="05000000000000000000" pitchFamily="2" charset="2"/>
              <a:buChar char="v"/>
            </a:pPr>
            <a:r>
              <a:rPr lang="en-GB" sz="1900" b="1">
                <a:solidFill>
                  <a:srgbClr val="FFFFFF"/>
                </a:solidFill>
              </a:rPr>
              <a:t>Give managers communication training.</a:t>
            </a:r>
          </a:p>
          <a:p>
            <a:pPr>
              <a:buFont typeface="Wingdings" panose="05000000000000000000" pitchFamily="2" charset="2"/>
              <a:buChar char="v"/>
            </a:pPr>
            <a:r>
              <a:rPr lang="en-GB" sz="1900" b="1">
                <a:solidFill>
                  <a:srgbClr val="FFFFFF"/>
                </a:solidFill>
              </a:rPr>
              <a:t>Check food safety every day.</a:t>
            </a:r>
          </a:p>
        </p:txBody>
      </p:sp>
      <p:pic>
        <p:nvPicPr>
          <p:cNvPr id="5" name="Picture 4">
            <a:extLst>
              <a:ext uri="{FF2B5EF4-FFF2-40B4-BE49-F238E27FC236}">
                <a16:creationId xmlns:a16="http://schemas.microsoft.com/office/drawing/2014/main" id="{6EA4C5DF-6C29-DAFB-8521-9E7A327E72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52944" y="1265257"/>
            <a:ext cx="3778286" cy="4318041"/>
          </a:xfrm>
          <a:prstGeom prst="rect">
            <a:avLst/>
          </a:prstGeom>
        </p:spPr>
      </p:pic>
      <p:sp>
        <p:nvSpPr>
          <p:cNvPr id="23" name="Rectangle 22">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564665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514"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a:extLst>
              <a:ext uri="{FF2B5EF4-FFF2-40B4-BE49-F238E27FC236}">
                <a16:creationId xmlns:a16="http://schemas.microsoft.com/office/drawing/2014/main" id="{14066E8C-D870-804C-1B33-9648BCAC33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0771" y="2067970"/>
            <a:ext cx="3778286" cy="2712615"/>
          </a:xfrm>
          <a:prstGeom prst="rect">
            <a:avLst/>
          </a:prstGeom>
        </p:spPr>
      </p:pic>
      <p:sp>
        <p:nvSpPr>
          <p:cNvPr id="3" name="Content Placeholder 2">
            <a:extLst>
              <a:ext uri="{FF2B5EF4-FFF2-40B4-BE49-F238E27FC236}">
                <a16:creationId xmlns:a16="http://schemas.microsoft.com/office/drawing/2014/main" id="{2CE9C5B1-71D7-1C49-6B0B-A3D6880E998D}"/>
              </a:ext>
            </a:extLst>
          </p:cNvPr>
          <p:cNvSpPr>
            <a:spLocks noGrp="1"/>
          </p:cNvSpPr>
          <p:nvPr>
            <p:ph idx="1"/>
          </p:nvPr>
        </p:nvSpPr>
        <p:spPr>
          <a:xfrm>
            <a:off x="5515650" y="1360021"/>
            <a:ext cx="6451109" cy="4175540"/>
          </a:xfrm>
        </p:spPr>
        <p:txBody>
          <a:bodyPr anchor="t">
            <a:noAutofit/>
          </a:bodyPr>
          <a:lstStyle/>
          <a:p>
            <a:pPr>
              <a:buFont typeface="Wingdings" panose="05000000000000000000" pitchFamily="2" charset="2"/>
              <a:buChar char="v"/>
            </a:pPr>
            <a:r>
              <a:rPr lang="en-GB" b="1" dirty="0">
                <a:solidFill>
                  <a:srgbClr val="FFFFFF"/>
                </a:solidFill>
              </a:rPr>
              <a:t>In conclusion the case study shows that Flight Foods Ltd communications problems are caused by environmental noise, language differences, ages,    cultural diversity and emotional damage.</a:t>
            </a:r>
          </a:p>
          <a:p>
            <a:pPr>
              <a:buFont typeface="Wingdings" panose="05000000000000000000" pitchFamily="2" charset="2"/>
              <a:buChar char="v"/>
            </a:pPr>
            <a:r>
              <a:rPr lang="en-GB" b="1" dirty="0">
                <a:solidFill>
                  <a:srgbClr val="FFFFFF"/>
                </a:solidFill>
              </a:rPr>
              <a:t>By using the theories such as Shannon and Weaver, Berlo and Schramm explain why the barrier exist.</a:t>
            </a:r>
          </a:p>
          <a:p>
            <a:pPr>
              <a:buFont typeface="Wingdings" panose="05000000000000000000" pitchFamily="2" charset="2"/>
              <a:buChar char="v"/>
            </a:pPr>
            <a:r>
              <a:rPr lang="en-GB" b="1" dirty="0">
                <a:solidFill>
                  <a:srgbClr val="FFFFFF"/>
                </a:solidFill>
              </a:rPr>
              <a:t>Improving communication, training and workplace practices can reduce errors, improve food safety increase customers satisfaction. </a:t>
            </a:r>
          </a:p>
          <a:p>
            <a:pPr>
              <a:buFont typeface="Wingdings" panose="05000000000000000000" pitchFamily="2" charset="2"/>
              <a:buChar char="v"/>
            </a:pPr>
            <a:r>
              <a:rPr lang="en-GB" b="1" dirty="0">
                <a:solidFill>
                  <a:srgbClr val="FFFFFF"/>
                </a:solidFill>
              </a:rPr>
              <a:t>( Flight Foods Ltd case study 2006; Shannon and Weaver, 1949; Berlo, 1960; Schramm, 1954)</a:t>
            </a:r>
          </a:p>
        </p:txBody>
      </p:sp>
    </p:spTree>
    <p:extLst>
      <p:ext uri="{BB962C8B-B14F-4D97-AF65-F5344CB8AC3E}">
        <p14:creationId xmlns:p14="http://schemas.microsoft.com/office/powerpoint/2010/main" val="11971002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514"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8" name="Rectangle 47">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a:extLst>
              <a:ext uri="{FF2B5EF4-FFF2-40B4-BE49-F238E27FC236}">
                <a16:creationId xmlns:a16="http://schemas.microsoft.com/office/drawing/2014/main" id="{AE9678F8-065B-79D4-0B8D-FE3F122822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0771" y="2167998"/>
            <a:ext cx="3778286" cy="2512560"/>
          </a:xfrm>
          <a:prstGeom prst="rect">
            <a:avLst/>
          </a:prstGeom>
        </p:spPr>
      </p:pic>
      <p:sp>
        <p:nvSpPr>
          <p:cNvPr id="3" name="Content Placeholder 2">
            <a:extLst>
              <a:ext uri="{FF2B5EF4-FFF2-40B4-BE49-F238E27FC236}">
                <a16:creationId xmlns:a16="http://schemas.microsoft.com/office/drawing/2014/main" id="{621CC57E-8073-8A44-4121-605F5EBBFB07}"/>
              </a:ext>
            </a:extLst>
          </p:cNvPr>
          <p:cNvSpPr>
            <a:spLocks noGrp="1"/>
          </p:cNvSpPr>
          <p:nvPr>
            <p:ph idx="1"/>
          </p:nvPr>
        </p:nvSpPr>
        <p:spPr>
          <a:xfrm>
            <a:off x="5515650" y="1301355"/>
            <a:ext cx="6451109" cy="3274586"/>
          </a:xfrm>
        </p:spPr>
        <p:txBody>
          <a:bodyPr anchor="t">
            <a:noAutofit/>
          </a:bodyPr>
          <a:lstStyle/>
          <a:p>
            <a:r>
              <a:rPr lang="en-GB" b="1" i="1" dirty="0">
                <a:solidFill>
                  <a:srgbClr val="FFFFFF"/>
                </a:solidFill>
              </a:rPr>
              <a:t>Berlo, D.K. (1960) The Process of Communication: An Introduction to Theory and Practice. New York: Holt, Rinehart and Winston.</a:t>
            </a:r>
          </a:p>
          <a:p>
            <a:r>
              <a:rPr lang="en-GB" b="1" i="1" dirty="0">
                <a:solidFill>
                  <a:srgbClr val="FFFFFF"/>
                </a:solidFill>
              </a:rPr>
              <a:t>Flight Foods Ltd Case Study (2026) Communication Problems at Flight Foods Ltd. LCLM4003 Module Assessment.</a:t>
            </a:r>
          </a:p>
          <a:p>
            <a:r>
              <a:rPr lang="en-GB" b="1" i="1" dirty="0">
                <a:solidFill>
                  <a:srgbClr val="FFFFFF"/>
                </a:solidFill>
              </a:rPr>
              <a:t>Robbins, S.P. and Judge, T.A. (2023) Organisational Behaviour. 19th </a:t>
            </a:r>
            <a:r>
              <a:rPr lang="en-GB" b="1" i="1" dirty="0" err="1">
                <a:solidFill>
                  <a:srgbClr val="FFFFFF"/>
                </a:solidFill>
              </a:rPr>
              <a:t>edn</a:t>
            </a:r>
            <a:r>
              <a:rPr lang="en-GB" b="1" i="1" dirty="0">
                <a:solidFill>
                  <a:srgbClr val="FFFFFF"/>
                </a:solidFill>
              </a:rPr>
              <a:t>. Harlow: Pearson.</a:t>
            </a:r>
          </a:p>
          <a:p>
            <a:r>
              <a:rPr lang="en-GB" b="1" i="1" dirty="0">
                <a:solidFill>
                  <a:srgbClr val="FFFFFF"/>
                </a:solidFill>
              </a:rPr>
              <a:t>Schramm, W. (1954) The Process and Effects of Mass Communication. Urbana: University of Illinois Press.</a:t>
            </a:r>
          </a:p>
          <a:p>
            <a:r>
              <a:rPr lang="en-GB" b="1" i="1" dirty="0">
                <a:solidFill>
                  <a:srgbClr val="FFFFFF"/>
                </a:solidFill>
              </a:rPr>
              <a:t>Shannon, C.E. and Weaver, W. (1949) The Mathematical Theory of Communication. Urbana: University of Illinois Press.</a:t>
            </a:r>
          </a:p>
        </p:txBody>
      </p:sp>
    </p:spTree>
    <p:extLst>
      <p:ext uri="{BB962C8B-B14F-4D97-AF65-F5344CB8AC3E}">
        <p14:creationId xmlns:p14="http://schemas.microsoft.com/office/powerpoint/2010/main" val="2249243312"/>
      </p:ext>
    </p:extLst>
  </p:cSld>
  <p:clrMapOvr>
    <a:masterClrMapping/>
  </p:clrMapOvr>
</p:sld>
</file>

<file path=ppt/theme/theme1.xml><?xml version="1.0" encoding="utf-8"?>
<a:theme xmlns:a="http://schemas.openxmlformats.org/drawingml/2006/main" name="Frame">
  <a:themeElements>
    <a:clrScheme name="Custom 3">
      <a:dk1>
        <a:srgbClr val="000000"/>
      </a:dk1>
      <a:lt1>
        <a:srgbClr val="D8F1F6"/>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8" ma:contentTypeDescription="Create a new document." ma:contentTypeScope="" ma:versionID="ef1398e5eab938ff06efbeed064a9f51">
  <xsd:schema xmlns:xsd="http://www.w3.org/2001/XMLSchema" xmlns:xs="http://www.w3.org/2001/XMLSchema" xmlns:p="http://schemas.microsoft.com/office/2006/metadata/properties" xmlns:ns3="21f98238-5914-40fc-b2db-49ce196065c9" targetNamespace="http://schemas.microsoft.com/office/2006/metadata/properties" ma:root="true" ma:fieldsID="f4cba61242e68d864272a7cd48111315"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21f98238-5914-40fc-b2db-49ce196065c9"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4C13FAB-1845-4A0F-BCD3-26C3B704CD10}">
  <ds:schemaRefs>
    <ds:schemaRef ds:uri="http://schemas.microsoft.com/office/2006/metadata/contentType"/>
    <ds:schemaRef ds:uri="http://schemas.microsoft.com/office/2006/metadata/properties/metaAttributes"/>
    <ds:schemaRef ds:uri="http://www.w3.org/2000/xmlns/"/>
    <ds:schemaRef ds:uri="http://www.w3.org/2001/XMLSchema"/>
    <ds:schemaRef ds:uri="21f98238-5914-40fc-b2db-49ce196065c9"/>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067BBB3-7291-4403-B532-5F7627A78180}">
  <ds:schemaRefs>
    <ds:schemaRef ds:uri="http://schemas.microsoft.com/office/2006/documentManagement/types"/>
    <ds:schemaRef ds:uri="http://purl.org/dc/elements/1.1/"/>
    <ds:schemaRef ds:uri="http://schemas.microsoft.com/office/2006/metadata/properties"/>
    <ds:schemaRef ds:uri="http://www.w3.org/XML/1998/namespace"/>
    <ds:schemaRef ds:uri="http://purl.org/dc/terms/"/>
    <ds:schemaRef ds:uri="http://purl.org/dc/dcmitype/"/>
    <ds:schemaRef ds:uri="http://schemas.microsoft.com/office/infopath/2007/PartnerControls"/>
    <ds:schemaRef ds:uri="http://schemas.openxmlformats.org/package/2006/metadata/core-properties"/>
    <ds:schemaRef ds:uri="21f98238-5914-40fc-b2db-49ce196065c9"/>
  </ds:schemaRefs>
</ds:datastoreItem>
</file>

<file path=customXml/itemProps3.xml><?xml version="1.0" encoding="utf-8"?>
<ds:datastoreItem xmlns:ds="http://schemas.openxmlformats.org/officeDocument/2006/customXml" ds:itemID="{CF4BDFB6-3406-4EAE-BB3C-A0FD1BE72E7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Frame</Template>
  <TotalTime>1623</TotalTime>
  <Words>828</Words>
  <Application>Microsoft Macintosh PowerPoint</Application>
  <PresentationFormat>Widescreen</PresentationFormat>
  <Paragraphs>119</Paragraphs>
  <Slides>12</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Algerian</vt:lpstr>
      <vt:lpstr>Aptos</vt:lpstr>
      <vt:lpstr>Arial</vt:lpstr>
      <vt:lpstr>Arial Black</vt:lpstr>
      <vt:lpstr>Corbel</vt:lpstr>
      <vt:lpstr>Wingdings</vt:lpstr>
      <vt:lpstr>Wingdings 2</vt:lpstr>
      <vt:lpstr>Frame</vt:lpstr>
      <vt:lpstr>Group presentation(team 2) Effective team working and communication Modulo(LCM4003) Lecture: Mohammed Rahman Samba Traore  leader(2530261) Mohamoud Ahmed (2531707) Ibraulina Barreto (2534281) Raquel Miranda (2528408) </vt:lpstr>
      <vt:lpstr>PowerPoint Presentation</vt:lpstr>
      <vt:lpstr>PowerPoint Presentation</vt:lpstr>
      <vt:lpstr>Background of the case study</vt:lpstr>
      <vt:lpstr>Environmental noise </vt:lpstr>
      <vt:lpstr>Language communication</vt:lpstr>
      <vt:lpstr>Age difference </vt:lpstr>
      <vt:lpstr>Cultural Differences</vt:lpstr>
      <vt:lpstr>Emotional barrier </vt:lpstr>
      <vt:lpstr>Recommendations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presentation(team 2) Effective team working and communication Modulo(LCM4003) Lecture: Mohammed Rahman Samba Traore  leader(2530261) Mohamoud Ahmed (2531707) Ibraulina Barreto (2534281) Raquel Miranda (2528408) </dc:title>
  <dc:creator>Raquel Alexandra Almeida Miranda (2528408)</dc:creator>
  <cp:lastModifiedBy>Samba Traore</cp:lastModifiedBy>
  <cp:revision>23</cp:revision>
  <dcterms:created xsi:type="dcterms:W3CDTF">2026-07-19T11:07:01Z</dcterms:created>
  <dcterms:modified xsi:type="dcterms:W3CDTF">2026-07-26T10:43:26Z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y fmtid="{D5CDD505-2E9C-101B-9397-08002B2CF9AE}" pid="3" name="MediaServiceImageTags">
    <vt:lpwstr/>
  </property>
</Properties>
</file>