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F3E46A-A874-85CB-F452-4CB3FBFBAC99}" v="67" dt="2023-12-13T16:24:37.671"/>
    <p1510:client id="{F29C3464-97F8-482A-BF39-65CECAC1FC77}" v="201" dt="2023-12-13T16:20:33.9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12/13/2023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46246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12/13/2023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76591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12/13/2023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67246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12/13/2023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66446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12/13/2023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23860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12/13/2023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91301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12/13/2023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993101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12/13/2023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2971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12/13/2023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2962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12/13/2023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57993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12/13/2023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3965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12/13/2023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15237383"/>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06" r:id="rId6"/>
    <p:sldLayoutId id="2147483802" r:id="rId7"/>
    <p:sldLayoutId id="2147483803" r:id="rId8"/>
    <p:sldLayoutId id="2147483804" r:id="rId9"/>
    <p:sldLayoutId id="2147483805" r:id="rId10"/>
    <p:sldLayoutId id="2147483807"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662762" y="552156"/>
            <a:ext cx="6251110" cy="1905391"/>
          </a:xfrm>
        </p:spPr>
        <p:txBody>
          <a:bodyPr anchor="b">
            <a:normAutofit/>
          </a:bodyPr>
          <a:lstStyle/>
          <a:p>
            <a:r>
              <a:rPr lang="en-GB">
                <a:ea typeface="+mj-lt"/>
                <a:cs typeface="+mj-lt"/>
              </a:rPr>
              <a:t>What is COBIT?</a:t>
            </a:r>
            <a:endParaRPr lang="en-US"/>
          </a:p>
        </p:txBody>
      </p:sp>
      <p:sp>
        <p:nvSpPr>
          <p:cNvPr id="3" name="Subtitle 2"/>
          <p:cNvSpPr>
            <a:spLocks noGrp="1"/>
          </p:cNvSpPr>
          <p:nvPr>
            <p:ph type="subTitle" idx="1"/>
          </p:nvPr>
        </p:nvSpPr>
        <p:spPr>
          <a:xfrm>
            <a:off x="4867914" y="2281623"/>
            <a:ext cx="7179187" cy="1856075"/>
          </a:xfrm>
        </p:spPr>
        <p:txBody>
          <a:bodyPr vert="horz" lIns="91440" tIns="45720" rIns="91440" bIns="45720" rtlCol="0" anchor="t">
            <a:noAutofit/>
          </a:bodyPr>
          <a:lstStyle/>
          <a:p>
            <a:pPr>
              <a:lnSpc>
                <a:spcPct val="100000"/>
              </a:lnSpc>
            </a:pPr>
            <a:r>
              <a:rPr lang="en-GB" sz="1400" dirty="0">
                <a:latin typeface="Arial Nova"/>
              </a:rPr>
              <a:t>COBIT is an IT governance framework for businesses wanting to implement, monitor and improve IT management best practices. COBIT is the acronym for Control Objectives for Information and Related Technologies. </a:t>
            </a:r>
            <a:endParaRPr lang="en-US" sz="1400"/>
          </a:p>
          <a:p>
            <a:pPr>
              <a:lnSpc>
                <a:spcPct val="100000"/>
              </a:lnSpc>
            </a:pPr>
            <a:r>
              <a:rPr lang="en-GB" sz="1400" dirty="0">
                <a:latin typeface="Arial Nova"/>
              </a:rPr>
              <a:t>The COBIT framework was created by ISACA to bridge the crucial gap between technical issues, business risks and control requirements. COBIT can be implemented in any organization from any industry to ensure quality, control and reliability of information systems. In the United States, COBIT is the most used framework for achieving compliance with the Sarbanes-Oxley Act (SOX).</a:t>
            </a:r>
            <a:endParaRPr lang="en-GB" sz="1400" dirty="0"/>
          </a:p>
        </p:txBody>
      </p:sp>
      <p:sp>
        <p:nvSpPr>
          <p:cNvPr id="29"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CBA365"/>
          </a:solidFill>
          <a:ln w="38100" cap="rnd">
            <a:solidFill>
              <a:srgbClr val="CBA36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ed pencils inside a pencil holder which is on top of a wood table">
            <a:extLst>
              <a:ext uri="{FF2B5EF4-FFF2-40B4-BE49-F238E27FC236}">
                <a16:creationId xmlns:a16="http://schemas.microsoft.com/office/drawing/2014/main" id="{57F444FB-3B51-5D73-624B-AC67448B188F}"/>
              </a:ext>
            </a:extLst>
          </p:cNvPr>
          <p:cNvPicPr>
            <a:picLocks noChangeAspect="1"/>
          </p:cNvPicPr>
          <p:nvPr/>
        </p:nvPicPr>
        <p:blipFill rotWithShape="1">
          <a:blip r:embed="rId2"/>
          <a:srcRect l="49523" r="514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38306C-7138-FFD4-B871-8526E08F14EA}"/>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ea typeface="+mj-lt"/>
                <a:cs typeface="+mj-lt"/>
              </a:rPr>
              <a:t>What are the principles of COBIT?</a:t>
            </a:r>
            <a:endParaRPr lang="en-US" sz="6100"/>
          </a:p>
        </p:txBody>
      </p:sp>
      <p:sp>
        <p:nvSpPr>
          <p:cNvPr id="1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5F035"/>
          </a:solidFill>
          <a:ln w="38100" cap="rnd">
            <a:solidFill>
              <a:srgbClr val="F5F03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CF91C7-1F31-C81F-79B3-00D332B3BC82}"/>
              </a:ext>
            </a:extLst>
          </p:cNvPr>
          <p:cNvSpPr>
            <a:spLocks noGrp="1"/>
          </p:cNvSpPr>
          <p:nvPr>
            <p:ph idx="1"/>
          </p:nvPr>
        </p:nvSpPr>
        <p:spPr>
          <a:xfrm>
            <a:off x="5297762" y="2706624"/>
            <a:ext cx="6251110" cy="3483864"/>
          </a:xfrm>
        </p:spPr>
        <p:txBody>
          <a:bodyPr vert="horz" lIns="91440" tIns="45720" rIns="91440" bIns="45720" rtlCol="0">
            <a:normAutofit/>
          </a:bodyPr>
          <a:lstStyle/>
          <a:p>
            <a:pPr>
              <a:lnSpc>
                <a:spcPct val="100000"/>
              </a:lnSpc>
            </a:pPr>
            <a:r>
              <a:rPr lang="en-GB" sz="2000">
                <a:latin typeface="Arial Nova"/>
                <a:ea typeface="+mn-lt"/>
                <a:cs typeface="+mn-lt"/>
              </a:rPr>
              <a:t>COBIT is based on five key principles for IT enterprise governance: </a:t>
            </a:r>
          </a:p>
          <a:p>
            <a:pPr>
              <a:lnSpc>
                <a:spcPct val="100000"/>
              </a:lnSpc>
            </a:pPr>
            <a:r>
              <a:rPr lang="en-GB" sz="2000">
                <a:latin typeface="Arial Nova"/>
                <a:ea typeface="+mn-lt"/>
                <a:cs typeface="+mn-lt"/>
              </a:rPr>
              <a:t>Principle 1: Meeting Stakeholder Needs </a:t>
            </a:r>
          </a:p>
          <a:p>
            <a:pPr>
              <a:lnSpc>
                <a:spcPct val="100000"/>
              </a:lnSpc>
            </a:pPr>
            <a:r>
              <a:rPr lang="en-GB" sz="2000">
                <a:latin typeface="Arial Nova"/>
                <a:ea typeface="+mn-lt"/>
                <a:cs typeface="+mn-lt"/>
              </a:rPr>
              <a:t>Principle 2: Covering the Enterprise End-to-End </a:t>
            </a:r>
          </a:p>
          <a:p>
            <a:pPr>
              <a:lnSpc>
                <a:spcPct val="100000"/>
              </a:lnSpc>
            </a:pPr>
            <a:r>
              <a:rPr lang="en-GB" sz="2000">
                <a:latin typeface="Arial Nova"/>
                <a:ea typeface="+mn-lt"/>
                <a:cs typeface="+mn-lt"/>
              </a:rPr>
              <a:t>Principle 3: Applying a Single Integrated Framework </a:t>
            </a:r>
          </a:p>
          <a:p>
            <a:pPr>
              <a:lnSpc>
                <a:spcPct val="100000"/>
              </a:lnSpc>
            </a:pPr>
            <a:r>
              <a:rPr lang="en-GB" sz="2000">
                <a:latin typeface="Arial Nova"/>
                <a:ea typeface="+mn-lt"/>
                <a:cs typeface="+mn-lt"/>
              </a:rPr>
              <a:t>Principle 4: Enabling a Holistic Approach Principle 5: Separating Governance from Management</a:t>
            </a:r>
            <a:endParaRPr lang="en-GB" sz="2000">
              <a:latin typeface="Arial Nova"/>
            </a:endParaRPr>
          </a:p>
        </p:txBody>
      </p:sp>
      <p:pic>
        <p:nvPicPr>
          <p:cNvPr id="15" name="Picture 14" descr="Light bulb on yellow background with sketched light beams and cord">
            <a:extLst>
              <a:ext uri="{FF2B5EF4-FFF2-40B4-BE49-F238E27FC236}">
                <a16:creationId xmlns:a16="http://schemas.microsoft.com/office/drawing/2014/main" id="{34E69B55-3E88-BC24-6859-701F190B6E7C}"/>
              </a:ext>
            </a:extLst>
          </p:cNvPr>
          <p:cNvPicPr>
            <a:picLocks noChangeAspect="1"/>
          </p:cNvPicPr>
          <p:nvPr/>
        </p:nvPicPr>
        <p:blipFill rotWithShape="1">
          <a:blip r:embed="rId2"/>
          <a:srcRect l="50272" r="7948"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250569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8306C-7138-FFD4-B871-8526E08F14EA}"/>
              </a:ext>
            </a:extLst>
          </p:cNvPr>
          <p:cNvSpPr>
            <a:spLocks noGrp="1"/>
          </p:cNvSpPr>
          <p:nvPr>
            <p:ph type="title"/>
          </p:nvPr>
        </p:nvSpPr>
        <p:spPr/>
        <p:txBody>
          <a:bodyPr>
            <a:noAutofit/>
          </a:bodyPr>
          <a:lstStyle/>
          <a:p>
            <a:r>
              <a:rPr lang="en-GB" sz="3600" dirty="0">
                <a:solidFill>
                  <a:schemeClr val="accent2">
                    <a:lumMod val="50000"/>
                  </a:schemeClr>
                </a:solidFill>
                <a:latin typeface="The Serif Hand Black"/>
                <a:ea typeface="+mj-lt"/>
                <a:cs typeface="+mj-lt"/>
              </a:rPr>
              <a:t>The framework also identifies seven aspects of governance that need to align in order to support the five principles above: </a:t>
            </a:r>
            <a:endParaRPr lang="en-US" sz="4400">
              <a:solidFill>
                <a:schemeClr val="accent2">
                  <a:lumMod val="50000"/>
                </a:schemeClr>
              </a:solidFill>
              <a:latin typeface="The Serif Hand Black"/>
            </a:endParaRPr>
          </a:p>
        </p:txBody>
      </p:sp>
      <p:sp>
        <p:nvSpPr>
          <p:cNvPr id="3" name="Content Placeholder 2">
            <a:extLst>
              <a:ext uri="{FF2B5EF4-FFF2-40B4-BE49-F238E27FC236}">
                <a16:creationId xmlns:a16="http://schemas.microsoft.com/office/drawing/2014/main" id="{CBCF91C7-1F31-C81F-79B3-00D332B3BC82}"/>
              </a:ext>
            </a:extLst>
          </p:cNvPr>
          <p:cNvSpPr>
            <a:spLocks noGrp="1"/>
          </p:cNvSpPr>
          <p:nvPr>
            <p:ph idx="1"/>
          </p:nvPr>
        </p:nvSpPr>
        <p:spPr/>
        <p:txBody>
          <a:bodyPr vert="horz" lIns="91440" tIns="45720" rIns="91440" bIns="45720" rtlCol="0" anchor="t">
            <a:normAutofit/>
          </a:bodyPr>
          <a:lstStyle/>
          <a:p>
            <a:r>
              <a:rPr lang="en-GB" dirty="0">
                <a:latin typeface="Calibri"/>
                <a:ea typeface="+mn-lt"/>
                <a:cs typeface="+mn-lt"/>
              </a:rPr>
              <a:t>Principles, Policies and Frameworks </a:t>
            </a:r>
            <a:endParaRPr lang="en-US">
              <a:latin typeface="Calibri"/>
              <a:ea typeface="+mn-lt"/>
              <a:cs typeface="+mn-lt"/>
            </a:endParaRPr>
          </a:p>
          <a:p>
            <a:r>
              <a:rPr lang="en-GB" dirty="0">
                <a:latin typeface="Calibri"/>
                <a:ea typeface="+mn-lt"/>
                <a:cs typeface="+mn-lt"/>
              </a:rPr>
              <a:t>Processes </a:t>
            </a:r>
            <a:endParaRPr lang="en-US">
              <a:latin typeface="Calibri"/>
              <a:ea typeface="+mn-lt"/>
              <a:cs typeface="+mn-lt"/>
            </a:endParaRPr>
          </a:p>
          <a:p>
            <a:r>
              <a:rPr lang="en-GB" dirty="0">
                <a:latin typeface="Calibri"/>
                <a:ea typeface="+mn-lt"/>
                <a:cs typeface="+mn-lt"/>
              </a:rPr>
              <a:t>Organizational Structures Culture, </a:t>
            </a:r>
            <a:endParaRPr lang="en-US">
              <a:latin typeface="Calibri"/>
              <a:ea typeface="+mn-lt"/>
              <a:cs typeface="+mn-lt"/>
            </a:endParaRPr>
          </a:p>
          <a:p>
            <a:r>
              <a:rPr lang="en-GB" dirty="0">
                <a:latin typeface="Calibri"/>
                <a:ea typeface="+mn-lt"/>
                <a:cs typeface="+mn-lt"/>
              </a:rPr>
              <a:t>Ethics and </a:t>
            </a:r>
            <a:r>
              <a:rPr lang="en-GB" dirty="0" err="1">
                <a:latin typeface="Calibri"/>
                <a:ea typeface="+mn-lt"/>
                <a:cs typeface="+mn-lt"/>
              </a:rPr>
              <a:t>Behavior</a:t>
            </a:r>
            <a:r>
              <a:rPr lang="en-GB" dirty="0">
                <a:latin typeface="Calibri"/>
                <a:ea typeface="+mn-lt"/>
                <a:cs typeface="+mn-lt"/>
              </a:rPr>
              <a:t> Information Services, </a:t>
            </a:r>
            <a:endParaRPr lang="en-US">
              <a:latin typeface="Calibri"/>
              <a:ea typeface="+mn-lt"/>
              <a:cs typeface="+mn-lt"/>
            </a:endParaRPr>
          </a:p>
          <a:p>
            <a:r>
              <a:rPr lang="en-GB" dirty="0">
                <a:latin typeface="Calibri"/>
                <a:ea typeface="+mn-lt"/>
                <a:cs typeface="+mn-lt"/>
              </a:rPr>
              <a:t>Infrastructure and Applications People, Skills and Competencies </a:t>
            </a:r>
            <a:endParaRPr lang="en-US" dirty="0">
              <a:latin typeface="Calibri"/>
            </a:endParaRPr>
          </a:p>
        </p:txBody>
      </p:sp>
    </p:spTree>
    <p:extLst>
      <p:ext uri="{BB962C8B-B14F-4D97-AF65-F5344CB8AC3E}">
        <p14:creationId xmlns:p14="http://schemas.microsoft.com/office/powerpoint/2010/main" val="1656184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8AA60-522A-1BA9-6D09-3B233D638F89}"/>
              </a:ext>
            </a:extLst>
          </p:cNvPr>
          <p:cNvSpPr>
            <a:spLocks noGrp="1"/>
          </p:cNvSpPr>
          <p:nvPr>
            <p:ph type="title"/>
          </p:nvPr>
        </p:nvSpPr>
        <p:spPr/>
        <p:txBody>
          <a:bodyPr/>
          <a:lstStyle/>
          <a:p>
            <a:r>
              <a:rPr lang="en-GB" dirty="0">
                <a:solidFill>
                  <a:schemeClr val="accent2">
                    <a:lumMod val="50000"/>
                  </a:schemeClr>
                </a:solidFill>
                <a:ea typeface="+mj-lt"/>
                <a:cs typeface="+mj-lt"/>
              </a:rPr>
              <a:t>Who is its sponsor?</a:t>
            </a:r>
            <a:endParaRPr lang="en-US" dirty="0">
              <a:solidFill>
                <a:schemeClr val="accent2">
                  <a:lumMod val="50000"/>
                </a:schemeClr>
              </a:solidFill>
            </a:endParaRPr>
          </a:p>
        </p:txBody>
      </p:sp>
      <p:sp>
        <p:nvSpPr>
          <p:cNvPr id="3" name="Content Placeholder 2">
            <a:extLst>
              <a:ext uri="{FF2B5EF4-FFF2-40B4-BE49-F238E27FC236}">
                <a16:creationId xmlns:a16="http://schemas.microsoft.com/office/drawing/2014/main" id="{4EA9EC87-6CC9-C96A-F39E-8884AFAF34D6}"/>
              </a:ext>
            </a:extLst>
          </p:cNvPr>
          <p:cNvSpPr>
            <a:spLocks noGrp="1"/>
          </p:cNvSpPr>
          <p:nvPr>
            <p:ph idx="1"/>
          </p:nvPr>
        </p:nvSpPr>
        <p:spPr/>
        <p:txBody>
          <a:bodyPr vert="horz" lIns="91440" tIns="45720" rIns="91440" bIns="45720" rtlCol="0" anchor="t">
            <a:normAutofit/>
          </a:bodyPr>
          <a:lstStyle/>
          <a:p>
            <a:r>
              <a:rPr lang="en-GB" sz="2400" dirty="0">
                <a:latin typeface="Arial Nova"/>
                <a:ea typeface="+mn-lt"/>
                <a:cs typeface="+mn-lt"/>
              </a:rPr>
              <a:t>The global organization sponsors and drives the COBIT framework. ISACA originally stood for "Information Systems Audit and Control Association," but the organization now simply goes by ISACA </a:t>
            </a:r>
            <a:r>
              <a:rPr lang="en-GB" sz="2400" err="1">
                <a:latin typeface="Arial Nova"/>
                <a:ea typeface="+mn-lt"/>
                <a:cs typeface="+mn-lt"/>
              </a:rPr>
              <a:t>ISACA</a:t>
            </a:r>
            <a:r>
              <a:rPr lang="en-GB" sz="2400" dirty="0">
                <a:latin typeface="Arial Nova"/>
                <a:ea typeface="+mn-lt"/>
                <a:cs typeface="+mn-lt"/>
              </a:rPr>
              <a:t> sets and develops guidance and controls for information governance, control, security and audit professionals.</a:t>
            </a:r>
            <a:endParaRPr lang="en-GB" sz="2400" dirty="0">
              <a:latin typeface="Arial Nova"/>
            </a:endParaRPr>
          </a:p>
        </p:txBody>
      </p:sp>
    </p:spTree>
    <p:extLst>
      <p:ext uri="{BB962C8B-B14F-4D97-AF65-F5344CB8AC3E}">
        <p14:creationId xmlns:p14="http://schemas.microsoft.com/office/powerpoint/2010/main" val="1978556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6E2A2-F2F8-848B-9248-1CAA45374E77}"/>
              </a:ext>
            </a:extLst>
          </p:cNvPr>
          <p:cNvSpPr>
            <a:spLocks noGrp="1"/>
          </p:cNvSpPr>
          <p:nvPr>
            <p:ph type="title"/>
          </p:nvPr>
        </p:nvSpPr>
        <p:spPr>
          <a:xfrm>
            <a:off x="5297762" y="329184"/>
            <a:ext cx="6251110" cy="1783080"/>
          </a:xfrm>
        </p:spPr>
        <p:txBody>
          <a:bodyPr anchor="b">
            <a:normAutofit/>
          </a:bodyPr>
          <a:lstStyle/>
          <a:p>
            <a:r>
              <a:rPr lang="en-GB" sz="6700">
                <a:ea typeface="+mj-lt"/>
                <a:cs typeface="+mj-lt"/>
              </a:rPr>
              <a:t>What does it accomplish?</a:t>
            </a:r>
            <a:endParaRPr lang="en-US" sz="67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4E86B8"/>
          </a:solidFill>
          <a:ln w="38100" cap="rnd">
            <a:solidFill>
              <a:srgbClr val="4E86B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AFC95E-CE78-EF61-2BA7-BBA9B034348A}"/>
              </a:ext>
            </a:extLst>
          </p:cNvPr>
          <p:cNvSpPr>
            <a:spLocks noGrp="1"/>
          </p:cNvSpPr>
          <p:nvPr>
            <p:ph idx="1"/>
          </p:nvPr>
        </p:nvSpPr>
        <p:spPr>
          <a:xfrm>
            <a:off x="4760455" y="2706624"/>
            <a:ext cx="6788417" cy="3483864"/>
          </a:xfrm>
        </p:spPr>
        <p:txBody>
          <a:bodyPr vert="horz" lIns="91440" tIns="45720" rIns="91440" bIns="45720" rtlCol="0" anchor="t">
            <a:normAutofit/>
          </a:bodyPr>
          <a:lstStyle/>
          <a:p>
            <a:pPr>
              <a:lnSpc>
                <a:spcPct val="100000"/>
              </a:lnSpc>
            </a:pPr>
            <a:r>
              <a:rPr lang="en-GB" sz="1300" dirty="0">
                <a:latin typeface="Arial Nova"/>
                <a:ea typeface="+mn-lt"/>
                <a:cs typeface="+mn-lt"/>
              </a:rPr>
              <a:t>The goal of the COBIT framework is to provide a common language for IT professionals, business executives and compliance auditors to communicate with each other about IT controls, goals, objectives and outcomes. Without a common language, an enterprise under audit runs the risk of having to educate individual auditors about when, where, how and why specific IT controls were created. COBIT incorporates more than just technical standards for IT managers. The framework supports business requirements through the combined application of IT, related sources and processes. </a:t>
            </a:r>
          </a:p>
          <a:p>
            <a:pPr marL="0" indent="0">
              <a:lnSpc>
                <a:spcPct val="100000"/>
              </a:lnSpc>
              <a:buNone/>
            </a:pPr>
            <a:r>
              <a:rPr lang="en-GB" sz="1300" dirty="0">
                <a:latin typeface="Arial Nova"/>
                <a:ea typeface="+mn-lt"/>
                <a:cs typeface="+mn-lt"/>
              </a:rPr>
              <a:t>Two main parameters provided are: </a:t>
            </a:r>
          </a:p>
          <a:p>
            <a:pPr>
              <a:lnSpc>
                <a:spcPct val="100000"/>
              </a:lnSpc>
            </a:pPr>
            <a:r>
              <a:rPr lang="en-GB" sz="1300" dirty="0">
                <a:latin typeface="Arial Nova"/>
                <a:ea typeface="+mn-lt"/>
                <a:cs typeface="+mn-lt"/>
              </a:rPr>
              <a:t>Control: Includes IT management procedures, practices, policies and structures designed to provide an acceptable level of assurance that business goals will be met. </a:t>
            </a:r>
          </a:p>
          <a:p>
            <a:pPr>
              <a:lnSpc>
                <a:spcPct val="100000"/>
              </a:lnSpc>
            </a:pPr>
            <a:r>
              <a:rPr lang="en-GB" sz="1300" dirty="0">
                <a:latin typeface="Arial Nova"/>
                <a:ea typeface="+mn-lt"/>
                <a:cs typeface="+mn-lt"/>
              </a:rPr>
              <a:t>IT control objective: Defines the level of acceptable results to be attained by implementing control procedures concerning a particular IT operation. </a:t>
            </a:r>
            <a:endParaRPr lang="en-GB" sz="1300" dirty="0">
              <a:latin typeface="Arial Nova"/>
            </a:endParaRPr>
          </a:p>
        </p:txBody>
      </p:sp>
      <p:pic>
        <p:nvPicPr>
          <p:cNvPr id="5" name="Picture 4" descr="Graph on document with pen">
            <a:extLst>
              <a:ext uri="{FF2B5EF4-FFF2-40B4-BE49-F238E27FC236}">
                <a16:creationId xmlns:a16="http://schemas.microsoft.com/office/drawing/2014/main" id="{3412351F-5368-521C-51F6-A97BF7B91F94}"/>
              </a:ext>
            </a:extLst>
          </p:cNvPr>
          <p:cNvPicPr>
            <a:picLocks noChangeAspect="1"/>
          </p:cNvPicPr>
          <p:nvPr/>
        </p:nvPicPr>
        <p:blipFill rotWithShape="1">
          <a:blip r:embed="rId2"/>
          <a:srcRect l="34394" r="20342"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194585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6E2A2-F2F8-848B-9248-1CAA45374E77}"/>
              </a:ext>
            </a:extLst>
          </p:cNvPr>
          <p:cNvSpPr>
            <a:spLocks noGrp="1"/>
          </p:cNvSpPr>
          <p:nvPr>
            <p:ph type="title"/>
          </p:nvPr>
        </p:nvSpPr>
        <p:spPr>
          <a:xfrm>
            <a:off x="576072" y="238539"/>
            <a:ext cx="11018520" cy="1434415"/>
          </a:xfrm>
        </p:spPr>
        <p:txBody>
          <a:bodyPr anchor="b">
            <a:normAutofit/>
          </a:bodyPr>
          <a:lstStyle/>
          <a:p>
            <a:r>
              <a:rPr lang="en-GB" sz="7200">
                <a:ea typeface="+mj-lt"/>
                <a:cs typeface="+mj-lt"/>
              </a:rPr>
              <a:t>What is COSO?</a:t>
            </a:r>
            <a:endParaRPr lang="en-US" sz="7200">
              <a:ea typeface="+mj-lt"/>
              <a:cs typeface="+mj-lt"/>
            </a:endParaRPr>
          </a:p>
        </p:txBody>
      </p:sp>
      <p:sp>
        <p:nvSpPr>
          <p:cNvPr id="2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4881B2"/>
          </a:solidFill>
          <a:ln w="38100" cap="rnd">
            <a:solidFill>
              <a:srgbClr val="4881B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AFC95E-CE78-EF61-2BA7-BBA9B034348A}"/>
              </a:ext>
            </a:extLst>
          </p:cNvPr>
          <p:cNvSpPr>
            <a:spLocks noGrp="1"/>
          </p:cNvSpPr>
          <p:nvPr>
            <p:ph idx="1"/>
          </p:nvPr>
        </p:nvSpPr>
        <p:spPr>
          <a:xfrm>
            <a:off x="572493" y="2090854"/>
            <a:ext cx="7035936" cy="4099634"/>
          </a:xfrm>
        </p:spPr>
        <p:txBody>
          <a:bodyPr vert="horz" lIns="91440" tIns="45720" rIns="91440" bIns="45720" rtlCol="0" anchor="t">
            <a:normAutofit/>
          </a:bodyPr>
          <a:lstStyle/>
          <a:p>
            <a:pPr>
              <a:lnSpc>
                <a:spcPct val="100000"/>
              </a:lnSpc>
            </a:pPr>
            <a:r>
              <a:rPr lang="en-GB" sz="1100" dirty="0">
                <a:latin typeface="Arial Nova"/>
                <a:ea typeface="+mn-lt"/>
                <a:cs typeface="+mn-lt"/>
              </a:rPr>
              <a:t>COSO is an abbreviation for Committee of Sponsoring Organizations of the Treadway Commission (COSO).</a:t>
            </a:r>
            <a:endParaRPr lang="en-US" sz="1100" dirty="0">
              <a:latin typeface="Arial Nova"/>
            </a:endParaRPr>
          </a:p>
          <a:p>
            <a:pPr>
              <a:lnSpc>
                <a:spcPct val="100000"/>
              </a:lnSpc>
            </a:pPr>
            <a:r>
              <a:rPr lang="en-GB" sz="1100" dirty="0">
                <a:latin typeface="Arial Nova"/>
                <a:ea typeface="+mn-lt"/>
                <a:cs typeface="+mn-lt"/>
              </a:rPr>
              <a:t>It is a framework that guides organisation on how to develop a strong, effective internal control system.</a:t>
            </a:r>
          </a:p>
          <a:p>
            <a:pPr>
              <a:lnSpc>
                <a:spcPct val="100000"/>
              </a:lnSpc>
              <a:buNone/>
            </a:pPr>
            <a:r>
              <a:rPr lang="en-GB" sz="1100" dirty="0">
                <a:latin typeface="Arial Nova"/>
                <a:ea typeface="+mn-lt"/>
                <a:cs typeface="+mn-lt"/>
              </a:rPr>
              <a:t>Mission: The Committee of Sponsoring Organizations’ (COSO) mission is to help organizations improve performance by developing thought leadership that enhances internal control, risk management, governance and fraud deterrence.</a:t>
            </a:r>
            <a:endParaRPr lang="en-GB" sz="1100" dirty="0">
              <a:latin typeface="Arial Nova"/>
            </a:endParaRPr>
          </a:p>
          <a:p>
            <a:pPr>
              <a:lnSpc>
                <a:spcPct val="100000"/>
              </a:lnSpc>
              <a:buNone/>
            </a:pPr>
            <a:r>
              <a:rPr lang="en-GB" sz="1100" dirty="0">
                <a:latin typeface="Arial Nova"/>
                <a:ea typeface="+mn-lt"/>
                <a:cs typeface="+mn-lt"/>
              </a:rPr>
              <a:t>Vision: COSO’s vision is to be globally recognized as an authority on internal control and a thought leader on risk management, governance and fraud deterrence.</a:t>
            </a:r>
            <a:endParaRPr lang="en-GB" sz="1100" dirty="0">
              <a:latin typeface="Arial Nova"/>
            </a:endParaRPr>
          </a:p>
          <a:p>
            <a:pPr>
              <a:lnSpc>
                <a:spcPct val="100000"/>
              </a:lnSpc>
              <a:buNone/>
            </a:pPr>
            <a:endParaRPr lang="en-GB" sz="1100" dirty="0">
              <a:latin typeface="Arial Nova"/>
            </a:endParaRPr>
          </a:p>
          <a:p>
            <a:pPr>
              <a:lnSpc>
                <a:spcPct val="100000"/>
              </a:lnSpc>
              <a:buNone/>
            </a:pPr>
            <a:r>
              <a:rPr lang="en-GB" sz="1100" dirty="0">
                <a:latin typeface="Arial Nova"/>
                <a:ea typeface="+mn-lt"/>
                <a:cs typeface="+mn-lt"/>
              </a:rPr>
              <a:t>The original COSO framework was developed in 1992, with the most recent version published in 2013. To understand the framework, you must understand what it covers. According to COSO, internal control:</a:t>
            </a:r>
            <a:endParaRPr lang="en-GB" sz="1100" dirty="0">
              <a:latin typeface="Arial Nova"/>
            </a:endParaRPr>
          </a:p>
          <a:p>
            <a:pPr>
              <a:lnSpc>
                <a:spcPct val="100000"/>
              </a:lnSpc>
              <a:buNone/>
            </a:pPr>
            <a:r>
              <a:rPr lang="en-GB" sz="1100" dirty="0">
                <a:latin typeface="Arial Nova"/>
                <a:ea typeface="+mn-lt"/>
                <a:cs typeface="+mn-lt"/>
              </a:rPr>
              <a:t>Focuses on achieving objectives in operations, reporting and/or compliance</a:t>
            </a:r>
            <a:endParaRPr lang="en-GB" sz="1100" dirty="0">
              <a:latin typeface="Arial Nova"/>
            </a:endParaRPr>
          </a:p>
          <a:p>
            <a:pPr>
              <a:lnSpc>
                <a:spcPct val="100000"/>
              </a:lnSpc>
              <a:buNone/>
            </a:pPr>
            <a:r>
              <a:rPr lang="en-GB" sz="1100" dirty="0">
                <a:latin typeface="Arial Nova"/>
                <a:ea typeface="+mn-lt"/>
                <a:cs typeface="+mn-lt"/>
              </a:rPr>
              <a:t>Is an ongoing process</a:t>
            </a:r>
            <a:endParaRPr lang="en-GB" sz="1100" dirty="0">
              <a:latin typeface="Arial Nova"/>
            </a:endParaRPr>
          </a:p>
          <a:p>
            <a:pPr>
              <a:lnSpc>
                <a:spcPct val="100000"/>
              </a:lnSpc>
              <a:buNone/>
            </a:pPr>
            <a:r>
              <a:rPr lang="en-GB" sz="1100" dirty="0">
                <a:latin typeface="Arial Nova"/>
                <a:ea typeface="+mn-lt"/>
                <a:cs typeface="+mn-lt"/>
              </a:rPr>
              <a:t>Depends on people's actions, not merely written policies and procedures</a:t>
            </a:r>
            <a:endParaRPr lang="en-GB" sz="1100" dirty="0">
              <a:latin typeface="Arial Nova"/>
            </a:endParaRPr>
          </a:p>
          <a:p>
            <a:pPr>
              <a:lnSpc>
                <a:spcPct val="100000"/>
              </a:lnSpc>
              <a:buNone/>
            </a:pPr>
            <a:r>
              <a:rPr lang="en-GB" sz="1100" dirty="0">
                <a:latin typeface="Arial Nova"/>
                <a:ea typeface="+mn-lt"/>
                <a:cs typeface="+mn-lt"/>
              </a:rPr>
              <a:t>Provides assurance senior management of security to a reasonable degree</a:t>
            </a:r>
            <a:endParaRPr lang="en-GB" sz="1100" dirty="0">
              <a:latin typeface="Arial Nova"/>
            </a:endParaRPr>
          </a:p>
          <a:p>
            <a:pPr marL="0" indent="0">
              <a:lnSpc>
                <a:spcPct val="100000"/>
              </a:lnSpc>
              <a:buNone/>
            </a:pPr>
            <a:r>
              <a:rPr lang="en-GB" sz="1100" dirty="0">
                <a:latin typeface="Arial Nova"/>
                <a:ea typeface="+mn-lt"/>
                <a:cs typeface="+mn-lt"/>
              </a:rPr>
              <a:t>Can be adapted to the needs of the whole organization as well as each department, unit or process.</a:t>
            </a:r>
            <a:endParaRPr lang="en-GB" sz="1100" dirty="0">
              <a:latin typeface="Arial Nova"/>
            </a:endParaRPr>
          </a:p>
        </p:txBody>
      </p:sp>
      <p:pic>
        <p:nvPicPr>
          <p:cNvPr id="5" name="Picture 4" descr="Graph on document with pen">
            <a:extLst>
              <a:ext uri="{FF2B5EF4-FFF2-40B4-BE49-F238E27FC236}">
                <a16:creationId xmlns:a16="http://schemas.microsoft.com/office/drawing/2014/main" id="{3412351F-5368-521C-51F6-A97BF7B91F94}"/>
              </a:ext>
            </a:extLst>
          </p:cNvPr>
          <p:cNvPicPr>
            <a:picLocks noChangeAspect="1"/>
          </p:cNvPicPr>
          <p:nvPr/>
        </p:nvPicPr>
        <p:blipFill rotWithShape="1">
          <a:blip r:embed="rId2"/>
          <a:srcRect l="24666" r="11118" b="2"/>
          <a:stretch/>
        </p:blipFill>
        <p:spPr>
          <a:xfrm>
            <a:off x="7675658" y="2093976"/>
            <a:ext cx="3941064" cy="4096512"/>
          </a:xfrm>
          <a:prstGeom prst="rect">
            <a:avLst/>
          </a:prstGeom>
        </p:spPr>
      </p:pic>
    </p:spTree>
    <p:extLst>
      <p:ext uri="{BB962C8B-B14F-4D97-AF65-F5344CB8AC3E}">
        <p14:creationId xmlns:p14="http://schemas.microsoft.com/office/powerpoint/2010/main" val="277162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6E2A2-F2F8-848B-9248-1CAA45374E77}"/>
              </a:ext>
            </a:extLst>
          </p:cNvPr>
          <p:cNvSpPr>
            <a:spLocks noGrp="1"/>
          </p:cNvSpPr>
          <p:nvPr>
            <p:ph type="title"/>
          </p:nvPr>
        </p:nvSpPr>
        <p:spPr>
          <a:xfrm>
            <a:off x="576072" y="238539"/>
            <a:ext cx="11018520" cy="1434415"/>
          </a:xfrm>
        </p:spPr>
        <p:txBody>
          <a:bodyPr vert="horz" lIns="91440" tIns="45720" rIns="91440" bIns="45720" rtlCol="0" anchor="b">
            <a:noAutofit/>
          </a:bodyPr>
          <a:lstStyle/>
          <a:p>
            <a:pPr lvl="1"/>
            <a:r>
              <a:rPr lang="en-GB" sz="3200" dirty="0">
                <a:latin typeface="Times"/>
                <a:ea typeface="+mj-lt"/>
                <a:cs typeface="Times"/>
              </a:rPr>
              <a:t>What are the key principles on which access control is founded?</a:t>
            </a:r>
            <a:endParaRPr lang="en-US" sz="3200"/>
          </a:p>
          <a:p>
            <a:endParaRPr lang="en-GB" sz="3200" dirty="0"/>
          </a:p>
        </p:txBody>
      </p:sp>
      <p:sp>
        <p:nvSpPr>
          <p:cNvPr id="2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4881B2"/>
          </a:solidFill>
          <a:ln w="38100" cap="rnd">
            <a:solidFill>
              <a:srgbClr val="4881B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AFC95E-CE78-EF61-2BA7-BBA9B034348A}"/>
              </a:ext>
            </a:extLst>
          </p:cNvPr>
          <p:cNvSpPr>
            <a:spLocks noGrp="1"/>
          </p:cNvSpPr>
          <p:nvPr>
            <p:ph idx="1"/>
          </p:nvPr>
        </p:nvSpPr>
        <p:spPr>
          <a:xfrm>
            <a:off x="572493" y="2090854"/>
            <a:ext cx="10416089" cy="4099634"/>
          </a:xfrm>
        </p:spPr>
        <p:txBody>
          <a:bodyPr vert="horz" lIns="91440" tIns="45720" rIns="91440" bIns="45720" rtlCol="0" anchor="t">
            <a:normAutofit/>
          </a:bodyPr>
          <a:lstStyle/>
          <a:p>
            <a:r>
              <a:rPr lang="en-GB" sz="3600" dirty="0">
                <a:latin typeface="Arial Nova"/>
                <a:ea typeface="+mn-lt"/>
                <a:cs typeface="+mn-lt"/>
              </a:rPr>
              <a:t>Access control is an essential element of security that determines who is allowed to access certain data, apps, and resources—and in what circumstances.</a:t>
            </a:r>
          </a:p>
          <a:p>
            <a:endParaRPr lang="en-GB" sz="6600" dirty="0">
              <a:latin typeface="Arial Nova"/>
            </a:endParaRPr>
          </a:p>
        </p:txBody>
      </p:sp>
    </p:spTree>
    <p:extLst>
      <p:ext uri="{BB962C8B-B14F-4D97-AF65-F5344CB8AC3E}">
        <p14:creationId xmlns:p14="http://schemas.microsoft.com/office/powerpoint/2010/main" val="3991777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6E2A2-F2F8-848B-9248-1CAA45374E77}"/>
              </a:ext>
            </a:extLst>
          </p:cNvPr>
          <p:cNvSpPr>
            <a:spLocks noGrp="1"/>
          </p:cNvSpPr>
          <p:nvPr>
            <p:ph type="title"/>
          </p:nvPr>
        </p:nvSpPr>
        <p:spPr>
          <a:xfrm>
            <a:off x="4654296" y="329184"/>
            <a:ext cx="6894576" cy="1783080"/>
          </a:xfrm>
        </p:spPr>
        <p:txBody>
          <a:bodyPr vert="horz" lIns="91440" tIns="45720" rIns="91440" bIns="45720" rtlCol="0" anchor="b">
            <a:normAutofit/>
          </a:bodyPr>
          <a:lstStyle/>
          <a:p>
            <a:pPr lvl="1">
              <a:lnSpc>
                <a:spcPct val="90000"/>
              </a:lnSpc>
            </a:pPr>
            <a:r>
              <a:rPr lang="en-GB" sz="6100">
                <a:latin typeface="Arial"/>
                <a:ea typeface="+mj-lt"/>
                <a:cs typeface="Arial"/>
              </a:rPr>
              <a:t>Types of Access Control</a:t>
            </a:r>
            <a:endParaRPr lang="en-US" sz="6100"/>
          </a:p>
        </p:txBody>
      </p:sp>
      <p:pic>
        <p:nvPicPr>
          <p:cNvPr id="23" name="Picture 22" descr="Padlock on computer motherboard">
            <a:extLst>
              <a:ext uri="{FF2B5EF4-FFF2-40B4-BE49-F238E27FC236}">
                <a16:creationId xmlns:a16="http://schemas.microsoft.com/office/drawing/2014/main" id="{21CB6377-A81E-1DEE-BB10-58825B2075E9}"/>
              </a:ext>
            </a:extLst>
          </p:cNvPr>
          <p:cNvPicPr>
            <a:picLocks noChangeAspect="1"/>
          </p:cNvPicPr>
          <p:nvPr/>
        </p:nvPicPr>
        <p:blipFill rotWithShape="1">
          <a:blip r:embed="rId2"/>
          <a:srcRect l="16802" r="43754"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AFC95E-CE78-EF61-2BA7-BBA9B034348A}"/>
              </a:ext>
            </a:extLst>
          </p:cNvPr>
          <p:cNvSpPr>
            <a:spLocks noGrp="1"/>
          </p:cNvSpPr>
          <p:nvPr>
            <p:ph idx="1"/>
          </p:nvPr>
        </p:nvSpPr>
        <p:spPr>
          <a:xfrm>
            <a:off x="4204912" y="2560085"/>
            <a:ext cx="7910575" cy="3962556"/>
          </a:xfrm>
        </p:spPr>
        <p:txBody>
          <a:bodyPr vert="horz" lIns="91440" tIns="45720" rIns="91440" bIns="45720" rtlCol="0" anchor="t">
            <a:noAutofit/>
          </a:bodyPr>
          <a:lstStyle/>
          <a:p>
            <a:pPr>
              <a:lnSpc>
                <a:spcPct val="100000"/>
              </a:lnSpc>
            </a:pPr>
            <a:endParaRPr lang="en-GB" sz="1200" dirty="0">
              <a:latin typeface="Arial"/>
              <a:ea typeface="+mn-lt"/>
              <a:cs typeface="Arial"/>
            </a:endParaRPr>
          </a:p>
          <a:p>
            <a:pPr>
              <a:lnSpc>
                <a:spcPct val="100000"/>
              </a:lnSpc>
            </a:pPr>
            <a:r>
              <a:rPr lang="en-GB" sz="1200" dirty="0">
                <a:latin typeface="Arial"/>
                <a:ea typeface="+mn-lt"/>
                <a:cs typeface="Arial"/>
              </a:rPr>
              <a:t>Discretionary access control (DAC) </a:t>
            </a:r>
          </a:p>
          <a:p>
            <a:pPr marL="0" indent="0">
              <a:lnSpc>
                <a:spcPct val="100000"/>
              </a:lnSpc>
              <a:buNone/>
            </a:pPr>
            <a:r>
              <a:rPr lang="en-GB" sz="1200" dirty="0">
                <a:latin typeface="Arial"/>
                <a:ea typeface="+mn-lt"/>
                <a:cs typeface="Arial"/>
              </a:rPr>
              <a:t>In DAC models, every object in a protected system has an owner, and owners grant access to users at their discretion. DAC provides case-by-case control over resources. </a:t>
            </a:r>
          </a:p>
          <a:p>
            <a:pPr>
              <a:lnSpc>
                <a:spcPct val="100000"/>
              </a:lnSpc>
            </a:pPr>
            <a:r>
              <a:rPr lang="en-GB" sz="1200" dirty="0">
                <a:latin typeface="Arial"/>
                <a:ea typeface="+mn-lt"/>
                <a:cs typeface="Arial"/>
              </a:rPr>
              <a:t>Mandatory access control (MAC) </a:t>
            </a:r>
          </a:p>
          <a:p>
            <a:pPr marL="0" indent="0">
              <a:lnSpc>
                <a:spcPct val="100000"/>
              </a:lnSpc>
              <a:buNone/>
            </a:pPr>
            <a:r>
              <a:rPr lang="en-GB" sz="1200" dirty="0">
                <a:latin typeface="Arial"/>
                <a:ea typeface="+mn-lt"/>
                <a:cs typeface="Arial"/>
              </a:rPr>
              <a:t>In MAC models, users are granted access in the form of a clearance. A central authority regulates access rights and organizes them into tiers, which uniformly expand in scope. This model is very common in government and military contexts. </a:t>
            </a:r>
          </a:p>
          <a:p>
            <a:pPr>
              <a:lnSpc>
                <a:spcPct val="100000"/>
              </a:lnSpc>
            </a:pPr>
            <a:r>
              <a:rPr lang="en-GB" sz="1200" dirty="0">
                <a:latin typeface="Arial"/>
                <a:ea typeface="+mn-lt"/>
                <a:cs typeface="Arial"/>
              </a:rPr>
              <a:t>Role-based access control (RBAC) </a:t>
            </a:r>
          </a:p>
          <a:p>
            <a:pPr marL="0" indent="0">
              <a:lnSpc>
                <a:spcPct val="100000"/>
              </a:lnSpc>
              <a:buNone/>
            </a:pPr>
            <a:r>
              <a:rPr lang="en-GB" sz="1200" dirty="0">
                <a:latin typeface="Arial"/>
                <a:ea typeface="+mn-lt"/>
                <a:cs typeface="Arial"/>
              </a:rPr>
              <a:t>In RBAC models, access rights are granted based on defined business functions, rather than individuals’ identity or seniority. The goal is to provide users only with the data they need to perform their jobs—and no more. </a:t>
            </a:r>
            <a:endParaRPr lang="en-GB" sz="1200"/>
          </a:p>
          <a:p>
            <a:pPr>
              <a:lnSpc>
                <a:spcPct val="100000"/>
              </a:lnSpc>
            </a:pPr>
            <a:r>
              <a:rPr lang="en-GB" sz="1200" dirty="0">
                <a:latin typeface="Arial"/>
                <a:ea typeface="+mn-lt"/>
                <a:cs typeface="Arial"/>
              </a:rPr>
              <a:t>Attribute-based access control (ABAC)</a:t>
            </a:r>
          </a:p>
          <a:p>
            <a:pPr marL="0" indent="0">
              <a:lnSpc>
                <a:spcPct val="100000"/>
              </a:lnSpc>
              <a:buNone/>
            </a:pPr>
            <a:r>
              <a:rPr lang="en-GB" sz="1200" dirty="0">
                <a:latin typeface="Arial"/>
                <a:ea typeface="+mn-lt"/>
                <a:cs typeface="Arial"/>
              </a:rPr>
              <a:t>In ABAC models, access is granted flexibly based on a combination of attributes and environmental conditions, such as time and location. ABAC is the most granular access control model and helps reduce the number of role assignments </a:t>
            </a:r>
          </a:p>
          <a:p>
            <a:pPr>
              <a:lnSpc>
                <a:spcPct val="100000"/>
              </a:lnSpc>
            </a:pPr>
            <a:endParaRPr lang="en-GB" sz="1200" dirty="0">
              <a:latin typeface="Arial"/>
              <a:ea typeface="+mn-lt"/>
              <a:cs typeface="Arial"/>
            </a:endParaRPr>
          </a:p>
          <a:p>
            <a:pPr>
              <a:lnSpc>
                <a:spcPct val="100000"/>
              </a:lnSpc>
            </a:pPr>
            <a:endParaRPr lang="en-GB" sz="1200" dirty="0">
              <a:latin typeface="Arial Nova"/>
            </a:endParaRPr>
          </a:p>
        </p:txBody>
      </p:sp>
    </p:spTree>
    <p:extLst>
      <p:ext uri="{BB962C8B-B14F-4D97-AF65-F5344CB8AC3E}">
        <p14:creationId xmlns:p14="http://schemas.microsoft.com/office/powerpoint/2010/main" val="886548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6E2A2-F2F8-848B-9248-1CAA45374E77}"/>
              </a:ext>
            </a:extLst>
          </p:cNvPr>
          <p:cNvSpPr>
            <a:spLocks noGrp="1"/>
          </p:cNvSpPr>
          <p:nvPr>
            <p:ph type="title"/>
          </p:nvPr>
        </p:nvSpPr>
        <p:spPr>
          <a:xfrm>
            <a:off x="4654296" y="329184"/>
            <a:ext cx="6894576" cy="1783080"/>
          </a:xfrm>
        </p:spPr>
        <p:txBody>
          <a:bodyPr vert="horz" lIns="91440" tIns="45720" rIns="91440" bIns="45720" rtlCol="0" anchor="b">
            <a:normAutofit/>
          </a:bodyPr>
          <a:lstStyle/>
          <a:p>
            <a:pPr lvl="1">
              <a:lnSpc>
                <a:spcPct val="90000"/>
              </a:lnSpc>
            </a:pPr>
            <a:r>
              <a:rPr lang="en-GB" sz="6100" dirty="0">
                <a:latin typeface="Arial"/>
                <a:ea typeface="+mj-lt"/>
                <a:cs typeface="Arial"/>
              </a:rPr>
              <a:t>Principles of Access Control</a:t>
            </a:r>
            <a:endParaRPr lang="en-GB" sz="6100" dirty="0">
              <a:latin typeface="Arial"/>
              <a:cs typeface="Arial"/>
            </a:endParaRPr>
          </a:p>
        </p:txBody>
      </p:sp>
      <p:pic>
        <p:nvPicPr>
          <p:cNvPr id="23" name="Picture 22" descr="Padlock on computer motherboard">
            <a:extLst>
              <a:ext uri="{FF2B5EF4-FFF2-40B4-BE49-F238E27FC236}">
                <a16:creationId xmlns:a16="http://schemas.microsoft.com/office/drawing/2014/main" id="{21CB6377-A81E-1DEE-BB10-58825B2075E9}"/>
              </a:ext>
            </a:extLst>
          </p:cNvPr>
          <p:cNvPicPr>
            <a:picLocks noChangeAspect="1"/>
          </p:cNvPicPr>
          <p:nvPr/>
        </p:nvPicPr>
        <p:blipFill rotWithShape="1">
          <a:blip r:embed="rId2"/>
          <a:srcRect l="16802" r="43754"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6"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AFC95E-CE78-EF61-2BA7-BBA9B034348A}"/>
              </a:ext>
            </a:extLst>
          </p:cNvPr>
          <p:cNvSpPr>
            <a:spLocks noGrp="1"/>
          </p:cNvSpPr>
          <p:nvPr>
            <p:ph idx="1"/>
          </p:nvPr>
        </p:nvSpPr>
        <p:spPr>
          <a:xfrm>
            <a:off x="4204912" y="2560085"/>
            <a:ext cx="7910575" cy="3962556"/>
          </a:xfrm>
        </p:spPr>
        <p:txBody>
          <a:bodyPr vert="horz" lIns="91440" tIns="45720" rIns="91440" bIns="45720" rtlCol="0" anchor="t">
            <a:noAutofit/>
          </a:bodyPr>
          <a:lstStyle/>
          <a:p>
            <a:pPr marL="0" indent="0">
              <a:buNone/>
            </a:pPr>
            <a:r>
              <a:rPr lang="en-GB" sz="1800" dirty="0">
                <a:latin typeface="Arial Nova"/>
                <a:ea typeface="+mn-lt"/>
                <a:cs typeface="+mn-lt"/>
              </a:rPr>
              <a:t>The three main principles pertaining to Access Controls are</a:t>
            </a:r>
            <a:endParaRPr lang="en-GB" sz="1800">
              <a:latin typeface="Arial Nova"/>
              <a:ea typeface="+mn-lt"/>
              <a:cs typeface="Arial"/>
            </a:endParaRPr>
          </a:p>
          <a:p>
            <a:r>
              <a:rPr lang="en-GB" sz="1800" dirty="0">
                <a:latin typeface="Arial Nova"/>
                <a:ea typeface="+mn-lt"/>
                <a:cs typeface="+mn-lt"/>
              </a:rPr>
              <a:t>Confidentiality: The principle that only authorized users and processes should be able to access or modify data1.</a:t>
            </a:r>
            <a:endParaRPr lang="en-GB" sz="1800">
              <a:latin typeface="Arial Nova"/>
            </a:endParaRPr>
          </a:p>
          <a:p>
            <a:r>
              <a:rPr lang="en-GB" sz="1800" dirty="0">
                <a:latin typeface="Arial Nova"/>
                <a:ea typeface="+mn-lt"/>
                <a:cs typeface="+mn-lt"/>
              </a:rPr>
              <a:t>Integrity: The principle that data should be maintained in a correct state and nobody should be able to improperly modify it, either accidentally or maliciously1.</a:t>
            </a:r>
            <a:endParaRPr lang="en-GB" sz="1800">
              <a:latin typeface="Arial Nova"/>
              <a:ea typeface="+mn-lt"/>
              <a:cs typeface="+mn-lt"/>
            </a:endParaRPr>
          </a:p>
          <a:p>
            <a:r>
              <a:rPr lang="en-GB" sz="1800" dirty="0">
                <a:latin typeface="Arial Nova"/>
                <a:ea typeface="+mn-lt"/>
                <a:cs typeface="+mn-lt"/>
              </a:rPr>
              <a:t>Availability: The principle that authorized users should be able to access data whenever they need to do so1.</a:t>
            </a:r>
            <a:endParaRPr lang="en-GB" sz="1800">
              <a:latin typeface="Arial Nova"/>
              <a:ea typeface="+mn-lt"/>
              <a:cs typeface="+mn-lt"/>
            </a:endParaRPr>
          </a:p>
          <a:p>
            <a:pPr>
              <a:lnSpc>
                <a:spcPct val="100000"/>
              </a:lnSpc>
            </a:pPr>
            <a:endParaRPr lang="en-GB" sz="1800" dirty="0">
              <a:latin typeface="Arial Nova"/>
              <a:cs typeface="Arial"/>
            </a:endParaRPr>
          </a:p>
        </p:txBody>
      </p:sp>
    </p:spTree>
    <p:extLst>
      <p:ext uri="{BB962C8B-B14F-4D97-AF65-F5344CB8AC3E}">
        <p14:creationId xmlns:p14="http://schemas.microsoft.com/office/powerpoint/2010/main" val="4248477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CF71A"/>
          </a:solidFill>
          <a:ln w="38100" cap="rnd">
            <a:solidFill>
              <a:srgbClr val="FCF71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A96FFB-FA3E-3076-AEE7-92021E5143C8}"/>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r>
              <a:rPr lang="en-GB" sz="6600">
                <a:latin typeface="Arial Nova"/>
              </a:rPr>
              <a:t>Any</a:t>
            </a:r>
            <a:endParaRPr lang="en-US" sz="6600">
              <a:latin typeface="Arial Nova"/>
            </a:endParaRPr>
          </a:p>
          <a:p>
            <a:pPr marL="0" indent="0">
              <a:buNone/>
            </a:pPr>
            <a:r>
              <a:rPr lang="en-GB" sz="6600" dirty="0">
                <a:latin typeface="Arial Nova"/>
              </a:rPr>
              <a:t>QUESTION ?</a:t>
            </a:r>
          </a:p>
        </p:txBody>
      </p:sp>
      <p:pic>
        <p:nvPicPr>
          <p:cNvPr id="5" name="Picture 4" descr="3D black question marks with one yellow question mark">
            <a:extLst>
              <a:ext uri="{FF2B5EF4-FFF2-40B4-BE49-F238E27FC236}">
                <a16:creationId xmlns:a16="http://schemas.microsoft.com/office/drawing/2014/main" id="{FDFC849C-786C-BAFF-9BE2-68724DA2C602}"/>
              </a:ext>
            </a:extLst>
          </p:cNvPr>
          <p:cNvPicPr>
            <a:picLocks noChangeAspect="1"/>
          </p:cNvPicPr>
          <p:nvPr/>
        </p:nvPicPr>
        <p:blipFill rotWithShape="1">
          <a:blip r:embed="rId2"/>
          <a:srcRect l="49960" r="25236" b="-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805136855"/>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SketchyVTI</vt:lpstr>
      <vt:lpstr>What is COBIT?</vt:lpstr>
      <vt:lpstr>What are the principles of COBIT?</vt:lpstr>
      <vt:lpstr>The framework also identifies seven aspects of governance that need to align in order to support the five principles above: </vt:lpstr>
      <vt:lpstr>Who is its sponsor?</vt:lpstr>
      <vt:lpstr>What does it accomplish?</vt:lpstr>
      <vt:lpstr>What is COSO?</vt:lpstr>
      <vt:lpstr>What are the key principles on which access control is founded? </vt:lpstr>
      <vt:lpstr>Types of Access Control</vt:lpstr>
      <vt:lpstr>Principles of Access Control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129</cp:revision>
  <dcterms:created xsi:type="dcterms:W3CDTF">2023-12-13T15:37:26Z</dcterms:created>
  <dcterms:modified xsi:type="dcterms:W3CDTF">2023-12-13T16:24:52Z</dcterms:modified>
</cp:coreProperties>
</file>