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278713-F3DD-C363-32C0-3785E2FAE223}" v="2" dt="2020-03-08T12:21:24.099"/>
    <p1510:client id="{AC390FAC-396B-4498-8461-A8C27EB406F4}" v="3517" dt="2020-03-08T12:20:13.372"/>
    <p1510:client id="{BB12B909-C5C4-1BC3-604B-A33D73BACFF6}" v="26" dt="2020-03-08T19:02:45.124"/>
    <p1510:client id="{D13D7795-F37D-DD5F-DD2A-69503A3FC9F5}" v="1244" dt="2020-03-08T18:41:39.7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5" autoAdjust="0"/>
    <p:restoredTop sz="94660"/>
  </p:normalViewPr>
  <p:slideViewPr>
    <p:cSldViewPr snapToGrid="0">
      <p:cViewPr varScale="1">
        <p:scale>
          <a:sx n="86" d="100"/>
          <a:sy n="86" d="100"/>
        </p:scale>
        <p:origin x="66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p:cNvSpPr>
            <a:spLocks noGrp="1"/>
          </p:cNvSpPr>
          <p:nvPr>
            <p:ph type="ctrTitle"/>
          </p:nvPr>
        </p:nvSpPr>
        <p:spPr>
          <a:xfrm>
            <a:off x="1524000" y="1122363"/>
            <a:ext cx="9144000" cy="2387600"/>
          </a:xfrm>
        </p:spPr>
        <p:txBody>
          <a:bodyPr anchor="b"/>
          <a:lstStyle>
            <a:lvl1pPr algn="ctr">
              <a:defRPr sz="6000"/>
            </a:lvl1pPr>
          </a:lstStyle>
          <a:p>
            <a:r>
              <a:rPr lang="ro-RO"/>
              <a:t>Clic pentru editare stil titlu</a:t>
            </a:r>
          </a:p>
        </p:txBody>
      </p:sp>
      <p:sp>
        <p:nvSpPr>
          <p:cNvPr id="3" name="Subtitlu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Clic pentru a edita stilul de subtitlu</a:t>
            </a:r>
          </a:p>
        </p:txBody>
      </p:sp>
      <p:sp>
        <p:nvSpPr>
          <p:cNvPr id="4" name="Substituent dată 3"/>
          <p:cNvSpPr>
            <a:spLocks noGrp="1"/>
          </p:cNvSpPr>
          <p:nvPr>
            <p:ph type="dt" sz="half" idx="10"/>
          </p:nvPr>
        </p:nvSpPr>
        <p:spPr/>
        <p:txBody>
          <a:bodyPr/>
          <a:lstStyle/>
          <a:p>
            <a:fld id="{7363E8AD-4F80-492A-97A9-79DD5BB5D54F}" type="datetimeFigureOut">
              <a:rPr lang="ro-RO" smtClean="0"/>
              <a:t>08.03.2020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06736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idx="1"/>
          </p:nvPr>
        </p:nvSpPr>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08.03.2020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92769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p:cNvSpPr>
            <a:spLocks noGrp="1"/>
          </p:cNvSpPr>
          <p:nvPr>
            <p:ph type="title"/>
          </p:nvPr>
        </p:nvSpPr>
        <p:spPr>
          <a:xfrm>
            <a:off x="831850" y="1709738"/>
            <a:ext cx="10515600" cy="2852737"/>
          </a:xfrm>
        </p:spPr>
        <p:txBody>
          <a:bodyPr anchor="b"/>
          <a:lstStyle>
            <a:lvl1pPr>
              <a:defRPr sz="6000"/>
            </a:lvl1pPr>
          </a:lstStyle>
          <a:p>
            <a:r>
              <a:rPr lang="ro-RO"/>
              <a:t>Clic pentru editare stil titlu</a:t>
            </a:r>
          </a:p>
        </p:txBody>
      </p:sp>
      <p:sp>
        <p:nvSpPr>
          <p:cNvPr id="3" name="Substituent text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Clic pentru editare stiluri text Coordonator</a:t>
            </a:r>
          </a:p>
        </p:txBody>
      </p:sp>
      <p:sp>
        <p:nvSpPr>
          <p:cNvPr id="4" name="Substituent dată 3"/>
          <p:cNvSpPr>
            <a:spLocks noGrp="1"/>
          </p:cNvSpPr>
          <p:nvPr>
            <p:ph type="dt" sz="half" idx="10"/>
          </p:nvPr>
        </p:nvSpPr>
        <p:spPr/>
        <p:txBody>
          <a:bodyPr/>
          <a:lstStyle/>
          <a:p>
            <a:fld id="{7363E8AD-4F80-492A-97A9-79DD5BB5D54F}" type="datetimeFigureOut">
              <a:rPr lang="ro-RO" smtClean="0"/>
              <a:t>08.03.2020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03149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sz="half" idx="1"/>
          </p:nvPr>
        </p:nvSpPr>
        <p:spPr>
          <a:xfrm>
            <a:off x="838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p:cNvSpPr>
            <a:spLocks noGrp="1"/>
          </p:cNvSpPr>
          <p:nvPr>
            <p:ph sz="half" idx="2"/>
          </p:nvPr>
        </p:nvSpPr>
        <p:spPr>
          <a:xfrm>
            <a:off x="6172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p:cNvSpPr>
            <a:spLocks noGrp="1"/>
          </p:cNvSpPr>
          <p:nvPr>
            <p:ph type="dt" sz="half" idx="10"/>
          </p:nvPr>
        </p:nvSpPr>
        <p:spPr/>
        <p:txBody>
          <a:bodyPr/>
          <a:lstStyle/>
          <a:p>
            <a:fld id="{7363E8AD-4F80-492A-97A9-79DD5BB5D54F}" type="datetimeFigureOut">
              <a:rPr lang="ro-RO" smtClean="0"/>
              <a:t>08.03.2020</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4139618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839788" y="365125"/>
            <a:ext cx="10515600" cy="1325563"/>
          </a:xfrm>
        </p:spPr>
        <p:txBody>
          <a:bodyPr/>
          <a:lstStyle/>
          <a:p>
            <a:r>
              <a:rPr lang="ro-RO"/>
              <a:t>Clic pentru editare stil titlu</a:t>
            </a:r>
          </a:p>
        </p:txBody>
      </p:sp>
      <p:sp>
        <p:nvSpPr>
          <p:cNvPr id="3" name="Substituent tex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4" name="Substituent conținut 3"/>
          <p:cNvSpPr>
            <a:spLocks noGrp="1"/>
          </p:cNvSpPr>
          <p:nvPr>
            <p:ph sz="half" idx="2"/>
          </p:nvPr>
        </p:nvSpPr>
        <p:spPr>
          <a:xfrm>
            <a:off x="839788" y="2505075"/>
            <a:ext cx="5157787"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6" name="Substituent conținut 5"/>
          <p:cNvSpPr>
            <a:spLocks noGrp="1"/>
          </p:cNvSpPr>
          <p:nvPr>
            <p:ph sz="quarter" idx="4"/>
          </p:nvPr>
        </p:nvSpPr>
        <p:spPr>
          <a:xfrm>
            <a:off x="6172200" y="2505075"/>
            <a:ext cx="5183188"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p:cNvSpPr>
            <a:spLocks noGrp="1"/>
          </p:cNvSpPr>
          <p:nvPr>
            <p:ph type="dt" sz="half" idx="10"/>
          </p:nvPr>
        </p:nvSpPr>
        <p:spPr/>
        <p:txBody>
          <a:bodyPr/>
          <a:lstStyle/>
          <a:p>
            <a:fld id="{7363E8AD-4F80-492A-97A9-79DD5BB5D54F}" type="datetimeFigureOut">
              <a:rPr lang="ro-RO" smtClean="0"/>
              <a:t>08.03.2020</a:t>
            </a:fld>
            <a:endParaRPr lang="ro-RO"/>
          </a:p>
        </p:txBody>
      </p:sp>
      <p:sp>
        <p:nvSpPr>
          <p:cNvPr id="8" name="Substituent subsol 7"/>
          <p:cNvSpPr>
            <a:spLocks noGrp="1"/>
          </p:cNvSpPr>
          <p:nvPr>
            <p:ph type="ftr" sz="quarter" idx="11"/>
          </p:nvPr>
        </p:nvSpPr>
        <p:spPr/>
        <p:txBody>
          <a:bodyPr/>
          <a:lstStyle/>
          <a:p>
            <a:endParaRPr lang="ro-RO"/>
          </a:p>
        </p:txBody>
      </p:sp>
      <p:sp>
        <p:nvSpPr>
          <p:cNvPr id="9" name="Substituent număr diapozitiv 8"/>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5291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dată 2"/>
          <p:cNvSpPr>
            <a:spLocks noGrp="1"/>
          </p:cNvSpPr>
          <p:nvPr>
            <p:ph type="dt" sz="half" idx="10"/>
          </p:nvPr>
        </p:nvSpPr>
        <p:spPr/>
        <p:txBody>
          <a:bodyPr/>
          <a:lstStyle/>
          <a:p>
            <a:fld id="{7363E8AD-4F80-492A-97A9-79DD5BB5D54F}" type="datetimeFigureOut">
              <a:rPr lang="ro-RO" smtClean="0"/>
              <a:t>08.03.2020</a:t>
            </a:fld>
            <a:endParaRPr lang="ro-RO"/>
          </a:p>
        </p:txBody>
      </p:sp>
      <p:sp>
        <p:nvSpPr>
          <p:cNvPr id="4" name="Substituent subsol 3"/>
          <p:cNvSpPr>
            <a:spLocks noGrp="1"/>
          </p:cNvSpPr>
          <p:nvPr>
            <p:ph type="ftr" sz="quarter" idx="11"/>
          </p:nvPr>
        </p:nvSpPr>
        <p:spPr/>
        <p:txBody>
          <a:bodyPr/>
          <a:lstStyle/>
          <a:p>
            <a:endParaRPr lang="ro-RO"/>
          </a:p>
        </p:txBody>
      </p:sp>
      <p:sp>
        <p:nvSpPr>
          <p:cNvPr id="5" name="Substituent număr diapozitiv 4"/>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83699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p:cNvSpPr>
            <a:spLocks noGrp="1"/>
          </p:cNvSpPr>
          <p:nvPr>
            <p:ph type="dt" sz="half" idx="10"/>
          </p:nvPr>
        </p:nvSpPr>
        <p:spPr/>
        <p:txBody>
          <a:bodyPr/>
          <a:lstStyle/>
          <a:p>
            <a:fld id="{7363E8AD-4F80-492A-97A9-79DD5BB5D54F}" type="datetimeFigureOut">
              <a:rPr lang="ro-RO" smtClean="0"/>
              <a:t>08.03.2020</a:t>
            </a:fld>
            <a:endParaRPr lang="ro-RO"/>
          </a:p>
        </p:txBody>
      </p:sp>
      <p:sp>
        <p:nvSpPr>
          <p:cNvPr id="3" name="Substituent subsol 2"/>
          <p:cNvSpPr>
            <a:spLocks noGrp="1"/>
          </p:cNvSpPr>
          <p:nvPr>
            <p:ph type="ftr" sz="quarter" idx="11"/>
          </p:nvPr>
        </p:nvSpPr>
        <p:spPr/>
        <p:txBody>
          <a:bodyPr/>
          <a:lstStyle/>
          <a:p>
            <a:endParaRPr lang="ro-RO"/>
          </a:p>
        </p:txBody>
      </p:sp>
      <p:sp>
        <p:nvSpPr>
          <p:cNvPr id="4" name="Substituent număr diapozitiv 3"/>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895968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conținut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08.03.2020</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243803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imagin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08.03.2020</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525016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text vertical 2"/>
          <p:cNvSpPr>
            <a:spLocks noGrp="1"/>
          </p:cNvSpPr>
          <p:nvPr>
            <p:ph type="body" orient="vert" idx="1"/>
          </p:nvPr>
        </p:nvSpPr>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08.03.2020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881899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8724900" y="365125"/>
            <a:ext cx="2628900" cy="5811838"/>
          </a:xfrm>
        </p:spPr>
        <p:txBody>
          <a:bodyPr vert="eaVert"/>
          <a:lstStyle/>
          <a:p>
            <a:r>
              <a:rPr lang="ro-RO"/>
              <a:t>Clic pentru editare stil titlu</a:t>
            </a:r>
          </a:p>
        </p:txBody>
      </p:sp>
      <p:sp>
        <p:nvSpPr>
          <p:cNvPr id="3" name="Substituent text vertical 2"/>
          <p:cNvSpPr>
            <a:spLocks noGrp="1"/>
          </p:cNvSpPr>
          <p:nvPr>
            <p:ph type="body" orient="vert" idx="1"/>
          </p:nvPr>
        </p:nvSpPr>
        <p:spPr>
          <a:xfrm>
            <a:off x="838200" y="365125"/>
            <a:ext cx="7734300" cy="5811838"/>
          </a:xfrm>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08.03.2020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68357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Clic pentru editare stil titlu</a:t>
            </a:r>
          </a:p>
        </p:txBody>
      </p:sp>
      <p:sp>
        <p:nvSpPr>
          <p:cNvPr id="3" name="Substituent tex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63E8AD-4F80-492A-97A9-79DD5BB5D54F}" type="datetimeFigureOut">
              <a:rPr lang="ro-RO" smtClean="0"/>
              <a:t>08.03.2020</a:t>
            </a:fld>
            <a:endParaRPr lang="ro-RO"/>
          </a:p>
        </p:txBody>
      </p:sp>
      <p:sp>
        <p:nvSpPr>
          <p:cNvPr id="5" name="Substituent subsol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ubstituent număr diapozitiv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C7AF6-F5DD-4AA3-9281-1BCA95A92161}" type="slidenum">
              <a:rPr lang="ro-RO" smtClean="0"/>
              <a:t>‹#›</a:t>
            </a:fld>
            <a:endParaRPr lang="ro-RO"/>
          </a:p>
        </p:txBody>
      </p:sp>
    </p:spTree>
    <p:extLst>
      <p:ext uri="{BB962C8B-B14F-4D97-AF65-F5344CB8AC3E}">
        <p14:creationId xmlns:p14="http://schemas.microsoft.com/office/powerpoint/2010/main" val="2934950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9.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Bournemouth_Highcliff_Marriott_Hote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www.geograph.org.uk/photo/316463" TargetMode="External"/><Relationship Id="rId2" Type="http://schemas.openxmlformats.org/officeDocument/2006/relationships/image" Target="../media/image6.jpeg"/><Relationship Id="rId1" Type="http://schemas.openxmlformats.org/officeDocument/2006/relationships/slideLayout" Target="../slideLayouts/slideLayout9.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9.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9.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8" Type="http://schemas.openxmlformats.org/officeDocument/2006/relationships/hyperlink" Target="https://cdn.tableresmarriott.com/prod/restaurants/26/menus/20190701100441419/CastIronBarMenu_BANDB.pdf?v=636975722923600000" TargetMode="External"/><Relationship Id="rId3" Type="http://schemas.openxmlformats.org/officeDocument/2006/relationships/hyperlink" Target="https://cdn.tableresmarriott.com/prod/restaurants/26/menus/20190701100330106/CastIronBarGrillALaCarteMenu.pdf?v=636975722169930000" TargetMode="External"/><Relationship Id="rId7" Type="http://schemas.openxmlformats.org/officeDocument/2006/relationships/hyperlink" Target="https://cdn.tableresmarriott.com/prod/restaurants/26/menus/20190701100415099/CastIronDrinksMenu_BANDB.pdf?v=636975722671830000" TargetMode="External"/><Relationship Id="rId12" Type="http://schemas.openxmlformats.org/officeDocument/2006/relationships/image" Target="../media/image16.png"/><Relationship Id="rId2" Type="http://schemas.openxmlformats.org/officeDocument/2006/relationships/image" Target="../media/image14.png"/><Relationship Id="rId1" Type="http://schemas.openxmlformats.org/officeDocument/2006/relationships/slideLayout" Target="../slideLayouts/slideLayout9.xml"/><Relationship Id="rId6" Type="http://schemas.openxmlformats.org/officeDocument/2006/relationships/hyperlink" Target="https://cdn.tableresmarriott.com/prod/restaurants/26/menus/20190701100353045/CastIronDesserts_BANDB.pdf?v=636975722426200000" TargetMode="External"/><Relationship Id="rId11" Type="http://schemas.openxmlformats.org/officeDocument/2006/relationships/image" Target="../media/image15.png"/><Relationship Id="rId5" Type="http://schemas.openxmlformats.org/officeDocument/2006/relationships/hyperlink" Target="https://cdn.tableresmarriott.com/prod/restaurants/26/menus/20200106125947061/FB_Jan-Feb_CastIron_HCC_25_.pdf?v=637139123955000000" TargetMode="External"/><Relationship Id="rId10" Type="http://schemas.openxmlformats.org/officeDocument/2006/relationships/hyperlink" Target="https://cdn.tableresmarriott.com/prod/restaurants/26/menus/20190405105458835/CSM1507CastIronYoungDinersMenuPRINT.pdf?v=636900585077630000" TargetMode="External"/><Relationship Id="rId4" Type="http://schemas.openxmlformats.org/officeDocument/2006/relationships/hyperlink" Target="https://cdn.tableresmarriott.com/prod/restaurants/26/menus/20181119144733724/CSM1401CastIronLunchMenuA4Dec18.pdf?v=637157245230970000" TargetMode="External"/><Relationship Id="rId9" Type="http://schemas.openxmlformats.org/officeDocument/2006/relationships/hyperlink" Target="https://cdn.tableresmarriott.com/prod/restaurants/26/menus/20190405105421688/CSM1507CastIronKidsMenuPRINT.pdf?v=63690058476937000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9.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9.xml"/><Relationship Id="rId5" Type="http://schemas.openxmlformats.org/officeDocument/2006/relationships/image" Target="../media/image23.jpeg"/><Relationship Id="rId4" Type="http://schemas.openxmlformats.org/officeDocument/2006/relationships/image" Target="../media/image22.jpeg"/></Relationships>
</file>

<file path=ppt/slides/_rels/slide9.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24.jpeg"/><Relationship Id="rId7" Type="http://schemas.openxmlformats.org/officeDocument/2006/relationships/image" Target="../media/image26.png"/><Relationship Id="rId2" Type="http://schemas.openxmlformats.org/officeDocument/2006/relationships/image" Target="../media/image20.png"/><Relationship Id="rId1" Type="http://schemas.openxmlformats.org/officeDocument/2006/relationships/slideLayout" Target="../slideLayouts/slideLayout9.xml"/><Relationship Id="rId6" Type="http://schemas.openxmlformats.org/officeDocument/2006/relationships/hyperlink" Target="https://en.wikiversity.org/wiki/Nutrition_and_Wellness/Chapter_1:_Wellness_and_Food_Choices" TargetMode="External"/><Relationship Id="rId5" Type="http://schemas.openxmlformats.org/officeDocument/2006/relationships/image" Target="../media/image25.jpeg"/><Relationship Id="rId4" Type="http://schemas.openxmlformats.org/officeDocument/2006/relationships/hyperlink" Target="https://opentextbc.ca/introtourism/chapter/chapter-4-food-and-beverage-services/" TargetMode="External"/><Relationship Id="rId9"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newgrounds.com/art/view/shmousey/thanks-for-watching" TargetMode="External"/><Relationship Id="rId2" Type="http://schemas.openxmlformats.org/officeDocument/2006/relationships/image" Target="../media/image2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u 1"/>
          <p:cNvSpPr>
            <a:spLocks noGrp="1"/>
          </p:cNvSpPr>
          <p:nvPr>
            <p:ph type="ctrTitle"/>
          </p:nvPr>
        </p:nvSpPr>
        <p:spPr>
          <a:xfrm>
            <a:off x="6768071" y="3590704"/>
            <a:ext cx="4719037" cy="960389"/>
          </a:xfrm>
        </p:spPr>
        <p:txBody>
          <a:bodyPr>
            <a:normAutofit/>
          </a:bodyPr>
          <a:lstStyle/>
          <a:p>
            <a:pPr algn="l"/>
            <a:r>
              <a:rPr lang="ro-RO" sz="4800" dirty="0">
                <a:solidFill>
                  <a:srgbClr val="FFFFFF"/>
                </a:solidFill>
                <a:latin typeface="Arial"/>
                <a:cs typeface="Calibri Light"/>
              </a:rPr>
              <a:t>WELCOME</a:t>
            </a:r>
            <a:endParaRPr lang="ro-RO" sz="4800" dirty="0">
              <a:solidFill>
                <a:srgbClr val="FFFFFF"/>
              </a:solidFill>
              <a:latin typeface="Arial"/>
              <a:cs typeface="Arial"/>
            </a:endParaRPr>
          </a:p>
        </p:txBody>
      </p:sp>
      <p:sp>
        <p:nvSpPr>
          <p:cNvPr id="3" name="Subtitlu 2"/>
          <p:cNvSpPr>
            <a:spLocks noGrp="1"/>
          </p:cNvSpPr>
          <p:nvPr>
            <p:ph type="subTitle" idx="1"/>
          </p:nvPr>
        </p:nvSpPr>
        <p:spPr>
          <a:xfrm>
            <a:off x="5021821" y="4836193"/>
            <a:ext cx="6465286" cy="1443926"/>
          </a:xfrm>
        </p:spPr>
        <p:txBody>
          <a:bodyPr vert="horz" lIns="91440" tIns="45720" rIns="91440" bIns="45720" rtlCol="0" anchor="t">
            <a:normAutofit fontScale="70000" lnSpcReduction="20000"/>
          </a:bodyPr>
          <a:lstStyle/>
          <a:p>
            <a:pPr algn="l"/>
            <a:r>
              <a:rPr lang="ro-RO" dirty="0">
                <a:solidFill>
                  <a:srgbClr val="E7E6E6"/>
                </a:solidFill>
                <a:latin typeface="Arial"/>
                <a:cs typeface="Calibri"/>
              </a:rPr>
              <a:t>STUDENT NAME:IOSIF DANIEL STAN</a:t>
            </a:r>
          </a:p>
          <a:p>
            <a:pPr algn="l"/>
            <a:r>
              <a:rPr lang="ro-RO" dirty="0">
                <a:solidFill>
                  <a:srgbClr val="E7E6E6"/>
                </a:solidFill>
                <a:latin typeface="Arial"/>
                <a:cs typeface="Calibri"/>
              </a:rPr>
              <a:t>STUDENT ID:1815337</a:t>
            </a:r>
          </a:p>
          <a:p>
            <a:pPr algn="l"/>
            <a:r>
              <a:rPr lang="ro-RO" sz="2000" dirty="0">
                <a:solidFill>
                  <a:srgbClr val="E7E6E6"/>
                </a:solidFill>
                <a:cs typeface="Calibri"/>
              </a:rPr>
              <a:t>                                                               </a:t>
            </a:r>
            <a:endParaRPr lang="ro-RO" dirty="0">
              <a:solidFill>
                <a:srgbClr val="000000"/>
              </a:solidFill>
              <a:cs typeface="Calibri"/>
            </a:endParaRPr>
          </a:p>
          <a:p>
            <a:pPr algn="l"/>
            <a:r>
              <a:rPr lang="ro-RO" sz="2000" dirty="0">
                <a:solidFill>
                  <a:srgbClr val="E7E6E6"/>
                </a:solidFill>
                <a:cs typeface="Calibri"/>
              </a:rPr>
              <a:t>                                                                  </a:t>
            </a:r>
            <a:r>
              <a:rPr lang="ro-RO" sz="2000" dirty="0">
                <a:solidFill>
                  <a:srgbClr val="E7E6E6"/>
                </a:solidFill>
                <a:latin typeface="Arial"/>
                <a:cs typeface="Calibri"/>
              </a:rPr>
              <a:t>                             LECTURE: DR.JAZZ</a:t>
            </a:r>
            <a:endParaRPr lang="ro-RO" dirty="0">
              <a:latin typeface="Arial"/>
              <a:cs typeface="Calibri"/>
            </a:endParaRPr>
          </a:p>
          <a:p>
            <a:pPr algn="l"/>
            <a:r>
              <a:rPr lang="ro-RO" sz="2000" dirty="0">
                <a:solidFill>
                  <a:srgbClr val="E7E6E6"/>
                </a:solidFill>
                <a:latin typeface="Arial"/>
                <a:cs typeface="Calibri"/>
              </a:rPr>
              <a:t>                                                                                                      DR.OLU</a:t>
            </a:r>
            <a:endParaRPr lang="ro-RO" dirty="0">
              <a:latin typeface="Arial"/>
              <a:cs typeface="Arial"/>
            </a:endParaRPr>
          </a:p>
        </p:txBody>
      </p:sp>
      <p:pic>
        <p:nvPicPr>
          <p:cNvPr id="36" name="Imagine 36" descr="O imagine care conține iarbă, exterior, clădire, cărămidă&#10;&#10;Descrierea a fost generată cu un grad foarte mare de încredere">
            <a:extLst>
              <a:ext uri="{FF2B5EF4-FFF2-40B4-BE49-F238E27FC236}">
                <a16:creationId xmlns:a16="http://schemas.microsoft.com/office/drawing/2014/main" id="{A95D2D9C-C81E-4284-B140-A042C05ADD2D}"/>
              </a:ext>
            </a:extLst>
          </p:cNvPr>
          <p:cNvPicPr>
            <a:picLocks noChangeAspect="1"/>
          </p:cNvPicPr>
          <p:nvPr/>
        </p:nvPicPr>
        <p:blipFill rotWithShape="1">
          <a:blip r:embed="rId2"/>
          <a:srcRect t="75" r="-1" b="2204"/>
          <a:stretch/>
        </p:blipFill>
        <p:spPr>
          <a:xfrm>
            <a:off x="317635" y="299363"/>
            <a:ext cx="4160452" cy="3049204"/>
          </a:xfrm>
          <a:prstGeom prst="rect">
            <a:avLst/>
          </a:prstGeom>
        </p:spPr>
      </p:pic>
      <p:pic>
        <p:nvPicPr>
          <p:cNvPr id="7" name="Imagine 7" descr="O imagine care conține iarbă, exterior, casă, clădire&#10;&#10;Descrierea a fost generată cu un grad foarte mare de încredere">
            <a:extLst>
              <a:ext uri="{FF2B5EF4-FFF2-40B4-BE49-F238E27FC236}">
                <a16:creationId xmlns:a16="http://schemas.microsoft.com/office/drawing/2014/main" id="{ACBB15EF-69D6-4844-B99E-7B6655D911DF}"/>
              </a:ext>
            </a:extLst>
          </p:cNvPr>
          <p:cNvPicPr>
            <a:picLocks noChangeAspect="1"/>
          </p:cNvPicPr>
          <p:nvPr/>
        </p:nvPicPr>
        <p:blipFill rotWithShape="1">
          <a:blip r:embed="rId3"/>
          <a:srcRect t="19796" r="2" b="19797"/>
          <a:stretch/>
        </p:blipFill>
        <p:spPr>
          <a:xfrm>
            <a:off x="4654296" y="299363"/>
            <a:ext cx="7217085" cy="3008188"/>
          </a:xfrm>
          <a:prstGeom prst="rect">
            <a:avLst/>
          </a:prstGeom>
        </p:spPr>
      </p:pic>
      <p:cxnSp>
        <p:nvCxnSpPr>
          <p:cNvPr id="43" name="Straight Connector 42">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 name="Imagine 33" descr="O imagine care conține drum, exterior, stradă, iarbă&#10;&#10;Descrierea a fost generată cu un grad foarte mare de încredere">
            <a:extLst>
              <a:ext uri="{FF2B5EF4-FFF2-40B4-BE49-F238E27FC236}">
                <a16:creationId xmlns:a16="http://schemas.microsoft.com/office/drawing/2014/main" id="{250DDA45-7288-418E-801F-0C81FF60B810}"/>
              </a:ext>
            </a:extLst>
          </p:cNvPr>
          <p:cNvPicPr>
            <a:picLocks noChangeAspect="1"/>
          </p:cNvPicPr>
          <p:nvPr/>
        </p:nvPicPr>
        <p:blipFill rotWithShape="1">
          <a:blip r:embed="rId4"/>
          <a:srcRect r="-1" b="2995"/>
          <a:stretch/>
        </p:blipFill>
        <p:spPr>
          <a:xfrm>
            <a:off x="317635" y="3509433"/>
            <a:ext cx="4160452" cy="3026833"/>
          </a:xfrm>
          <a:prstGeom prst="rect">
            <a:avLst/>
          </a:prstGeom>
        </p:spPr>
      </p:pic>
    </p:spTree>
    <p:extLst>
      <p:ext uri="{BB962C8B-B14F-4D97-AF65-F5344CB8AC3E}">
        <p14:creationId xmlns:p14="http://schemas.microsoft.com/office/powerpoint/2010/main" val="2499791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C4E8504-D43B-4C6D-8C3B-8776D4431B9D}"/>
              </a:ext>
            </a:extLst>
          </p:cNvPr>
          <p:cNvSpPr>
            <a:spLocks noGrp="1"/>
          </p:cNvSpPr>
          <p:nvPr>
            <p:ph type="title"/>
          </p:nvPr>
        </p:nvSpPr>
        <p:spPr>
          <a:xfrm>
            <a:off x="585428" y="266890"/>
            <a:ext cx="3685032" cy="1608328"/>
          </a:xfrm>
        </p:spPr>
        <p:txBody>
          <a:bodyPr vert="horz" lIns="91440" tIns="45720" rIns="91440" bIns="45720" rtlCol="0" anchor="ctr">
            <a:normAutofit/>
          </a:bodyPr>
          <a:lstStyle/>
          <a:p>
            <a:r>
              <a:rPr lang="en-US" sz="2400" dirty="0">
                <a:latin typeface="Arial"/>
                <a:cs typeface="Calibri Light"/>
              </a:rPr>
              <a:t>Marriott facts and history </a:t>
            </a:r>
            <a:endParaRPr lang="en-US" sz="2400" kern="1200" dirty="0">
              <a:latin typeface="Arial"/>
              <a:cs typeface="Arial"/>
            </a:endParaRPr>
          </a:p>
        </p:txBody>
      </p:sp>
      <p:sp>
        <p:nvSpPr>
          <p:cNvPr id="4" name="Substituent text 3">
            <a:extLst>
              <a:ext uri="{FF2B5EF4-FFF2-40B4-BE49-F238E27FC236}">
                <a16:creationId xmlns:a16="http://schemas.microsoft.com/office/drawing/2014/main" id="{7AAC7B0D-4767-4D2E-BB4F-C70B5AD9002D}"/>
              </a:ext>
            </a:extLst>
          </p:cNvPr>
          <p:cNvSpPr>
            <a:spLocks noGrp="1"/>
          </p:cNvSpPr>
          <p:nvPr>
            <p:ph type="body" sz="half" idx="2"/>
          </p:nvPr>
        </p:nvSpPr>
        <p:spPr>
          <a:xfrm>
            <a:off x="5300663" y="497078"/>
            <a:ext cx="6675627" cy="1795583"/>
          </a:xfrm>
        </p:spPr>
        <p:txBody>
          <a:bodyPr vert="horz" lIns="91440" tIns="45720" rIns="91440" bIns="45720" rtlCol="0" anchor="ctr">
            <a:noAutofit/>
          </a:bodyPr>
          <a:lstStyle/>
          <a:p>
            <a:r>
              <a:rPr lang="en-US" sz="1400" dirty="0">
                <a:latin typeface="Arial"/>
                <a:cs typeface="Calibri"/>
              </a:rPr>
              <a:t>Marriott has over 6400 hotels throughout more than 125 countries.</a:t>
            </a:r>
          </a:p>
          <a:p>
            <a:r>
              <a:rPr lang="en-US" sz="1400" dirty="0">
                <a:latin typeface="Arial"/>
                <a:cs typeface="Calibri"/>
              </a:rPr>
              <a:t>The company was founded by J. Willard and Alice S. Marriott in 1927.</a:t>
            </a:r>
          </a:p>
          <a:p>
            <a:r>
              <a:rPr lang="en-US" sz="1400" dirty="0">
                <a:latin typeface="Arial"/>
                <a:cs typeface="Calibri"/>
              </a:rPr>
              <a:t>Arne M. Sorenson is currently Marriott' s President and CEO</a:t>
            </a:r>
          </a:p>
          <a:p>
            <a:r>
              <a:rPr lang="en-US" sz="1400" dirty="0">
                <a:latin typeface="Arial"/>
                <a:cs typeface="Calibri"/>
              </a:rPr>
              <a:t>Marriott' s heritage traces back to a root beer stand that was opened  in 1927.The core values of Marriott and the fundamental beliefs are spirit to serve the community...associates...and customer. They are recognised by the Sunday Times "Top 100 Best Big Companies to Work For"</a:t>
            </a:r>
          </a:p>
          <a:p>
            <a:endParaRPr lang="en-US" sz="1400" dirty="0">
              <a:latin typeface="Arial"/>
              <a:cs typeface="Calibri"/>
            </a:endParaRPr>
          </a:p>
        </p:txBody>
      </p:sp>
      <p:sp>
        <p:nvSpPr>
          <p:cNvPr id="14" name="Rectangle 13">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211010"/>
            <a:ext cx="12192002" cy="464699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ounded Rectangle 26">
            <a:extLst>
              <a:ext uri="{FF2B5EF4-FFF2-40B4-BE49-F238E27FC236}">
                <a16:creationId xmlns:a16="http://schemas.microsoft.com/office/drawing/2014/main" id="{48AADC38-41AB-482C-B8C3-6B9CD91B6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4" y="2426035"/>
            <a:ext cx="11548872"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ine 5" descr="O imagine care conține text&#10;&#10;Descrierea a fost generată cu un grad foarte mare de încredere">
            <a:extLst>
              <a:ext uri="{FF2B5EF4-FFF2-40B4-BE49-F238E27FC236}">
                <a16:creationId xmlns:a16="http://schemas.microsoft.com/office/drawing/2014/main" id="{3C84314F-E26B-4573-A5A2-5E565163ED95}"/>
              </a:ext>
            </a:extLst>
          </p:cNvPr>
          <p:cNvPicPr>
            <a:picLocks noGrp="1" noChangeAspect="1"/>
          </p:cNvPicPr>
          <p:nvPr>
            <p:ph type="pic" idx="1"/>
          </p:nvPr>
        </p:nvPicPr>
        <p:blipFill rotWithShape="1">
          <a:blip r:embed="rId2"/>
          <a:srcRect t="3161" r="-8" b="3152"/>
          <a:stretch/>
        </p:blipFill>
        <p:spPr>
          <a:xfrm>
            <a:off x="640080" y="2746075"/>
            <a:ext cx="5276088" cy="3291840"/>
          </a:xfrm>
          <a:prstGeom prst="rect">
            <a:avLst/>
          </a:prstGeom>
        </p:spPr>
      </p:pic>
      <p:pic>
        <p:nvPicPr>
          <p:cNvPr id="7" name="Imagine 7" descr="O imagine care conține apă, exterior, fotografie, negru&#10;&#10;Descrierea a fost generată cu un grad foarte mare de încredere">
            <a:extLst>
              <a:ext uri="{FF2B5EF4-FFF2-40B4-BE49-F238E27FC236}">
                <a16:creationId xmlns:a16="http://schemas.microsoft.com/office/drawing/2014/main" id="{002CE12D-688C-4070-96EF-B5CD3B3FB6B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5824" r="-2" b="-2"/>
          <a:stretch/>
        </p:blipFill>
        <p:spPr>
          <a:xfrm>
            <a:off x="6272784" y="2746075"/>
            <a:ext cx="5276088" cy="3291840"/>
          </a:xfrm>
          <a:prstGeom prst="rect">
            <a:avLst/>
          </a:prstGeom>
        </p:spPr>
      </p:pic>
      <p:sp>
        <p:nvSpPr>
          <p:cNvPr id="9" name="CasetăText 8">
            <a:extLst>
              <a:ext uri="{FF2B5EF4-FFF2-40B4-BE49-F238E27FC236}">
                <a16:creationId xmlns:a16="http://schemas.microsoft.com/office/drawing/2014/main" id="{93CC8D21-F8C9-4D76-B485-C6AEB1817F65}"/>
              </a:ext>
            </a:extLst>
          </p:cNvPr>
          <p:cNvSpPr txBox="1"/>
          <p:nvPr/>
        </p:nvSpPr>
        <p:spPr>
          <a:xfrm>
            <a:off x="8893979" y="5837860"/>
            <a:ext cx="265489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Această fotografie</a:t>
            </a:r>
            <a:r>
              <a:rPr lang="en-US" sz="700">
                <a:solidFill>
                  <a:srgbClr val="FFFFFF"/>
                </a:solidFill>
              </a:rPr>
              <a:t> de Autor necunoscut este licențiat sub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466594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A6EB41E2-2D83-48BA-8F3D-978AE4362FE0}"/>
              </a:ext>
            </a:extLst>
          </p:cNvPr>
          <p:cNvSpPr>
            <a:spLocks noGrp="1"/>
          </p:cNvSpPr>
          <p:nvPr>
            <p:ph type="title"/>
          </p:nvPr>
        </p:nvSpPr>
        <p:spPr>
          <a:xfrm>
            <a:off x="7212335" y="208334"/>
            <a:ext cx="4482841" cy="864782"/>
          </a:xfrm>
        </p:spPr>
        <p:txBody>
          <a:bodyPr vert="horz" lIns="91440" tIns="45720" rIns="91440" bIns="45720" rtlCol="0" anchor="ctr">
            <a:normAutofit/>
          </a:bodyPr>
          <a:lstStyle/>
          <a:p>
            <a:r>
              <a:rPr lang="en-US" sz="2400" dirty="0">
                <a:latin typeface="Arial"/>
                <a:cs typeface="Calibri Light"/>
              </a:rPr>
              <a:t>Forest of Arden Hotel Marriott </a:t>
            </a:r>
            <a:br>
              <a:rPr lang="en-US" sz="2400" dirty="0">
                <a:latin typeface="Arial"/>
                <a:cs typeface="Calibri Light"/>
              </a:rPr>
            </a:br>
            <a:r>
              <a:rPr lang="en-US" sz="2400" dirty="0">
                <a:latin typeface="Arial"/>
                <a:cs typeface="Calibri Light"/>
              </a:rPr>
              <a:t>                   History</a:t>
            </a:r>
            <a:endParaRPr lang="en-US" sz="2400" kern="1200" dirty="0">
              <a:latin typeface="Arial"/>
              <a:cs typeface="Calibri Light"/>
            </a:endParaRPr>
          </a:p>
        </p:txBody>
      </p:sp>
      <p:pic>
        <p:nvPicPr>
          <p:cNvPr id="7" name="Imagine 7" descr="O imagine care conține exterior, masă, iarbă, clădire&#10;&#10;Descrierea a fost generată cu un grad foarte mare de încredere">
            <a:extLst>
              <a:ext uri="{FF2B5EF4-FFF2-40B4-BE49-F238E27FC236}">
                <a16:creationId xmlns:a16="http://schemas.microsoft.com/office/drawing/2014/main" id="{3D1AF4EB-0BE0-40F6-BCAB-4ABDE3DDEE2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9565" r="16108" b="-2"/>
          <a:stretch/>
        </p:blipFill>
        <p:spPr>
          <a:xfrm>
            <a:off x="5715012" y="1237069"/>
            <a:ext cx="1934870" cy="1744186"/>
          </a:xfrm>
          <a:custGeom>
            <a:avLst/>
            <a:gdLst/>
            <a:ahLst/>
            <a:cxnLst/>
            <a:rect l="l" t="t" r="r" b="b"/>
            <a:pathLst>
              <a:path w="2397514" h="2161236">
                <a:moveTo>
                  <a:pt x="684017" y="0"/>
                </a:moveTo>
                <a:cubicBezTo>
                  <a:pt x="1715801" y="0"/>
                  <a:pt x="1715801" y="0"/>
                  <a:pt x="1715801" y="0"/>
                </a:cubicBezTo>
                <a:cubicBezTo>
                  <a:pt x="1768004" y="0"/>
                  <a:pt x="1835562" y="37478"/>
                  <a:pt x="1863198" y="84326"/>
                </a:cubicBezTo>
                <a:cubicBezTo>
                  <a:pt x="2379089" y="993169"/>
                  <a:pt x="2379089" y="993169"/>
                  <a:pt x="2379089" y="993169"/>
                </a:cubicBezTo>
                <a:cubicBezTo>
                  <a:pt x="2403656" y="1043140"/>
                  <a:pt x="2403656" y="1118096"/>
                  <a:pt x="2379089" y="1168068"/>
                </a:cubicBezTo>
                <a:cubicBezTo>
                  <a:pt x="1863198" y="2076910"/>
                  <a:pt x="1863198" y="2076910"/>
                  <a:pt x="1863198" y="2076910"/>
                </a:cubicBezTo>
                <a:cubicBezTo>
                  <a:pt x="1835562" y="2123759"/>
                  <a:pt x="1768004" y="2161236"/>
                  <a:pt x="1715801" y="2161236"/>
                </a:cubicBezTo>
                <a:lnTo>
                  <a:pt x="684017" y="2161236"/>
                </a:lnTo>
                <a:cubicBezTo>
                  <a:pt x="628744" y="2161236"/>
                  <a:pt x="561187" y="2123759"/>
                  <a:pt x="536621" y="2076910"/>
                </a:cubicBezTo>
                <a:cubicBezTo>
                  <a:pt x="20729" y="1168068"/>
                  <a:pt x="20729" y="1168068"/>
                  <a:pt x="20729" y="1168068"/>
                </a:cubicBezTo>
                <a:cubicBezTo>
                  <a:pt x="-6909" y="1118096"/>
                  <a:pt x="-6909" y="1043140"/>
                  <a:pt x="20729" y="993169"/>
                </a:cubicBezTo>
                <a:cubicBezTo>
                  <a:pt x="536621" y="84326"/>
                  <a:pt x="536621" y="84326"/>
                  <a:pt x="536621" y="84326"/>
                </a:cubicBezTo>
                <a:cubicBezTo>
                  <a:pt x="561187" y="37478"/>
                  <a:pt x="628744" y="0"/>
                  <a:pt x="684017" y="0"/>
                </a:cubicBezTo>
                <a:close/>
              </a:path>
            </a:pathLst>
          </a:custGeom>
        </p:spPr>
      </p:pic>
      <p:pic>
        <p:nvPicPr>
          <p:cNvPr id="5" name="Imagine 5" descr="O imagine care conține iarbă, munte, exterior, natură&#10;&#10;Descrierea a fost generată cu un grad foarte mare de încredere">
            <a:extLst>
              <a:ext uri="{FF2B5EF4-FFF2-40B4-BE49-F238E27FC236}">
                <a16:creationId xmlns:a16="http://schemas.microsoft.com/office/drawing/2014/main" id="{5C216208-7F64-4031-ADD8-4B663B0B8C3D}"/>
              </a:ext>
            </a:extLst>
          </p:cNvPr>
          <p:cNvPicPr>
            <a:picLocks noGrp="1" noChangeAspect="1"/>
          </p:cNvPicPr>
          <p:nvPr>
            <p:ph type="pic" idx="1"/>
          </p:nvPr>
        </p:nvPicPr>
        <p:blipFill rotWithShape="1">
          <a:blip r:embed="rId4"/>
          <a:srcRect l="7656" r="7656"/>
          <a:stretch/>
        </p:blipFill>
        <p:spPr>
          <a:xfrm>
            <a:off x="20" y="10"/>
            <a:ext cx="7743929" cy="6857990"/>
          </a:xfrm>
          <a:custGeom>
            <a:avLst/>
            <a:gdLst/>
            <a:ahLst/>
            <a:cxnLst/>
            <a:rect l="l" t="t" r="r" b="b"/>
            <a:pathLst>
              <a:path w="7743949" h="6858000">
                <a:moveTo>
                  <a:pt x="956085" y="2071857"/>
                </a:moveTo>
                <a:cubicBezTo>
                  <a:pt x="956085" y="2071857"/>
                  <a:pt x="956085" y="2071857"/>
                  <a:pt x="4999548" y="2071857"/>
                </a:cubicBezTo>
                <a:cubicBezTo>
                  <a:pt x="5252811" y="2071857"/>
                  <a:pt x="5497339" y="2211072"/>
                  <a:pt x="5619604" y="2437296"/>
                </a:cubicBezTo>
                <a:cubicBezTo>
                  <a:pt x="5619604" y="2437296"/>
                  <a:pt x="5619604" y="2437296"/>
                  <a:pt x="7645701" y="5926372"/>
                </a:cubicBezTo>
                <a:cubicBezTo>
                  <a:pt x="7776699" y="6143896"/>
                  <a:pt x="7776699" y="6422327"/>
                  <a:pt x="7645701" y="6639850"/>
                </a:cubicBezTo>
                <a:cubicBezTo>
                  <a:pt x="7645701" y="6639850"/>
                  <a:pt x="7645701" y="6639850"/>
                  <a:pt x="7538856" y="6823844"/>
                </a:cubicBezTo>
                <a:lnTo>
                  <a:pt x="7519022" y="6858000"/>
                </a:lnTo>
                <a:lnTo>
                  <a:pt x="0" y="6858000"/>
                </a:lnTo>
                <a:lnTo>
                  <a:pt x="0" y="3003362"/>
                </a:lnTo>
                <a:lnTo>
                  <a:pt x="144017" y="2754282"/>
                </a:lnTo>
                <a:cubicBezTo>
                  <a:pt x="203181" y="2651956"/>
                  <a:pt x="264254" y="2546330"/>
                  <a:pt x="327296" y="2437296"/>
                </a:cubicBezTo>
                <a:cubicBezTo>
                  <a:pt x="458294" y="2211072"/>
                  <a:pt x="694090" y="2071857"/>
                  <a:pt x="956085" y="2071857"/>
                </a:cubicBezTo>
                <a:close/>
                <a:moveTo>
                  <a:pt x="0" y="0"/>
                </a:moveTo>
                <a:lnTo>
                  <a:pt x="6600525" y="0"/>
                </a:lnTo>
                <a:lnTo>
                  <a:pt x="6486618" y="196155"/>
                </a:lnTo>
                <a:cubicBezTo>
                  <a:pt x="6261242" y="584267"/>
                  <a:pt x="5994130" y="1044253"/>
                  <a:pt x="5677553" y="1589421"/>
                </a:cubicBezTo>
                <a:cubicBezTo>
                  <a:pt x="5555288" y="1815646"/>
                  <a:pt x="5310759" y="1954861"/>
                  <a:pt x="5057496" y="1954861"/>
                </a:cubicBezTo>
                <a:cubicBezTo>
                  <a:pt x="5057496" y="1954861"/>
                  <a:pt x="5057496" y="1954861"/>
                  <a:pt x="1014033" y="1954861"/>
                </a:cubicBezTo>
                <a:cubicBezTo>
                  <a:pt x="752038" y="1954861"/>
                  <a:pt x="516243" y="1815646"/>
                  <a:pt x="385244" y="1589421"/>
                </a:cubicBezTo>
                <a:cubicBezTo>
                  <a:pt x="385244" y="1589421"/>
                  <a:pt x="385244" y="1589421"/>
                  <a:pt x="69234" y="1042874"/>
                </a:cubicBezTo>
                <a:lnTo>
                  <a:pt x="0" y="923133"/>
                </a:lnTo>
                <a:close/>
              </a:path>
            </a:pathLst>
          </a:custGeom>
        </p:spPr>
      </p:pic>
      <p:sp>
        <p:nvSpPr>
          <p:cNvPr id="4" name="Substituent text 3">
            <a:extLst>
              <a:ext uri="{FF2B5EF4-FFF2-40B4-BE49-F238E27FC236}">
                <a16:creationId xmlns:a16="http://schemas.microsoft.com/office/drawing/2014/main" id="{4A4A992D-9842-4A2E-BCE5-8D312B6AC4CB}"/>
              </a:ext>
            </a:extLst>
          </p:cNvPr>
          <p:cNvSpPr>
            <a:spLocks noGrp="1"/>
          </p:cNvSpPr>
          <p:nvPr>
            <p:ph type="body" sz="half" idx="2"/>
          </p:nvPr>
        </p:nvSpPr>
        <p:spPr>
          <a:xfrm>
            <a:off x="7750101" y="1073213"/>
            <a:ext cx="4337980" cy="5715795"/>
          </a:xfrm>
        </p:spPr>
        <p:txBody>
          <a:bodyPr vert="horz" lIns="91440" tIns="45720" rIns="91440" bIns="45720" rtlCol="0" anchor="t">
            <a:normAutofit lnSpcReduction="10000"/>
          </a:bodyPr>
          <a:lstStyle/>
          <a:p>
            <a:r>
              <a:rPr lang="en-US" sz="1400" dirty="0">
                <a:latin typeface="Arial"/>
                <a:cs typeface="Arial"/>
              </a:rPr>
              <a:t>Planning permission for 120 bedroom hotel with leisure club, conference center and 18 hole championship golf course was granted in 1987 by North Warwickshire Borough Council.</a:t>
            </a:r>
          </a:p>
          <a:p>
            <a:r>
              <a:rPr lang="en-US" sz="1400" dirty="0">
                <a:latin typeface="Arial"/>
                <a:cs typeface="Arial"/>
              </a:rPr>
              <a:t>The Forest of Arden Hotel opened for business on 1st September 1989-it was eight hotel in the Country Club Hotels group. The development had cost 13.5 million pounds.</a:t>
            </a:r>
          </a:p>
          <a:p>
            <a:r>
              <a:rPr lang="en-US" sz="1400" dirty="0">
                <a:latin typeface="Arial"/>
                <a:cs typeface="Arial"/>
              </a:rPr>
              <a:t>At the ceremony was Lord Guernsey (son of Lord </a:t>
            </a:r>
            <a:r>
              <a:rPr lang="en-US" sz="1400" dirty="0" err="1">
                <a:latin typeface="Arial"/>
                <a:cs typeface="Arial"/>
              </a:rPr>
              <a:t>Aylesford</a:t>
            </a:r>
            <a:r>
              <a:rPr lang="en-US" sz="1400" dirty="0">
                <a:latin typeface="Arial"/>
                <a:cs typeface="Arial"/>
              </a:rPr>
              <a:t>) and Norman McIndoe, the Managing Director of CCH</a:t>
            </a:r>
          </a:p>
          <a:p>
            <a:r>
              <a:rPr lang="en-US" sz="1400" dirty="0">
                <a:latin typeface="Arial"/>
                <a:cs typeface="Arial"/>
              </a:rPr>
              <a:t>The second 18 hole course was opened in  September 1991.It was named the Aylesford and was designed by Donald Steel, one of the country's leading golf architects. Was constructed by Brian Pierson.</a:t>
            </a:r>
          </a:p>
          <a:p>
            <a:r>
              <a:rPr lang="en-US" sz="1400" dirty="0">
                <a:latin typeface="Arial"/>
                <a:cs typeface="Arial"/>
              </a:rPr>
              <a:t>In 1992 the original Arden Course was closed for a 1milion pound's redevelopment in order to meet the rigorous standards .Improvements were made to the Zest Restaurant and Cast Iron Bar and Restaurant was extended and the new Arden suite was built.</a:t>
            </a:r>
          </a:p>
          <a:p>
            <a:r>
              <a:rPr lang="en-US" sz="1400" dirty="0">
                <a:latin typeface="Arial"/>
                <a:cs typeface="Arial"/>
              </a:rPr>
              <a:t>The extension was opened on the 11 May  1996 and another 60 bedrooms were added in August 1997 bringing the total of bedrooms to 214.</a:t>
            </a:r>
          </a:p>
          <a:p>
            <a:r>
              <a:rPr lang="en-US" sz="1400" dirty="0">
                <a:latin typeface="Arial"/>
                <a:cs typeface="Arial"/>
              </a:rPr>
              <a:t>The hotel celebrated its 10 anniversary in the autumn of 1999.In its first year revenue was 3 million pounds and this is constantly growing.</a:t>
            </a:r>
          </a:p>
          <a:p>
            <a:endParaRPr lang="en-US" sz="1400" dirty="0">
              <a:latin typeface="Arial"/>
              <a:cs typeface="Arial"/>
            </a:endParaRPr>
          </a:p>
        </p:txBody>
      </p:sp>
    </p:spTree>
    <p:extLst>
      <p:ext uri="{BB962C8B-B14F-4D97-AF65-F5344CB8AC3E}">
        <p14:creationId xmlns:p14="http://schemas.microsoft.com/office/powerpoint/2010/main" val="1512791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971D956C-32DD-45B4-9AC6-66FE85282681}"/>
              </a:ext>
            </a:extLst>
          </p:cNvPr>
          <p:cNvSpPr>
            <a:spLocks noGrp="1"/>
          </p:cNvSpPr>
          <p:nvPr>
            <p:ph type="title"/>
          </p:nvPr>
        </p:nvSpPr>
        <p:spPr>
          <a:xfrm>
            <a:off x="393234" y="359868"/>
            <a:ext cx="4130182" cy="581893"/>
          </a:xfrm>
        </p:spPr>
        <p:txBody>
          <a:bodyPr vert="horz" lIns="91440" tIns="45720" rIns="91440" bIns="45720" rtlCol="0" anchor="b">
            <a:normAutofit/>
          </a:bodyPr>
          <a:lstStyle/>
          <a:p>
            <a:r>
              <a:rPr lang="en-US" sz="2400">
                <a:latin typeface="Arial"/>
                <a:cs typeface="Calibri Light"/>
              </a:rPr>
              <a:t>             Type of Operations</a:t>
            </a:r>
            <a:endParaRPr lang="en-US" sz="2400" kern="1200" dirty="0">
              <a:latin typeface="Arial"/>
              <a:cs typeface="Calibri Light"/>
            </a:endParaRPr>
          </a:p>
        </p:txBody>
      </p:sp>
      <p:grpSp>
        <p:nvGrpSpPr>
          <p:cNvPr id="28" name="Group 27">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518649"/>
            <a:ext cx="1128382" cy="847206"/>
            <a:chOff x="8183879" y="1000124"/>
            <a:chExt cx="1562267" cy="1172973"/>
          </a:xfrm>
        </p:grpSpPr>
        <p:sp>
          <p:nvSpPr>
            <p:cNvPr id="29"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4" name="Substituent text 3">
            <a:extLst>
              <a:ext uri="{FF2B5EF4-FFF2-40B4-BE49-F238E27FC236}">
                <a16:creationId xmlns:a16="http://schemas.microsoft.com/office/drawing/2014/main" id="{7DC7B0DE-BA3A-4AC5-8DD1-A5508A2A19D7}"/>
              </a:ext>
            </a:extLst>
          </p:cNvPr>
          <p:cNvSpPr>
            <a:spLocks noGrp="1"/>
          </p:cNvSpPr>
          <p:nvPr>
            <p:ph type="body" sz="half" idx="2"/>
          </p:nvPr>
        </p:nvSpPr>
        <p:spPr>
          <a:xfrm>
            <a:off x="470622" y="1495402"/>
            <a:ext cx="3588451" cy="4843948"/>
          </a:xfrm>
        </p:spPr>
        <p:txBody>
          <a:bodyPr vert="horz" lIns="91440" tIns="45720" rIns="91440" bIns="45720" rtlCol="0" anchor="t">
            <a:normAutofit/>
          </a:bodyPr>
          <a:lstStyle/>
          <a:p>
            <a:pPr marL="342900" indent="-342900">
              <a:buChar char="•"/>
            </a:pPr>
            <a:r>
              <a:rPr lang="en-US" sz="2000">
                <a:latin typeface="Arial"/>
                <a:cs typeface="Calibri" panose="020F0502020204030204"/>
              </a:rPr>
              <a:t>Full-service Spa</a:t>
            </a:r>
          </a:p>
          <a:p>
            <a:pPr marL="342900" indent="-342900">
              <a:buChar char="•"/>
            </a:pPr>
            <a:r>
              <a:rPr lang="en-US" sz="2000">
                <a:latin typeface="Arial"/>
                <a:cs typeface="Calibri" panose="020F0502020204030204"/>
              </a:rPr>
              <a:t>Fitness center  </a:t>
            </a:r>
          </a:p>
          <a:p>
            <a:pPr marL="342900" indent="-342900">
              <a:buChar char="•"/>
            </a:pPr>
            <a:r>
              <a:rPr lang="en-US" sz="2000">
                <a:latin typeface="Arial"/>
                <a:cs typeface="Calibri" panose="020F0502020204030204"/>
              </a:rPr>
              <a:t>Pool</a:t>
            </a:r>
          </a:p>
          <a:p>
            <a:pPr marL="342900" indent="-342900">
              <a:buChar char="•"/>
            </a:pPr>
            <a:r>
              <a:rPr lang="en-US" sz="2000">
                <a:latin typeface="Arial"/>
                <a:cs typeface="Calibri" panose="020F0502020204030204"/>
              </a:rPr>
              <a:t>Golf-two Championships golf course </a:t>
            </a:r>
            <a:endParaRPr lang="en-US" sz="2000" dirty="0">
              <a:latin typeface="Arial"/>
              <a:cs typeface="Calibri" panose="020F0502020204030204"/>
            </a:endParaRPr>
          </a:p>
          <a:p>
            <a:pPr marL="342900" indent="-342900">
              <a:buChar char="•"/>
            </a:pPr>
            <a:r>
              <a:rPr lang="en-US" sz="2000">
                <a:latin typeface="Arial"/>
                <a:cs typeface="Calibri" panose="020F0502020204030204"/>
              </a:rPr>
              <a:t>Events</a:t>
            </a:r>
            <a:endParaRPr lang="en-US" sz="2000" dirty="0">
              <a:latin typeface="Arial"/>
              <a:cs typeface="Calibri" panose="020F0502020204030204"/>
            </a:endParaRPr>
          </a:p>
          <a:p>
            <a:pPr marL="342900" indent="-342900">
              <a:buChar char="•"/>
            </a:pPr>
            <a:r>
              <a:rPr lang="en-US" sz="2000">
                <a:latin typeface="Arial"/>
                <a:cs typeface="Calibri" panose="020F0502020204030204"/>
              </a:rPr>
              <a:t>Meetings</a:t>
            </a:r>
            <a:endParaRPr lang="en-US" sz="2000" dirty="0">
              <a:latin typeface="Arial"/>
              <a:cs typeface="Calibri" panose="020F0502020204030204"/>
            </a:endParaRPr>
          </a:p>
          <a:p>
            <a:pPr marL="342900" indent="-342900">
              <a:buChar char="•"/>
            </a:pPr>
            <a:r>
              <a:rPr lang="en-US" sz="2000">
                <a:latin typeface="Arial"/>
                <a:cs typeface="Calibri" panose="020F0502020204030204"/>
              </a:rPr>
              <a:t>Conference</a:t>
            </a:r>
            <a:endParaRPr lang="en-US" sz="2000" dirty="0">
              <a:latin typeface="Arial"/>
              <a:cs typeface="Calibri" panose="020F0502020204030204"/>
            </a:endParaRPr>
          </a:p>
          <a:p>
            <a:pPr marL="342900" indent="-342900">
              <a:buChar char="•"/>
            </a:pPr>
            <a:r>
              <a:rPr lang="en-US" sz="2000">
                <a:latin typeface="Arial"/>
                <a:cs typeface="Calibri" panose="020F0502020204030204"/>
              </a:rPr>
              <a:t>Room service</a:t>
            </a:r>
            <a:endParaRPr lang="en-US" sz="2000" dirty="0">
              <a:latin typeface="Arial"/>
              <a:cs typeface="Calibri" panose="020F0502020204030204"/>
            </a:endParaRPr>
          </a:p>
          <a:p>
            <a:pPr marL="342900" indent="-342900">
              <a:buChar char="•"/>
            </a:pPr>
            <a:r>
              <a:rPr lang="en-US" sz="2000">
                <a:latin typeface="Arial"/>
                <a:cs typeface="Calibri" panose="020F0502020204030204"/>
              </a:rPr>
              <a:t>Luxurious bedding  </a:t>
            </a:r>
            <a:endParaRPr lang="en-US" sz="2000" dirty="0">
              <a:latin typeface="Arial"/>
              <a:cs typeface="Calibri" panose="020F0502020204030204"/>
            </a:endParaRPr>
          </a:p>
          <a:p>
            <a:pPr marL="342900" indent="-342900">
              <a:buChar char="•"/>
            </a:pPr>
            <a:r>
              <a:rPr lang="en-US" sz="2000">
                <a:latin typeface="Arial"/>
                <a:cs typeface="Calibri" panose="020F0502020204030204"/>
              </a:rPr>
              <a:t>Retaurants</a:t>
            </a:r>
            <a:endParaRPr lang="en-US" sz="2000" dirty="0">
              <a:latin typeface="Arial"/>
              <a:cs typeface="Calibri" panose="020F0502020204030204"/>
            </a:endParaRPr>
          </a:p>
          <a:p>
            <a:pPr marL="342900" indent="-342900">
              <a:buChar char="•"/>
            </a:pPr>
            <a:endParaRPr lang="en-US" sz="2000" dirty="0">
              <a:latin typeface="Arial"/>
              <a:cs typeface="Calibri" panose="020F0502020204030204"/>
            </a:endParaRPr>
          </a:p>
          <a:p>
            <a:pPr marL="342900" indent="-342900">
              <a:buChar char="•"/>
            </a:pPr>
            <a:endParaRPr lang="en-US" sz="2000" dirty="0">
              <a:latin typeface="Arial"/>
              <a:cs typeface="Calibri" panose="020F0502020204030204"/>
            </a:endParaRPr>
          </a:p>
          <a:p>
            <a:pPr marL="342900" indent="-342900">
              <a:buChar char="•"/>
            </a:pPr>
            <a:endParaRPr lang="en-US" sz="2000" dirty="0">
              <a:latin typeface="Arial"/>
              <a:cs typeface="Calibri" panose="020F0502020204030204"/>
            </a:endParaRPr>
          </a:p>
        </p:txBody>
      </p:sp>
      <p:pic>
        <p:nvPicPr>
          <p:cNvPr id="3" name="Imagine 4" descr="O imagine care conține interior, plafon, masă, scaun&#10;&#10;Descrierea a fost generată cu un grad foarte mare de încredere">
            <a:extLst>
              <a:ext uri="{FF2B5EF4-FFF2-40B4-BE49-F238E27FC236}">
                <a16:creationId xmlns:a16="http://schemas.microsoft.com/office/drawing/2014/main" id="{0E92ABAC-861D-44DA-BFA3-717D6B5D8499}"/>
              </a:ext>
            </a:extLst>
          </p:cNvPr>
          <p:cNvPicPr>
            <a:picLocks noGrp="1" noChangeAspect="1"/>
          </p:cNvPicPr>
          <p:nvPr>
            <p:ph type="pic" idx="1"/>
          </p:nvPr>
        </p:nvPicPr>
        <p:blipFill rotWithShape="1">
          <a:blip r:embed="rId2"/>
          <a:srcRect l="864" r="16413" b="4"/>
          <a:stretch/>
        </p:blipFill>
        <p:spPr>
          <a:xfrm>
            <a:off x="4636963" y="1"/>
            <a:ext cx="3731799" cy="3383280"/>
          </a:xfrm>
          <a:prstGeom prst="rect">
            <a:avLst/>
          </a:prstGeom>
        </p:spPr>
      </p:pic>
      <p:pic>
        <p:nvPicPr>
          <p:cNvPr id="6" name="Imagine 6" descr="O imagine care conține interior, plafon, cameră, fereastră&#10;&#10;Descrierea a fost generată cu un grad foarte mare de încredere">
            <a:extLst>
              <a:ext uri="{FF2B5EF4-FFF2-40B4-BE49-F238E27FC236}">
                <a16:creationId xmlns:a16="http://schemas.microsoft.com/office/drawing/2014/main" id="{2F146629-0776-440E-B143-F22CEB1ED7BB}"/>
              </a:ext>
            </a:extLst>
          </p:cNvPr>
          <p:cNvPicPr>
            <a:picLocks noChangeAspect="1"/>
          </p:cNvPicPr>
          <p:nvPr/>
        </p:nvPicPr>
        <p:blipFill rotWithShape="1">
          <a:blip r:embed="rId3"/>
          <a:srcRect l="17474" r="17724" b="1"/>
          <a:stretch/>
        </p:blipFill>
        <p:spPr>
          <a:xfrm>
            <a:off x="8460201" y="10"/>
            <a:ext cx="3731799" cy="3383270"/>
          </a:xfrm>
          <a:prstGeom prst="rect">
            <a:avLst/>
          </a:prstGeom>
        </p:spPr>
      </p:pic>
      <p:pic>
        <p:nvPicPr>
          <p:cNvPr id="8" name="Imagine 8" descr="O imagine care conține iarbă, exterior, câmp, verde&#10;&#10;Descrierea a fost generată cu un grad foarte mare de încredere">
            <a:extLst>
              <a:ext uri="{FF2B5EF4-FFF2-40B4-BE49-F238E27FC236}">
                <a16:creationId xmlns:a16="http://schemas.microsoft.com/office/drawing/2014/main" id="{928AC597-46C1-419E-BBB6-71BD9982940F}"/>
              </a:ext>
            </a:extLst>
          </p:cNvPr>
          <p:cNvPicPr>
            <a:picLocks noChangeAspect="1"/>
          </p:cNvPicPr>
          <p:nvPr/>
        </p:nvPicPr>
        <p:blipFill rotWithShape="1">
          <a:blip r:embed="rId4"/>
          <a:srcRect t="29669" r="-2" b="2459"/>
          <a:stretch/>
        </p:blipFill>
        <p:spPr>
          <a:xfrm>
            <a:off x="4639055" y="3474720"/>
            <a:ext cx="7552944" cy="3383280"/>
          </a:xfrm>
          <a:prstGeom prst="rect">
            <a:avLst/>
          </a:prstGeom>
        </p:spPr>
      </p:pic>
    </p:spTree>
    <p:extLst>
      <p:ext uri="{BB962C8B-B14F-4D97-AF65-F5344CB8AC3E}">
        <p14:creationId xmlns:p14="http://schemas.microsoft.com/office/powerpoint/2010/main" val="1278941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ine 5" descr="O imagine care conține aliment, farfurie, masă, cafea&#10;&#10;Descrierea a fost generată cu un grad foarte mare de încredere">
            <a:extLst>
              <a:ext uri="{FF2B5EF4-FFF2-40B4-BE49-F238E27FC236}">
                <a16:creationId xmlns:a16="http://schemas.microsoft.com/office/drawing/2014/main" id="{852A78A7-F644-4E68-A9CF-2FC01B914824}"/>
              </a:ext>
            </a:extLst>
          </p:cNvPr>
          <p:cNvPicPr>
            <a:picLocks noGrp="1" noChangeAspect="1"/>
          </p:cNvPicPr>
          <p:nvPr>
            <p:ph type="pic" idx="1"/>
          </p:nvPr>
        </p:nvPicPr>
        <p:blipFill rotWithShape="1">
          <a:blip r:embed="rId2"/>
          <a:srcRect l="1944" r="7610" b="3"/>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9" name="Imagine 9" descr="O imagine care conține aliment, farfurie, masă, așezat&#10;&#10;Descrierea a fost generată cu un grad foarte mare de încredere">
            <a:extLst>
              <a:ext uri="{FF2B5EF4-FFF2-40B4-BE49-F238E27FC236}">
                <a16:creationId xmlns:a16="http://schemas.microsoft.com/office/drawing/2014/main" id="{62579943-5D2A-4B41-9F06-3813AFBB9233}"/>
              </a:ext>
            </a:extLst>
          </p:cNvPr>
          <p:cNvPicPr>
            <a:picLocks noChangeAspect="1"/>
          </p:cNvPicPr>
          <p:nvPr/>
        </p:nvPicPr>
        <p:blipFill rotWithShape="1">
          <a:blip r:embed="rId3"/>
          <a:srcRect l="10078" r="9111" b="1"/>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7" name="Imagine 7" descr="O imagine care conține masă, interior, scaun, cameră&#10;&#10;Descrierea a fost generată cu un grad foarte mare de încredere">
            <a:extLst>
              <a:ext uri="{FF2B5EF4-FFF2-40B4-BE49-F238E27FC236}">
                <a16:creationId xmlns:a16="http://schemas.microsoft.com/office/drawing/2014/main" id="{2439A655-D14C-4B7D-A777-9DF0B61BE474}"/>
              </a:ext>
            </a:extLst>
          </p:cNvPr>
          <p:cNvPicPr>
            <a:picLocks noChangeAspect="1"/>
          </p:cNvPicPr>
          <p:nvPr/>
        </p:nvPicPr>
        <p:blipFill rotWithShape="1">
          <a:blip r:embed="rId4"/>
          <a:srcRect t="21387" r="-1" b="5233"/>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25" name="Freeform: Shape 24">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26">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u 1">
            <a:extLst>
              <a:ext uri="{FF2B5EF4-FFF2-40B4-BE49-F238E27FC236}">
                <a16:creationId xmlns:a16="http://schemas.microsoft.com/office/drawing/2014/main" id="{EF0B64D9-1077-498E-B7F2-CFBE09F61A16}"/>
              </a:ext>
            </a:extLst>
          </p:cNvPr>
          <p:cNvSpPr>
            <a:spLocks noGrp="1"/>
          </p:cNvSpPr>
          <p:nvPr>
            <p:ph type="title"/>
          </p:nvPr>
        </p:nvSpPr>
        <p:spPr>
          <a:xfrm>
            <a:off x="217869" y="114300"/>
            <a:ext cx="6390775" cy="1500188"/>
          </a:xfrm>
        </p:spPr>
        <p:txBody>
          <a:bodyPr vert="horz" lIns="91440" tIns="45720" rIns="91440" bIns="45720" rtlCol="0" anchor="ctr">
            <a:normAutofit/>
          </a:bodyPr>
          <a:lstStyle/>
          <a:p>
            <a:r>
              <a:rPr lang="en-US" sz="3400" kern="1200">
                <a:latin typeface="Arial"/>
                <a:cs typeface="Arial"/>
              </a:rPr>
              <a:t>Food </a:t>
            </a:r>
            <a:r>
              <a:rPr lang="en-US" sz="3400">
                <a:latin typeface="Arial"/>
                <a:cs typeface="Arial"/>
              </a:rPr>
              <a:t>and </a:t>
            </a:r>
            <a:r>
              <a:rPr lang="en-US" sz="3400" dirty="0">
                <a:latin typeface="Arial"/>
                <a:cs typeface="Arial"/>
              </a:rPr>
              <a:t>Beverage</a:t>
            </a:r>
            <a:r>
              <a:rPr lang="en-US" sz="3400" kern="1200" dirty="0">
                <a:latin typeface="Arial"/>
                <a:cs typeface="Arial"/>
              </a:rPr>
              <a:t>       </a:t>
            </a:r>
            <a:r>
              <a:rPr lang="en-US" sz="3400" dirty="0">
                <a:latin typeface="Arial"/>
                <a:cs typeface="Arial"/>
              </a:rPr>
              <a:t>          </a:t>
            </a:r>
            <a:br>
              <a:rPr lang="en-US" sz="3400" dirty="0">
                <a:latin typeface="Arial"/>
                <a:cs typeface="Arial"/>
              </a:rPr>
            </a:br>
            <a:r>
              <a:rPr lang="en-US" sz="3400" kern="1200" dirty="0">
                <a:latin typeface="Arial"/>
                <a:cs typeface="Arial"/>
              </a:rPr>
              <a:t>Operations</a:t>
            </a:r>
          </a:p>
        </p:txBody>
      </p:sp>
      <p:sp>
        <p:nvSpPr>
          <p:cNvPr id="29" name="Rectangle 28">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ubstituent text 3">
            <a:extLst>
              <a:ext uri="{FF2B5EF4-FFF2-40B4-BE49-F238E27FC236}">
                <a16:creationId xmlns:a16="http://schemas.microsoft.com/office/drawing/2014/main" id="{AAF5CD1F-D8AB-41A4-A668-586BD8BECDC7}"/>
              </a:ext>
            </a:extLst>
          </p:cNvPr>
          <p:cNvSpPr>
            <a:spLocks noGrp="1"/>
          </p:cNvSpPr>
          <p:nvPr>
            <p:ph type="body" sz="half" idx="2"/>
          </p:nvPr>
        </p:nvSpPr>
        <p:spPr>
          <a:xfrm>
            <a:off x="67056" y="1895475"/>
            <a:ext cx="5470024" cy="4873244"/>
          </a:xfrm>
        </p:spPr>
        <p:txBody>
          <a:bodyPr vert="horz" lIns="91440" tIns="45720" rIns="91440" bIns="45720" rtlCol="0" anchor="t">
            <a:normAutofit/>
          </a:bodyPr>
          <a:lstStyle/>
          <a:p>
            <a:pPr indent="-228600">
              <a:buFont typeface="Arial" panose="020B0604020202020204" pitchFamily="34" charset="0"/>
              <a:buChar char="•"/>
            </a:pPr>
            <a:r>
              <a:rPr lang="en-US" sz="2000">
                <a:latin typeface="Arial"/>
                <a:cs typeface="Calibri"/>
              </a:rPr>
              <a:t>Dining Services</a:t>
            </a:r>
          </a:p>
          <a:p>
            <a:r>
              <a:rPr lang="en-US" sz="2000">
                <a:latin typeface="Arial"/>
                <a:cs typeface="Calibri"/>
              </a:rPr>
              <a:t>-Room service</a:t>
            </a:r>
          </a:p>
          <a:p>
            <a:pPr marL="342900" indent="-342900">
              <a:buChar char="•"/>
            </a:pPr>
            <a:r>
              <a:rPr lang="en-US" sz="2000">
                <a:latin typeface="Arial"/>
                <a:cs typeface="Calibri"/>
              </a:rPr>
              <a:t>Breakfast</a:t>
            </a:r>
          </a:p>
          <a:p>
            <a:r>
              <a:rPr lang="en-US" sz="2000">
                <a:latin typeface="Arial"/>
                <a:cs typeface="Calibri"/>
              </a:rPr>
              <a:t>-Buffet breakfast ,fee from 16.50 GBP</a:t>
            </a:r>
          </a:p>
          <a:p>
            <a:r>
              <a:rPr lang="en-US" sz="2000">
                <a:latin typeface="Arial"/>
                <a:cs typeface="Calibri"/>
              </a:rPr>
              <a:t>-Continental breakfast,fee from 12.00 GBP</a:t>
            </a:r>
          </a:p>
          <a:p>
            <a:pPr marL="342900" indent="-342900">
              <a:buChar char="•"/>
            </a:pPr>
            <a:r>
              <a:rPr lang="en-US" sz="2000">
                <a:latin typeface="Arial"/>
                <a:cs typeface="Calibri"/>
              </a:rPr>
              <a:t>Cast Iron Bar &amp; Grill (Grill)</a:t>
            </a:r>
          </a:p>
          <a:p>
            <a:r>
              <a:rPr lang="en-US" sz="2000">
                <a:latin typeface="Arial"/>
                <a:cs typeface="Calibri"/>
              </a:rPr>
              <a:t>-</a:t>
            </a:r>
            <a:r>
              <a:rPr lang="en-US" sz="2000">
                <a:latin typeface="Arial"/>
                <a:ea typeface="+mn-lt"/>
                <a:cs typeface="+mn-lt"/>
              </a:rPr>
              <a:t>Enjoy fresh, locally sourced, best of British dishes at Cast Iron Bar &amp; Grill, our stylish on-site restaurant. Order a succulent steak, try our new Sunday lunch carvery menu or experience a scrumptious, traditional afternoon tea.</a:t>
            </a:r>
            <a:endParaRPr lang="en-US" sz="2000">
              <a:latin typeface="Arial"/>
              <a:cs typeface="Arial"/>
            </a:endParaRPr>
          </a:p>
          <a:p>
            <a:r>
              <a:rPr lang="en-US" sz="2000">
                <a:latin typeface="Arial"/>
                <a:ea typeface="+mn-lt"/>
                <a:cs typeface="+mn-lt"/>
              </a:rPr>
              <a:t>-Open for breakfast, lunch and dinner</a:t>
            </a:r>
            <a:endParaRPr lang="en-US">
              <a:latin typeface="Arial"/>
            </a:endParaRPr>
          </a:p>
          <a:p>
            <a:endParaRPr lang="en-US" sz="2000" dirty="0">
              <a:latin typeface="Arial"/>
              <a:cs typeface="Calibri"/>
            </a:endParaRPr>
          </a:p>
        </p:txBody>
      </p:sp>
    </p:spTree>
    <p:extLst>
      <p:ext uri="{BB962C8B-B14F-4D97-AF65-F5344CB8AC3E}">
        <p14:creationId xmlns:p14="http://schemas.microsoft.com/office/powerpoint/2010/main" val="3611628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EBC18B6-E5C3-4AD1-97A4-E6A3477A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959301C2-E7D1-418B-913A-708BA60132EC}"/>
              </a:ext>
            </a:extLst>
          </p:cNvPr>
          <p:cNvSpPr>
            <a:spLocks noGrp="1"/>
          </p:cNvSpPr>
          <p:nvPr>
            <p:ph type="title"/>
          </p:nvPr>
        </p:nvSpPr>
        <p:spPr>
          <a:xfrm>
            <a:off x="80835" y="-1230820"/>
            <a:ext cx="6772848" cy="2243836"/>
          </a:xfrm>
        </p:spPr>
        <p:txBody>
          <a:bodyPr vert="horz" lIns="91440" tIns="45720" rIns="91440" bIns="45720" rtlCol="0" anchor="b">
            <a:normAutofit/>
          </a:bodyPr>
          <a:lstStyle/>
          <a:p>
            <a:r>
              <a:rPr lang="en-US" sz="2800">
                <a:latin typeface="Arial"/>
                <a:cs typeface="Arial"/>
              </a:rPr>
              <a:t>            </a:t>
            </a:r>
            <a:r>
              <a:rPr lang="en-US" sz="2800" kern="1200">
                <a:latin typeface="Arial"/>
                <a:cs typeface="Arial"/>
              </a:rPr>
              <a:t>Type of </a:t>
            </a:r>
            <a:r>
              <a:rPr lang="en-US" sz="2800">
                <a:latin typeface="Arial"/>
                <a:cs typeface="Arial"/>
              </a:rPr>
              <a:t>Meals</a:t>
            </a:r>
            <a:r>
              <a:rPr lang="en-US" sz="2800" kern="1200">
                <a:latin typeface="Arial"/>
                <a:cs typeface="Arial"/>
              </a:rPr>
              <a:t> and </a:t>
            </a:r>
            <a:r>
              <a:rPr lang="en-US" sz="2800">
                <a:latin typeface="Arial"/>
                <a:cs typeface="Arial"/>
              </a:rPr>
              <a:t>Products</a:t>
            </a:r>
            <a:endParaRPr lang="en-US" sz="2800" kern="1200">
              <a:latin typeface="Arial"/>
              <a:cs typeface="Arial"/>
            </a:endParaRPr>
          </a:p>
        </p:txBody>
      </p:sp>
      <p:sp>
        <p:nvSpPr>
          <p:cNvPr id="26" name="Rectangle 25">
            <a:extLst>
              <a:ext uri="{FF2B5EF4-FFF2-40B4-BE49-F238E27FC236}">
                <a16:creationId xmlns:a16="http://schemas.microsoft.com/office/drawing/2014/main" id="{136A4AB6-B72B-4CC6-ADCF-BE807B6C3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039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Imagine 9" descr="O imagine care conține aliment, farfurie, masă, așezat&#10;&#10;Descrierea a fost generată cu un grad foarte mare de încredere">
            <a:extLst>
              <a:ext uri="{FF2B5EF4-FFF2-40B4-BE49-F238E27FC236}">
                <a16:creationId xmlns:a16="http://schemas.microsoft.com/office/drawing/2014/main" id="{56596489-00FB-4A4D-9E0E-8FE593F67899}"/>
              </a:ext>
            </a:extLst>
          </p:cNvPr>
          <p:cNvPicPr>
            <a:picLocks noChangeAspect="1"/>
          </p:cNvPicPr>
          <p:nvPr/>
        </p:nvPicPr>
        <p:blipFill rotWithShape="1">
          <a:blip r:embed="rId2"/>
          <a:srcRect t="23983" b="1566"/>
          <a:stretch/>
        </p:blipFill>
        <p:spPr>
          <a:xfrm>
            <a:off x="7684008" y="1"/>
            <a:ext cx="4507992" cy="2240280"/>
          </a:xfrm>
          <a:prstGeom prst="rect">
            <a:avLst/>
          </a:prstGeom>
        </p:spPr>
      </p:pic>
      <p:sp>
        <p:nvSpPr>
          <p:cNvPr id="28" name="Rectangle 27">
            <a:extLst>
              <a:ext uri="{FF2B5EF4-FFF2-40B4-BE49-F238E27FC236}">
                <a16:creationId xmlns:a16="http://schemas.microsoft.com/office/drawing/2014/main" id="{B35D540D-9486-4236-952A-F72DC52D7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792"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ubstituent text 3">
            <a:extLst>
              <a:ext uri="{FF2B5EF4-FFF2-40B4-BE49-F238E27FC236}">
                <a16:creationId xmlns:a16="http://schemas.microsoft.com/office/drawing/2014/main" id="{2EFA836C-D505-4FDE-9698-EAEDA7B71BAC}"/>
              </a:ext>
            </a:extLst>
          </p:cNvPr>
          <p:cNvSpPr>
            <a:spLocks noGrp="1"/>
          </p:cNvSpPr>
          <p:nvPr>
            <p:ph type="body" sz="half" idx="2"/>
          </p:nvPr>
        </p:nvSpPr>
        <p:spPr>
          <a:xfrm>
            <a:off x="134430" y="1119251"/>
            <a:ext cx="7368159" cy="5587746"/>
          </a:xfrm>
        </p:spPr>
        <p:txBody>
          <a:bodyPr vert="horz" lIns="91440" tIns="45720" rIns="91440" bIns="45720" rtlCol="0" anchor="t">
            <a:noAutofit/>
          </a:bodyPr>
          <a:lstStyle/>
          <a:p>
            <a:pPr>
              <a:buFont typeface="Arial" panose="020B0604020202020204" pitchFamily="34" charset="0"/>
              <a:buChar char="•"/>
            </a:pPr>
            <a:r>
              <a:rPr lang="en-US" sz="1800">
                <a:latin typeface="Arial"/>
                <a:cs typeface="Arial"/>
              </a:rPr>
              <a:t>Afternoon Tea </a:t>
            </a:r>
          </a:p>
          <a:p>
            <a:pPr>
              <a:buFont typeface="Arial" panose="020B0604020202020204" pitchFamily="34" charset="0"/>
              <a:buChar char="•"/>
            </a:pPr>
            <a:r>
              <a:rPr lang="en-US" sz="1800">
                <a:latin typeface="Arial"/>
                <a:cs typeface="Arial"/>
              </a:rPr>
              <a:t>Availability: Mon, Tue, Wed, Fri, Sat 12:00 till 16:30</a:t>
            </a:r>
          </a:p>
          <a:p>
            <a:pPr>
              <a:buFont typeface="Arial" panose="020B0604020202020204" pitchFamily="34" charset="0"/>
              <a:buChar char="•"/>
            </a:pPr>
            <a:r>
              <a:rPr lang="en-US" sz="1800">
                <a:latin typeface="Arial"/>
                <a:ea typeface="+mn-lt"/>
                <a:cs typeface="+mn-lt"/>
              </a:rPr>
              <a:t>Treat yourself to a truly unforgettable Afternoon Tea experience. Set in the gorgeous West Midlands countryside, guests can relax and enjoy a British Afternoon Tea dining experience overlooking the gorgeous golf course and landscaped grounds. Indulge in a traditional afternoon tea from featuring a tempting range of sandwiches and sweet things, plus a choice of teas from our Twining’s Selection. You can also treat yourself to lovely glass of Prosecco, Champagne or a refreshing Pink Gin Spritz!</a:t>
            </a:r>
            <a:endParaRPr lang="en-US" sz="1800">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3"/>
              </a:rPr>
              <a:t>Cast Iron Bar &amp; Grill - A La Carte Menu</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4"/>
              </a:rPr>
              <a:t>2 Course Lunch Menu £12.95</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5"/>
              </a:rPr>
              <a:t>3 Course Dinner Menu £25</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6"/>
              </a:rPr>
              <a:t>Cast Iron Bar &amp; Grill - Dessert Menu</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7"/>
              </a:rPr>
              <a:t>Cast Iron Bar &amp; Grill - Drinks Menu</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8"/>
              </a:rPr>
              <a:t>Cast Iron Bar &amp; Grill - Bar Menu </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9"/>
              </a:rPr>
              <a:t>Cast Iron Bar &amp; Grill - Kids Menu</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10"/>
              </a:rPr>
              <a:t>Cast Iron Bar &amp; Grill - Young Diners</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endParaRPr lang="en-US" sz="700" dirty="0">
              <a:solidFill>
                <a:schemeClr val="tx1">
                  <a:lumMod val="95000"/>
                  <a:lumOff val="5000"/>
                </a:schemeClr>
              </a:solidFill>
              <a:cs typeface="Calibri"/>
            </a:endParaRPr>
          </a:p>
          <a:p>
            <a:pPr indent="-228600">
              <a:buFont typeface="Arial" panose="020B0604020202020204" pitchFamily="34" charset="0"/>
              <a:buChar char="•"/>
            </a:pPr>
            <a:endParaRPr lang="en-US" sz="700" dirty="0">
              <a:solidFill>
                <a:schemeClr val="tx1">
                  <a:lumMod val="95000"/>
                  <a:lumOff val="5000"/>
                </a:schemeClr>
              </a:solidFill>
              <a:cs typeface="Calibri"/>
            </a:endParaRPr>
          </a:p>
        </p:txBody>
      </p:sp>
      <p:pic>
        <p:nvPicPr>
          <p:cNvPr id="5" name="Imagine 5" descr="O imagine care conține aliment, masă, farfurie, cafea&#10;&#10;Descrierea a fost generată cu un grad foarte mare de încredere">
            <a:extLst>
              <a:ext uri="{FF2B5EF4-FFF2-40B4-BE49-F238E27FC236}">
                <a16:creationId xmlns:a16="http://schemas.microsoft.com/office/drawing/2014/main" id="{15BF6338-0B31-418D-B97A-CDF13C666C13}"/>
              </a:ext>
            </a:extLst>
          </p:cNvPr>
          <p:cNvPicPr>
            <a:picLocks noGrp="1" noChangeAspect="1"/>
          </p:cNvPicPr>
          <p:nvPr>
            <p:ph type="pic" idx="1"/>
          </p:nvPr>
        </p:nvPicPr>
        <p:blipFill rotWithShape="1">
          <a:blip r:embed="rId11"/>
          <a:srcRect t="11685" b="13865"/>
          <a:stretch/>
        </p:blipFill>
        <p:spPr>
          <a:xfrm>
            <a:off x="7684008" y="2308860"/>
            <a:ext cx="4507992" cy="2240280"/>
          </a:xfrm>
          <a:prstGeom prst="rect">
            <a:avLst/>
          </a:prstGeom>
        </p:spPr>
      </p:pic>
      <p:pic>
        <p:nvPicPr>
          <p:cNvPr id="7" name="Imagine 7" descr="O imagine care conține aliment, masă, farfurie, așezat&#10;&#10;Descrierea a fost generată cu un grad foarte mare de încredere">
            <a:extLst>
              <a:ext uri="{FF2B5EF4-FFF2-40B4-BE49-F238E27FC236}">
                <a16:creationId xmlns:a16="http://schemas.microsoft.com/office/drawing/2014/main" id="{DF189B83-7C89-46F3-9AF9-12D298BC95B0}"/>
              </a:ext>
            </a:extLst>
          </p:cNvPr>
          <p:cNvPicPr>
            <a:picLocks noChangeAspect="1"/>
          </p:cNvPicPr>
          <p:nvPr/>
        </p:nvPicPr>
        <p:blipFill rotWithShape="1">
          <a:blip r:embed="rId12"/>
          <a:srcRect t="12899" b="12650"/>
          <a:stretch/>
        </p:blipFill>
        <p:spPr>
          <a:xfrm>
            <a:off x="7684008" y="4617720"/>
            <a:ext cx="4507992" cy="2240280"/>
          </a:xfrm>
          <a:prstGeom prst="rect">
            <a:avLst/>
          </a:prstGeom>
        </p:spPr>
      </p:pic>
    </p:spTree>
    <p:extLst>
      <p:ext uri="{BB962C8B-B14F-4D97-AF65-F5344CB8AC3E}">
        <p14:creationId xmlns:p14="http://schemas.microsoft.com/office/powerpoint/2010/main" val="2827073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ine 5" descr="O imagine care conține persoană, clădire, bărbat, privind&#10;&#10;Descrierea a fost generată cu un grad foarte mare de încredere">
            <a:extLst>
              <a:ext uri="{FF2B5EF4-FFF2-40B4-BE49-F238E27FC236}">
                <a16:creationId xmlns:a16="http://schemas.microsoft.com/office/drawing/2014/main" id="{9CF64DDA-0875-4A50-AE20-189CD31E68AA}"/>
              </a:ext>
            </a:extLst>
          </p:cNvPr>
          <p:cNvPicPr>
            <a:picLocks noGrp="1" noChangeAspect="1"/>
          </p:cNvPicPr>
          <p:nvPr>
            <p:ph type="pic" idx="1"/>
          </p:nvPr>
        </p:nvPicPr>
        <p:blipFill rotWithShape="1">
          <a:blip r:embed="rId2"/>
          <a:srcRect l="12323" r="27175" b="-2"/>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9" name="Imagine 9" descr="O imagine care conține interior, femeie, masă, aliment&#10;&#10;Descrierea a fost generată cu un grad foarte mare de încredere">
            <a:extLst>
              <a:ext uri="{FF2B5EF4-FFF2-40B4-BE49-F238E27FC236}">
                <a16:creationId xmlns:a16="http://schemas.microsoft.com/office/drawing/2014/main" id="{B5724793-7D80-4D36-A464-DC9FDFDD3E8E}"/>
              </a:ext>
            </a:extLst>
          </p:cNvPr>
          <p:cNvPicPr>
            <a:picLocks noChangeAspect="1"/>
          </p:cNvPicPr>
          <p:nvPr/>
        </p:nvPicPr>
        <p:blipFill rotWithShape="1">
          <a:blip r:embed="rId3"/>
          <a:srcRect l="36816" r="19367" b="1"/>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7" name="Imagine 7" descr="O imagine care conține farfurie, masă, aliment, bol&#10;&#10;Descrierea a fost generată cu un grad foarte mare de încredere">
            <a:extLst>
              <a:ext uri="{FF2B5EF4-FFF2-40B4-BE49-F238E27FC236}">
                <a16:creationId xmlns:a16="http://schemas.microsoft.com/office/drawing/2014/main" id="{27340299-AFCF-46C9-A3E6-19028FF5858C}"/>
              </a:ext>
            </a:extLst>
          </p:cNvPr>
          <p:cNvPicPr>
            <a:picLocks noChangeAspect="1"/>
          </p:cNvPicPr>
          <p:nvPr/>
        </p:nvPicPr>
        <p:blipFill rotWithShape="1">
          <a:blip r:embed="rId4"/>
          <a:srcRect t="19041" r="2" b="8183"/>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16" name="Freeform: Shape 15">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u 1">
            <a:extLst>
              <a:ext uri="{FF2B5EF4-FFF2-40B4-BE49-F238E27FC236}">
                <a16:creationId xmlns:a16="http://schemas.microsoft.com/office/drawing/2014/main" id="{EBFE1EAA-0A25-4BAE-87D2-F5119C647C63}"/>
              </a:ext>
            </a:extLst>
          </p:cNvPr>
          <p:cNvSpPr>
            <a:spLocks noGrp="1"/>
          </p:cNvSpPr>
          <p:nvPr>
            <p:ph type="title"/>
          </p:nvPr>
        </p:nvSpPr>
        <p:spPr>
          <a:xfrm>
            <a:off x="448056" y="685800"/>
            <a:ext cx="4922338" cy="1325563"/>
          </a:xfrm>
        </p:spPr>
        <p:txBody>
          <a:bodyPr vert="horz" lIns="91440" tIns="45720" rIns="91440" bIns="45720" rtlCol="0" anchor="ctr">
            <a:normAutofit/>
          </a:bodyPr>
          <a:lstStyle/>
          <a:p>
            <a:r>
              <a:rPr lang="en-US" sz="3400">
                <a:cs typeface="Calibri Light"/>
              </a:rPr>
              <a:t>Types of kitchen</a:t>
            </a:r>
            <a:endParaRPr lang="ro-RO">
              <a:ea typeface="+mj-ea"/>
              <a:cs typeface="+mj-cs"/>
            </a:endParaRPr>
          </a:p>
        </p:txBody>
      </p:sp>
      <p:sp>
        <p:nvSpPr>
          <p:cNvPr id="20" name="Rectangle 19">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ubstituent text 3">
            <a:extLst>
              <a:ext uri="{FF2B5EF4-FFF2-40B4-BE49-F238E27FC236}">
                <a16:creationId xmlns:a16="http://schemas.microsoft.com/office/drawing/2014/main" id="{B0B51A4B-BE37-48D3-B3FD-A3761D0BBB49}"/>
              </a:ext>
            </a:extLst>
          </p:cNvPr>
          <p:cNvSpPr>
            <a:spLocks noGrp="1"/>
          </p:cNvSpPr>
          <p:nvPr>
            <p:ph type="body" sz="half" idx="2"/>
          </p:nvPr>
        </p:nvSpPr>
        <p:spPr>
          <a:xfrm>
            <a:off x="448056" y="2514600"/>
            <a:ext cx="4922338" cy="3666744"/>
          </a:xfrm>
        </p:spPr>
        <p:txBody>
          <a:bodyPr vert="horz" lIns="91440" tIns="45720" rIns="91440" bIns="45720" rtlCol="0" anchor="t">
            <a:normAutofit lnSpcReduction="10000"/>
          </a:bodyPr>
          <a:lstStyle/>
          <a:p>
            <a:pPr indent="-228600">
              <a:buFont typeface="Arial" panose="020B0604020202020204" pitchFamily="34" charset="0"/>
              <a:buChar char="•"/>
            </a:pPr>
            <a:r>
              <a:rPr lang="en-US" sz="2000" b="1">
                <a:latin typeface="Arial"/>
                <a:ea typeface="+mn-lt"/>
                <a:cs typeface="+mn-lt"/>
              </a:rPr>
              <a:t>Main kitchen this</a:t>
            </a:r>
            <a:r>
              <a:rPr lang="en-US" sz="2000">
                <a:latin typeface="Arial"/>
                <a:ea typeface="+mn-lt"/>
                <a:cs typeface="+mn-lt"/>
              </a:rPr>
              <a:t> is located at the </a:t>
            </a:r>
            <a:r>
              <a:rPr lang="en-US" sz="2000" b="1">
                <a:latin typeface="Arial"/>
                <a:ea typeface="+mn-lt"/>
                <a:cs typeface="+mn-lt"/>
              </a:rPr>
              <a:t>central</a:t>
            </a:r>
            <a:r>
              <a:rPr lang="en-US" sz="2000">
                <a:latin typeface="Arial"/>
                <a:ea typeface="+mn-lt"/>
                <a:cs typeface="+mn-lt"/>
              </a:rPr>
              <a:t> part of </a:t>
            </a:r>
            <a:r>
              <a:rPr lang="en-US" sz="2000" b="1">
                <a:latin typeface="Arial"/>
                <a:ea typeface="+mn-lt"/>
                <a:cs typeface="+mn-lt"/>
              </a:rPr>
              <a:t>hotel</a:t>
            </a:r>
            <a:r>
              <a:rPr lang="en-US" sz="2000">
                <a:latin typeface="Arial"/>
                <a:ea typeface="+mn-lt"/>
                <a:cs typeface="+mn-lt"/>
              </a:rPr>
              <a:t> where overall sequence of food receiving, storing, preparing, cooking, serving and clearing areas are properly designed and managed.</a:t>
            </a:r>
            <a:endParaRPr lang="en-US" sz="2000">
              <a:latin typeface="Arial"/>
              <a:cs typeface="Calibri"/>
            </a:endParaRPr>
          </a:p>
          <a:p>
            <a:pPr indent="-228600">
              <a:buFont typeface="Arial" panose="020B0604020202020204" pitchFamily="34" charset="0"/>
              <a:buChar char="•"/>
            </a:pPr>
            <a:r>
              <a:rPr lang="en-US" sz="2000">
                <a:latin typeface="Arial"/>
                <a:cs typeface="Calibri"/>
              </a:rPr>
              <a:t>Bar and grill this is a spacious area where clients can relax and can eat anytime from midday till evening. Where be a snack or and main meal</a:t>
            </a:r>
          </a:p>
          <a:p>
            <a:pPr indent="-228600">
              <a:buFont typeface="Arial" panose="020B0604020202020204" pitchFamily="34" charset="0"/>
              <a:buChar char="•"/>
            </a:pPr>
            <a:r>
              <a:rPr lang="en-US" sz="2000">
                <a:latin typeface="Arial"/>
                <a:cs typeface="Calibri"/>
              </a:rPr>
              <a:t>Types of food varies from english, continental and european. There are vast choices to be made.</a:t>
            </a:r>
          </a:p>
          <a:p>
            <a:pPr indent="-228600">
              <a:buFont typeface="Arial" panose="020B0604020202020204" pitchFamily="34" charset="0"/>
              <a:buChar char="•"/>
            </a:pPr>
            <a:endParaRPr lang="en-US" sz="2000" dirty="0">
              <a:cs typeface="Calibri"/>
            </a:endParaRPr>
          </a:p>
          <a:p>
            <a:pPr indent="-228600">
              <a:buFont typeface="Arial" panose="020B0604020202020204" pitchFamily="34" charset="0"/>
              <a:buChar char="•"/>
            </a:pPr>
            <a:endParaRPr lang="en-US" sz="2000" dirty="0">
              <a:cs typeface="Calibri"/>
            </a:endParaRPr>
          </a:p>
          <a:p>
            <a:pPr indent="-228600">
              <a:buFont typeface="Arial" panose="020B0604020202020204" pitchFamily="34" charset="0"/>
              <a:buChar char="•"/>
            </a:pPr>
            <a:endParaRPr lang="en-US" sz="2000" dirty="0">
              <a:cs typeface="Calibri"/>
            </a:endParaRPr>
          </a:p>
        </p:txBody>
      </p:sp>
    </p:spTree>
    <p:extLst>
      <p:ext uri="{BB962C8B-B14F-4D97-AF65-F5344CB8AC3E}">
        <p14:creationId xmlns:p14="http://schemas.microsoft.com/office/powerpoint/2010/main" val="201220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99A8B4F-0FED-46C0-9186-5A8E116D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0"/>
            <a:ext cx="648309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DA6861EE-7660-46C9-80BD-173B8F7454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u 1">
            <a:extLst>
              <a:ext uri="{FF2B5EF4-FFF2-40B4-BE49-F238E27FC236}">
                <a16:creationId xmlns:a16="http://schemas.microsoft.com/office/drawing/2014/main" id="{1987A12B-5C39-47B9-A3E8-3FD63F47D659}"/>
              </a:ext>
            </a:extLst>
          </p:cNvPr>
          <p:cNvSpPr>
            <a:spLocks noGrp="1"/>
          </p:cNvSpPr>
          <p:nvPr>
            <p:ph type="title"/>
          </p:nvPr>
        </p:nvSpPr>
        <p:spPr>
          <a:xfrm>
            <a:off x="807365" y="802955"/>
            <a:ext cx="6318649" cy="1454051"/>
          </a:xfrm>
        </p:spPr>
        <p:txBody>
          <a:bodyPr vert="horz" lIns="91440" tIns="45720" rIns="91440" bIns="45720" rtlCol="0" anchor="ctr">
            <a:normAutofit/>
          </a:bodyPr>
          <a:lstStyle/>
          <a:p>
            <a:r>
              <a:rPr lang="en-US" sz="3600" dirty="0">
                <a:ea typeface="+mj-lt"/>
                <a:cs typeface="+mj-lt"/>
              </a:rPr>
              <a:t>How to Market</a:t>
            </a:r>
            <a:endParaRPr lang="ro-RO" dirty="0"/>
          </a:p>
        </p:txBody>
      </p:sp>
      <p:sp>
        <p:nvSpPr>
          <p:cNvPr id="4" name="Substituent text 3">
            <a:extLst>
              <a:ext uri="{FF2B5EF4-FFF2-40B4-BE49-F238E27FC236}">
                <a16:creationId xmlns:a16="http://schemas.microsoft.com/office/drawing/2014/main" id="{70694513-4A1E-48A5-A999-0013B827B8AE}"/>
              </a:ext>
            </a:extLst>
          </p:cNvPr>
          <p:cNvSpPr>
            <a:spLocks noGrp="1"/>
          </p:cNvSpPr>
          <p:nvPr>
            <p:ph type="body" sz="half" idx="2"/>
          </p:nvPr>
        </p:nvSpPr>
        <p:spPr>
          <a:xfrm>
            <a:off x="803807" y="2421682"/>
            <a:ext cx="4650524" cy="3639289"/>
          </a:xfrm>
        </p:spPr>
        <p:txBody>
          <a:bodyPr vert="horz" lIns="91440" tIns="45720" rIns="91440" bIns="45720" rtlCol="0" anchor="ctr">
            <a:normAutofit/>
          </a:bodyPr>
          <a:lstStyle/>
          <a:p>
            <a:pPr marL="285750" indent="-228600">
              <a:buFont typeface="Arial,Sans-Serif" panose="020B0604020202020204" pitchFamily="34" charset="0"/>
              <a:buChar char="•"/>
            </a:pPr>
            <a:r>
              <a:rPr lang="en-US" sz="2000" dirty="0">
                <a:solidFill>
                  <a:srgbClr val="000000"/>
                </a:solidFill>
                <a:ea typeface="+mn-lt"/>
                <a:cs typeface="+mn-lt"/>
              </a:rPr>
              <a:t>There are several ways to market your products</a:t>
            </a:r>
            <a:endParaRPr lang="en-US" sz="2000" dirty="0">
              <a:ea typeface="+mn-lt"/>
              <a:cs typeface="+mn-lt"/>
            </a:endParaRPr>
          </a:p>
          <a:p>
            <a:pPr marL="285750" indent="-228600">
              <a:buFont typeface="Arial,Sans-Serif" panose="020B0604020202020204" pitchFamily="34" charset="0"/>
              <a:buChar char="•"/>
            </a:pPr>
            <a:r>
              <a:rPr lang="en-US" sz="2000" dirty="0">
                <a:solidFill>
                  <a:srgbClr val="000000"/>
                </a:solidFill>
                <a:ea typeface="+mn-lt"/>
                <a:cs typeface="+mn-lt"/>
              </a:rPr>
              <a:t>Social media</a:t>
            </a:r>
            <a:endParaRPr lang="en-US" sz="2000" dirty="0">
              <a:ea typeface="+mn-lt"/>
              <a:cs typeface="+mn-lt"/>
            </a:endParaRPr>
          </a:p>
          <a:p>
            <a:pPr marL="285750" indent="-228600">
              <a:buFont typeface="Arial,Sans-Serif" panose="020B0604020202020204" pitchFamily="34" charset="0"/>
              <a:buChar char="•"/>
            </a:pPr>
            <a:r>
              <a:rPr lang="en-US" sz="2000" dirty="0">
                <a:solidFill>
                  <a:srgbClr val="000000"/>
                </a:solidFill>
                <a:ea typeface="+mn-lt"/>
                <a:cs typeface="+mn-lt"/>
              </a:rPr>
              <a:t>Advertising</a:t>
            </a:r>
            <a:endParaRPr lang="en-US" sz="2000" dirty="0">
              <a:ea typeface="+mn-lt"/>
              <a:cs typeface="+mn-lt"/>
            </a:endParaRPr>
          </a:p>
          <a:p>
            <a:pPr marL="285750" indent="-228600">
              <a:buFont typeface="Arial,Sans-Serif" panose="020B0604020202020204" pitchFamily="34" charset="0"/>
              <a:buChar char="•"/>
            </a:pPr>
            <a:r>
              <a:rPr lang="en-US" sz="2000" dirty="0">
                <a:solidFill>
                  <a:srgbClr val="000000"/>
                </a:solidFill>
                <a:ea typeface="+mn-lt"/>
                <a:cs typeface="+mn-lt"/>
              </a:rPr>
              <a:t>Seasonal events</a:t>
            </a:r>
            <a:endParaRPr lang="en-US" sz="2000" dirty="0">
              <a:ea typeface="+mn-lt"/>
              <a:cs typeface="+mn-lt"/>
            </a:endParaRPr>
          </a:p>
          <a:p>
            <a:pPr marL="285750" indent="-228600">
              <a:buFont typeface="Arial,Sans-Serif" panose="020B0604020202020204" pitchFamily="34" charset="0"/>
              <a:buChar char="•"/>
            </a:pPr>
            <a:r>
              <a:rPr lang="en-US" sz="2000" dirty="0">
                <a:solidFill>
                  <a:srgbClr val="000000"/>
                </a:solidFill>
                <a:ea typeface="+mn-lt"/>
                <a:cs typeface="+mn-lt"/>
              </a:rPr>
              <a:t>Digital marketing</a:t>
            </a:r>
            <a:endParaRPr lang="en-US" sz="2000" dirty="0">
              <a:ea typeface="+mn-lt"/>
              <a:cs typeface="+mn-lt"/>
            </a:endParaRPr>
          </a:p>
          <a:p>
            <a:pPr marL="285750" indent="-228600">
              <a:buFont typeface="Arial,Sans-Serif" panose="020B0604020202020204" pitchFamily="34" charset="0"/>
              <a:buChar char="•"/>
            </a:pPr>
            <a:r>
              <a:rPr lang="en-US" sz="2000" dirty="0">
                <a:solidFill>
                  <a:srgbClr val="000000"/>
                </a:solidFill>
                <a:ea typeface="+mn-lt"/>
                <a:cs typeface="+mn-lt"/>
              </a:rPr>
              <a:t>Email marketing</a:t>
            </a:r>
            <a:endParaRPr lang="en-US" sz="2000" dirty="0">
              <a:ea typeface="+mn-lt"/>
              <a:cs typeface="+mn-lt"/>
            </a:endParaRPr>
          </a:p>
          <a:p>
            <a:pPr marL="285750" indent="-228600">
              <a:buFont typeface="Arial,Sans-Serif" panose="020B0604020202020204" pitchFamily="34" charset="0"/>
              <a:buChar char="•"/>
            </a:pPr>
            <a:r>
              <a:rPr lang="en-US" sz="2000" dirty="0">
                <a:solidFill>
                  <a:srgbClr val="000000"/>
                </a:solidFill>
                <a:ea typeface="+mn-lt"/>
                <a:cs typeface="+mn-lt"/>
              </a:rPr>
              <a:t>Word of mouth</a:t>
            </a:r>
            <a:endParaRPr lang="en-US" dirty="0"/>
          </a:p>
        </p:txBody>
      </p:sp>
      <p:sp>
        <p:nvSpPr>
          <p:cNvPr id="25" name="Oval 24">
            <a:extLst>
              <a:ext uri="{FF2B5EF4-FFF2-40B4-BE49-F238E27FC236}">
                <a16:creationId xmlns:a16="http://schemas.microsoft.com/office/drawing/2014/main" id="{38A69B74-22E3-47CC-823F-18BE7930C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36" y="2960687"/>
            <a:ext cx="2668748" cy="2668748"/>
          </a:xfrm>
          <a:prstGeom prst="ellipse">
            <a:avLst/>
          </a:pr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1">
            <a:extLst>
              <a:ext uri="{FF2B5EF4-FFF2-40B4-BE49-F238E27FC236}">
                <a16:creationId xmlns:a16="http://schemas.microsoft.com/office/drawing/2014/main" id="{1778637B-5DB8-4A75-B2E6-FC2B1BB9A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014" y="2"/>
            <a:ext cx="4034987" cy="3428147"/>
          </a:xfrm>
          <a:custGeom>
            <a:avLst/>
            <a:gdLst>
              <a:gd name="connsiteX0" fmla="*/ 350825 w 4034987"/>
              <a:gd name="connsiteY0" fmla="*/ 0 h 3428147"/>
              <a:gd name="connsiteX1" fmla="*/ 4034987 w 4034987"/>
              <a:gd name="connsiteY1" fmla="*/ 0 h 3428147"/>
              <a:gd name="connsiteX2" fmla="*/ 4034987 w 4034987"/>
              <a:gd name="connsiteY2" fmla="*/ 2505205 h 3428147"/>
              <a:gd name="connsiteX3" fmla="*/ 3951822 w 4034987"/>
              <a:gd name="connsiteY3" fmla="*/ 2616420 h 3428147"/>
              <a:gd name="connsiteX4" fmla="*/ 2230590 w 4034987"/>
              <a:gd name="connsiteY4" fmla="*/ 3428147 h 3428147"/>
              <a:gd name="connsiteX5" fmla="*/ 0 w 4034987"/>
              <a:gd name="connsiteY5" fmla="*/ 1197557 h 3428147"/>
              <a:gd name="connsiteX6" fmla="*/ 269220 w 4034987"/>
              <a:gd name="connsiteY6" fmla="*/ 134326 h 342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987" h="3428147">
                <a:moveTo>
                  <a:pt x="350825" y="0"/>
                </a:moveTo>
                <a:lnTo>
                  <a:pt x="4034987" y="0"/>
                </a:lnTo>
                <a:lnTo>
                  <a:pt x="4034987" y="2505205"/>
                </a:lnTo>
                <a:lnTo>
                  <a:pt x="3951822" y="2616420"/>
                </a:lnTo>
                <a:cubicBezTo>
                  <a:pt x="3542699" y="3112162"/>
                  <a:pt x="2923546" y="3428147"/>
                  <a:pt x="2230590" y="3428147"/>
                </a:cubicBezTo>
                <a:cubicBezTo>
                  <a:pt x="998669" y="3428147"/>
                  <a:pt x="0" y="2429478"/>
                  <a:pt x="0" y="1197557"/>
                </a:cubicBezTo>
                <a:cubicBezTo>
                  <a:pt x="0" y="812582"/>
                  <a:pt x="97526" y="450385"/>
                  <a:pt x="269220" y="134326"/>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Imagine 8">
            <a:extLst>
              <a:ext uri="{FF2B5EF4-FFF2-40B4-BE49-F238E27FC236}">
                <a16:creationId xmlns:a16="http://schemas.microsoft.com/office/drawing/2014/main" id="{CF095C13-15D4-45C8-92C8-7B83211A163E}"/>
              </a:ext>
            </a:extLst>
          </p:cNvPr>
          <p:cNvPicPr>
            <a:picLocks noGrp="1" noChangeAspect="1"/>
          </p:cNvPicPr>
          <p:nvPr>
            <p:ph type="pic" idx="1"/>
          </p:nvPr>
        </p:nvPicPr>
        <p:blipFill rotWithShape="1">
          <a:blip r:embed="rId3"/>
          <a:srcRect l="5580" r="5580"/>
          <a:stretch/>
        </p:blipFill>
        <p:spPr>
          <a:xfrm>
            <a:off x="8824300" y="210817"/>
            <a:ext cx="3076926" cy="2429582"/>
          </a:xfrm>
          <a:prstGeom prst="rect">
            <a:avLst/>
          </a:prstGeom>
        </p:spPr>
      </p:pic>
      <p:pic>
        <p:nvPicPr>
          <p:cNvPr id="14" name="Imagine 14" descr="O imagine care conține computer&#10;&#10;Descrierea a fost generată cu un grad foarte mare de încredere">
            <a:extLst>
              <a:ext uri="{FF2B5EF4-FFF2-40B4-BE49-F238E27FC236}">
                <a16:creationId xmlns:a16="http://schemas.microsoft.com/office/drawing/2014/main" id="{8C10659E-F3DE-40ED-86C2-300BC280CFC1}"/>
              </a:ext>
            </a:extLst>
          </p:cNvPr>
          <p:cNvPicPr>
            <a:picLocks noChangeAspect="1"/>
          </p:cNvPicPr>
          <p:nvPr/>
        </p:nvPicPr>
        <p:blipFill>
          <a:blip r:embed="rId4"/>
          <a:stretch>
            <a:fillRect/>
          </a:stretch>
        </p:blipFill>
        <p:spPr>
          <a:xfrm>
            <a:off x="6724735" y="3478741"/>
            <a:ext cx="1385313" cy="1606964"/>
          </a:xfrm>
          <a:prstGeom prst="rect">
            <a:avLst/>
          </a:prstGeom>
        </p:spPr>
      </p:pic>
      <p:sp>
        <p:nvSpPr>
          <p:cNvPr id="29" name="Freeform 75">
            <a:extLst>
              <a:ext uri="{FF2B5EF4-FFF2-40B4-BE49-F238E27FC236}">
                <a16:creationId xmlns:a16="http://schemas.microsoft.com/office/drawing/2014/main" id="{0035A30C-45F3-4EFB-B2E8-6E2A11843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9131" y="4258570"/>
            <a:ext cx="3132869" cy="2599430"/>
          </a:xfrm>
          <a:custGeom>
            <a:avLst/>
            <a:gdLst>
              <a:gd name="connsiteX0" fmla="*/ 1612418 w 3061881"/>
              <a:gd name="connsiteY0" fmla="*/ 0 h 2540529"/>
              <a:gd name="connsiteX1" fmla="*/ 3030226 w 3061881"/>
              <a:gd name="connsiteY1" fmla="*/ 843844 h 2540529"/>
              <a:gd name="connsiteX2" fmla="*/ 3061881 w 3061881"/>
              <a:gd name="connsiteY2" fmla="*/ 909556 h 2540529"/>
              <a:gd name="connsiteX3" fmla="*/ 3061881 w 3061881"/>
              <a:gd name="connsiteY3" fmla="*/ 2315281 h 2540529"/>
              <a:gd name="connsiteX4" fmla="*/ 3030226 w 3061881"/>
              <a:gd name="connsiteY4" fmla="*/ 2380992 h 2540529"/>
              <a:gd name="connsiteX5" fmla="*/ 2949460 w 3061881"/>
              <a:gd name="connsiteY5" fmla="*/ 2513937 h 2540529"/>
              <a:gd name="connsiteX6" fmla="*/ 2929575 w 3061881"/>
              <a:gd name="connsiteY6" fmla="*/ 2540529 h 2540529"/>
              <a:gd name="connsiteX7" fmla="*/ 295261 w 3061881"/>
              <a:gd name="connsiteY7" fmla="*/ 2540529 h 2540529"/>
              <a:gd name="connsiteX8" fmla="*/ 275376 w 3061881"/>
              <a:gd name="connsiteY8" fmla="*/ 2513937 h 2540529"/>
              <a:gd name="connsiteX9" fmla="*/ 0 w 3061881"/>
              <a:gd name="connsiteY9" fmla="*/ 1612418 h 2540529"/>
              <a:gd name="connsiteX10" fmla="*/ 1612418 w 3061881"/>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1881" h="2540529">
                <a:moveTo>
                  <a:pt x="1612418" y="0"/>
                </a:moveTo>
                <a:cubicBezTo>
                  <a:pt x="2224646" y="0"/>
                  <a:pt x="2757180" y="341213"/>
                  <a:pt x="3030226" y="843844"/>
                </a:cubicBezTo>
                <a:lnTo>
                  <a:pt x="3061881" y="909556"/>
                </a:lnTo>
                <a:lnTo>
                  <a:pt x="3061881" y="2315281"/>
                </a:lnTo>
                <a:lnTo>
                  <a:pt x="3030226" y="2380992"/>
                </a:lnTo>
                <a:cubicBezTo>
                  <a:pt x="3005404"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Imagine 16" descr="O imagine care conține jucător, rachetă, minge, balansând&#10;&#10;Descrierea a fost generată cu un grad foarte mare de încredere">
            <a:extLst>
              <a:ext uri="{FF2B5EF4-FFF2-40B4-BE49-F238E27FC236}">
                <a16:creationId xmlns:a16="http://schemas.microsoft.com/office/drawing/2014/main" id="{55CE206D-D00F-48A3-A59E-82F528907A8B}"/>
              </a:ext>
            </a:extLst>
          </p:cNvPr>
          <p:cNvPicPr>
            <a:picLocks noChangeAspect="1"/>
          </p:cNvPicPr>
          <p:nvPr/>
        </p:nvPicPr>
        <p:blipFill>
          <a:blip r:embed="rId5"/>
          <a:stretch>
            <a:fillRect/>
          </a:stretch>
        </p:blipFill>
        <p:spPr>
          <a:xfrm>
            <a:off x="9533568" y="5157460"/>
            <a:ext cx="2432116" cy="1367071"/>
          </a:xfrm>
          <a:prstGeom prst="rect">
            <a:avLst/>
          </a:prstGeom>
        </p:spPr>
      </p:pic>
    </p:spTree>
    <p:extLst>
      <p:ext uri="{BB962C8B-B14F-4D97-AF65-F5344CB8AC3E}">
        <p14:creationId xmlns:p14="http://schemas.microsoft.com/office/powerpoint/2010/main" val="855434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799A8B4F-0FED-46C0-9186-5A8E116D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0"/>
            <a:ext cx="648309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DA6861EE-7660-46C9-80BD-173B8F7454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u 1">
            <a:extLst>
              <a:ext uri="{FF2B5EF4-FFF2-40B4-BE49-F238E27FC236}">
                <a16:creationId xmlns:a16="http://schemas.microsoft.com/office/drawing/2014/main" id="{4DA8603B-0B96-4E0B-BAE1-BA30CD6DD489}"/>
              </a:ext>
            </a:extLst>
          </p:cNvPr>
          <p:cNvSpPr>
            <a:spLocks noGrp="1"/>
          </p:cNvSpPr>
          <p:nvPr>
            <p:ph type="title"/>
          </p:nvPr>
        </p:nvSpPr>
        <p:spPr>
          <a:xfrm>
            <a:off x="807365" y="802955"/>
            <a:ext cx="6318649" cy="1454051"/>
          </a:xfrm>
        </p:spPr>
        <p:txBody>
          <a:bodyPr vert="horz" lIns="91440" tIns="45720" rIns="91440" bIns="45720" rtlCol="0" anchor="ctr">
            <a:normAutofit/>
          </a:bodyPr>
          <a:lstStyle/>
          <a:p>
            <a:r>
              <a:rPr lang="en-US" sz="3600">
                <a:solidFill>
                  <a:srgbClr val="000000"/>
                </a:solidFill>
              </a:rPr>
              <a:t>Health and Hygiene </a:t>
            </a:r>
            <a:br>
              <a:rPr lang="en-US" sz="3600">
                <a:solidFill>
                  <a:srgbClr val="000000"/>
                </a:solidFill>
              </a:rPr>
            </a:br>
            <a:r>
              <a:rPr lang="en-US" sz="3600">
                <a:solidFill>
                  <a:srgbClr val="000000"/>
                </a:solidFill>
              </a:rPr>
              <a:t>Food and Beverage </a:t>
            </a:r>
          </a:p>
        </p:txBody>
      </p:sp>
      <p:sp>
        <p:nvSpPr>
          <p:cNvPr id="4" name="Substituent text 3">
            <a:extLst>
              <a:ext uri="{FF2B5EF4-FFF2-40B4-BE49-F238E27FC236}">
                <a16:creationId xmlns:a16="http://schemas.microsoft.com/office/drawing/2014/main" id="{D0D9E756-68F7-4A23-97F2-5F0FB93C7636}"/>
              </a:ext>
            </a:extLst>
          </p:cNvPr>
          <p:cNvSpPr>
            <a:spLocks noGrp="1"/>
          </p:cNvSpPr>
          <p:nvPr>
            <p:ph type="body" sz="half" idx="2"/>
          </p:nvPr>
        </p:nvSpPr>
        <p:spPr>
          <a:xfrm>
            <a:off x="803807" y="2421682"/>
            <a:ext cx="4650524" cy="3639289"/>
          </a:xfrm>
        </p:spPr>
        <p:txBody>
          <a:bodyPr vert="horz" lIns="91440" tIns="45720" rIns="91440" bIns="45720" rtlCol="0" anchor="ctr">
            <a:normAutofit/>
          </a:bodyPr>
          <a:lstStyle/>
          <a:p>
            <a:pPr indent="-228600">
              <a:buFont typeface="Arial" panose="020B0604020202020204" pitchFamily="34" charset="0"/>
              <a:buChar char="•"/>
            </a:pPr>
            <a:r>
              <a:rPr lang="en-US" sz="2000">
                <a:solidFill>
                  <a:srgbClr val="000000"/>
                </a:solidFill>
              </a:rPr>
              <a:t>• Maintains purchasing, receiving and food storage standards.</a:t>
            </a:r>
            <a:br>
              <a:rPr lang="en-US" sz="2000">
                <a:solidFill>
                  <a:srgbClr val="000000"/>
                </a:solidFill>
              </a:rPr>
            </a:br>
            <a:r>
              <a:rPr lang="en-US" sz="2000">
                <a:solidFill>
                  <a:srgbClr val="000000"/>
                </a:solidFill>
              </a:rPr>
              <a:t>• Checks the quality of raw and cooked food products to ensure that standards are met.</a:t>
            </a:r>
          </a:p>
        </p:txBody>
      </p:sp>
      <p:sp>
        <p:nvSpPr>
          <p:cNvPr id="29" name="Oval 28">
            <a:extLst>
              <a:ext uri="{FF2B5EF4-FFF2-40B4-BE49-F238E27FC236}">
                <a16:creationId xmlns:a16="http://schemas.microsoft.com/office/drawing/2014/main" id="{38A69B74-22E3-47CC-823F-18BE7930C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36" y="2960687"/>
            <a:ext cx="2668748" cy="2668748"/>
          </a:xfrm>
          <a:prstGeom prst="ellipse">
            <a:avLst/>
          </a:pr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71">
            <a:extLst>
              <a:ext uri="{FF2B5EF4-FFF2-40B4-BE49-F238E27FC236}">
                <a16:creationId xmlns:a16="http://schemas.microsoft.com/office/drawing/2014/main" id="{1778637B-5DB8-4A75-B2E6-FC2B1BB9A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014" y="2"/>
            <a:ext cx="4034987" cy="3428147"/>
          </a:xfrm>
          <a:custGeom>
            <a:avLst/>
            <a:gdLst>
              <a:gd name="connsiteX0" fmla="*/ 350825 w 4034987"/>
              <a:gd name="connsiteY0" fmla="*/ 0 h 3428147"/>
              <a:gd name="connsiteX1" fmla="*/ 4034987 w 4034987"/>
              <a:gd name="connsiteY1" fmla="*/ 0 h 3428147"/>
              <a:gd name="connsiteX2" fmla="*/ 4034987 w 4034987"/>
              <a:gd name="connsiteY2" fmla="*/ 2505205 h 3428147"/>
              <a:gd name="connsiteX3" fmla="*/ 3951822 w 4034987"/>
              <a:gd name="connsiteY3" fmla="*/ 2616420 h 3428147"/>
              <a:gd name="connsiteX4" fmla="*/ 2230590 w 4034987"/>
              <a:gd name="connsiteY4" fmla="*/ 3428147 h 3428147"/>
              <a:gd name="connsiteX5" fmla="*/ 0 w 4034987"/>
              <a:gd name="connsiteY5" fmla="*/ 1197557 h 3428147"/>
              <a:gd name="connsiteX6" fmla="*/ 269220 w 4034987"/>
              <a:gd name="connsiteY6" fmla="*/ 134326 h 342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987" h="3428147">
                <a:moveTo>
                  <a:pt x="350825" y="0"/>
                </a:moveTo>
                <a:lnTo>
                  <a:pt x="4034987" y="0"/>
                </a:lnTo>
                <a:lnTo>
                  <a:pt x="4034987" y="2505205"/>
                </a:lnTo>
                <a:lnTo>
                  <a:pt x="3951822" y="2616420"/>
                </a:lnTo>
                <a:cubicBezTo>
                  <a:pt x="3542699" y="3112162"/>
                  <a:pt x="2923546" y="3428147"/>
                  <a:pt x="2230590" y="3428147"/>
                </a:cubicBezTo>
                <a:cubicBezTo>
                  <a:pt x="998669" y="3428147"/>
                  <a:pt x="0" y="2429478"/>
                  <a:pt x="0" y="1197557"/>
                </a:cubicBezTo>
                <a:cubicBezTo>
                  <a:pt x="0" y="812582"/>
                  <a:pt x="97526" y="450385"/>
                  <a:pt x="269220" y="134326"/>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Imagine 5" descr="O imagine care conține exterior, semn, stradă, margine&#10;&#10;Descrierea a fost generată cu un grad foarte mare de încredere">
            <a:extLst>
              <a:ext uri="{FF2B5EF4-FFF2-40B4-BE49-F238E27FC236}">
                <a16:creationId xmlns:a16="http://schemas.microsoft.com/office/drawing/2014/main" id="{CC10E910-03C6-4D98-8959-DB87DEB0DBA2}"/>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l="4846" r="20066" b="-1"/>
          <a:stretch/>
        </p:blipFill>
        <p:spPr>
          <a:xfrm>
            <a:off x="8759844" y="342227"/>
            <a:ext cx="3205839" cy="2166762"/>
          </a:xfrm>
          <a:prstGeom prst="rect">
            <a:avLst/>
          </a:prstGeom>
        </p:spPr>
      </p:pic>
      <p:pic>
        <p:nvPicPr>
          <p:cNvPr id="9" name="Imagine 9" descr="O imagine care conține aliment, farfurie, interior, salată&#10;&#10;Descrierea a fost generată cu un grad foarte mare de încredere">
            <a:extLst>
              <a:ext uri="{FF2B5EF4-FFF2-40B4-BE49-F238E27FC236}">
                <a16:creationId xmlns:a16="http://schemas.microsoft.com/office/drawing/2014/main" id="{90DA513B-95C1-4876-A7A8-C3E4F12EB20C}"/>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255" r="-1" b="9830"/>
          <a:stretch/>
        </p:blipFill>
        <p:spPr>
          <a:xfrm>
            <a:off x="6513813" y="3672889"/>
            <a:ext cx="1807158" cy="1218668"/>
          </a:xfrm>
          <a:prstGeom prst="rect">
            <a:avLst/>
          </a:prstGeom>
        </p:spPr>
      </p:pic>
      <p:sp>
        <p:nvSpPr>
          <p:cNvPr id="33" name="Freeform 75">
            <a:extLst>
              <a:ext uri="{FF2B5EF4-FFF2-40B4-BE49-F238E27FC236}">
                <a16:creationId xmlns:a16="http://schemas.microsoft.com/office/drawing/2014/main" id="{0035A30C-45F3-4EFB-B2E8-6E2A11843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9131" y="4258570"/>
            <a:ext cx="3132869" cy="2599430"/>
          </a:xfrm>
          <a:custGeom>
            <a:avLst/>
            <a:gdLst>
              <a:gd name="connsiteX0" fmla="*/ 1612418 w 3061881"/>
              <a:gd name="connsiteY0" fmla="*/ 0 h 2540529"/>
              <a:gd name="connsiteX1" fmla="*/ 3030226 w 3061881"/>
              <a:gd name="connsiteY1" fmla="*/ 843844 h 2540529"/>
              <a:gd name="connsiteX2" fmla="*/ 3061881 w 3061881"/>
              <a:gd name="connsiteY2" fmla="*/ 909556 h 2540529"/>
              <a:gd name="connsiteX3" fmla="*/ 3061881 w 3061881"/>
              <a:gd name="connsiteY3" fmla="*/ 2315281 h 2540529"/>
              <a:gd name="connsiteX4" fmla="*/ 3030226 w 3061881"/>
              <a:gd name="connsiteY4" fmla="*/ 2380992 h 2540529"/>
              <a:gd name="connsiteX5" fmla="*/ 2949460 w 3061881"/>
              <a:gd name="connsiteY5" fmla="*/ 2513937 h 2540529"/>
              <a:gd name="connsiteX6" fmla="*/ 2929575 w 3061881"/>
              <a:gd name="connsiteY6" fmla="*/ 2540529 h 2540529"/>
              <a:gd name="connsiteX7" fmla="*/ 295261 w 3061881"/>
              <a:gd name="connsiteY7" fmla="*/ 2540529 h 2540529"/>
              <a:gd name="connsiteX8" fmla="*/ 275376 w 3061881"/>
              <a:gd name="connsiteY8" fmla="*/ 2513937 h 2540529"/>
              <a:gd name="connsiteX9" fmla="*/ 0 w 3061881"/>
              <a:gd name="connsiteY9" fmla="*/ 1612418 h 2540529"/>
              <a:gd name="connsiteX10" fmla="*/ 1612418 w 3061881"/>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1881" h="2540529">
                <a:moveTo>
                  <a:pt x="1612418" y="0"/>
                </a:moveTo>
                <a:cubicBezTo>
                  <a:pt x="2224646" y="0"/>
                  <a:pt x="2757180" y="341213"/>
                  <a:pt x="3030226" y="843844"/>
                </a:cubicBezTo>
                <a:lnTo>
                  <a:pt x="3061881" y="909556"/>
                </a:lnTo>
                <a:lnTo>
                  <a:pt x="3061881" y="2315281"/>
                </a:lnTo>
                <a:lnTo>
                  <a:pt x="3030226" y="2380992"/>
                </a:lnTo>
                <a:cubicBezTo>
                  <a:pt x="3005404"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Imagine 5" descr="O imagine care conține masă, așezat&#10;&#10;Descrierea a fost generată cu un grad foarte mare de încredere">
            <a:extLst>
              <a:ext uri="{FF2B5EF4-FFF2-40B4-BE49-F238E27FC236}">
                <a16:creationId xmlns:a16="http://schemas.microsoft.com/office/drawing/2014/main" id="{B9E3B3C7-A8B2-4D9C-831D-369D7F0195D1}"/>
              </a:ext>
            </a:extLst>
          </p:cNvPr>
          <p:cNvPicPr>
            <a:picLocks noChangeAspect="1"/>
          </p:cNvPicPr>
          <p:nvPr/>
        </p:nvPicPr>
        <p:blipFill>
          <a:blip r:embed="rId7"/>
          <a:stretch>
            <a:fillRect/>
          </a:stretch>
        </p:blipFill>
        <p:spPr>
          <a:xfrm>
            <a:off x="9533568" y="5424496"/>
            <a:ext cx="2432116" cy="832999"/>
          </a:xfrm>
          <a:prstGeom prst="rect">
            <a:avLst/>
          </a:prstGeom>
        </p:spPr>
      </p:pic>
      <p:sp>
        <p:nvSpPr>
          <p:cNvPr id="7" name="CasetăText 6">
            <a:extLst>
              <a:ext uri="{FF2B5EF4-FFF2-40B4-BE49-F238E27FC236}">
                <a16:creationId xmlns:a16="http://schemas.microsoft.com/office/drawing/2014/main" id="{D75949D5-DE59-495F-84EF-D75B5BEADB5B}"/>
              </a:ext>
            </a:extLst>
          </p:cNvPr>
          <p:cNvSpPr txBox="1"/>
          <p:nvPr/>
        </p:nvSpPr>
        <p:spPr>
          <a:xfrm>
            <a:off x="9431015" y="2308934"/>
            <a:ext cx="25346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Această fotografie</a:t>
            </a:r>
            <a:r>
              <a:rPr lang="en-US" sz="700">
                <a:solidFill>
                  <a:srgbClr val="FFFFFF"/>
                </a:solidFill>
              </a:rPr>
              <a:t> de Autor necunoscut este licențiat sub </a:t>
            </a:r>
            <a:r>
              <a:rPr lang="en-US" sz="700">
                <a:solidFill>
                  <a:srgbClr val="FFFFFF"/>
                </a:solidFill>
                <a:hlinkClick r:id="rId8">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1" name="CasetăText 10">
            <a:extLst>
              <a:ext uri="{FF2B5EF4-FFF2-40B4-BE49-F238E27FC236}">
                <a16:creationId xmlns:a16="http://schemas.microsoft.com/office/drawing/2014/main" id="{2353200D-2F7C-4758-9532-5EC2F9AAC49B}"/>
              </a:ext>
            </a:extLst>
          </p:cNvPr>
          <p:cNvSpPr txBox="1"/>
          <p:nvPr/>
        </p:nvSpPr>
        <p:spPr>
          <a:xfrm>
            <a:off x="9537106" y="6657945"/>
            <a:ext cx="265489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Această fotografie</a:t>
            </a:r>
            <a:r>
              <a:rPr lang="en-US" sz="700">
                <a:solidFill>
                  <a:srgbClr val="FFFFFF"/>
                </a:solidFill>
              </a:rPr>
              <a:t> de Autor necunoscut este licențiat sub </a:t>
            </a:r>
            <a:r>
              <a:rPr lang="en-US" sz="700">
                <a:solidFill>
                  <a:srgbClr val="FFFFFF"/>
                </a:solidFill>
                <a:hlinkClick r:id="rId9">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429446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tăText 3">
            <a:extLst>
              <a:ext uri="{FF2B5EF4-FFF2-40B4-BE49-F238E27FC236}">
                <a16:creationId xmlns:a16="http://schemas.microsoft.com/office/drawing/2014/main" id="{296637C3-044B-4984-BCF7-5E612F9AAC58}"/>
              </a:ext>
            </a:extLst>
          </p:cNvPr>
          <p:cNvSpPr txBox="1"/>
          <p:nvPr/>
        </p:nvSpPr>
        <p:spPr>
          <a:xfrm>
            <a:off x="4724400" y="3941763"/>
            <a:ext cx="2743200" cy="317500"/>
          </a:xfrm>
          <a:prstGeom prst="rect">
            <a:avLst/>
          </a:prstGeom>
        </p:spPr>
        <p:txBody>
          <a:bodyPr anchor="t">
            <a:normAutofit fontScale="92500" lnSpcReduction="20000"/>
          </a:bodyPr>
          <a:lstStyle/>
          <a:p>
            <a:endParaRPr lang="en-US" dirty="0">
              <a:cs typeface="Calibri"/>
            </a:endParaRPr>
          </a:p>
        </p:txBody>
      </p:sp>
      <p:pic>
        <p:nvPicPr>
          <p:cNvPr id="6" name="Imagine 6" descr="O imagine care conține graffiti, lumină, masă, aliment&#10;&#10;Descrierea a fost generată cu un grad foarte mare de încredere">
            <a:extLst>
              <a:ext uri="{FF2B5EF4-FFF2-40B4-BE49-F238E27FC236}">
                <a16:creationId xmlns:a16="http://schemas.microsoft.com/office/drawing/2014/main" id="{F3E39803-16F2-4D20-B0A4-18A3945150E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381" y="-3570"/>
            <a:ext cx="12196760" cy="6775844"/>
          </a:xfrm>
          <a:prstGeom prst="rect">
            <a:avLst/>
          </a:prstGeom>
        </p:spPr>
      </p:pic>
      <p:sp>
        <p:nvSpPr>
          <p:cNvPr id="8" name="CasetăText 7">
            <a:extLst>
              <a:ext uri="{FF2B5EF4-FFF2-40B4-BE49-F238E27FC236}">
                <a16:creationId xmlns:a16="http://schemas.microsoft.com/office/drawing/2014/main" id="{40231324-7160-4C7E-A94E-707982C58759}"/>
              </a:ext>
            </a:extLst>
          </p:cNvPr>
          <p:cNvSpPr txBox="1"/>
          <p:nvPr/>
        </p:nvSpPr>
        <p:spPr>
          <a:xfrm>
            <a:off x="4724400" y="4200525"/>
            <a:ext cx="2743200" cy="317500"/>
          </a:xfrm>
          <a:prstGeom prst="rect">
            <a:avLst/>
          </a:prstGeom>
        </p:spPr>
        <p:txBody>
          <a:bodyPr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2400645992"/>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Ecran lat</PresentationFormat>
  <Paragraphs>0</Paragraphs>
  <Slides>10</Slides>
  <Notes>0</Notes>
  <HiddenSlides>0</HiddenSlides>
  <MMClips>0</MMClip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Temă Office</vt:lpstr>
      <vt:lpstr>WELCOME</vt:lpstr>
      <vt:lpstr>Marriott facts and history </vt:lpstr>
      <vt:lpstr>Forest of Arden Hotel Marriott                     History</vt:lpstr>
      <vt:lpstr>             Type of Operations</vt:lpstr>
      <vt:lpstr>Food and Beverage                  Operations</vt:lpstr>
      <vt:lpstr>            Type of Meals and Products</vt:lpstr>
      <vt:lpstr>Types of kitchen</vt:lpstr>
      <vt:lpstr>How to Market</vt:lpstr>
      <vt:lpstr>Health and Hygiene  Food and Beverage </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
  <cp:revision>1096</cp:revision>
  <dcterms:created xsi:type="dcterms:W3CDTF">2020-03-08T10:06:15Z</dcterms:created>
  <dcterms:modified xsi:type="dcterms:W3CDTF">2020-03-08T19:02:45Z</dcterms:modified>
</cp:coreProperties>
</file>