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7" r:id="rId5"/>
    <p:sldId id="258" r:id="rId6"/>
    <p:sldId id="260" r:id="rId7"/>
    <p:sldId id="259" r:id="rId8"/>
    <p:sldId id="261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3BB-32BD-437A-A24D-2E7990AE44E3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2B3F3-A4D5-429C-83DB-97CB259E0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561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3BB-32BD-437A-A24D-2E7990AE44E3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2B3F3-A4D5-429C-83DB-97CB259E0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6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3BB-32BD-437A-A24D-2E7990AE44E3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2B3F3-A4D5-429C-83DB-97CB259E0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133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3BB-32BD-437A-A24D-2E7990AE44E3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2B3F3-A4D5-429C-83DB-97CB259E0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388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3BB-32BD-437A-A24D-2E7990AE44E3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2B3F3-A4D5-429C-83DB-97CB259E0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359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3BB-32BD-437A-A24D-2E7990AE44E3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2B3F3-A4D5-429C-83DB-97CB259E0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485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3BB-32BD-437A-A24D-2E7990AE44E3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2B3F3-A4D5-429C-83DB-97CB259E0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1648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3BB-32BD-437A-A24D-2E7990AE44E3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2B3F3-A4D5-429C-83DB-97CB259E0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0817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3BB-32BD-437A-A24D-2E7990AE44E3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2B3F3-A4D5-429C-83DB-97CB259E0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698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3BB-32BD-437A-A24D-2E7990AE44E3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2B3F3-A4D5-429C-83DB-97CB259E0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179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3BB-32BD-437A-A24D-2E7990AE44E3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2B3F3-A4D5-429C-83DB-97CB259E0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553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7F3BB-32BD-437A-A24D-2E7990AE44E3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72B3F3-A4D5-429C-83DB-97CB259E0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795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hyperlink" Target="https://search-proquest-com.ezproxy.uwtsd.ac.uk/docview/1809035394?accountid=130472&amp;rfr_id=info:xri/sid:primo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://moodle.uwtsd.ac.uk/pluginfile.php/77052/mod_resource/content/1/Schumpeter.pdf" TargetMode="External"/><Relationship Id="rId5" Type="http://schemas.openxmlformats.org/officeDocument/2006/relationships/hyperlink" Target="http://www.toms.co.uk/" TargetMode="External"/><Relationship Id="rId4" Type="http://schemas.openxmlformats.org/officeDocument/2006/relationships/hyperlink" Target="https://www.entrepreneur.com/article/220350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://moodle.uwtsd.ac.uk/pluginfile.php/77052/mod_resource/content/1/Schumpeter.pdf" TargetMode="Externa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://www.toms.co.uk/" TargetMode="External"/><Relationship Id="rId5" Type="http://schemas.openxmlformats.org/officeDocument/2006/relationships/hyperlink" Target="https://www.entrepreneur.com/article/220350" TargetMode="External"/><Relationship Id="rId4" Type="http://schemas.openxmlformats.org/officeDocument/2006/relationships/hyperlink" Target="https://www.fastcompany.com/3015209/the-rise-of-storydoing-inside-the-staggering-success-of-toms-shoes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www.tutor2u.net/economics/reference/economic-development" TargetMode="External"/><Relationship Id="rId5" Type="http://schemas.openxmlformats.org/officeDocument/2006/relationships/hyperlink" Target="http://www.economicsonline.co.uk/Global_economics/Economic_development.html" TargetMode="External"/><Relationship Id="rId4" Type="http://schemas.openxmlformats.org/officeDocument/2006/relationships/hyperlink" Target="https://ia802609.us.archive.org/8/items/economicdevelopm00toda/economicdevelopm00toda_encrypted.pdf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hyperlink" Target="https://search-proquest-com.ezproxy.uwtsd.ac.uk/docview/1809035394?accountid=130472&amp;rfr_id=info:xri/sid:primo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hyperlink" Target="http://www.toms.co.uk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hyperlink" Target="https://papers.ssrn.com/sol3/papers.cfm?abstract_id=2849122" TargetMode="External"/><Relationship Id="rId4" Type="http://schemas.openxmlformats.org/officeDocument/2006/relationships/hyperlink" Target="https://www.prnewswire.com/news-releases/toms-founder-blake-mycoskie-establishes-the-start-something-that-matters-foundation-183821261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hyperlink" Target="http://www.toms.co.uk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.png"/><Relationship Id="rId5" Type="http://schemas.openxmlformats.org/officeDocument/2006/relationships/hyperlink" Target="https://www.youtube.com/watch?v=hpAMbpQ8J7g" TargetMode="External"/><Relationship Id="rId4" Type="http://schemas.openxmlformats.org/officeDocument/2006/relationships/hyperlink" Target="https://papers.ssrn.com/sol3/papers.cfm?abstract_id=2849122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.png"/><Relationship Id="rId5" Type="http://schemas.openxmlformats.org/officeDocument/2006/relationships/hyperlink" Target="http://www.toms.co.uk/" TargetMode="External"/><Relationship Id="rId4" Type="http://schemas.openxmlformats.org/officeDocument/2006/relationships/hyperlink" Target="https://papers.ssrn.com/sol3/papers.cfm?abstract_id=2849122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search-proquest-com.ezproxy.uwtsd.ac.uk/docview/1809035394?accountid=130472&amp;rfr_id=info:xri/sid:primo" TargetMode="External"/><Relationship Id="rId13" Type="http://schemas.openxmlformats.org/officeDocument/2006/relationships/hyperlink" Target="https://www.economist.com/news/finance-and-economics/21709563-new-studies-should-cool-warm-glow-surrounding-shoe-donations-free-two-shoes" TargetMode="External"/><Relationship Id="rId18" Type="http://schemas.openxmlformats.org/officeDocument/2006/relationships/hyperlink" Target="https://www.youtube.com/watch?v=hpAMbpQ8J7g" TargetMode="External"/><Relationship Id="rId3" Type="http://schemas.openxmlformats.org/officeDocument/2006/relationships/hyperlink" Target="http://www.oxfordhandbooks.com.ezproxy.uwtsd.ac.uk/view/10.1093/oxfordhb/9780199546992.001.0001/oxfordhb-9780199546992-miscMatter-3" TargetMode="External"/><Relationship Id="rId7" Type="http://schemas.openxmlformats.org/officeDocument/2006/relationships/hyperlink" Target="https://www.pri.org/stories/2013-10-08/toms-shoes-rethinks-its-buy-one-give-one-model-helping-needy" TargetMode="External"/><Relationship Id="rId12" Type="http://schemas.openxmlformats.org/officeDocument/2006/relationships/hyperlink" Target="http://moodle.uwtsd.ac.uk/pluginfile.php/77052/mod_resource/content/1/Schumpeter.pdf" TargetMode="External"/><Relationship Id="rId17" Type="http://schemas.openxmlformats.org/officeDocument/2006/relationships/hyperlink" Target="https://papers.ssrn.com/sol3/papers.cfm?abstract_id=2849122" TargetMode="External"/><Relationship Id="rId2" Type="http://schemas.openxmlformats.org/officeDocument/2006/relationships/hyperlink" Target="http://www.telegraph.co.uk/finance/enterprise/11580387/How-Toms-made-hundreds-of-millions-of-dollars-by-giving-shoes-away.html" TargetMode="External"/><Relationship Id="rId16" Type="http://schemas.openxmlformats.org/officeDocument/2006/relationships/hyperlink" Target="https://www.tutor2u.net/economics/reference/economic-developme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oodle.uwtsd.ac.uk/mod/forum/discuss.php?d=85" TargetMode="External"/><Relationship Id="rId11" Type="http://schemas.openxmlformats.org/officeDocument/2006/relationships/hyperlink" Target="http://harvardpolitics.com/world/one-for-none/" TargetMode="External"/><Relationship Id="rId5" Type="http://schemas.openxmlformats.org/officeDocument/2006/relationships/hyperlink" Target="http://www.economicsonline.co.uk/Global_economics/Economic_development.html" TargetMode="External"/><Relationship Id="rId15" Type="http://schemas.openxmlformats.org/officeDocument/2006/relationships/hyperlink" Target="http://www.toms.co.uk/" TargetMode="External"/><Relationship Id="rId10" Type="http://schemas.openxmlformats.org/officeDocument/2006/relationships/hyperlink" Target="https://www.entrepreneur.com/article/220350" TargetMode="External"/><Relationship Id="rId4" Type="http://schemas.openxmlformats.org/officeDocument/2006/relationships/hyperlink" Target="https://www.prnewswire.com/news-releases/toms-founder-blake-mycoskie-establishes-the-start-something-that-matters-foundation-183821261.html" TargetMode="External"/><Relationship Id="rId9" Type="http://schemas.openxmlformats.org/officeDocument/2006/relationships/hyperlink" Target="https://www.fastcompany.com/3015209/the-rise-of-storydoing-inside-the-staggering-success-of-toms-shoes" TargetMode="External"/><Relationship Id="rId14" Type="http://schemas.openxmlformats.org/officeDocument/2006/relationships/hyperlink" Target="https://ia802609.us.archive.org/8/items/economicdevelopm00toda/economicdevelopm00toda_encrypted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500" b="1" dirty="0"/>
              <a:t>The impact of Blake </a:t>
            </a:r>
            <a:r>
              <a:rPr lang="en-GB" sz="3500" b="1" dirty="0" err="1"/>
              <a:t>Mycoskie</a:t>
            </a:r>
            <a:r>
              <a:rPr lang="en-GB" sz="3500" b="1" dirty="0"/>
              <a:t> through TOMS: Have TOMS contributed to economic development and have they had their desired impact?</a:t>
            </a:r>
            <a:endParaRPr lang="en-GB" sz="35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Michael Gale</a:t>
            </a:r>
            <a:br>
              <a:rPr lang="en-GB" dirty="0" smtClean="0"/>
            </a:br>
            <a:r>
              <a:rPr lang="en-GB" dirty="0" smtClean="0"/>
              <a:t>Student ID: 1705934</a:t>
            </a:r>
            <a:endParaRPr lang="en-GB" dirty="0"/>
          </a:p>
        </p:txBody>
      </p:sp>
      <p:pic>
        <p:nvPicPr>
          <p:cNvPr id="10" name="Audio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091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Brief history of TOMS &amp; identifying enterprise opportunities </a:t>
            </a:r>
            <a:endParaRPr lang="en-GB" dirty="0" smtClean="0"/>
          </a:p>
          <a:p>
            <a:r>
              <a:rPr lang="en-GB" dirty="0" smtClean="0"/>
              <a:t>Economic development</a:t>
            </a:r>
          </a:p>
          <a:p>
            <a:r>
              <a:rPr lang="en-GB" dirty="0" smtClean="0"/>
              <a:t>Entrepreneurship and economic development </a:t>
            </a:r>
          </a:p>
          <a:p>
            <a:r>
              <a:rPr lang="en-GB" dirty="0" err="1" smtClean="0"/>
              <a:t>Mycoskie</a:t>
            </a:r>
            <a:r>
              <a:rPr lang="en-GB" dirty="0" smtClean="0"/>
              <a:t> and economic development</a:t>
            </a:r>
          </a:p>
          <a:p>
            <a:r>
              <a:rPr lang="en-GB" dirty="0" smtClean="0"/>
              <a:t>Impact of TOMS</a:t>
            </a:r>
          </a:p>
          <a:p>
            <a:r>
              <a:rPr lang="en-GB" dirty="0" smtClean="0"/>
              <a:t>The other side of the debate, have TOMS had their intended impact?</a:t>
            </a:r>
          </a:p>
          <a:p>
            <a:r>
              <a:rPr lang="en-GB" dirty="0" smtClean="0"/>
              <a:t>Conclusion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2100" dirty="0" err="1" smtClean="0"/>
              <a:t>Kasseeah</a:t>
            </a:r>
            <a:r>
              <a:rPr lang="en-GB" sz="2100" dirty="0"/>
              <a:t>, H. (2016) </a:t>
            </a:r>
            <a:r>
              <a:rPr lang="en-GB" sz="2100" i="1" dirty="0"/>
              <a:t>‘Investigating the impact of entrepreneurship on economic development: a regional analysis’ </a:t>
            </a:r>
            <a:r>
              <a:rPr lang="en-GB" sz="2100" i="1" u="sng" dirty="0">
                <a:hlinkClick r:id="rId4"/>
              </a:rPr>
              <a:t>https://search-proquest-com.ezproxy.uwtsd.ac.uk/docview/1809035394?accountid=130472&amp;rfr_id=info%3Axri%2Fsid%3Aprimo</a:t>
            </a:r>
            <a:endParaRPr lang="en-GB" sz="2100" dirty="0"/>
          </a:p>
          <a:p>
            <a:endParaRPr lang="en-GB" dirty="0"/>
          </a:p>
        </p:txBody>
      </p:sp>
      <p:pic>
        <p:nvPicPr>
          <p:cNvPr id="18" name="Audio 1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699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52831"/>
            <a:ext cx="10515600" cy="1325563"/>
          </a:xfrm>
        </p:spPr>
        <p:txBody>
          <a:bodyPr>
            <a:normAutofit/>
          </a:bodyPr>
          <a:lstStyle/>
          <a:p>
            <a:r>
              <a:rPr lang="en-GB" sz="3500" dirty="0" smtClean="0"/>
              <a:t>Brief History of TOMS &amp; identifying enterprise opportunities </a:t>
            </a:r>
            <a:endParaRPr lang="en-GB" sz="35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7616" y="1715073"/>
            <a:ext cx="10515600" cy="547211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Founded by Blake </a:t>
            </a:r>
            <a:r>
              <a:rPr lang="en-GB" dirty="0" err="1" smtClean="0"/>
              <a:t>Mycoskie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Noticed children had no footwear in Argentina</a:t>
            </a:r>
          </a:p>
          <a:p>
            <a:pPr lvl="1"/>
            <a:r>
              <a:rPr lang="en-GB" dirty="0" smtClean="0"/>
              <a:t>Met with a charity that donated shoes</a:t>
            </a:r>
          </a:p>
          <a:p>
            <a:pPr lvl="2"/>
            <a:r>
              <a:rPr lang="en-GB" dirty="0" smtClean="0"/>
              <a:t>Completely reliant on numbers of donated shoes </a:t>
            </a:r>
          </a:p>
          <a:p>
            <a:pPr lvl="2"/>
            <a:endParaRPr lang="en-GB" dirty="0"/>
          </a:p>
          <a:p>
            <a:pPr lvl="1"/>
            <a:r>
              <a:rPr lang="en-GB" dirty="0" smtClean="0"/>
              <a:t>Decided that a for-profit business would be the best way to make a difference</a:t>
            </a:r>
          </a:p>
          <a:p>
            <a:pPr lvl="2"/>
            <a:r>
              <a:rPr lang="en-GB" dirty="0" smtClean="0"/>
              <a:t>Using one-for-one model – every pair purchased = a pair donated  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 smtClean="0"/>
          </a:p>
          <a:p>
            <a:pPr marL="457200" lvl="1" indent="0">
              <a:buNone/>
            </a:pPr>
            <a:r>
              <a:rPr lang="en-GB" sz="1900" dirty="0" err="1"/>
              <a:t>Mycoskie</a:t>
            </a:r>
            <a:r>
              <a:rPr lang="en-GB" sz="1900" dirty="0"/>
              <a:t>, B. (2011) ’How I did it: The TOMS Story’ </a:t>
            </a:r>
            <a:r>
              <a:rPr lang="en-GB" sz="1900" u="sng" dirty="0">
                <a:hlinkClick r:id="rId4"/>
              </a:rPr>
              <a:t>https://www.entrepreneur.com/article/220350</a:t>
            </a:r>
            <a:r>
              <a:rPr lang="en-GB" sz="1900" dirty="0"/>
              <a:t> </a:t>
            </a:r>
            <a:endParaRPr lang="en-GB" sz="1900" dirty="0" smtClean="0"/>
          </a:p>
          <a:p>
            <a:pPr marL="457200" lvl="1" indent="0">
              <a:buNone/>
            </a:pPr>
            <a:r>
              <a:rPr lang="en-GB" sz="1900" dirty="0"/>
              <a:t>TOMS (2011</a:t>
            </a:r>
            <a:r>
              <a:rPr lang="en-GB" sz="1900" b="1" dirty="0"/>
              <a:t>-</a:t>
            </a:r>
            <a:r>
              <a:rPr lang="en-GB" sz="1900" dirty="0"/>
              <a:t>2017) </a:t>
            </a:r>
            <a:r>
              <a:rPr lang="en-GB" sz="1900" u="sng" dirty="0">
                <a:hlinkClick r:id="rId5"/>
              </a:rPr>
              <a:t>http://</a:t>
            </a:r>
            <a:r>
              <a:rPr lang="en-GB" sz="1900" u="sng" dirty="0" smtClean="0">
                <a:hlinkClick r:id="rId5"/>
              </a:rPr>
              <a:t>www.toms.co.uk</a:t>
            </a:r>
            <a:endParaRPr lang="en-GB" sz="1900" u="sng" dirty="0" smtClean="0"/>
          </a:p>
          <a:p>
            <a:pPr marL="457200" lvl="1" indent="0">
              <a:buNone/>
            </a:pPr>
            <a:r>
              <a:rPr lang="en-GB" sz="2000" dirty="0"/>
              <a:t>Schumpeter, J. A. (1947) ‘The creative response in economic history. </a:t>
            </a:r>
            <a:r>
              <a:rPr lang="en-GB" sz="2000" i="1" dirty="0"/>
              <a:t>The Journal of Economic History</a:t>
            </a:r>
            <a:r>
              <a:rPr lang="en-GB" sz="2000" dirty="0"/>
              <a:t>, </a:t>
            </a:r>
            <a:r>
              <a:rPr lang="en-GB" sz="2000" i="1" dirty="0"/>
              <a:t>7</a:t>
            </a:r>
            <a:r>
              <a:rPr lang="en-GB" sz="2000" dirty="0"/>
              <a:t>(02),’ 149-159. </a:t>
            </a:r>
            <a:r>
              <a:rPr lang="en-GB" sz="2000" u="sng" dirty="0">
                <a:hlinkClick r:id="rId6"/>
              </a:rPr>
              <a:t>http://moodle.uwtsd.ac.uk/pluginfile.php/77052/mod_resource/content/1/Schumpeter.pdf</a:t>
            </a:r>
            <a:r>
              <a:rPr lang="en-GB" sz="2000" dirty="0"/>
              <a:t> </a:t>
            </a:r>
            <a:endParaRPr lang="en-GB" sz="2000" dirty="0" smtClean="0"/>
          </a:p>
          <a:p>
            <a:pPr marL="457200" lvl="1" indent="0">
              <a:buNone/>
            </a:pPr>
            <a:r>
              <a:rPr lang="en-GB" sz="2000" dirty="0"/>
              <a:t>Gale, M. (2017) ‘</a:t>
            </a:r>
            <a:r>
              <a:rPr lang="en-GB" sz="2000" i="1" dirty="0"/>
              <a:t>Blake </a:t>
            </a:r>
            <a:r>
              <a:rPr lang="en-GB" sz="2000" i="1" dirty="0" err="1"/>
              <a:t>Mycoskie</a:t>
            </a:r>
            <a:r>
              <a:rPr lang="en-GB" sz="2000" i="1" dirty="0"/>
              <a:t>: Social Entrepreneur and Founder of TOMS. An example of a classic entrepreneur with a twist?’ </a:t>
            </a:r>
            <a:endParaRPr lang="en-GB" sz="1900" dirty="0"/>
          </a:p>
        </p:txBody>
      </p:sp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073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52831"/>
            <a:ext cx="10515600" cy="1325563"/>
          </a:xfrm>
        </p:spPr>
        <p:txBody>
          <a:bodyPr>
            <a:normAutofit/>
          </a:bodyPr>
          <a:lstStyle/>
          <a:p>
            <a:r>
              <a:rPr lang="en-GB" sz="3500" dirty="0" smtClean="0"/>
              <a:t>Brief History of TOMS &amp; identifying enterprise opportunities continued…</a:t>
            </a:r>
            <a:endParaRPr lang="en-GB" sz="35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85889"/>
            <a:ext cx="10515600" cy="5472111"/>
          </a:xfrm>
        </p:spPr>
        <p:txBody>
          <a:bodyPr>
            <a:normAutofit fontScale="92500" lnSpcReduction="10000"/>
          </a:bodyPr>
          <a:lstStyle/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 smtClean="0"/>
              <a:t>Within 7 years TOMS has sold 10 million pairs of shoes 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2011 launched TOMS eyewear 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Further innovation to include bags and coffee</a:t>
            </a:r>
          </a:p>
          <a:p>
            <a:pPr marL="457200" lvl="1" indent="0">
              <a:buNone/>
            </a:pPr>
            <a:endParaRPr lang="en-GB" dirty="0" smtClean="0"/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 smtClean="0"/>
          </a:p>
          <a:p>
            <a:pPr marL="457200" lvl="1" indent="0">
              <a:buNone/>
            </a:pPr>
            <a:r>
              <a:rPr lang="en-GB" sz="1800" dirty="0"/>
              <a:t>Montague, T. (2013) ‘</a:t>
            </a:r>
            <a:r>
              <a:rPr lang="en-GB" sz="1800" i="1" dirty="0">
                <a:hlinkClick r:id="rId4" tooltip="The Rise Of Storydoing: Inside The Staggering Success Of Toms Shoes"/>
              </a:rPr>
              <a:t>The Rise Of </a:t>
            </a:r>
            <a:r>
              <a:rPr lang="en-GB" sz="1800" i="1" dirty="0" err="1">
                <a:hlinkClick r:id="rId4" tooltip="The Rise Of Storydoing: Inside The Staggering Success Of Toms Shoes"/>
              </a:rPr>
              <a:t>Storydoing</a:t>
            </a:r>
            <a:r>
              <a:rPr lang="en-GB" sz="1800" i="1" dirty="0">
                <a:hlinkClick r:id="rId4" tooltip="The Rise Of Storydoing: Inside The Staggering Success Of Toms Shoes"/>
              </a:rPr>
              <a:t>: Inside The Staggering Success Of Toms Shoes</a:t>
            </a:r>
            <a:r>
              <a:rPr lang="en-GB" sz="1800" i="1" dirty="0"/>
              <a:t>’ </a:t>
            </a:r>
            <a:r>
              <a:rPr lang="en-GB" sz="1800" u="sng" dirty="0">
                <a:hlinkClick r:id="rId4"/>
              </a:rPr>
              <a:t>https://</a:t>
            </a:r>
            <a:r>
              <a:rPr lang="en-GB" sz="1800" u="sng" dirty="0" smtClean="0">
                <a:hlinkClick r:id="rId4"/>
              </a:rPr>
              <a:t>www.fastcompany.com/3015209/the-rise-of-storydoing-inside-the-staggering-success-of-toms-shoes</a:t>
            </a:r>
            <a:endParaRPr lang="en-GB" sz="1900" dirty="0" smtClean="0"/>
          </a:p>
          <a:p>
            <a:pPr marL="457200" lvl="1" indent="0">
              <a:buNone/>
            </a:pPr>
            <a:r>
              <a:rPr lang="en-GB" sz="1900" dirty="0" err="1" smtClean="0"/>
              <a:t>Mycoskie</a:t>
            </a:r>
            <a:r>
              <a:rPr lang="en-GB" sz="1900" dirty="0"/>
              <a:t>, B. (2011) ’How I did it: The TOMS Story’ </a:t>
            </a:r>
            <a:r>
              <a:rPr lang="en-GB" sz="1900" u="sng" dirty="0">
                <a:hlinkClick r:id="rId5"/>
              </a:rPr>
              <a:t>https://www.entrepreneur.com/article/220350</a:t>
            </a:r>
            <a:r>
              <a:rPr lang="en-GB" sz="1900" dirty="0"/>
              <a:t> </a:t>
            </a:r>
            <a:endParaRPr lang="en-GB" sz="1900" dirty="0" smtClean="0"/>
          </a:p>
          <a:p>
            <a:pPr marL="457200" lvl="1" indent="0">
              <a:buNone/>
            </a:pPr>
            <a:r>
              <a:rPr lang="en-GB" sz="1900" dirty="0"/>
              <a:t>TOMS (2011</a:t>
            </a:r>
            <a:r>
              <a:rPr lang="en-GB" sz="1900" b="1" dirty="0"/>
              <a:t>-</a:t>
            </a:r>
            <a:r>
              <a:rPr lang="en-GB" sz="1900" dirty="0"/>
              <a:t>2017) </a:t>
            </a:r>
            <a:r>
              <a:rPr lang="en-GB" sz="1900" u="sng" dirty="0">
                <a:hlinkClick r:id="rId6"/>
              </a:rPr>
              <a:t>http://</a:t>
            </a:r>
            <a:r>
              <a:rPr lang="en-GB" sz="1900" u="sng" dirty="0" smtClean="0">
                <a:hlinkClick r:id="rId6"/>
              </a:rPr>
              <a:t>www.toms.co.uk</a:t>
            </a:r>
            <a:endParaRPr lang="en-GB" sz="1900" u="sng" dirty="0" smtClean="0"/>
          </a:p>
          <a:p>
            <a:pPr marL="457200" lvl="1" indent="0">
              <a:buNone/>
            </a:pPr>
            <a:r>
              <a:rPr lang="en-GB" sz="1800" dirty="0"/>
              <a:t>Schumpeter, J. A. (1947) ‘The creative response in economic history. </a:t>
            </a:r>
            <a:r>
              <a:rPr lang="en-GB" sz="1800" i="1" dirty="0"/>
              <a:t>The Journal of Economic History</a:t>
            </a:r>
            <a:r>
              <a:rPr lang="en-GB" sz="1800" dirty="0"/>
              <a:t>, </a:t>
            </a:r>
            <a:r>
              <a:rPr lang="en-GB" sz="1800" i="1" dirty="0"/>
              <a:t>7</a:t>
            </a:r>
            <a:r>
              <a:rPr lang="en-GB" sz="1800" dirty="0"/>
              <a:t>(02),’ 149-159. </a:t>
            </a:r>
            <a:r>
              <a:rPr lang="en-GB" sz="1800" u="sng" dirty="0">
                <a:hlinkClick r:id="rId7"/>
              </a:rPr>
              <a:t>http://moodle.uwtsd.ac.uk/pluginfile.php/77052/mod_resource/content/1/Schumpeter.pdf</a:t>
            </a:r>
            <a:r>
              <a:rPr lang="en-GB" sz="1800" dirty="0"/>
              <a:t> </a:t>
            </a:r>
          </a:p>
          <a:p>
            <a:pPr marL="457200" lvl="1" indent="0">
              <a:buNone/>
            </a:pPr>
            <a:r>
              <a:rPr lang="en-GB" sz="1800" dirty="0"/>
              <a:t>Gale, M. (2017) ‘</a:t>
            </a:r>
            <a:r>
              <a:rPr lang="en-GB" sz="1800" i="1" dirty="0"/>
              <a:t>Blake </a:t>
            </a:r>
            <a:r>
              <a:rPr lang="en-GB" sz="1800" i="1" dirty="0" err="1"/>
              <a:t>Mycoskie</a:t>
            </a:r>
            <a:r>
              <a:rPr lang="en-GB" sz="1800" i="1" dirty="0"/>
              <a:t>: Social Entrepreneur and Founder of TOMS. An example of a classic entrepreneur with a twist?’ </a:t>
            </a:r>
            <a:endParaRPr lang="en-GB" sz="1800" dirty="0"/>
          </a:p>
          <a:p>
            <a:pPr marL="457200" lvl="1" indent="0">
              <a:buNone/>
            </a:pPr>
            <a:endParaRPr lang="en-GB" sz="1900" u="sng" dirty="0" smtClean="0"/>
          </a:p>
        </p:txBody>
      </p:sp>
      <p:pic>
        <p:nvPicPr>
          <p:cNvPr id="9" name="Audio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322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Economic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According to </a:t>
            </a:r>
            <a:r>
              <a:rPr lang="en-GB" dirty="0" err="1" smtClean="0"/>
              <a:t>Todaro</a:t>
            </a:r>
            <a:r>
              <a:rPr lang="en-GB" dirty="0" smtClean="0"/>
              <a:t> (2000) economic development focuses on 3 areas:</a:t>
            </a:r>
          </a:p>
          <a:p>
            <a:pPr lvl="1"/>
            <a:r>
              <a:rPr lang="en-GB" dirty="0"/>
              <a:t>Life-sustaining goods and services – increasing access to basic life-sustaining goods such as food, shelter, health and protection</a:t>
            </a:r>
          </a:p>
          <a:p>
            <a:pPr lvl="1"/>
            <a:r>
              <a:rPr lang="en-GB" dirty="0"/>
              <a:t>Higher incomes – increase levels of living, including more jobs and higher incomes</a:t>
            </a:r>
          </a:p>
          <a:p>
            <a:pPr lvl="1"/>
            <a:r>
              <a:rPr lang="en-GB" dirty="0"/>
              <a:t>Freedom to make economic and social choices – expand the range of choices available to people. </a:t>
            </a:r>
            <a:endParaRPr lang="en-GB" dirty="0" smtClean="0"/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sz="1800" dirty="0" err="1" smtClean="0"/>
              <a:t>Todaro</a:t>
            </a:r>
            <a:r>
              <a:rPr lang="en-GB" sz="1800" dirty="0"/>
              <a:t>, M. (2000) ‘</a:t>
            </a:r>
            <a:r>
              <a:rPr lang="en-GB" sz="1800" i="1" dirty="0"/>
              <a:t>Economic Development’ </a:t>
            </a:r>
            <a:r>
              <a:rPr lang="en-GB" sz="1800" i="1" u="sng" dirty="0">
                <a:hlinkClick r:id="rId4"/>
              </a:rPr>
              <a:t>https://</a:t>
            </a:r>
            <a:r>
              <a:rPr lang="en-GB" sz="1800" i="1" u="sng" dirty="0" smtClean="0">
                <a:hlinkClick r:id="rId4"/>
              </a:rPr>
              <a:t>ia802609.us.archive.org/8/items/economicdevelopm00toda/economicdevelopm00toda_encrypted.pdf</a:t>
            </a:r>
            <a:endParaRPr lang="en-GB" sz="1800" i="1" u="sng" dirty="0" smtClean="0"/>
          </a:p>
          <a:p>
            <a:pPr marL="457200" lvl="1" indent="0">
              <a:buNone/>
            </a:pPr>
            <a:r>
              <a:rPr lang="en-GB" sz="1800" dirty="0"/>
              <a:t>Economics Online (2017) </a:t>
            </a:r>
            <a:r>
              <a:rPr lang="en-GB" sz="1800" i="1" dirty="0"/>
              <a:t>‘Economic Development’ </a:t>
            </a:r>
            <a:r>
              <a:rPr lang="en-GB" sz="1800" i="1" u="sng" dirty="0">
                <a:hlinkClick r:id="rId5"/>
              </a:rPr>
              <a:t>http://</a:t>
            </a:r>
            <a:r>
              <a:rPr lang="en-GB" sz="1800" i="1" u="sng" dirty="0" smtClean="0">
                <a:hlinkClick r:id="rId5"/>
              </a:rPr>
              <a:t>www.economicsonline.co.uk/Global_economics/Economic_development.html</a:t>
            </a:r>
            <a:endParaRPr lang="en-GB" sz="1800" i="1" u="sng" dirty="0" smtClean="0"/>
          </a:p>
          <a:p>
            <a:pPr marL="457200" lvl="1" indent="0">
              <a:buNone/>
            </a:pPr>
            <a:r>
              <a:rPr lang="en-GB" sz="1800" dirty="0"/>
              <a:t>Tutor2u (2017) </a:t>
            </a:r>
            <a:r>
              <a:rPr lang="en-GB" sz="1800" i="1" dirty="0"/>
              <a:t>‘Economic Development’ </a:t>
            </a:r>
            <a:r>
              <a:rPr lang="en-GB" sz="1800" i="1" u="sng" dirty="0">
                <a:hlinkClick r:id="rId6"/>
              </a:rPr>
              <a:t>https://www.tutor2u.net/economics/reference/economic-development</a:t>
            </a:r>
            <a:r>
              <a:rPr lang="en-GB" sz="1800" i="1" dirty="0"/>
              <a:t> </a:t>
            </a:r>
            <a:endParaRPr lang="en-GB" sz="1800" dirty="0"/>
          </a:p>
        </p:txBody>
      </p:sp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131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Entrepreneurship and Economic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Entrepreneurship considered to be an essential part of economic development</a:t>
            </a:r>
          </a:p>
          <a:p>
            <a:pPr lvl="1"/>
            <a:r>
              <a:rPr lang="en-GB" dirty="0" smtClean="0"/>
              <a:t>Can create new job lifting people out of poverty </a:t>
            </a:r>
          </a:p>
          <a:p>
            <a:pPr lvl="1"/>
            <a:r>
              <a:rPr lang="en-GB" dirty="0" smtClean="0"/>
              <a:t>Benefits the economy </a:t>
            </a:r>
          </a:p>
          <a:p>
            <a:pPr lvl="1"/>
            <a:endParaRPr lang="en-GB" dirty="0"/>
          </a:p>
          <a:p>
            <a:r>
              <a:rPr lang="en-GB" dirty="0" smtClean="0"/>
              <a:t>Entrepreneurship = new companies </a:t>
            </a:r>
          </a:p>
          <a:p>
            <a:pPr lvl="1"/>
            <a:r>
              <a:rPr lang="en-GB" dirty="0" smtClean="0"/>
              <a:t>‘Engine of growth and employment’</a:t>
            </a:r>
          </a:p>
          <a:p>
            <a:pPr lvl="1"/>
            <a:endParaRPr lang="en-GB" dirty="0" smtClean="0"/>
          </a:p>
          <a:p>
            <a:pPr marL="457200" lvl="1" indent="0">
              <a:buNone/>
            </a:pPr>
            <a:r>
              <a:rPr lang="en-GB" sz="1800" dirty="0" err="1"/>
              <a:t>Kasseeah</a:t>
            </a:r>
            <a:r>
              <a:rPr lang="en-GB" sz="1800" dirty="0"/>
              <a:t>, H. (2016) </a:t>
            </a:r>
            <a:r>
              <a:rPr lang="en-GB" sz="1800" i="1" dirty="0"/>
              <a:t>‘Investigating the impact of entrepreneurship on economic development: a regional analysis’ </a:t>
            </a:r>
            <a:r>
              <a:rPr lang="en-GB" sz="1800" i="1" u="sng" dirty="0">
                <a:hlinkClick r:id="rId4"/>
              </a:rPr>
              <a:t>https://search-proquest-com.ezproxy.uwtsd.ac.uk/docview/1809035394?accountid=130472&amp;rfr_id=info%3Axri%2Fsid%3Aprimo</a:t>
            </a:r>
            <a:endParaRPr lang="en-GB" sz="1800" dirty="0" smtClean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302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Mycoskie</a:t>
            </a:r>
            <a:r>
              <a:rPr lang="en-GB" dirty="0" smtClean="0"/>
              <a:t> and Economic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32021"/>
            <a:ext cx="11145253" cy="5325979"/>
          </a:xfrm>
        </p:spPr>
        <p:txBody>
          <a:bodyPr>
            <a:normAutofit fontScale="92500" lnSpcReduction="10000"/>
          </a:bodyPr>
          <a:lstStyle/>
          <a:p>
            <a:r>
              <a:rPr lang="en-GB" sz="3100" dirty="0" err="1" smtClean="0"/>
              <a:t>Mycoskie</a:t>
            </a:r>
            <a:r>
              <a:rPr lang="en-GB" sz="3100" dirty="0" smtClean="0"/>
              <a:t>, through TOMS has had a positive impact on 70+ regions</a:t>
            </a:r>
          </a:p>
          <a:p>
            <a:r>
              <a:rPr lang="en-GB" sz="3100" dirty="0" smtClean="0"/>
              <a:t>Increases access to life-sustaining goods</a:t>
            </a:r>
          </a:p>
          <a:p>
            <a:pPr lvl="1"/>
            <a:r>
              <a:rPr lang="en-GB" sz="3100" dirty="0" smtClean="0"/>
              <a:t>Protection from diseases linked to having no footwear</a:t>
            </a:r>
          </a:p>
          <a:p>
            <a:pPr lvl="1"/>
            <a:r>
              <a:rPr lang="en-GB" sz="3100" dirty="0" smtClean="0"/>
              <a:t>Poor sight</a:t>
            </a:r>
          </a:p>
          <a:p>
            <a:pPr lvl="1"/>
            <a:r>
              <a:rPr lang="en-GB" sz="3100" dirty="0" smtClean="0"/>
              <a:t>Lack of drinking water</a:t>
            </a:r>
          </a:p>
          <a:p>
            <a:pPr lvl="1"/>
            <a:r>
              <a:rPr lang="en-GB" sz="3100" dirty="0" smtClean="0"/>
              <a:t>Unsafe birthing conditions</a:t>
            </a:r>
          </a:p>
          <a:p>
            <a:pPr lvl="1"/>
            <a:endParaRPr lang="en-GB" sz="3100" dirty="0"/>
          </a:p>
          <a:p>
            <a:r>
              <a:rPr lang="en-GB" sz="3100" dirty="0" smtClean="0"/>
              <a:t>Committed to producing one third of shoes TOMS donates in the regions the shoes are distributed</a:t>
            </a:r>
          </a:p>
          <a:p>
            <a:endParaRPr lang="en-GB" sz="3100" dirty="0"/>
          </a:p>
          <a:p>
            <a:pPr marL="457200" lvl="1" indent="0">
              <a:buNone/>
            </a:pPr>
            <a:endParaRPr lang="en-GB" dirty="0" smtClean="0"/>
          </a:p>
          <a:p>
            <a:pPr marL="457200" lvl="1" indent="0">
              <a:buNone/>
            </a:pPr>
            <a:r>
              <a:rPr lang="en-GB" sz="2300" dirty="0" smtClean="0"/>
              <a:t>TOMS </a:t>
            </a:r>
            <a:r>
              <a:rPr lang="en-GB" sz="2300" dirty="0"/>
              <a:t>(2011</a:t>
            </a:r>
            <a:r>
              <a:rPr lang="en-GB" sz="2300" b="1" dirty="0"/>
              <a:t>-</a:t>
            </a:r>
            <a:r>
              <a:rPr lang="en-GB" sz="2300" dirty="0"/>
              <a:t>2017) </a:t>
            </a:r>
            <a:r>
              <a:rPr lang="en-GB" sz="2300" u="sng" dirty="0">
                <a:hlinkClick r:id="rId4"/>
              </a:rPr>
              <a:t>http://</a:t>
            </a:r>
            <a:r>
              <a:rPr lang="en-GB" sz="2300" u="sng" dirty="0" smtClean="0">
                <a:hlinkClick r:id="rId4"/>
              </a:rPr>
              <a:t>www.toms.co.uk</a:t>
            </a:r>
            <a:endParaRPr lang="en-GB" sz="2300" u="sng" dirty="0" smtClean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7565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Mycoskie</a:t>
            </a:r>
            <a:r>
              <a:rPr lang="en-GB" dirty="0" smtClean="0"/>
              <a:t> and Economic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63933"/>
          </a:xfrm>
        </p:spPr>
        <p:txBody>
          <a:bodyPr>
            <a:normAutofit fontScale="85000" lnSpcReduction="10000"/>
          </a:bodyPr>
          <a:lstStyle/>
          <a:p>
            <a:r>
              <a:rPr lang="en-GB" sz="3100" dirty="0" smtClean="0"/>
              <a:t>Start something that matters foundation</a:t>
            </a:r>
          </a:p>
          <a:p>
            <a:pPr lvl="1"/>
            <a:r>
              <a:rPr lang="en-GB" sz="3100" dirty="0" smtClean="0"/>
              <a:t>Social entrepreneur fund ($300,000)</a:t>
            </a:r>
          </a:p>
          <a:p>
            <a:pPr lvl="1"/>
            <a:r>
              <a:rPr lang="en-GB" sz="3100" dirty="0" smtClean="0"/>
              <a:t>Create new companies and jobs</a:t>
            </a:r>
          </a:p>
          <a:p>
            <a:pPr lvl="1"/>
            <a:endParaRPr lang="en-GB" sz="3100" dirty="0" smtClean="0"/>
          </a:p>
          <a:p>
            <a:r>
              <a:rPr lang="en-GB" sz="3500" dirty="0" smtClean="0"/>
              <a:t>Success of TOMS and one-for-one model</a:t>
            </a:r>
          </a:p>
          <a:p>
            <a:pPr lvl="1"/>
            <a:r>
              <a:rPr lang="en-GB" sz="3100" dirty="0" smtClean="0"/>
              <a:t>Led to lots of imitators and new companies</a:t>
            </a:r>
          </a:p>
          <a:p>
            <a:pPr lvl="2"/>
            <a:r>
              <a:rPr lang="en-GB" sz="2700" dirty="0" smtClean="0"/>
              <a:t>“BOBS shoes” from </a:t>
            </a:r>
            <a:r>
              <a:rPr lang="en-GB" sz="2700" dirty="0" smtClean="0"/>
              <a:t>Sketchers </a:t>
            </a:r>
            <a:r>
              <a:rPr lang="en-GB" sz="2700" dirty="0" smtClean="0"/>
              <a:t>donated and sold 10 million pairs of shoes </a:t>
            </a:r>
          </a:p>
          <a:p>
            <a:pPr lvl="1"/>
            <a:r>
              <a:rPr lang="en-GB" sz="3100" dirty="0" smtClean="0"/>
              <a:t>= more jobs and boost to the economy</a:t>
            </a:r>
            <a:endParaRPr lang="en-GB" sz="3100" dirty="0"/>
          </a:p>
          <a:p>
            <a:pPr marL="457200" lvl="1" indent="0">
              <a:buNone/>
            </a:pPr>
            <a:endParaRPr lang="en-GB" sz="3100" dirty="0"/>
          </a:p>
          <a:p>
            <a:pPr marL="0" indent="0">
              <a:buNone/>
            </a:pPr>
            <a:r>
              <a:rPr lang="en-GB" sz="1900" dirty="0" err="1" smtClean="0"/>
              <a:t>Cision</a:t>
            </a:r>
            <a:r>
              <a:rPr lang="en-GB" sz="1900" dirty="0" smtClean="0"/>
              <a:t> PR Newswire </a:t>
            </a:r>
            <a:r>
              <a:rPr lang="en-GB" sz="1900" i="1" dirty="0" smtClean="0"/>
              <a:t>‘TOMS Founder, Blake </a:t>
            </a:r>
            <a:r>
              <a:rPr lang="en-GB" sz="1900" i="1" dirty="0" err="1" smtClean="0"/>
              <a:t>Mycoskie</a:t>
            </a:r>
            <a:r>
              <a:rPr lang="en-GB" sz="1900" i="1" dirty="0" smtClean="0"/>
              <a:t>, Establishes The Start Something That Matters Foundation’ </a:t>
            </a:r>
            <a:r>
              <a:rPr lang="en-GB" sz="1900" i="1" u="sng" dirty="0" smtClean="0">
                <a:hlinkClick r:id="rId4"/>
              </a:rPr>
              <a:t>https://www.prnewswire.com/news-releases/toms-founder-blake-mycoskie-establishes-the-start-something-that-matters-foundation-183821261.html</a:t>
            </a:r>
            <a:endParaRPr lang="en-GB" sz="1900" dirty="0" smtClean="0"/>
          </a:p>
          <a:p>
            <a:pPr marL="0" indent="0">
              <a:buNone/>
            </a:pPr>
            <a:r>
              <a:rPr lang="en-GB" sz="1900" dirty="0" err="1"/>
              <a:t>Wydick</a:t>
            </a:r>
            <a:r>
              <a:rPr lang="en-GB" sz="1900" dirty="0"/>
              <a:t>, B. Katz, E. </a:t>
            </a:r>
            <a:r>
              <a:rPr lang="en-GB" sz="1900" dirty="0" err="1"/>
              <a:t>Calvo</a:t>
            </a:r>
            <a:r>
              <a:rPr lang="en-GB" sz="1900" dirty="0"/>
              <a:t>, F. Gutierrez, F. Janet, B. (2016) </a:t>
            </a:r>
            <a:r>
              <a:rPr lang="en-GB" sz="1900" i="1" dirty="0"/>
              <a:t>‘Shoeing the Children: The Impact of the Toms Shoe Donation Program in Rural El Salvador’</a:t>
            </a:r>
            <a:r>
              <a:rPr lang="en-GB" sz="1900" dirty="0"/>
              <a:t> </a:t>
            </a:r>
            <a:r>
              <a:rPr lang="en-GB" sz="1900" u="sng" dirty="0">
                <a:hlinkClick r:id="rId5"/>
              </a:rPr>
              <a:t>https://papers.ssrn.com/sol3/papers.cfm?abstract_id=2849122</a:t>
            </a:r>
            <a:endParaRPr lang="en-GB" sz="1900" dirty="0" smtClean="0"/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1666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of TOMS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75 million pairs of shoes donated </a:t>
            </a:r>
          </a:p>
          <a:p>
            <a:r>
              <a:rPr lang="en-GB" dirty="0" smtClean="0"/>
              <a:t>Helped to restore sight to over 500,000 people</a:t>
            </a:r>
          </a:p>
          <a:p>
            <a:r>
              <a:rPr lang="en-GB" dirty="0" smtClean="0"/>
              <a:t>Provided over 450,000 weeks of safe water </a:t>
            </a:r>
          </a:p>
          <a:p>
            <a:r>
              <a:rPr lang="en-GB" dirty="0" smtClean="0"/>
              <a:t>Provided safe birth services for over 175,000 mothers </a:t>
            </a:r>
          </a:p>
          <a:p>
            <a:r>
              <a:rPr lang="en-GB" dirty="0" smtClean="0"/>
              <a:t>Created 700 jobs in the regions they donate shoes </a:t>
            </a:r>
          </a:p>
          <a:p>
            <a:r>
              <a:rPr lang="en-GB" dirty="0" smtClean="0"/>
              <a:t>Increased maternal health care programme participation by 42%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dirty="0"/>
              <a:t>TOMS (2011</a:t>
            </a:r>
            <a:r>
              <a:rPr lang="en-GB" sz="1800" b="1" dirty="0"/>
              <a:t>-</a:t>
            </a:r>
            <a:r>
              <a:rPr lang="en-GB" sz="1800" dirty="0"/>
              <a:t>2017) </a:t>
            </a:r>
            <a:r>
              <a:rPr lang="en-GB" sz="1800" u="sng" dirty="0">
                <a:hlinkClick r:id="rId4"/>
              </a:rPr>
              <a:t>http://www.toms.co.uk</a:t>
            </a:r>
            <a:endParaRPr lang="en-GB" sz="1800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799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Have TOMS had their intended impact?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07958"/>
            <a:ext cx="10515600" cy="5350042"/>
          </a:xfrm>
        </p:spPr>
        <p:txBody>
          <a:bodyPr>
            <a:normAutofit fontScale="85000" lnSpcReduction="20000"/>
          </a:bodyPr>
          <a:lstStyle/>
          <a:p>
            <a:r>
              <a:rPr lang="en-GB" dirty="0" err="1" smtClean="0"/>
              <a:t>Mycoskie</a:t>
            </a:r>
            <a:r>
              <a:rPr lang="en-GB" dirty="0" smtClean="0"/>
              <a:t>, through TOMS, commissioned an impact report through the University of San Francisco</a:t>
            </a:r>
          </a:p>
          <a:p>
            <a:pPr lvl="1"/>
            <a:r>
              <a:rPr lang="en-GB" dirty="0" smtClean="0"/>
              <a:t>After criticism on the one-for-one model and if shoe donations were negatively impacting local shoe markets</a:t>
            </a:r>
          </a:p>
          <a:p>
            <a:pPr lvl="1"/>
            <a:endParaRPr lang="en-GB" dirty="0"/>
          </a:p>
          <a:p>
            <a:r>
              <a:rPr lang="en-GB" dirty="0" smtClean="0"/>
              <a:t>Report showed that TOMS wasn’t having the life-changing impact hoped for </a:t>
            </a:r>
          </a:p>
          <a:p>
            <a:endParaRPr lang="en-GB" dirty="0"/>
          </a:p>
          <a:p>
            <a:r>
              <a:rPr lang="en-GB" dirty="0" smtClean="0"/>
              <a:t>Those receiving shoes became more reliant on donations and expected others to help them</a:t>
            </a:r>
          </a:p>
          <a:p>
            <a:endParaRPr lang="en-GB" dirty="0"/>
          </a:p>
          <a:p>
            <a:r>
              <a:rPr lang="en-GB" dirty="0" smtClean="0"/>
              <a:t>“Element of hypocrisy… those receiving shoes still live in the same situation that produced them” </a:t>
            </a:r>
            <a:r>
              <a:rPr lang="en-GB" dirty="0" err="1" smtClean="0"/>
              <a:t>Slavoj</a:t>
            </a:r>
            <a:r>
              <a:rPr lang="en-GB" dirty="0" smtClean="0"/>
              <a:t> </a:t>
            </a:r>
            <a:r>
              <a:rPr lang="en-GB" dirty="0" err="1" smtClean="0"/>
              <a:t>Zizek</a:t>
            </a:r>
            <a:endParaRPr lang="en-GB" dirty="0" smtClean="0"/>
          </a:p>
          <a:p>
            <a:pPr marL="0" indent="0">
              <a:buNone/>
            </a:pPr>
            <a:endParaRPr lang="en-GB" sz="2600" dirty="0" smtClean="0"/>
          </a:p>
          <a:p>
            <a:pPr marL="0" indent="0">
              <a:buNone/>
            </a:pPr>
            <a:r>
              <a:rPr lang="en-GB" sz="2100" dirty="0" err="1"/>
              <a:t>Wydick</a:t>
            </a:r>
            <a:r>
              <a:rPr lang="en-GB" sz="2100" dirty="0"/>
              <a:t>, B. Katz, E. </a:t>
            </a:r>
            <a:r>
              <a:rPr lang="en-GB" sz="2100" dirty="0" err="1"/>
              <a:t>Calvo</a:t>
            </a:r>
            <a:r>
              <a:rPr lang="en-GB" sz="2100" dirty="0"/>
              <a:t>, F. Gutierrez, F. Janet, B. (2016) </a:t>
            </a:r>
            <a:r>
              <a:rPr lang="en-GB" sz="2100" i="1" dirty="0"/>
              <a:t>‘Shoeing the Children: The Impact of the Toms Shoe Donation Program in Rural El Salvador’</a:t>
            </a:r>
            <a:r>
              <a:rPr lang="en-GB" sz="2100" dirty="0"/>
              <a:t> </a:t>
            </a:r>
            <a:r>
              <a:rPr lang="en-GB" sz="2100" u="sng" dirty="0">
                <a:hlinkClick r:id="rId4"/>
              </a:rPr>
              <a:t>https://</a:t>
            </a:r>
            <a:r>
              <a:rPr lang="en-GB" sz="2100" u="sng" dirty="0" smtClean="0">
                <a:hlinkClick r:id="rId4"/>
              </a:rPr>
              <a:t>papers.ssrn.com/sol3/papers.cfm?abstract_id=2849122</a:t>
            </a:r>
            <a:endParaRPr lang="en-GB" sz="2100" u="sng" dirty="0" smtClean="0"/>
          </a:p>
          <a:p>
            <a:pPr marL="0" indent="0">
              <a:buNone/>
            </a:pPr>
            <a:r>
              <a:rPr lang="en-GB" sz="2100" dirty="0" err="1"/>
              <a:t>Zizek</a:t>
            </a:r>
            <a:r>
              <a:rPr lang="en-GB" sz="2100" dirty="0"/>
              <a:t>, S. (2010) </a:t>
            </a:r>
            <a:r>
              <a:rPr lang="en-GB" sz="2100" i="1" dirty="0"/>
              <a:t>‘RSA Animate: First as Tragedy, Then as Farce.’ </a:t>
            </a:r>
            <a:r>
              <a:rPr lang="en-GB" sz="2100" i="1" u="sng" dirty="0">
                <a:hlinkClick r:id="rId5"/>
              </a:rPr>
              <a:t>https://www.youtube.com/watch?v=hpAMbpQ8J7g</a:t>
            </a:r>
            <a:endParaRPr lang="en-GB" sz="2100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329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-218659"/>
            <a:ext cx="10515600" cy="1325563"/>
          </a:xfrm>
        </p:spPr>
        <p:txBody>
          <a:bodyPr>
            <a:normAutofit/>
          </a:bodyPr>
          <a:lstStyle/>
          <a:p>
            <a:r>
              <a:rPr lang="en-GB" sz="3500" dirty="0" smtClean="0"/>
              <a:t>Conclusion</a:t>
            </a:r>
            <a:endParaRPr lang="en-GB" sz="35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850232"/>
            <a:ext cx="11177337" cy="6007768"/>
          </a:xfrm>
        </p:spPr>
        <p:txBody>
          <a:bodyPr>
            <a:normAutofit fontScale="85000" lnSpcReduction="20000"/>
          </a:bodyPr>
          <a:lstStyle/>
          <a:p>
            <a:r>
              <a:rPr lang="en-GB" dirty="0" err="1" smtClean="0"/>
              <a:t>Mycoskie</a:t>
            </a:r>
            <a:r>
              <a:rPr lang="en-GB" dirty="0" smtClean="0"/>
              <a:t> continues to innovate TOMS based on findings of impact report and criticisms</a:t>
            </a:r>
          </a:p>
          <a:p>
            <a:pPr lvl="1"/>
            <a:r>
              <a:rPr lang="en-GB" dirty="0" smtClean="0"/>
              <a:t>Committed to producing 1/3 of shoes in regions they are donated </a:t>
            </a:r>
          </a:p>
          <a:p>
            <a:pPr lvl="1"/>
            <a:r>
              <a:rPr lang="en-GB" dirty="0" smtClean="0"/>
              <a:t>Shoes given as a reward for school attendance and performance </a:t>
            </a:r>
          </a:p>
          <a:p>
            <a:pPr lvl="1"/>
            <a:r>
              <a:rPr lang="en-GB" dirty="0" smtClean="0"/>
              <a:t>Changes in style of shoes </a:t>
            </a:r>
          </a:p>
          <a:p>
            <a:pPr lvl="2"/>
            <a:r>
              <a:rPr lang="en-GB" dirty="0" smtClean="0"/>
              <a:t>Snow boots to children in Mongolia </a:t>
            </a:r>
          </a:p>
          <a:p>
            <a:pPr lvl="2"/>
            <a:r>
              <a:rPr lang="en-GB" dirty="0" smtClean="0"/>
              <a:t>Sports shoes as opposed to canvas loafers</a:t>
            </a:r>
          </a:p>
          <a:p>
            <a:pPr lvl="2"/>
            <a:endParaRPr lang="en-GB" dirty="0"/>
          </a:p>
          <a:p>
            <a:r>
              <a:rPr lang="en-GB" dirty="0" smtClean="0"/>
              <a:t>The numbers don’t lie</a:t>
            </a:r>
          </a:p>
          <a:p>
            <a:pPr lvl="1"/>
            <a:r>
              <a:rPr lang="en-GB" dirty="0" smtClean="0"/>
              <a:t>75 million pairs of shoes sold and donated</a:t>
            </a:r>
          </a:p>
          <a:p>
            <a:pPr lvl="1"/>
            <a:endParaRPr lang="en-GB" dirty="0"/>
          </a:p>
          <a:p>
            <a:r>
              <a:rPr lang="en-GB" dirty="0" smtClean="0"/>
              <a:t>New jobs and companies created thanks to </a:t>
            </a:r>
            <a:r>
              <a:rPr lang="en-GB" dirty="0" err="1" smtClean="0"/>
              <a:t>Mycoskie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Helped with economic development </a:t>
            </a:r>
          </a:p>
          <a:p>
            <a:pPr lvl="1"/>
            <a:endParaRPr lang="en-GB" dirty="0"/>
          </a:p>
          <a:p>
            <a:r>
              <a:rPr lang="en-GB" dirty="0" smtClean="0"/>
              <a:t>Great example of an entrepreneur</a:t>
            </a:r>
          </a:p>
          <a:p>
            <a:pPr lvl="1"/>
            <a:r>
              <a:rPr lang="en-GB" dirty="0" smtClean="0"/>
              <a:t>Innovative </a:t>
            </a:r>
          </a:p>
          <a:p>
            <a:pPr lvl="1"/>
            <a:r>
              <a:rPr lang="en-GB" dirty="0" smtClean="0"/>
              <a:t>Spotting enterprise opportunities </a:t>
            </a:r>
          </a:p>
          <a:p>
            <a:pPr marL="457200" lvl="1" indent="0">
              <a:buNone/>
            </a:pPr>
            <a:endParaRPr lang="en-GB" sz="2300" dirty="0"/>
          </a:p>
          <a:p>
            <a:pPr marL="457200" lvl="1" indent="0">
              <a:buNone/>
            </a:pPr>
            <a:r>
              <a:rPr lang="en-GB" sz="2100" dirty="0" err="1" smtClean="0"/>
              <a:t>Wydick</a:t>
            </a:r>
            <a:r>
              <a:rPr lang="en-GB" sz="2100" dirty="0" smtClean="0"/>
              <a:t>, B. Katz, E. </a:t>
            </a:r>
            <a:r>
              <a:rPr lang="en-GB" sz="2100" dirty="0" err="1" smtClean="0"/>
              <a:t>Calvo</a:t>
            </a:r>
            <a:r>
              <a:rPr lang="en-GB" sz="2100" dirty="0" smtClean="0"/>
              <a:t>, F. Gutierrez, F. Janet, B. (2016) </a:t>
            </a:r>
            <a:r>
              <a:rPr lang="en-GB" sz="2100" i="1" dirty="0" smtClean="0"/>
              <a:t>‘Shoeing the Children: The Impact of the Toms Shoe Donation Program in Rural El Salvador’</a:t>
            </a:r>
            <a:r>
              <a:rPr lang="en-GB" sz="2100" dirty="0" smtClean="0"/>
              <a:t> </a:t>
            </a:r>
            <a:r>
              <a:rPr lang="en-GB" sz="2100" u="sng" dirty="0" smtClean="0">
                <a:hlinkClick r:id="rId4"/>
              </a:rPr>
              <a:t>https://papers.ssrn.com/sol3/papers.cfm?abstract_id=2849122</a:t>
            </a:r>
            <a:endParaRPr lang="en-GB" sz="2100" u="sng" dirty="0" smtClean="0"/>
          </a:p>
          <a:p>
            <a:pPr marL="457200" lvl="1" indent="0">
              <a:buNone/>
            </a:pPr>
            <a:r>
              <a:rPr lang="en-GB" sz="2100" dirty="0" smtClean="0"/>
              <a:t>TOMS (2011</a:t>
            </a:r>
            <a:r>
              <a:rPr lang="en-GB" sz="2100" b="1" dirty="0" smtClean="0"/>
              <a:t>-</a:t>
            </a:r>
            <a:r>
              <a:rPr lang="en-GB" sz="2100" dirty="0" smtClean="0"/>
              <a:t>2017) </a:t>
            </a:r>
            <a:r>
              <a:rPr lang="en-GB" sz="2100" u="sng" dirty="0" smtClean="0">
                <a:hlinkClick r:id="rId5"/>
              </a:rPr>
              <a:t>http://www.toms.co.uk</a:t>
            </a:r>
            <a:endParaRPr lang="en-GB" sz="2100" dirty="0" smtClean="0"/>
          </a:p>
          <a:p>
            <a:pPr lvl="1"/>
            <a:endParaRPr lang="en-GB" u="sng" dirty="0" smtClean="0"/>
          </a:p>
          <a:p>
            <a:pPr lvl="1"/>
            <a:endParaRPr lang="en-GB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271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979" y="-436981"/>
            <a:ext cx="10515600" cy="1325563"/>
          </a:xfrm>
        </p:spPr>
        <p:txBody>
          <a:bodyPr>
            <a:normAutofit/>
          </a:bodyPr>
          <a:lstStyle/>
          <a:p>
            <a:r>
              <a:rPr lang="en-GB" sz="1800" dirty="0" smtClean="0"/>
              <a:t>References</a:t>
            </a:r>
            <a:endParaRPr lang="en-GB" sz="1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526" y="537411"/>
            <a:ext cx="11790947" cy="6320589"/>
          </a:xfrm>
        </p:spPr>
        <p:txBody>
          <a:bodyPr>
            <a:normAutofit fontScale="47500" lnSpcReduction="20000"/>
          </a:bodyPr>
          <a:lstStyle/>
          <a:p>
            <a:r>
              <a:rPr lang="en-GB" dirty="0"/>
              <a:t>Anderson, E. (2015)</a:t>
            </a:r>
            <a:r>
              <a:rPr lang="en-GB" i="1" dirty="0"/>
              <a:t> ‘How Toms made hundreds of millions of dollars by giving shoes away’ </a:t>
            </a:r>
            <a:r>
              <a:rPr lang="en-GB" b="1" i="1" u="sng" dirty="0">
                <a:hlinkClick r:id="rId2"/>
              </a:rPr>
              <a:t>http://www.telegraph.co.uk/finance/enterprise/11580387/How-Toms-made-hundreds-of-millions-of-dollars-by-giving-shoes-away.html</a:t>
            </a:r>
            <a:r>
              <a:rPr lang="en-GB" i="1" dirty="0"/>
              <a:t> </a:t>
            </a:r>
            <a:r>
              <a:rPr lang="en-GB" dirty="0"/>
              <a:t>[Accessed 2nd January 2018]</a:t>
            </a:r>
            <a:endParaRPr lang="en-GB" b="1" dirty="0"/>
          </a:p>
          <a:p>
            <a:r>
              <a:rPr lang="en-GB" dirty="0" err="1"/>
              <a:t>Basu</a:t>
            </a:r>
            <a:r>
              <a:rPr lang="en-GB" dirty="0"/>
              <a:t>, A. </a:t>
            </a:r>
            <a:r>
              <a:rPr lang="en-GB" dirty="0" err="1"/>
              <a:t>Casson</a:t>
            </a:r>
            <a:r>
              <a:rPr lang="en-GB" dirty="0"/>
              <a:t>, M. </a:t>
            </a:r>
            <a:r>
              <a:rPr lang="en-GB" dirty="0" err="1"/>
              <a:t>Wadeson</a:t>
            </a:r>
            <a:r>
              <a:rPr lang="en-GB" dirty="0"/>
              <a:t>, N. and Yeung, B. (2008) ‘</a:t>
            </a:r>
            <a:r>
              <a:rPr lang="en-GB" i="1" dirty="0"/>
              <a:t>The Oxford Handbook of Entrepreneurship </a:t>
            </a:r>
            <a:r>
              <a:rPr lang="en-GB" dirty="0"/>
              <a:t>(online) Oxford University Press.’ </a:t>
            </a:r>
            <a:r>
              <a:rPr lang="en-GB" b="1" u="sng" dirty="0">
                <a:hlinkClick r:id="rId3"/>
              </a:rPr>
              <a:t>http://www.oxfordhandbooks.com.ezproxy.uwtsd.ac.uk/view/10.1093/oxfordhb/9780199546992.001.0001/oxfordhb-9780199546992-miscMatter-3</a:t>
            </a:r>
            <a:r>
              <a:rPr lang="en-GB" dirty="0"/>
              <a:t> [Accessed 9th October 2017]</a:t>
            </a:r>
            <a:endParaRPr lang="en-GB" b="1" dirty="0"/>
          </a:p>
          <a:p>
            <a:r>
              <a:rPr lang="en-GB" dirty="0" err="1"/>
              <a:t>Cision</a:t>
            </a:r>
            <a:r>
              <a:rPr lang="en-GB" dirty="0"/>
              <a:t> PR Newswire </a:t>
            </a:r>
            <a:r>
              <a:rPr lang="en-GB" i="1" dirty="0"/>
              <a:t>‘TOMS Founder, Blake </a:t>
            </a:r>
            <a:r>
              <a:rPr lang="en-GB" i="1" dirty="0" err="1"/>
              <a:t>Mycoskie</a:t>
            </a:r>
            <a:r>
              <a:rPr lang="en-GB" i="1" dirty="0"/>
              <a:t>, Establishes The Start Something That Matters Foundation’ </a:t>
            </a:r>
            <a:r>
              <a:rPr lang="en-GB" b="1" i="1" u="sng" dirty="0">
                <a:hlinkClick r:id="rId4"/>
              </a:rPr>
              <a:t>https://www.prnewswire.com/news-releases/toms-founder-blake-mycoskie-establishes-the-start-something-that-matters-foundation-183821261.html</a:t>
            </a:r>
            <a:r>
              <a:rPr lang="en-GB" i="1" dirty="0"/>
              <a:t> </a:t>
            </a:r>
            <a:r>
              <a:rPr lang="en-GB" dirty="0"/>
              <a:t>[Accessed 31st December 2017]</a:t>
            </a:r>
            <a:endParaRPr lang="en-GB" b="1" dirty="0"/>
          </a:p>
          <a:p>
            <a:r>
              <a:rPr lang="en-GB" dirty="0"/>
              <a:t>Economics Online (2017) </a:t>
            </a:r>
            <a:r>
              <a:rPr lang="en-GB" i="1" dirty="0"/>
              <a:t>‘Economic Development’ </a:t>
            </a:r>
            <a:r>
              <a:rPr lang="en-GB" i="1" u="sng" dirty="0">
                <a:hlinkClick r:id="rId5"/>
              </a:rPr>
              <a:t>http://www.economicsonline.co.uk/Global_economics/Economic_development.html</a:t>
            </a:r>
            <a:r>
              <a:rPr lang="en-GB" i="1" dirty="0"/>
              <a:t> [Accessed 31st December 2017]</a:t>
            </a:r>
            <a:endParaRPr lang="en-GB" dirty="0"/>
          </a:p>
          <a:p>
            <a:r>
              <a:rPr lang="en-GB" dirty="0"/>
              <a:t>Gale, M. (2017) ‘</a:t>
            </a:r>
            <a:r>
              <a:rPr lang="en-GB" i="1" dirty="0"/>
              <a:t>Blake </a:t>
            </a:r>
            <a:r>
              <a:rPr lang="en-GB" i="1" dirty="0" err="1"/>
              <a:t>Mycoskie</a:t>
            </a:r>
            <a:r>
              <a:rPr lang="en-GB" i="1" dirty="0"/>
              <a:t>: Social Entrepreneur and Founder of TOMS. An example of a classic entrepreneur with a twist?’ </a:t>
            </a:r>
            <a:r>
              <a:rPr lang="en-GB" dirty="0"/>
              <a:t>[Accessed 2</a:t>
            </a:r>
            <a:r>
              <a:rPr lang="en-GB" baseline="30000" dirty="0"/>
              <a:t>nd</a:t>
            </a:r>
            <a:r>
              <a:rPr lang="en-GB" dirty="0"/>
              <a:t> January 2018]</a:t>
            </a:r>
          </a:p>
          <a:p>
            <a:r>
              <a:rPr lang="en-GB" dirty="0"/>
              <a:t>Gale, M. (2017) ‘What does entrepreneurship mean to you?’ </a:t>
            </a:r>
            <a:r>
              <a:rPr lang="en-GB" u="sng" dirty="0">
                <a:hlinkClick r:id="rId6"/>
              </a:rPr>
              <a:t>http://moodle.uwtsd.ac.uk/mod/forum/discuss.php?d=85</a:t>
            </a:r>
            <a:r>
              <a:rPr lang="en-GB" dirty="0"/>
              <a:t> [Accessed 30</a:t>
            </a:r>
            <a:r>
              <a:rPr lang="en-GB" baseline="30000" dirty="0"/>
              <a:t>th</a:t>
            </a:r>
            <a:r>
              <a:rPr lang="en-GB" dirty="0"/>
              <a:t> October 2017]</a:t>
            </a:r>
          </a:p>
          <a:p>
            <a:r>
              <a:rPr lang="en-GB" dirty="0" err="1"/>
              <a:t>Hackel</a:t>
            </a:r>
            <a:r>
              <a:rPr lang="en-GB" dirty="0"/>
              <a:t>, J. (2013) </a:t>
            </a:r>
            <a:r>
              <a:rPr lang="en-GB" i="1" dirty="0"/>
              <a:t>‘TOMS Shoes rethinks its ‘buy one, give one’ model of helping the needy.’ </a:t>
            </a:r>
            <a:r>
              <a:rPr lang="en-GB" i="1" u="sng" dirty="0">
                <a:hlinkClick r:id="rId7"/>
              </a:rPr>
              <a:t>https://www.pri.org/stories/2013-10-08/toms-shoes-rethinks-its-buy-one-give-one-model-helping-needy</a:t>
            </a:r>
            <a:r>
              <a:rPr lang="en-GB" i="1" dirty="0"/>
              <a:t> [Accessed 3rd January 2018]</a:t>
            </a:r>
            <a:endParaRPr lang="en-GB" dirty="0"/>
          </a:p>
          <a:p>
            <a:r>
              <a:rPr lang="en-GB" dirty="0" err="1"/>
              <a:t>Kasseeah</a:t>
            </a:r>
            <a:r>
              <a:rPr lang="en-GB" dirty="0"/>
              <a:t>, H. (2016) </a:t>
            </a:r>
            <a:r>
              <a:rPr lang="en-GB" i="1" dirty="0"/>
              <a:t>‘Investigating the impact of entrepreneurship on economic development: a regional analysis’ </a:t>
            </a:r>
            <a:r>
              <a:rPr lang="en-GB" i="1" u="sng" dirty="0">
                <a:hlinkClick r:id="rId8"/>
              </a:rPr>
              <a:t>https://search-proquest-com.ezproxy.uwtsd.ac.uk/docview/1809035394?accountid=130472&amp;rfr_id=info%3Axri%2Fsid%3Aprimo</a:t>
            </a:r>
            <a:r>
              <a:rPr lang="en-GB" i="1" dirty="0"/>
              <a:t> </a:t>
            </a:r>
            <a:r>
              <a:rPr lang="en-GB" dirty="0"/>
              <a:t>[Accessed 31</a:t>
            </a:r>
            <a:r>
              <a:rPr lang="en-GB" baseline="30000" dirty="0"/>
              <a:t>st</a:t>
            </a:r>
            <a:r>
              <a:rPr lang="en-GB" dirty="0"/>
              <a:t> December 2017]</a:t>
            </a:r>
          </a:p>
          <a:p>
            <a:r>
              <a:rPr lang="en-GB" dirty="0"/>
              <a:t>Montague, T. (2013) ‘</a:t>
            </a:r>
            <a:r>
              <a:rPr lang="en-GB" b="1" i="1" u="sng" dirty="0">
                <a:hlinkClick r:id="rId9" tooltip="The Rise Of Storydoing: Inside The Staggering Success Of Toms Shoes"/>
              </a:rPr>
              <a:t>The Rise Of </a:t>
            </a:r>
            <a:r>
              <a:rPr lang="en-GB" b="1" i="1" u="sng" dirty="0" err="1">
                <a:hlinkClick r:id="rId9" tooltip="The Rise Of Storydoing: Inside The Staggering Success Of Toms Shoes"/>
              </a:rPr>
              <a:t>Storydoing</a:t>
            </a:r>
            <a:r>
              <a:rPr lang="en-GB" b="1" i="1" u="sng" dirty="0">
                <a:hlinkClick r:id="rId9" tooltip="The Rise Of Storydoing: Inside The Staggering Success Of Toms Shoes"/>
              </a:rPr>
              <a:t>: Inside The Staggering Success Of Toms Shoes</a:t>
            </a:r>
            <a:r>
              <a:rPr lang="en-GB" i="1" dirty="0"/>
              <a:t>’ </a:t>
            </a:r>
            <a:r>
              <a:rPr lang="en-GB" b="1" u="sng" dirty="0">
                <a:hlinkClick r:id="rId9"/>
              </a:rPr>
              <a:t>https://www.fastcompany.com/3015209/the-rise-of-storydoing-inside-the-staggering-success-of-toms-shoes</a:t>
            </a:r>
            <a:r>
              <a:rPr lang="en-GB" i="1" dirty="0"/>
              <a:t> </a:t>
            </a:r>
            <a:r>
              <a:rPr lang="en-GB" dirty="0"/>
              <a:t>[Accessed 3rd January 2018]</a:t>
            </a:r>
            <a:endParaRPr lang="en-GB" b="1" dirty="0"/>
          </a:p>
          <a:p>
            <a:r>
              <a:rPr lang="en-GB" dirty="0" err="1"/>
              <a:t>Mycoskie</a:t>
            </a:r>
            <a:r>
              <a:rPr lang="en-GB" dirty="0"/>
              <a:t>, B. (2011) ’How I did it: The TOMS Story’ </a:t>
            </a:r>
            <a:r>
              <a:rPr lang="en-GB" u="sng" dirty="0">
                <a:hlinkClick r:id="rId10"/>
              </a:rPr>
              <a:t>https://www.entrepreneur.com/article/220350</a:t>
            </a:r>
            <a:r>
              <a:rPr lang="en-GB" dirty="0"/>
              <a:t> [Accessed 5th November 2017]</a:t>
            </a:r>
          </a:p>
          <a:p>
            <a:r>
              <a:rPr lang="en-GB" dirty="0"/>
              <a:t>Reed, R. (2017) ‘</a:t>
            </a:r>
            <a:r>
              <a:rPr lang="en-GB" i="1" dirty="0"/>
              <a:t>One-for-None: Aid Dependency and the TOMS Model.’ </a:t>
            </a:r>
            <a:r>
              <a:rPr lang="en-GB" u="sng" dirty="0">
                <a:hlinkClick r:id="rId11"/>
              </a:rPr>
              <a:t>http://harvardpolitics.com/world/one-for-none/</a:t>
            </a:r>
            <a:r>
              <a:rPr lang="en-GB" dirty="0"/>
              <a:t> [Accessed 3</a:t>
            </a:r>
            <a:r>
              <a:rPr lang="en-GB" baseline="30000" dirty="0"/>
              <a:t>rd</a:t>
            </a:r>
            <a:r>
              <a:rPr lang="en-GB" dirty="0"/>
              <a:t> January 2018]</a:t>
            </a:r>
          </a:p>
          <a:p>
            <a:r>
              <a:rPr lang="en-GB" dirty="0"/>
              <a:t>Schumpeter, J. A. (1947) ‘The creative response in economic history. </a:t>
            </a:r>
            <a:r>
              <a:rPr lang="en-GB" i="1" dirty="0"/>
              <a:t>The Journal of Economic History</a:t>
            </a:r>
            <a:r>
              <a:rPr lang="en-GB" dirty="0"/>
              <a:t>, </a:t>
            </a:r>
            <a:r>
              <a:rPr lang="en-GB" i="1" dirty="0"/>
              <a:t>7</a:t>
            </a:r>
            <a:r>
              <a:rPr lang="en-GB" dirty="0"/>
              <a:t>(02),’ 149-159. </a:t>
            </a:r>
            <a:r>
              <a:rPr lang="en-GB" u="sng" dirty="0">
                <a:hlinkClick r:id="rId12"/>
              </a:rPr>
              <a:t>http://moodle.uwtsd.ac.uk/pluginfile.php/77052/mod_resource/content/1/Schumpeter.pdf</a:t>
            </a:r>
            <a:r>
              <a:rPr lang="en-GB" dirty="0"/>
              <a:t>   [Accessed 30</a:t>
            </a:r>
            <a:r>
              <a:rPr lang="en-GB" baseline="30000" dirty="0"/>
              <a:t>th</a:t>
            </a:r>
            <a:r>
              <a:rPr lang="en-GB" dirty="0"/>
              <a:t> October 2017]</a:t>
            </a:r>
          </a:p>
          <a:p>
            <a:r>
              <a:rPr lang="en-GB" dirty="0"/>
              <a:t>The Economist (2016) </a:t>
            </a:r>
            <a:r>
              <a:rPr lang="en-GB" i="1" dirty="0"/>
              <a:t>‘Aid in Kind Free two shoes.’ </a:t>
            </a:r>
            <a:r>
              <a:rPr lang="en-GB" i="1" u="sng" dirty="0">
                <a:hlinkClick r:id="rId13"/>
              </a:rPr>
              <a:t>https://www.economist.com/news/finance-and-economics/21709563-new-studies-should-cool-warm-glow-surrounding-shoe-donations-free-two-shoes</a:t>
            </a:r>
            <a:r>
              <a:rPr lang="en-GB" i="1" dirty="0"/>
              <a:t> [Accessed 3rd January 2018]</a:t>
            </a:r>
            <a:endParaRPr lang="en-GB" dirty="0"/>
          </a:p>
          <a:p>
            <a:r>
              <a:rPr lang="en-GB" dirty="0" err="1"/>
              <a:t>Todaro</a:t>
            </a:r>
            <a:r>
              <a:rPr lang="en-GB" dirty="0"/>
              <a:t>, M. (2000) ‘</a:t>
            </a:r>
            <a:r>
              <a:rPr lang="en-GB" i="1" dirty="0"/>
              <a:t>Economic Development’ </a:t>
            </a:r>
            <a:r>
              <a:rPr lang="en-GB" i="1" u="sng" dirty="0">
                <a:hlinkClick r:id="rId14"/>
              </a:rPr>
              <a:t>https://ia802609.us.archive.org/8/items/economicdevelopm00toda/economicdevelopm00toda_encrypted.pdf</a:t>
            </a:r>
            <a:r>
              <a:rPr lang="en-GB" i="1" dirty="0"/>
              <a:t> [Accessed 31st December 2017]</a:t>
            </a:r>
            <a:endParaRPr lang="en-GB" dirty="0"/>
          </a:p>
          <a:p>
            <a:r>
              <a:rPr lang="en-GB" dirty="0"/>
              <a:t>TOMS (2011-2017) </a:t>
            </a:r>
            <a:r>
              <a:rPr lang="en-GB" b="1" u="sng" dirty="0">
                <a:hlinkClick r:id="rId15"/>
              </a:rPr>
              <a:t>http://www.toms.co.uk</a:t>
            </a:r>
            <a:r>
              <a:rPr lang="en-GB" dirty="0"/>
              <a:t> [Accessed 30</a:t>
            </a:r>
            <a:r>
              <a:rPr lang="en-GB" baseline="30000" dirty="0"/>
              <a:t>th</a:t>
            </a:r>
            <a:r>
              <a:rPr lang="en-GB" dirty="0"/>
              <a:t> October 2017]</a:t>
            </a:r>
            <a:endParaRPr lang="en-GB" b="1" dirty="0"/>
          </a:p>
          <a:p>
            <a:r>
              <a:rPr lang="en-GB" dirty="0"/>
              <a:t>Tutor2u (2017) </a:t>
            </a:r>
            <a:r>
              <a:rPr lang="en-GB" i="1" dirty="0"/>
              <a:t>‘Economic Development’ </a:t>
            </a:r>
            <a:r>
              <a:rPr lang="en-GB" i="1" u="sng" dirty="0">
                <a:hlinkClick r:id="rId16"/>
              </a:rPr>
              <a:t>https://www.tutor2u.net/economics/reference/economic-development</a:t>
            </a:r>
            <a:r>
              <a:rPr lang="en-GB" i="1" dirty="0"/>
              <a:t> [Accessed 31st December 2017]</a:t>
            </a:r>
            <a:endParaRPr lang="en-GB" dirty="0"/>
          </a:p>
          <a:p>
            <a:r>
              <a:rPr lang="en-GB" dirty="0" err="1"/>
              <a:t>Wydick</a:t>
            </a:r>
            <a:r>
              <a:rPr lang="en-GB" dirty="0"/>
              <a:t>, B. Katz, E. </a:t>
            </a:r>
            <a:r>
              <a:rPr lang="en-GB" dirty="0" err="1"/>
              <a:t>Calvo</a:t>
            </a:r>
            <a:r>
              <a:rPr lang="en-GB" dirty="0"/>
              <a:t>, F. Gutierrez, F. Janet, B. (2016) </a:t>
            </a:r>
            <a:r>
              <a:rPr lang="en-GB" i="1" dirty="0"/>
              <a:t>‘Shoeing the Children: The Impact of the Toms Shoe Donation Program in Rural El Salvador’</a:t>
            </a:r>
            <a:r>
              <a:rPr lang="en-GB" dirty="0"/>
              <a:t> </a:t>
            </a:r>
            <a:r>
              <a:rPr lang="en-GB" b="1" u="sng" dirty="0">
                <a:hlinkClick r:id="rId17"/>
              </a:rPr>
              <a:t>https://papers.ssrn.com/sol3/papers.cfm?abstract_id=2849122</a:t>
            </a:r>
            <a:r>
              <a:rPr lang="en-GB" dirty="0"/>
              <a:t> [Accessed 2</a:t>
            </a:r>
            <a:r>
              <a:rPr lang="en-GB" baseline="30000" dirty="0"/>
              <a:t>nd</a:t>
            </a:r>
            <a:r>
              <a:rPr lang="en-GB" dirty="0"/>
              <a:t> January 2018]</a:t>
            </a:r>
            <a:endParaRPr lang="en-GB" b="1" dirty="0"/>
          </a:p>
          <a:p>
            <a:r>
              <a:rPr lang="en-GB" dirty="0" err="1"/>
              <a:t>Zizek</a:t>
            </a:r>
            <a:r>
              <a:rPr lang="en-GB" dirty="0"/>
              <a:t>, S. (2010) </a:t>
            </a:r>
            <a:r>
              <a:rPr lang="en-GB" i="1" dirty="0"/>
              <a:t>‘RSA Animate: First as Tragedy, Then as Farce.’ </a:t>
            </a:r>
            <a:r>
              <a:rPr lang="en-GB" i="1" u="sng" dirty="0">
                <a:hlinkClick r:id="rId18"/>
              </a:rPr>
              <a:t>https://www.youtube.com/watch?v=hpAMbpQ8J7g</a:t>
            </a:r>
            <a:r>
              <a:rPr lang="en-GB" i="1" dirty="0"/>
              <a:t> [Accessed 3</a:t>
            </a:r>
            <a:r>
              <a:rPr lang="en-GB" i="1" baseline="30000" dirty="0"/>
              <a:t>rd</a:t>
            </a:r>
            <a:r>
              <a:rPr lang="en-GB" i="1" dirty="0"/>
              <a:t> January 2018]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3708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1314</Words>
  <Application>Microsoft Office PowerPoint</Application>
  <PresentationFormat>Widescreen</PresentationFormat>
  <Paragraphs>143</Paragraphs>
  <Slides>12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The impact of Blake Mycoskie through TOMS: Have TOMS contributed to economic development and have they had their desired impact?</vt:lpstr>
      <vt:lpstr>Contents</vt:lpstr>
      <vt:lpstr>Brief History of TOMS &amp; identifying enterprise opportunities </vt:lpstr>
      <vt:lpstr>Brief History of TOMS &amp; identifying enterprise opportunities continued…</vt:lpstr>
      <vt:lpstr>Economic Development</vt:lpstr>
      <vt:lpstr>Entrepreneurship and Economic Development</vt:lpstr>
      <vt:lpstr>Mycoskie and Economic Development</vt:lpstr>
      <vt:lpstr>Mycoskie and Economic Development</vt:lpstr>
      <vt:lpstr>Impact of TOMS</vt:lpstr>
      <vt:lpstr>Have TOMS had their intended impact?</vt:lpstr>
      <vt:lpstr>Conclusion</vt:lpstr>
      <vt:lpstr>References</vt:lpstr>
    </vt:vector>
  </TitlesOfParts>
  <Company>Birmingham City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impact of Blake Mycoskie through TOMS: Have TOMS contributed to economic development and have they had their desired impact?</dc:title>
  <dc:creator>Michael Gale</dc:creator>
  <cp:lastModifiedBy>Michael Gale</cp:lastModifiedBy>
  <cp:revision>18</cp:revision>
  <dcterms:created xsi:type="dcterms:W3CDTF">2018-01-04T16:20:57Z</dcterms:created>
  <dcterms:modified xsi:type="dcterms:W3CDTF">2018-01-07T11:16:29Z</dcterms:modified>
</cp:coreProperties>
</file>