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png&amp;ehk=oNAkCsMIjBfj12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429" r:id="rId2"/>
    <p:sldId id="327" r:id="rId3"/>
    <p:sldId id="430" r:id="rId4"/>
    <p:sldId id="400" r:id="rId5"/>
    <p:sldId id="401" r:id="rId6"/>
    <p:sldId id="432" r:id="rId7"/>
    <p:sldId id="422" r:id="rId8"/>
    <p:sldId id="373" r:id="rId9"/>
    <p:sldId id="374" r:id="rId10"/>
    <p:sldId id="421" r:id="rId11"/>
    <p:sldId id="414" r:id="rId12"/>
    <p:sldId id="419" r:id="rId13"/>
    <p:sldId id="411" r:id="rId14"/>
    <p:sldId id="418" r:id="rId15"/>
    <p:sldId id="416" r:id="rId16"/>
    <p:sldId id="398" r:id="rId17"/>
    <p:sldId id="307" r:id="rId18"/>
    <p:sldId id="431"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2"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9992" autoAdjust="0"/>
  </p:normalViewPr>
  <p:slideViewPr>
    <p:cSldViewPr snapToGrid="0">
      <p:cViewPr varScale="1">
        <p:scale>
          <a:sx n="85" d="100"/>
          <a:sy n="85" d="100"/>
        </p:scale>
        <p:origin x="48" y="2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Morgan" userId="a092e5c8-5fcf-4e14-aeff-0be1e3134033" providerId="ADAL" clId="{195B4BCF-1681-4109-99D0-262BB82E96A9}"/>
    <pc:docChg chg="custSel modSld">
      <pc:chgData name="Jayne Morgan" userId="a092e5c8-5fcf-4e14-aeff-0be1e3134033" providerId="ADAL" clId="{195B4BCF-1681-4109-99D0-262BB82E96A9}" dt="2026-09-09T13:15:36.167" v="15" actId="20577"/>
      <pc:docMkLst>
        <pc:docMk/>
      </pc:docMkLst>
      <pc:sldChg chg="modSp mod">
        <pc:chgData name="Jayne Morgan" userId="a092e5c8-5fcf-4e14-aeff-0be1e3134033" providerId="ADAL" clId="{195B4BCF-1681-4109-99D0-262BB82E96A9}" dt="2026-09-09T13:14:55.083" v="2" actId="1076"/>
        <pc:sldMkLst>
          <pc:docMk/>
          <pc:sldMk cId="534864739" sldId="307"/>
        </pc:sldMkLst>
        <pc:picChg chg="mod">
          <ac:chgData name="Jayne Morgan" userId="a092e5c8-5fcf-4e14-aeff-0be1e3134033" providerId="ADAL" clId="{195B4BCF-1681-4109-99D0-262BB82E96A9}" dt="2026-09-09T13:14:55.083" v="2" actId="1076"/>
          <ac:picMkLst>
            <pc:docMk/>
            <pc:sldMk cId="534864739" sldId="307"/>
            <ac:picMk id="7" creationId="{B79A2ABE-3879-DB96-2326-28B176AA8EBE}"/>
          </ac:picMkLst>
        </pc:picChg>
      </pc:sldChg>
      <pc:sldChg chg="modSp mod">
        <pc:chgData name="Jayne Morgan" userId="a092e5c8-5fcf-4e14-aeff-0be1e3134033" providerId="ADAL" clId="{195B4BCF-1681-4109-99D0-262BB82E96A9}" dt="2026-09-09T13:15:36.167" v="15" actId="20577"/>
        <pc:sldMkLst>
          <pc:docMk/>
          <pc:sldMk cId="1878612847" sldId="429"/>
        </pc:sldMkLst>
        <pc:spChg chg="mod">
          <ac:chgData name="Jayne Morgan" userId="a092e5c8-5fcf-4e14-aeff-0be1e3134033" providerId="ADAL" clId="{195B4BCF-1681-4109-99D0-262BB82E96A9}" dt="2026-09-09T13:15:36.167" v="15" actId="20577"/>
          <ac:spMkLst>
            <pc:docMk/>
            <pc:sldMk cId="1878612847" sldId="429"/>
            <ac:spMk id="8" creationId="{AC29C3FB-2ACA-4990-BE55-815547A4B3D2}"/>
          </ac:spMkLst>
        </pc:spChg>
      </pc:sldChg>
      <pc:sldChg chg="addSp delSp modSp mod">
        <pc:chgData name="Jayne Morgan" userId="a092e5c8-5fcf-4e14-aeff-0be1e3134033" providerId="ADAL" clId="{195B4BCF-1681-4109-99D0-262BB82E96A9}" dt="2026-09-09T13:15:14.478" v="4" actId="478"/>
        <pc:sldMkLst>
          <pc:docMk/>
          <pc:sldMk cId="2695953127" sldId="431"/>
        </pc:sldMkLst>
        <pc:spChg chg="del">
          <ac:chgData name="Jayne Morgan" userId="a092e5c8-5fcf-4e14-aeff-0be1e3134033" providerId="ADAL" clId="{195B4BCF-1681-4109-99D0-262BB82E96A9}" dt="2026-09-09T13:15:10.865" v="3" actId="478"/>
          <ac:spMkLst>
            <pc:docMk/>
            <pc:sldMk cId="2695953127" sldId="431"/>
            <ac:spMk id="2" creationId="{BDB5E1C7-D2BE-4A1B-BBDD-2D5858B42755}"/>
          </ac:spMkLst>
        </pc:spChg>
        <pc:spChg chg="add del mod">
          <ac:chgData name="Jayne Morgan" userId="a092e5c8-5fcf-4e14-aeff-0be1e3134033" providerId="ADAL" clId="{195B4BCF-1681-4109-99D0-262BB82E96A9}" dt="2026-09-09T13:15:14.478" v="4" actId="478"/>
          <ac:spMkLst>
            <pc:docMk/>
            <pc:sldMk cId="2695953127" sldId="431"/>
            <ac:spMk id="9" creationId="{0667AB3A-3A0F-D883-5377-4731CFD002E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09/09/2026</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highlight>
                <a:srgbClr val="FFFF00"/>
              </a:highlight>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250CC-B1B1-FF75-C606-D55FFAE0D5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D6ABF-0942-9BFB-87B1-AC81F18FCF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41972-0887-0499-8AE8-5D1798C4D3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C5C19B-4913-1622-DAA7-60A2254D9649}"/>
              </a:ext>
            </a:extLst>
          </p:cNvPr>
          <p:cNvSpPr>
            <a:spLocks noGrp="1"/>
          </p:cNvSpPr>
          <p:nvPr>
            <p:ph type="sldNum" sz="quarter" idx="10"/>
          </p:nvPr>
        </p:nvSpPr>
        <p:spPr/>
        <p:txBody>
          <a:bodyPr/>
          <a:lstStyle/>
          <a:p>
            <a:fld id="{7A0653A3-662A-41C5-8F4F-41B335F13A5A}" type="slidenum">
              <a:rPr lang="en-GB" smtClean="0"/>
              <a:t>6</a:t>
            </a:fld>
            <a:endParaRPr lang="en-GB" dirty="0"/>
          </a:p>
        </p:txBody>
      </p:sp>
    </p:spTree>
    <p:extLst>
      <p:ext uri="{BB962C8B-B14F-4D97-AF65-F5344CB8AC3E}">
        <p14:creationId xmlns:p14="http://schemas.microsoft.com/office/powerpoint/2010/main" val="1324537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slide that will be read, but each point can be expanded upon. This is especially true of the last point, “window on the world”, and reference can be made to Spufford’s book “The Child that Books Made”.</a:t>
            </a:r>
          </a:p>
        </p:txBody>
      </p:sp>
      <p:sp>
        <p:nvSpPr>
          <p:cNvPr id="4" name="Slide Number Placeholder 3"/>
          <p:cNvSpPr>
            <a:spLocks noGrp="1"/>
          </p:cNvSpPr>
          <p:nvPr>
            <p:ph type="sldNum" sz="quarter" idx="10"/>
          </p:nvPr>
        </p:nvSpPr>
        <p:spPr/>
        <p:txBody>
          <a:bodyPr/>
          <a:lstStyle/>
          <a:p>
            <a:fld id="{7A0653A3-662A-41C5-8F4F-41B335F13A5A}" type="slidenum">
              <a:rPr lang="en-GB" smtClean="0"/>
              <a:t>7</a:t>
            </a:fld>
            <a:endParaRPr lang="en-GB" dirty="0"/>
          </a:p>
        </p:txBody>
      </p:sp>
    </p:spTree>
    <p:extLst>
      <p:ext uri="{BB962C8B-B14F-4D97-AF65-F5344CB8AC3E}">
        <p14:creationId xmlns:p14="http://schemas.microsoft.com/office/powerpoint/2010/main" val="1589433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a:t>
            </a:r>
            <a:r>
              <a:rPr lang="en-GB" b="0" dirty="0"/>
              <a:t>watch video and makes notes;</a:t>
            </a:r>
          </a:p>
          <a:p>
            <a:r>
              <a:rPr lang="en-GB" b="0" dirty="0"/>
              <a:t>Each group to make a list of characteristics;</a:t>
            </a:r>
          </a:p>
          <a:p>
            <a:endParaRPr lang="en-GB" b="0" dirty="0"/>
          </a:p>
          <a:p>
            <a:r>
              <a:rPr lang="en-US" sz="1200" b="1" kern="1200" dirty="0">
                <a:solidFill>
                  <a:schemeClr val="tx1"/>
                </a:solidFill>
                <a:effectLst/>
                <a:latin typeface="+mn-lt"/>
                <a:ea typeface="+mn-ea"/>
                <a:cs typeface="+mn-cs"/>
              </a:rPr>
              <a:t>Personalization: </a:t>
            </a:r>
            <a:r>
              <a:rPr lang="en-US" sz="1200" kern="1200" dirty="0">
                <a:solidFill>
                  <a:schemeClr val="tx1"/>
                </a:solidFill>
                <a:effectLst/>
                <a:latin typeface="+mn-lt"/>
                <a:ea typeface="+mn-ea"/>
                <a:cs typeface="+mn-cs"/>
              </a:rPr>
              <a:t>Tell the pupils how you feel about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Sharing enjoyment: </a:t>
            </a:r>
            <a:r>
              <a:rPr lang="en-US" sz="1200" kern="1200" dirty="0">
                <a:solidFill>
                  <a:schemeClr val="tx1"/>
                </a:solidFill>
                <a:effectLst/>
                <a:latin typeface="+mn-lt"/>
                <a:ea typeface="+mn-ea"/>
                <a:cs typeface="+mn-cs"/>
              </a:rPr>
              <a:t>Tell the pupils why you enjoy the story and show them that you enjoy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Scene setting: </a:t>
            </a:r>
            <a:r>
              <a:rPr lang="en-US" sz="1200" kern="1200" dirty="0">
                <a:solidFill>
                  <a:schemeClr val="tx1"/>
                </a:solidFill>
                <a:effectLst/>
                <a:latin typeface="+mn-lt"/>
                <a:ea typeface="+mn-ea"/>
                <a:cs typeface="+mn-cs"/>
              </a:rPr>
              <a:t>Talk about what might have happened before the story begins, or the place, or the people.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Body language: </a:t>
            </a:r>
            <a:r>
              <a:rPr lang="en-US" sz="1200" kern="1200" dirty="0">
                <a:solidFill>
                  <a:schemeClr val="tx1"/>
                </a:solidFill>
                <a:effectLst/>
                <a:latin typeface="+mn-lt"/>
                <a:ea typeface="+mn-ea"/>
                <a:cs typeface="+mn-cs"/>
              </a:rPr>
              <a:t>Use your body to help you tell the story by explaining the meaning of words through gesture, showing characters’ feelings by changing you posture, and so 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Facial expression: </a:t>
            </a:r>
            <a:r>
              <a:rPr lang="en-US" sz="1200" kern="1200" dirty="0">
                <a:solidFill>
                  <a:schemeClr val="tx1"/>
                </a:solidFill>
                <a:effectLst/>
                <a:latin typeface="+mn-lt"/>
                <a:ea typeface="+mn-ea"/>
                <a:cs typeface="+mn-cs"/>
              </a:rPr>
              <a:t>Look scared, happy, sad in accordance with the story, or express a character’s feelings through expression.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Voice tone and volume: </a:t>
            </a:r>
            <a:r>
              <a:rPr lang="en-US" sz="1200" kern="1200" dirty="0">
                <a:solidFill>
                  <a:schemeClr val="tx1"/>
                </a:solidFill>
                <a:effectLst/>
                <a:latin typeface="+mn-lt"/>
                <a:ea typeface="+mn-ea"/>
                <a:cs typeface="+mn-cs"/>
              </a:rPr>
              <a:t>Use an angry voice, or a happy voice and so on: varying the volume to gain attention and add expression and interest.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Changes of pace: </a:t>
            </a:r>
            <a:r>
              <a:rPr lang="en-US" sz="1200" kern="1200" dirty="0">
                <a:solidFill>
                  <a:schemeClr val="tx1"/>
                </a:solidFill>
                <a:effectLst/>
                <a:latin typeface="+mn-lt"/>
                <a:ea typeface="+mn-ea"/>
                <a:cs typeface="+mn-cs"/>
              </a:rPr>
              <a:t>The story will dictate this to some extent; if it moves quickly, for instance, you can increase the pace at which you are telling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Vocal expression: </a:t>
            </a:r>
            <a:r>
              <a:rPr lang="en-US" sz="1200" kern="1200" dirty="0">
                <a:solidFill>
                  <a:schemeClr val="tx1"/>
                </a:solidFill>
                <a:effectLst/>
                <a:latin typeface="+mn-lt"/>
                <a:ea typeface="+mn-ea"/>
                <a:cs typeface="+mn-cs"/>
              </a:rPr>
              <a:t>This can make a huge difference to children’s understanding of the text, and their enjoyment too. Think about the meaning of each word, or phrase, and how you can convey that meaning.</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Anticipation:</a:t>
            </a:r>
            <a:r>
              <a:rPr lang="en-US" sz="1200" kern="1200" dirty="0">
                <a:solidFill>
                  <a:schemeClr val="tx1"/>
                </a:solidFill>
                <a:effectLst/>
                <a:latin typeface="+mn-lt"/>
                <a:ea typeface="+mn-ea"/>
                <a:cs typeface="+mn-cs"/>
              </a:rPr>
              <a:t> Make it exciting, think about the way you turn the pages over.</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Prediction: </a:t>
            </a:r>
            <a:r>
              <a:rPr lang="en-US" sz="1200" kern="1200" dirty="0">
                <a:solidFill>
                  <a:schemeClr val="tx1"/>
                </a:solidFill>
                <a:effectLst/>
                <a:latin typeface="+mn-lt"/>
                <a:ea typeface="+mn-ea"/>
                <a:cs typeface="+mn-cs"/>
              </a:rPr>
              <a:t>Get the pupils to think about what might happen during the next part of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Props: </a:t>
            </a:r>
            <a:r>
              <a:rPr lang="en-US" sz="1200" kern="1200" dirty="0">
                <a:solidFill>
                  <a:schemeClr val="tx1"/>
                </a:solidFill>
                <a:effectLst/>
                <a:latin typeface="+mn-lt"/>
                <a:ea typeface="+mn-ea"/>
                <a:cs typeface="+mn-cs"/>
              </a:rPr>
              <a:t>If a particular object is mentioned in a story it may be worth getting hold of a similar object to use as you tell the story.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Familiarity with the story:</a:t>
            </a:r>
            <a:r>
              <a:rPr lang="en-US" sz="1200" kern="1200" dirty="0">
                <a:solidFill>
                  <a:schemeClr val="tx1"/>
                </a:solidFill>
                <a:effectLst/>
                <a:latin typeface="+mn-lt"/>
                <a:ea typeface="+mn-ea"/>
                <a:cs typeface="+mn-cs"/>
              </a:rPr>
              <a:t> You need to have gone through the story before you start reading.</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Using illustrations: </a:t>
            </a:r>
            <a:r>
              <a:rPr lang="en-US" sz="1200" kern="1200" dirty="0">
                <a:solidFill>
                  <a:schemeClr val="tx1"/>
                </a:solidFill>
                <a:effectLst/>
                <a:latin typeface="+mn-lt"/>
                <a:ea typeface="+mn-ea"/>
                <a:cs typeface="+mn-cs"/>
              </a:rPr>
              <a:t>Good quality children’s books usually have excellent illustrations which help tell the story. Draw pupils’ attention to this because it will help them understand, make the words more memorable and increase their enjoyment of the story.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Sound effects: </a:t>
            </a:r>
            <a:r>
              <a:rPr lang="en-US" sz="1200" kern="1200" dirty="0">
                <a:solidFill>
                  <a:schemeClr val="tx1"/>
                </a:solidFill>
                <a:effectLst/>
                <a:latin typeface="+mn-lt"/>
                <a:ea typeface="+mn-ea"/>
                <a:cs typeface="+mn-cs"/>
              </a:rPr>
              <a:t>You can make these yourself and get the children to join in.</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Actions: </a:t>
            </a:r>
            <a:r>
              <a:rPr lang="en-US" sz="1200" kern="1200" dirty="0">
                <a:solidFill>
                  <a:schemeClr val="tx1"/>
                </a:solidFill>
                <a:effectLst/>
                <a:latin typeface="+mn-lt"/>
                <a:ea typeface="+mn-ea"/>
                <a:cs typeface="+mn-cs"/>
              </a:rPr>
              <a:t>This makes the story more memorable for the children and reinforces the meaning of words.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Ad-libbing: </a:t>
            </a:r>
            <a:r>
              <a:rPr lang="en-US" sz="1200" kern="1200" dirty="0">
                <a:solidFill>
                  <a:schemeClr val="tx1"/>
                </a:solidFill>
                <a:effectLst/>
                <a:latin typeface="+mn-lt"/>
                <a:ea typeface="+mn-ea"/>
                <a:cs typeface="+mn-cs"/>
              </a:rPr>
              <a:t>You can add bits to the story, if you wish. Don’t be afraid to change the words either if you think your pupils will find the vocabulary too hard.</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Character development: </a:t>
            </a:r>
            <a:r>
              <a:rPr lang="en-US" sz="1200" kern="1200" dirty="0">
                <a:solidFill>
                  <a:schemeClr val="tx1"/>
                </a:solidFill>
                <a:effectLst/>
                <a:latin typeface="+mn-lt"/>
                <a:ea typeface="+mn-ea"/>
                <a:cs typeface="+mn-cs"/>
              </a:rPr>
              <a:t>This is worth doing because it’s important that pupils can identify how characters are different and how they develop during a story. The easiest way to develop characters is by using a different voice when the characters are talking.</a:t>
            </a:r>
            <a:endParaRPr lang="en-GB" sz="1200" kern="1200" dirty="0">
              <a:solidFill>
                <a:schemeClr val="tx1"/>
              </a:solidFill>
              <a:effectLst/>
              <a:latin typeface="+mn-lt"/>
              <a:ea typeface="+mn-ea"/>
              <a:cs typeface="+mn-cs"/>
            </a:endParaRPr>
          </a:p>
          <a:p>
            <a:endParaRPr lang="en-GB" b="0" dirty="0"/>
          </a:p>
          <a:p>
            <a:endParaRPr lang="en-GB" dirty="0"/>
          </a:p>
        </p:txBody>
      </p:sp>
      <p:sp>
        <p:nvSpPr>
          <p:cNvPr id="4" name="Slide Number Placeholder 3"/>
          <p:cNvSpPr>
            <a:spLocks noGrp="1"/>
          </p:cNvSpPr>
          <p:nvPr>
            <p:ph type="sldNum" sz="quarter" idx="10"/>
          </p:nvPr>
        </p:nvSpPr>
        <p:spPr/>
        <p:txBody>
          <a:bodyPr/>
          <a:lstStyle/>
          <a:p>
            <a:fld id="{7A0653A3-662A-41C5-8F4F-41B335F13A5A}" type="slidenum">
              <a:rPr lang="en-GB" smtClean="0"/>
              <a:t>8</a:t>
            </a:fld>
            <a:endParaRPr lang="en-GB" dirty="0"/>
          </a:p>
        </p:txBody>
      </p:sp>
    </p:spTree>
    <p:extLst>
      <p:ext uri="{BB962C8B-B14F-4D97-AF65-F5344CB8AC3E}">
        <p14:creationId xmlns:p14="http://schemas.microsoft.com/office/powerpoint/2010/main" val="1196836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0653A3-662A-41C5-8F4F-41B335F13A5A}" type="slidenum">
              <a:rPr lang="en-GB" smtClean="0"/>
              <a:t>9</a:t>
            </a:fld>
            <a:endParaRPr lang="en-GB" dirty="0"/>
          </a:p>
        </p:txBody>
      </p:sp>
    </p:spTree>
    <p:extLst>
      <p:ext uri="{BB962C8B-B14F-4D97-AF65-F5344CB8AC3E}">
        <p14:creationId xmlns:p14="http://schemas.microsoft.com/office/powerpoint/2010/main" val="299817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give you some poems to read </a:t>
            </a:r>
          </a:p>
          <a:p>
            <a:endParaRPr lang="en-GB" dirty="0"/>
          </a:p>
        </p:txBody>
      </p:sp>
      <p:sp>
        <p:nvSpPr>
          <p:cNvPr id="4" name="Slide Number Placeholder 3"/>
          <p:cNvSpPr>
            <a:spLocks noGrp="1"/>
          </p:cNvSpPr>
          <p:nvPr>
            <p:ph type="sldNum" sz="quarter" idx="10"/>
          </p:nvPr>
        </p:nvSpPr>
        <p:spPr/>
        <p:txBody>
          <a:bodyPr/>
          <a:lstStyle/>
          <a:p>
            <a:fld id="{94BFE945-A3E0-4657-AAD1-F7708F3A2E98}" type="slidenum">
              <a:rPr lang="en-GB" smtClean="0"/>
              <a:t>10</a:t>
            </a:fld>
            <a:endParaRPr lang="en-GB" dirty="0"/>
          </a:p>
        </p:txBody>
      </p:sp>
    </p:spTree>
    <p:extLst>
      <p:ext uri="{BB962C8B-B14F-4D97-AF65-F5344CB8AC3E}">
        <p14:creationId xmlns:p14="http://schemas.microsoft.com/office/powerpoint/2010/main" val="4142900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11</a:t>
            </a:fld>
            <a:endParaRPr lang="en-GB" dirty="0"/>
          </a:p>
        </p:txBody>
      </p:sp>
    </p:spTree>
    <p:extLst>
      <p:ext uri="{BB962C8B-B14F-4D97-AF65-F5344CB8AC3E}">
        <p14:creationId xmlns:p14="http://schemas.microsoft.com/office/powerpoint/2010/main" val="2806752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16</a:t>
            </a:fld>
            <a:endParaRPr lang="en-GB" dirty="0"/>
          </a:p>
        </p:txBody>
      </p:sp>
    </p:spTree>
    <p:extLst>
      <p:ext uri="{BB962C8B-B14F-4D97-AF65-F5344CB8AC3E}">
        <p14:creationId xmlns:p14="http://schemas.microsoft.com/office/powerpoint/2010/main" val="3829807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17</a:t>
            </a:fld>
            <a:endParaRPr lang="en-US" dirty="0"/>
          </a:p>
        </p:txBody>
      </p:sp>
    </p:spTree>
    <p:extLst>
      <p:ext uri="{BB962C8B-B14F-4D97-AF65-F5344CB8AC3E}">
        <p14:creationId xmlns:p14="http://schemas.microsoft.com/office/powerpoint/2010/main" val="1539692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18</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09/09/2026</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09/09/2026</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14.png&amp;ehk=oNAkCsMIjBfj12g"/><Relationship Id="rId4" Type="http://schemas.openxmlformats.org/officeDocument/2006/relationships/hyperlink" Target="https://www.youtube.com/watch?v=hEgREFpqFfA"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hyperlink" Target="How%20to%20tell%20stories.doc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17.jp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1.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Choosing%20books%20for%207-11.docx"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Choosing%20books%20for%203-7.docx"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hyperlink" Target="https://www.literaturewales.org/" TargetMode="Externa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32.jp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png"/><Relationship Id="rId17" Type="http://schemas.openxmlformats.org/officeDocument/2006/relationships/image" Target="../media/image1.png"/><Relationship Id="rId2" Type="http://schemas.openxmlformats.org/officeDocument/2006/relationships/image" Target="../media/image33.png"/><Relationship Id="rId16"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5" Type="http://schemas.openxmlformats.org/officeDocument/2006/relationships/image" Target="../media/image4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 Id="rId14" Type="http://schemas.openxmlformats.org/officeDocument/2006/relationships/image" Target="../media/image45.pn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8.png"/><Relationship Id="rId7" Type="http://schemas.openxmlformats.org/officeDocument/2006/relationships/image" Target="../media/image50.png"/><Relationship Id="rId2" Type="http://schemas.openxmlformats.org/officeDocument/2006/relationships/hyperlink" Target="https://www.readbrightly.com/multicultural-fairy-tales-for-children/" TargetMode="External"/><Relationship Id="rId1" Type="http://schemas.openxmlformats.org/officeDocument/2006/relationships/slideLayout" Target="../slideLayouts/slideLayout2.xml"/><Relationship Id="rId6" Type="http://schemas.openxmlformats.org/officeDocument/2006/relationships/hyperlink" Target="https://www.theguardian.com/childrens-books-site/2014/oct/13/50-best-culturally-diverse-childrens-books" TargetMode="External"/><Relationship Id="rId5" Type="http://schemas.openxmlformats.org/officeDocument/2006/relationships/image" Target="../media/image49.png"/><Relationship Id="rId10" Type="http://schemas.openxmlformats.org/officeDocument/2006/relationships/image" Target="../media/image1.png"/><Relationship Id="rId4" Type="http://schemas.openxmlformats.org/officeDocument/2006/relationships/hyperlink" Target="https://www.literacyshed.com/the-other-cultures-shed.html" TargetMode="External"/><Relationship Id="rId9" Type="http://schemas.openxmlformats.org/officeDocument/2006/relationships/hyperlink" Target="Ideas%20for%20inclusion.pdf"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1.pn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0.jpeg"/><Relationship Id="rId2" Type="http://schemas.openxmlformats.org/officeDocument/2006/relationships/notesSlide" Target="../notesSlides/notesSlide10.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5.png"/><Relationship Id="rId11" Type="http://schemas.openxmlformats.org/officeDocument/2006/relationships/image" Target="../media/image59.gif"/><Relationship Id="rId5" Type="http://schemas.openxmlformats.org/officeDocument/2006/relationships/image" Target="../media/image54.png"/><Relationship Id="rId15" Type="http://schemas.openxmlformats.org/officeDocument/2006/relationships/hyperlink" Target="http://www.storyarts.org/" TargetMode="External"/><Relationship Id="rId10" Type="http://schemas.openxmlformats.org/officeDocument/2006/relationships/hyperlink" Target="http://www.readwritethink.org/" TargetMode="External"/><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2.gif"/></Relationships>
</file>

<file path=ppt/slides/_rels/slide1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pixabay.com/en/book-shelf-bookshelf-literature-783394/"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65.jpg"/><Relationship Id="rId4" Type="http://schemas.openxmlformats.org/officeDocument/2006/relationships/image" Target="../media/image6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80870" y="1294151"/>
            <a:ext cx="4953000" cy="1216153"/>
          </a:xfrm>
        </p:spPr>
        <p:txBody>
          <a:bodyPr vert="horz" lIns="91440" tIns="45720" rIns="91440" bIns="45720" rtlCol="0" anchor="t">
            <a:normAutofit fontScale="90000"/>
          </a:bodyPr>
          <a:lstStyle/>
          <a:p>
            <a:r>
              <a:rPr lang="en-GB" sz="4000" b="1" dirty="0">
                <a:solidFill>
                  <a:schemeClr val="accent1"/>
                </a:solidFill>
                <a:latin typeface="Comic Sans MS" panose="030F0702030302020204" pitchFamily="66" charset="0"/>
              </a:rPr>
              <a:t>Literature fires imagination and inspires creativity</a:t>
            </a:r>
            <a:br>
              <a:rPr lang="en-GB" sz="4000" dirty="0">
                <a:latin typeface="Comic Sans MS" panose="030F0702030302020204" pitchFamily="66" charset="0"/>
              </a:rPr>
            </a:br>
            <a:endParaRPr lang="en-US" sz="4000" b="1" dirty="0">
              <a:solidFill>
                <a:schemeClr val="tx2">
                  <a:lumMod val="50000"/>
                  <a:lumOff val="50000"/>
                </a:schemeClr>
              </a:solidFill>
              <a:latin typeface="Comic Sans MS" panose="030F0702030302020204" pitchFamily="66" charset="0"/>
            </a:endParaRP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632557" y="3147935"/>
            <a:ext cx="4953000" cy="241591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1500" dirty="0">
              <a:solidFill>
                <a:schemeClr val="tx1">
                  <a:alpha val="55000"/>
                </a:schemeClr>
              </a:solidFill>
              <a:latin typeface="Comic Sans MS" panose="030F0702030302020204" pitchFamily="66" charset="0"/>
            </a:endParaRPr>
          </a:p>
          <a:p>
            <a:r>
              <a:rPr lang="en-US" sz="1500" dirty="0">
                <a:solidFill>
                  <a:schemeClr val="tx1">
                    <a:alpha val="55000"/>
                  </a:schemeClr>
                </a:solidFill>
                <a:latin typeface="Comic Sans MS" panose="030F0702030302020204" pitchFamily="66" charset="0"/>
              </a:rPr>
              <a:t>Leading the Learning: what, how and why am I teaching?</a:t>
            </a:r>
          </a:p>
          <a:p>
            <a:r>
              <a:rPr lang="en-US" sz="1500" dirty="0">
                <a:solidFill>
                  <a:schemeClr val="tx1">
                    <a:alpha val="55000"/>
                  </a:schemeClr>
                </a:solidFill>
                <a:latin typeface="Comic Sans MS" panose="030F0702030302020204" pitchFamily="66" charset="0"/>
              </a:rPr>
              <a:t>Languages, Literacy </a:t>
            </a:r>
            <a:r>
              <a:rPr lang="en-US" sz="1500">
                <a:solidFill>
                  <a:schemeClr val="tx1">
                    <a:alpha val="55000"/>
                  </a:schemeClr>
                </a:solidFill>
                <a:latin typeface="Comic Sans MS" panose="030F0702030302020204" pitchFamily="66" charset="0"/>
              </a:rPr>
              <a:t>&amp; Communication</a:t>
            </a:r>
            <a:endParaRPr lang="en-US" sz="1500" dirty="0">
              <a:solidFill>
                <a:schemeClr val="tx1">
                  <a:alpha val="55000"/>
                </a:schemeClr>
              </a:solidFill>
              <a:latin typeface="Comic Sans MS" panose="030F0702030302020204" pitchFamily="66" charset="0"/>
            </a:endParaRPr>
          </a:p>
          <a:p>
            <a:r>
              <a:rPr lang="en-US" sz="1500" dirty="0">
                <a:solidFill>
                  <a:schemeClr val="tx1">
                    <a:alpha val="55000"/>
                  </a:schemeClr>
                </a:solidFill>
                <a:latin typeface="Comic Sans MS" panose="030F0702030302020204" pitchFamily="66" charset="0"/>
              </a:rPr>
              <a:t> September 2026</a:t>
            </a:r>
            <a:endParaRPr lang="en-US" sz="800" dirty="0">
              <a:solidFill>
                <a:schemeClr val="tx1">
                  <a:alpha val="5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1026" name="Picture 2" descr="The timeless magic of The Mabinogion ...">
            <a:extLst>
              <a:ext uri="{FF2B5EF4-FFF2-40B4-BE49-F238E27FC236}">
                <a16:creationId xmlns:a16="http://schemas.microsoft.com/office/drawing/2014/main" id="{6A7E77DA-C0E6-349D-6471-60B826A6B7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459" t="1" r="20700" b="-541"/>
          <a:stretch>
            <a:fillRect/>
          </a:stretch>
        </p:blipFill>
        <p:spPr bwMode="auto">
          <a:xfrm>
            <a:off x="5844540" y="1455836"/>
            <a:ext cx="5632674" cy="4191371"/>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323261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269" y="238271"/>
            <a:ext cx="1371616" cy="13716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6734EA-7F92-2F38-3E14-A6484E976215}"/>
              </a:ext>
            </a:extLst>
          </p:cNvPr>
          <p:cNvSpPr txBox="1"/>
          <p:nvPr/>
        </p:nvSpPr>
        <p:spPr>
          <a:xfrm>
            <a:off x="1285535" y="2475520"/>
            <a:ext cx="9839813" cy="35397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3200" dirty="0">
                <a:latin typeface="Comic Sans MS" panose="030F0702030302020204" pitchFamily="66" charset="0"/>
              </a:rPr>
              <a:t>Think about why this WMS was included in the CfW: why is literature important?</a:t>
            </a:r>
          </a:p>
          <a:p>
            <a:pPr marL="285750" indent="-285750">
              <a:lnSpc>
                <a:spcPct val="150000"/>
              </a:lnSpc>
              <a:buFont typeface="Arial" panose="020B0604020202020204" pitchFamily="34" charset="0"/>
              <a:buChar char="•"/>
            </a:pPr>
            <a:r>
              <a:rPr lang="en-GB" sz="3200" dirty="0">
                <a:latin typeface="Comic Sans MS" panose="030F0702030302020204" pitchFamily="66" charset="0"/>
              </a:rPr>
              <a:t>Consider what makes a great storyteller</a:t>
            </a:r>
          </a:p>
          <a:p>
            <a:pPr marL="285750" indent="-285750">
              <a:lnSpc>
                <a:spcPct val="150000"/>
              </a:lnSpc>
              <a:buFont typeface="Arial" panose="020B0604020202020204" pitchFamily="34" charset="0"/>
              <a:buChar char="•"/>
            </a:pPr>
            <a:r>
              <a:rPr lang="en-GB" sz="3200" dirty="0">
                <a:latin typeface="Comic Sans MS" panose="030F0702030302020204" pitchFamily="66" charset="0"/>
              </a:rPr>
              <a:t>Evaluate some children’s books</a:t>
            </a:r>
          </a:p>
          <a:p>
            <a:pPr>
              <a:lnSpc>
                <a:spcPct val="150000"/>
              </a:lnSpc>
            </a:pPr>
            <a:endParaRPr lang="en-US" sz="2400" dirty="0">
              <a:latin typeface="Comic Sans MS" panose="030F0702030302020204" pitchFamily="66" charset="0"/>
            </a:endParaRPr>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2227331" y="70738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solidFill>
                <a:latin typeface="Comic Sans MS" panose="030F0702030302020204" pitchFamily="66" charset="0"/>
              </a:rPr>
              <a:t>Aims of this session</a:t>
            </a:r>
          </a:p>
        </p:txBody>
      </p:sp>
    </p:spTree>
    <p:extLst>
      <p:ext uri="{BB962C8B-B14F-4D97-AF65-F5344CB8AC3E}">
        <p14:creationId xmlns:p14="http://schemas.microsoft.com/office/powerpoint/2010/main" val="3979785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 y="241146"/>
            <a:ext cx="10515600" cy="1325563"/>
          </a:xfrm>
        </p:spPr>
        <p:txBody>
          <a:bodyPr/>
          <a:lstStyle/>
          <a:p>
            <a:r>
              <a:rPr lang="en-GB" b="1" dirty="0">
                <a:solidFill>
                  <a:schemeClr val="accent1"/>
                </a:solidFill>
                <a:latin typeface="Comic Sans MS" panose="030F0702030302020204" pitchFamily="66" charset="0"/>
              </a:rPr>
              <a:t>Today we are going to focus upon ……</a:t>
            </a:r>
          </a:p>
        </p:txBody>
      </p:sp>
      <p:sp>
        <p:nvSpPr>
          <p:cNvPr id="4" name="TextBox 3"/>
          <p:cNvSpPr txBox="1"/>
          <p:nvPr/>
        </p:nvSpPr>
        <p:spPr>
          <a:xfrm>
            <a:off x="6819120" y="1573095"/>
            <a:ext cx="4952588" cy="5078313"/>
          </a:xfrm>
          <a:prstGeom prst="rect">
            <a:avLst/>
          </a:prstGeom>
          <a:noFill/>
          <a:ln w="57150">
            <a:solidFill>
              <a:schemeClr val="accent1">
                <a:lumMod val="60000"/>
                <a:lumOff val="40000"/>
              </a:schemeClr>
            </a:solidFill>
          </a:ln>
        </p:spPr>
        <p:txBody>
          <a:bodyPr wrap="square" rtlCol="0">
            <a:spAutoFit/>
          </a:bodyPr>
          <a:lstStyle/>
          <a:p>
            <a:pPr algn="ctr"/>
            <a:r>
              <a:rPr lang="en-GB" sz="5400" dirty="0">
                <a:latin typeface="Comic Sans MS" panose="030F0702030302020204" pitchFamily="66" charset="0"/>
              </a:rPr>
              <a:t>WMS4: Literature fires imagination and inspires creativity</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944" y="2012908"/>
            <a:ext cx="5581182" cy="4180500"/>
          </a:xfrm>
          <a:prstGeom prst="rect">
            <a:avLst/>
          </a:prstGeom>
          <a:ln w="38100">
            <a:solidFill>
              <a:srgbClr val="0070C0"/>
            </a:solidFill>
          </a:ln>
        </p:spPr>
      </p:pic>
      <p:pic>
        <p:nvPicPr>
          <p:cNvPr id="7" name="Picture 6" descr="A computer screen shot of a blue background&#10;&#10;Description automatically generated">
            <a:extLst>
              <a:ext uri="{FF2B5EF4-FFF2-40B4-BE49-F238E27FC236}">
                <a16:creationId xmlns:a16="http://schemas.microsoft.com/office/drawing/2014/main" id="{4A59983F-0A7C-B818-4A00-71900CD682D4}"/>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Tree>
    <p:extLst>
      <p:ext uri="{BB962C8B-B14F-4D97-AF65-F5344CB8AC3E}">
        <p14:creationId xmlns:p14="http://schemas.microsoft.com/office/powerpoint/2010/main" val="229529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65" y="-21434"/>
            <a:ext cx="9723548" cy="1150938"/>
          </a:xfrm>
        </p:spPr>
        <p:txBody>
          <a:bodyPr/>
          <a:lstStyle/>
          <a:p>
            <a:r>
              <a:rPr lang="en-GB" b="1" dirty="0">
                <a:solidFill>
                  <a:schemeClr val="accent1"/>
                </a:solidFill>
                <a:latin typeface="Comic Sans MS" panose="030F0702030302020204" pitchFamily="66" charset="0"/>
              </a:rPr>
              <a:t>What can literature give children?</a:t>
            </a:r>
          </a:p>
        </p:txBody>
      </p:sp>
      <p:sp>
        <p:nvSpPr>
          <p:cNvPr id="3" name="Content Placeholder 2"/>
          <p:cNvSpPr>
            <a:spLocks noGrp="1"/>
          </p:cNvSpPr>
          <p:nvPr>
            <p:ph idx="1"/>
          </p:nvPr>
        </p:nvSpPr>
        <p:spPr>
          <a:xfrm>
            <a:off x="488396" y="804249"/>
            <a:ext cx="8097145" cy="1150938"/>
          </a:xfrm>
        </p:spPr>
        <p:txBody>
          <a:bodyPr>
            <a:normAutofit/>
          </a:bodyPr>
          <a:lstStyle/>
          <a:p>
            <a:pPr marL="0" indent="0">
              <a:lnSpc>
                <a:spcPct val="170000"/>
              </a:lnSpc>
              <a:buNone/>
            </a:pPr>
            <a:r>
              <a:rPr lang="en-GB" sz="2400" b="1" dirty="0">
                <a:latin typeface="Comic Sans MS" panose="030F0702030302020204" pitchFamily="66" charset="0"/>
              </a:rPr>
              <a:t>Literature fires imagination and inspires creativity</a:t>
            </a:r>
            <a:r>
              <a:rPr lang="en-GB" sz="4200" b="1" dirty="0">
                <a:latin typeface="Comic Sans MS" panose="030F0702030302020204" pitchFamily="66" charset="0"/>
              </a:rPr>
              <a:t>.</a:t>
            </a:r>
            <a:endParaRPr lang="en-GB" dirty="0">
              <a:latin typeface="Comic Sans MS" panose="030F0702030302020204" pitchFamily="66" charset="0"/>
            </a:endParaRPr>
          </a:p>
        </p:txBody>
      </p:sp>
      <p:sp>
        <p:nvSpPr>
          <p:cNvPr id="5" name="TextBox 4">
            <a:extLst>
              <a:ext uri="{FF2B5EF4-FFF2-40B4-BE49-F238E27FC236}">
                <a16:creationId xmlns:a16="http://schemas.microsoft.com/office/drawing/2014/main" id="{5F1CB5AA-3D5B-9C2D-83CD-C2618085A0B3}"/>
              </a:ext>
            </a:extLst>
          </p:cNvPr>
          <p:cNvSpPr txBox="1"/>
          <p:nvPr/>
        </p:nvSpPr>
        <p:spPr>
          <a:xfrm>
            <a:off x="488396" y="1955187"/>
            <a:ext cx="10515600" cy="5050613"/>
          </a:xfrm>
          <a:prstGeom prst="rect">
            <a:avLst/>
          </a:prstGeom>
          <a:noFill/>
        </p:spPr>
        <p:txBody>
          <a:bodyPr wrap="square" rtlCol="0">
            <a:spAutoFit/>
          </a:bodyPr>
          <a:lstStyle/>
          <a:p>
            <a:pPr>
              <a:lnSpc>
                <a:spcPct val="150000"/>
              </a:lnSpc>
            </a:pPr>
            <a:r>
              <a:rPr lang="en-GB" b="1" dirty="0">
                <a:latin typeface="Comic Sans MS" panose="030F0702030302020204" pitchFamily="66" charset="0"/>
              </a:rPr>
              <a:t>Literature expands horizons. In all its forms it can inspire and motivate us, while also helping us to learn more about language and communication.</a:t>
            </a:r>
          </a:p>
          <a:p>
            <a:pPr>
              <a:lnSpc>
                <a:spcPct val="150000"/>
              </a:lnSpc>
            </a:pPr>
            <a:r>
              <a:rPr lang="en-GB" dirty="0">
                <a:latin typeface="Comic Sans MS" panose="030F0702030302020204" pitchFamily="66" charset="0"/>
              </a:rPr>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pic>
        <p:nvPicPr>
          <p:cNvPr id="6" name="Picture 5" descr="A computer screen shot of a blue background&#10;&#10;Description automatically generated">
            <a:extLst>
              <a:ext uri="{FF2B5EF4-FFF2-40B4-BE49-F238E27FC236}">
                <a16:creationId xmlns:a16="http://schemas.microsoft.com/office/drawing/2014/main" id="{9A4070F7-556E-0F68-3660-322999A22227}"/>
              </a:ext>
            </a:extLst>
          </p:cNvPr>
          <p:cNvPicPr>
            <a:picLocks noChangeAspect="1"/>
          </p:cNvPicPr>
          <p:nvPr/>
        </p:nvPicPr>
        <p:blipFill rotWithShape="1">
          <a:blip r:embed="rId2">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Tree>
    <p:extLst>
      <p:ext uri="{BB962C8B-B14F-4D97-AF65-F5344CB8AC3E}">
        <p14:creationId xmlns:p14="http://schemas.microsoft.com/office/powerpoint/2010/main" val="4294656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F099A-9B59-ADFA-B755-324517FF6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71F229-75E2-46D9-FB2B-23818755265D}"/>
              </a:ext>
            </a:extLst>
          </p:cNvPr>
          <p:cNvSpPr>
            <a:spLocks noGrp="1"/>
          </p:cNvSpPr>
          <p:nvPr>
            <p:ph type="title"/>
          </p:nvPr>
        </p:nvSpPr>
        <p:spPr>
          <a:xfrm>
            <a:off x="838200" y="365125"/>
            <a:ext cx="8641080" cy="1325563"/>
          </a:xfrm>
        </p:spPr>
        <p:txBody>
          <a:bodyPr/>
          <a:lstStyle/>
          <a:p>
            <a:r>
              <a:rPr lang="en-GB" b="1">
                <a:solidFill>
                  <a:schemeClr val="accent1"/>
                </a:solidFill>
                <a:latin typeface="Comic Sans MS" panose="030F0702030302020204" pitchFamily="66" charset="0"/>
              </a:rPr>
              <a:t>Why is literature important?</a:t>
            </a:r>
            <a:endParaRPr lang="en-GB" b="1" dirty="0">
              <a:solidFill>
                <a:schemeClr val="accent1"/>
              </a:solidFill>
              <a:latin typeface="Comic Sans MS" panose="030F0702030302020204" pitchFamily="66" charset="0"/>
            </a:endParaRPr>
          </a:p>
        </p:txBody>
      </p:sp>
      <p:pic>
        <p:nvPicPr>
          <p:cNvPr id="10" name="Picture 9" descr="A cartoon of a child with thought bubbles&#10;&#10;AI-generated content may be incorrect.">
            <a:extLst>
              <a:ext uri="{FF2B5EF4-FFF2-40B4-BE49-F238E27FC236}">
                <a16:creationId xmlns:a16="http://schemas.microsoft.com/office/drawing/2014/main" id="{9A455243-6BFB-BE3E-544D-97EB7F9A732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31579" y="2703352"/>
            <a:ext cx="4202563" cy="2828607"/>
          </a:xfrm>
          <a:prstGeom prst="rect">
            <a:avLst/>
          </a:prstGeom>
          <a:noFill/>
          <a:ln>
            <a:noFill/>
          </a:ln>
        </p:spPr>
      </p:pic>
      <p:pic>
        <p:nvPicPr>
          <p:cNvPr id="15" name="Picture 14" descr="A group of people with speech bubbles&#10;&#10;AI-generated content may be incorrect.">
            <a:extLst>
              <a:ext uri="{FF2B5EF4-FFF2-40B4-BE49-F238E27FC236}">
                <a16:creationId xmlns:a16="http://schemas.microsoft.com/office/drawing/2014/main" id="{BB7C41FE-7E72-6318-6DD4-EE70FE085C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70463" y="2703352"/>
            <a:ext cx="3689958" cy="3099840"/>
          </a:xfrm>
          <a:prstGeom prst="rect">
            <a:avLst/>
          </a:prstGeom>
          <a:noFill/>
          <a:ln>
            <a:noFill/>
          </a:ln>
        </p:spPr>
      </p:pic>
      <p:pic>
        <p:nvPicPr>
          <p:cNvPr id="5" name="Picture 4" descr="A computer screen shot of a blue background&#10;&#10;Description automatically generated">
            <a:extLst>
              <a:ext uri="{FF2B5EF4-FFF2-40B4-BE49-F238E27FC236}">
                <a16:creationId xmlns:a16="http://schemas.microsoft.com/office/drawing/2014/main" id="{5D2BD29E-6883-5D38-EACB-D99624A0C5EF}"/>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Tree>
    <p:extLst>
      <p:ext uri="{BB962C8B-B14F-4D97-AF65-F5344CB8AC3E}">
        <p14:creationId xmlns:p14="http://schemas.microsoft.com/office/powerpoint/2010/main" val="1653236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784860" y="165319"/>
            <a:ext cx="8641080" cy="1325563"/>
          </a:xfrm>
        </p:spPr>
        <p:txBody>
          <a:bodyPr/>
          <a:lstStyle/>
          <a:p>
            <a:r>
              <a:rPr lang="en-GB" b="1" dirty="0">
                <a:solidFill>
                  <a:schemeClr val="accent1"/>
                </a:solidFill>
                <a:latin typeface="Comic Sans MS" panose="030F0702030302020204" pitchFamily="66" charset="0"/>
              </a:rPr>
              <a:t>Why is literature important?</a:t>
            </a:r>
          </a:p>
        </p:txBody>
      </p:sp>
      <p:sp>
        <p:nvSpPr>
          <p:cNvPr id="6" name="Rectangle 5">
            <a:extLst>
              <a:ext uri="{FF2B5EF4-FFF2-40B4-BE49-F238E27FC236}">
                <a16:creationId xmlns:a16="http://schemas.microsoft.com/office/drawing/2014/main" id="{2144C082-6357-4CE4-B79C-2EABC06BC635}"/>
              </a:ext>
            </a:extLst>
          </p:cNvPr>
          <p:cNvSpPr/>
          <p:nvPr/>
        </p:nvSpPr>
        <p:spPr>
          <a:xfrm>
            <a:off x="723104" y="3131782"/>
            <a:ext cx="3282157" cy="1200329"/>
          </a:xfrm>
          <a:prstGeom prst="rect">
            <a:avLst/>
          </a:prstGeom>
          <a:ln>
            <a:solidFill>
              <a:schemeClr val="accent1">
                <a:lumMod val="75000"/>
              </a:schemeClr>
            </a:solidFill>
          </a:ln>
        </p:spPr>
        <p:txBody>
          <a:bodyPr wrap="square">
            <a:spAutoFit/>
          </a:bodyPr>
          <a:lstStyle/>
          <a:p>
            <a:pPr algn="ctr"/>
            <a:r>
              <a:rPr lang="en-GB" dirty="0">
                <a:latin typeface="Comic Sans MS" panose="030F0702030302020204" pitchFamily="66" charset="0"/>
              </a:rPr>
              <a:t>Literature helps children  become familiar</a:t>
            </a:r>
          </a:p>
          <a:p>
            <a:pPr algn="ctr"/>
            <a:r>
              <a:rPr lang="en-GB" dirty="0">
                <a:latin typeface="Comic Sans MS" panose="030F0702030302020204" pitchFamily="66" charset="0"/>
              </a:rPr>
              <a:t> with language;</a:t>
            </a:r>
          </a:p>
          <a:p>
            <a:endParaRPr lang="en-GB" dirty="0"/>
          </a:p>
        </p:txBody>
      </p:sp>
      <p:sp>
        <p:nvSpPr>
          <p:cNvPr id="7" name="Content Placeholder 2">
            <a:extLst>
              <a:ext uri="{FF2B5EF4-FFF2-40B4-BE49-F238E27FC236}">
                <a16:creationId xmlns:a16="http://schemas.microsoft.com/office/drawing/2014/main" id="{37262A28-5A71-4A3F-ABCA-C22701E6124B}"/>
              </a:ext>
            </a:extLst>
          </p:cNvPr>
          <p:cNvSpPr txBox="1">
            <a:spLocks/>
          </p:cNvSpPr>
          <p:nvPr/>
        </p:nvSpPr>
        <p:spPr>
          <a:xfrm>
            <a:off x="651098" y="5035466"/>
            <a:ext cx="3209304" cy="740681"/>
          </a:xfrm>
          <a:prstGeom prst="rect">
            <a:avLst/>
          </a:prstGeom>
          <a:ln>
            <a:solidFill>
              <a:schemeClr val="accent1">
                <a:lumMod val="75000"/>
              </a:schemeClr>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Literature helps children develop their vocabulary;</a:t>
            </a:r>
          </a:p>
          <a:p>
            <a:pPr marL="0" indent="0" algn="ctr">
              <a:buNone/>
            </a:pPr>
            <a:endParaRPr lang="en-GB" sz="1800" dirty="0"/>
          </a:p>
          <a:p>
            <a:pPr marL="0" indent="0" algn="ctr">
              <a:buNone/>
            </a:pPr>
            <a:endParaRPr lang="en-GB" sz="4400" dirty="0"/>
          </a:p>
          <a:p>
            <a:pPr marL="0" indent="0" algn="ctr">
              <a:buNone/>
            </a:pPr>
            <a:endParaRPr lang="en-GB" dirty="0"/>
          </a:p>
        </p:txBody>
      </p:sp>
      <p:sp>
        <p:nvSpPr>
          <p:cNvPr id="8" name="Content Placeholder 2">
            <a:extLst>
              <a:ext uri="{FF2B5EF4-FFF2-40B4-BE49-F238E27FC236}">
                <a16:creationId xmlns:a16="http://schemas.microsoft.com/office/drawing/2014/main" id="{EC2914CC-C4A1-4033-AA88-4BBBDB66DDA5}"/>
              </a:ext>
            </a:extLst>
          </p:cNvPr>
          <p:cNvSpPr txBox="1">
            <a:spLocks/>
          </p:cNvSpPr>
          <p:nvPr/>
        </p:nvSpPr>
        <p:spPr>
          <a:xfrm>
            <a:off x="1046330" y="1705807"/>
            <a:ext cx="2635706" cy="740681"/>
          </a:xfrm>
          <a:prstGeom prst="rect">
            <a:avLst/>
          </a:prstGeom>
          <a:ln>
            <a:solidFill>
              <a:schemeClr val="accent1">
                <a:lumMod val="75000"/>
              </a:schemeClr>
            </a:solidFill>
          </a:ln>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800" dirty="0">
                <a:latin typeface="Comic Sans MS" panose="030F0702030302020204" pitchFamily="66" charset="0"/>
              </a:rPr>
              <a:t>Good literature engages and motivates children;</a:t>
            </a:r>
            <a:endParaRPr lang="en-GB" dirty="0">
              <a:latin typeface="Comic Sans MS" panose="030F0702030302020204" pitchFamily="66" charset="0"/>
            </a:endParaRPr>
          </a:p>
          <a:p>
            <a:pPr marL="0" indent="0" algn="ctr">
              <a:buNone/>
            </a:pPr>
            <a:endParaRPr lang="en-GB" dirty="0"/>
          </a:p>
        </p:txBody>
      </p:sp>
      <p:sp>
        <p:nvSpPr>
          <p:cNvPr id="9" name="Content Placeholder 2">
            <a:extLst>
              <a:ext uri="{FF2B5EF4-FFF2-40B4-BE49-F238E27FC236}">
                <a16:creationId xmlns:a16="http://schemas.microsoft.com/office/drawing/2014/main" id="{82B3AB83-ED0E-4360-A9C3-4E898CFE8729}"/>
              </a:ext>
            </a:extLst>
          </p:cNvPr>
          <p:cNvSpPr txBox="1">
            <a:spLocks/>
          </p:cNvSpPr>
          <p:nvPr/>
        </p:nvSpPr>
        <p:spPr>
          <a:xfrm>
            <a:off x="8258745" y="5345595"/>
            <a:ext cx="3282157" cy="861105"/>
          </a:xfrm>
          <a:prstGeom prst="rect">
            <a:avLst/>
          </a:prstGeom>
          <a:ln>
            <a:solidFill>
              <a:schemeClr val="accent1">
                <a:lumMod val="75000"/>
              </a:schemeClr>
            </a:solidFill>
          </a:ln>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The material in literature can be used as a stimulus for speaking, listening and writing;</a:t>
            </a:r>
          </a:p>
          <a:p>
            <a:pPr marL="0" indent="0">
              <a:buNone/>
            </a:pPr>
            <a:endParaRPr lang="en-GB" sz="4400" dirty="0"/>
          </a:p>
          <a:p>
            <a:pPr marL="0" indent="0">
              <a:buNone/>
            </a:pPr>
            <a:endParaRPr lang="en-GB" dirty="0"/>
          </a:p>
        </p:txBody>
      </p:sp>
      <p:sp>
        <p:nvSpPr>
          <p:cNvPr id="11" name="Content Placeholder 2">
            <a:extLst>
              <a:ext uri="{FF2B5EF4-FFF2-40B4-BE49-F238E27FC236}">
                <a16:creationId xmlns:a16="http://schemas.microsoft.com/office/drawing/2014/main" id="{D9E9456C-485D-4757-8827-E56B49163C81}"/>
              </a:ext>
            </a:extLst>
          </p:cNvPr>
          <p:cNvSpPr txBox="1">
            <a:spLocks/>
          </p:cNvSpPr>
          <p:nvPr/>
        </p:nvSpPr>
        <p:spPr>
          <a:xfrm>
            <a:off x="8039099" y="1823967"/>
            <a:ext cx="3807149" cy="722269"/>
          </a:xfrm>
          <a:prstGeom prst="rect">
            <a:avLst/>
          </a:prstGeom>
          <a:ln>
            <a:solidFill>
              <a:schemeClr val="accent1">
                <a:lumMod val="75000"/>
              </a:schemeClr>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As children think about literature, they are developing their thinking skills;</a:t>
            </a:r>
          </a:p>
          <a:p>
            <a:pPr marL="0" indent="0">
              <a:buNone/>
            </a:pPr>
            <a:endParaRPr lang="en-GB" sz="1600" dirty="0"/>
          </a:p>
          <a:p>
            <a:pPr marL="0" indent="0">
              <a:buNone/>
            </a:pPr>
            <a:endParaRPr lang="en-GB" sz="1600" dirty="0"/>
          </a:p>
        </p:txBody>
      </p:sp>
      <p:sp>
        <p:nvSpPr>
          <p:cNvPr id="12" name="Content Placeholder 2">
            <a:extLst>
              <a:ext uri="{FF2B5EF4-FFF2-40B4-BE49-F238E27FC236}">
                <a16:creationId xmlns:a16="http://schemas.microsoft.com/office/drawing/2014/main" id="{E24C31DC-D337-4F9C-8F85-8EBF72F9C59A}"/>
              </a:ext>
            </a:extLst>
          </p:cNvPr>
          <p:cNvSpPr txBox="1">
            <a:spLocks/>
          </p:cNvSpPr>
          <p:nvPr/>
        </p:nvSpPr>
        <p:spPr>
          <a:xfrm>
            <a:off x="8362325" y="3339915"/>
            <a:ext cx="3349632" cy="1200329"/>
          </a:xfrm>
          <a:prstGeom prst="rect">
            <a:avLst/>
          </a:prstGeom>
          <a:ln>
            <a:solidFill>
              <a:schemeClr val="accent1">
                <a:lumMod val="75000"/>
              </a:schemeClr>
            </a:solidFill>
          </a:ln>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800" dirty="0">
                <a:latin typeface="Comic Sans MS" panose="030F0702030302020204" pitchFamily="66" charset="0"/>
              </a:rPr>
              <a:t>Literature help us to empathise with other people. They are important in our development as human beings;</a:t>
            </a:r>
          </a:p>
          <a:p>
            <a:pPr marL="0" indent="0">
              <a:buNone/>
            </a:pPr>
            <a:endParaRPr lang="en-GB" sz="1700" dirty="0"/>
          </a:p>
          <a:p>
            <a:pPr marL="0" indent="0">
              <a:buNone/>
            </a:pPr>
            <a:endParaRPr lang="en-GB" sz="4400" dirty="0"/>
          </a:p>
          <a:p>
            <a:pPr marL="0" indent="0">
              <a:buNone/>
            </a:pPr>
            <a:endParaRPr lang="en-GB" dirty="0"/>
          </a:p>
        </p:txBody>
      </p:sp>
      <p:sp>
        <p:nvSpPr>
          <p:cNvPr id="13" name="Content Placeholder 2">
            <a:extLst>
              <a:ext uri="{FF2B5EF4-FFF2-40B4-BE49-F238E27FC236}">
                <a16:creationId xmlns:a16="http://schemas.microsoft.com/office/drawing/2014/main" id="{3E2898EE-E95C-4D1F-B109-C7F4E1C3E93E}"/>
              </a:ext>
            </a:extLst>
          </p:cNvPr>
          <p:cNvSpPr txBox="1">
            <a:spLocks/>
          </p:cNvSpPr>
          <p:nvPr/>
        </p:nvSpPr>
        <p:spPr>
          <a:xfrm>
            <a:off x="4450474" y="1705807"/>
            <a:ext cx="2820187" cy="1029773"/>
          </a:xfrm>
          <a:prstGeom prst="rect">
            <a:avLst/>
          </a:prstGeom>
          <a:ln>
            <a:solidFill>
              <a:schemeClr val="accent1">
                <a:lumMod val="75000"/>
              </a:schemeClr>
            </a:solidFill>
          </a:ln>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dirty="0">
                <a:latin typeface="Comic Sans MS" panose="030F0702030302020204" pitchFamily="66" charset="0"/>
              </a:rPr>
              <a:t>Literature give us a window on the world</a:t>
            </a:r>
            <a:r>
              <a:rPr lang="en-GB" sz="2400" dirty="0"/>
              <a:t>.</a:t>
            </a:r>
          </a:p>
          <a:p>
            <a:pPr marL="0" indent="0">
              <a:buNone/>
            </a:pPr>
            <a:endParaRPr lang="en-GB" sz="1600" dirty="0"/>
          </a:p>
          <a:p>
            <a:pPr marL="0" indent="0">
              <a:buNone/>
            </a:pPr>
            <a:endParaRPr lang="en-GB" dirty="0"/>
          </a:p>
        </p:txBody>
      </p:sp>
      <p:pic>
        <p:nvPicPr>
          <p:cNvPr id="14" name="Picture 4" descr="http://www.babette-cole.co.uk/wp-content/uploads/2013/09/International-Story-Telling.jpg">
            <a:extLst>
              <a:ext uri="{FF2B5EF4-FFF2-40B4-BE49-F238E27FC236}">
                <a16:creationId xmlns:a16="http://schemas.microsoft.com/office/drawing/2014/main" id="{4EE2D63D-05C3-4D90-964A-88BD9463EC06}"/>
              </a:ext>
            </a:extLst>
          </p:cNvPr>
          <p:cNvPicPr>
            <a:picLocks noGrp="1" noChangeAspect="1" noChangeArrowheads="1"/>
          </p:cNvPicPr>
          <p:nvPr>
            <p:ph idx="1"/>
          </p:nvPr>
        </p:nvPicPr>
        <p:blipFill>
          <a:blip r:embed="rId3" cstate="print"/>
          <a:srcRect/>
          <a:stretch>
            <a:fillRect/>
          </a:stretch>
        </p:blipFill>
        <p:spPr bwMode="auto">
          <a:xfrm>
            <a:off x="4579863" y="3024796"/>
            <a:ext cx="2807499" cy="2751351"/>
          </a:xfrm>
          <a:prstGeom prst="rect">
            <a:avLst/>
          </a:prstGeom>
          <a:noFill/>
          <a:ln>
            <a:solidFill>
              <a:schemeClr val="accent1">
                <a:lumMod val="75000"/>
              </a:schemeClr>
            </a:solidFill>
          </a:ln>
        </p:spPr>
      </p:pic>
      <p:pic>
        <p:nvPicPr>
          <p:cNvPr id="5" name="Picture 4" descr="A computer screen shot of a blue background&#10;&#10;Description automatically generated">
            <a:extLst>
              <a:ext uri="{FF2B5EF4-FFF2-40B4-BE49-F238E27FC236}">
                <a16:creationId xmlns:a16="http://schemas.microsoft.com/office/drawing/2014/main" id="{9C5F8F57-474B-ACF4-7F4A-680445E9A3C3}"/>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684525" y="339996"/>
            <a:ext cx="2104498" cy="877145"/>
          </a:xfrm>
          <a:prstGeom prst="rect">
            <a:avLst/>
          </a:prstGeom>
        </p:spPr>
      </p:pic>
    </p:spTree>
    <p:extLst>
      <p:ext uri="{BB962C8B-B14F-4D97-AF65-F5344CB8AC3E}">
        <p14:creationId xmlns:p14="http://schemas.microsoft.com/office/powerpoint/2010/main" val="339824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2"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C72112-C0AA-4E26-B01F-19FE8F19B466}"/>
              </a:ext>
            </a:extLst>
          </p:cNvPr>
          <p:cNvSpPr txBox="1"/>
          <p:nvPr/>
        </p:nvSpPr>
        <p:spPr>
          <a:xfrm>
            <a:off x="6404697" y="3141101"/>
            <a:ext cx="5233156" cy="3416320"/>
          </a:xfrm>
          <a:prstGeom prst="rect">
            <a:avLst/>
          </a:prstGeom>
          <a:noFill/>
          <a:ln w="76200">
            <a:solidFill>
              <a:schemeClr val="accent1">
                <a:lumMod val="75000"/>
              </a:schemeClr>
            </a:solidFill>
          </a:ln>
        </p:spPr>
        <p:txBody>
          <a:bodyPr wrap="square" rtlCol="0">
            <a:spAutoFit/>
          </a:bodyPr>
          <a:lstStyle/>
          <a:p>
            <a:pPr algn="ctr"/>
            <a:r>
              <a:rPr lang="en-GB" sz="5400" b="1" dirty="0">
                <a:solidFill>
                  <a:schemeClr val="accent1">
                    <a:lumMod val="60000"/>
                    <a:lumOff val="40000"/>
                  </a:schemeClr>
                </a:solidFill>
                <a:latin typeface="Comic Sans MS" panose="030F0702030302020204" pitchFamily="66" charset="0"/>
              </a:rPr>
              <a:t>What the characteristics of a great storyteller? </a:t>
            </a:r>
            <a:endParaRPr lang="en-GB" sz="6000" b="1" dirty="0">
              <a:solidFill>
                <a:schemeClr val="accent1">
                  <a:lumMod val="60000"/>
                  <a:lumOff val="40000"/>
                </a:schemeClr>
              </a:solidFill>
              <a:latin typeface="Comic Sans MS" panose="030F0702030302020204" pitchFamily="66" charset="0"/>
            </a:endParaRPr>
          </a:p>
        </p:txBody>
      </p:sp>
      <p:pic>
        <p:nvPicPr>
          <p:cNvPr id="7" name="Picture 6">
            <a:extLst>
              <a:ext uri="{FF2B5EF4-FFF2-40B4-BE49-F238E27FC236}">
                <a16:creationId xmlns:a16="http://schemas.microsoft.com/office/drawing/2014/main" id="{B882353C-F357-4656-800A-4D6DA86D84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8301" y="2985272"/>
            <a:ext cx="5233156" cy="3488771"/>
          </a:xfrm>
          <a:prstGeom prst="rect">
            <a:avLst/>
          </a:prstGeom>
          <a:ln w="76200">
            <a:solidFill>
              <a:schemeClr val="accent1">
                <a:lumMod val="75000"/>
              </a:schemeClr>
            </a:solidFill>
          </a:ln>
        </p:spPr>
      </p:pic>
      <p:sp>
        <p:nvSpPr>
          <p:cNvPr id="8" name="Rectangle 7">
            <a:extLst>
              <a:ext uri="{FF2B5EF4-FFF2-40B4-BE49-F238E27FC236}">
                <a16:creationId xmlns:a16="http://schemas.microsoft.com/office/drawing/2014/main" id="{A17505EB-655E-4F50-AA92-5CF5EC0F4090}"/>
              </a:ext>
            </a:extLst>
          </p:cNvPr>
          <p:cNvSpPr/>
          <p:nvPr/>
        </p:nvSpPr>
        <p:spPr>
          <a:xfrm>
            <a:off x="900792" y="1744433"/>
            <a:ext cx="2667950" cy="923330"/>
          </a:xfrm>
          <a:prstGeom prst="rect">
            <a:avLst/>
          </a:prstGeom>
        </p:spPr>
        <p:txBody>
          <a:bodyPr wrap="square">
            <a:spAutoFit/>
          </a:bodyPr>
          <a:lstStyle/>
          <a:p>
            <a:r>
              <a:rPr lang="en-GB" dirty="0">
                <a:latin typeface="Comic Sans MS" panose="030F0702030302020204" pitchFamily="66" charset="0"/>
                <a:hlinkClick r:id="rId4"/>
              </a:rPr>
              <a:t>https://www.youtube.com/watch?v=hEgREFpqFfA</a:t>
            </a:r>
            <a:endParaRPr lang="en-GB" dirty="0">
              <a:latin typeface="Comic Sans MS" panose="030F0702030302020204" pitchFamily="66" charset="0"/>
            </a:endParaRPr>
          </a:p>
        </p:txBody>
      </p:sp>
      <p:pic>
        <p:nvPicPr>
          <p:cNvPr id="9" name="Picture 8">
            <a:extLst>
              <a:ext uri="{FF2B5EF4-FFF2-40B4-BE49-F238E27FC236}">
                <a16:creationId xmlns:a16="http://schemas.microsoft.com/office/drawing/2014/main" id="{148D9B5F-9773-4D12-B7AB-5C1E6371BD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4237">
            <a:off x="4148501" y="1466398"/>
            <a:ext cx="1134768" cy="1391056"/>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5C7E53D7-8718-C0A4-E5A8-188869C261DA}"/>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sp>
        <p:nvSpPr>
          <p:cNvPr id="3" name="Title 1">
            <a:extLst>
              <a:ext uri="{FF2B5EF4-FFF2-40B4-BE49-F238E27FC236}">
                <a16:creationId xmlns:a16="http://schemas.microsoft.com/office/drawing/2014/main" id="{128F3EEE-60C1-EF4B-9FC2-5C86254F7686}"/>
              </a:ext>
            </a:extLst>
          </p:cNvPr>
          <p:cNvSpPr>
            <a:spLocks noGrp="1"/>
          </p:cNvSpPr>
          <p:nvPr>
            <p:ph type="title"/>
          </p:nvPr>
        </p:nvSpPr>
        <p:spPr>
          <a:xfrm>
            <a:off x="324591" y="300579"/>
            <a:ext cx="8782588" cy="1325563"/>
          </a:xfrm>
        </p:spPr>
        <p:txBody>
          <a:bodyPr>
            <a:normAutofit fontScale="90000"/>
          </a:bodyPr>
          <a:lstStyle/>
          <a:p>
            <a:r>
              <a:rPr lang="en-GB" b="1" dirty="0">
                <a:solidFill>
                  <a:schemeClr val="accent1"/>
                </a:solidFill>
                <a:latin typeface="Comic Sans MS" panose="030F0702030302020204" pitchFamily="66" charset="0"/>
              </a:rPr>
              <a:t>The way you tell or read a story can make a big difference</a:t>
            </a:r>
          </a:p>
        </p:txBody>
      </p:sp>
    </p:spTree>
    <p:extLst>
      <p:ext uri="{BB962C8B-B14F-4D97-AF65-F5344CB8AC3E}">
        <p14:creationId xmlns:p14="http://schemas.microsoft.com/office/powerpoint/2010/main" val="2895701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345005-EEC6-45D6-B54A-ABB0945A2B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392" y="31851"/>
            <a:ext cx="2902484" cy="1992110"/>
          </a:xfrm>
          <a:prstGeom prst="rect">
            <a:avLst/>
          </a:prstGeom>
          <a:ln>
            <a:solidFill>
              <a:schemeClr val="accent1">
                <a:lumMod val="75000"/>
              </a:schemeClr>
            </a:solidFill>
          </a:ln>
        </p:spPr>
      </p:pic>
      <p:pic>
        <p:nvPicPr>
          <p:cNvPr id="7" name="Content Placeholder 2" descr="Happy Face Star Clipart | Clipart Panda - Free Clipart Images"/>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9799599" y="2544098"/>
            <a:ext cx="1332228" cy="1273256"/>
          </a:xfrm>
        </p:spPr>
      </p:pic>
      <p:pic>
        <p:nvPicPr>
          <p:cNvPr id="9" name="Picture 8" descr="Wish Clipart | Clipart Panda - Free Clipart Image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14414" y="4526494"/>
            <a:ext cx="1478772" cy="1961253"/>
          </a:xfrm>
          <a:prstGeom prst="rect">
            <a:avLst/>
          </a:prstGeom>
        </p:spPr>
      </p:pic>
      <p:pic>
        <p:nvPicPr>
          <p:cNvPr id="10" name="Content Placeholder 2" descr="Happy Face Star Clipart | Clipart Panda - Free Clipart Imag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73989" y="3180726"/>
            <a:ext cx="1332228" cy="1273256"/>
          </a:xfrm>
          <a:prstGeom prst="rect">
            <a:avLst/>
          </a:prstGeom>
        </p:spPr>
      </p:pic>
      <p:sp>
        <p:nvSpPr>
          <p:cNvPr id="11" name="Text Box 2"/>
          <p:cNvSpPr txBox="1">
            <a:spLocks noChangeArrowheads="1"/>
          </p:cNvSpPr>
          <p:nvPr/>
        </p:nvSpPr>
        <p:spPr bwMode="auto">
          <a:xfrm>
            <a:off x="1534886" y="2329939"/>
            <a:ext cx="7312059" cy="3247427"/>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endParaRPr lang="en-GB" sz="2400" dirty="0">
              <a:effectLst/>
              <a:latin typeface="Comic Sans MS" panose="030F0702030302020204" pitchFamily="66"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Each on of you needs to choose a story book</a:t>
            </a: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Individually think about the strategies you would use from your list if you were going to read this book to a class of Y1 or Y2 children;</a:t>
            </a: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Read aloud to each other;</a:t>
            </a:r>
          </a:p>
          <a:p>
            <a:pPr marL="342900" indent="-342900">
              <a:lnSpc>
                <a:spcPct val="107000"/>
              </a:lnSpc>
              <a:spcAft>
                <a:spcPts val="800"/>
              </a:spcAft>
              <a:buFont typeface="+mj-lt"/>
              <a:buAutoNum type="arabicPeriod"/>
            </a:pPr>
            <a:r>
              <a:rPr lang="en-GB" sz="2400" dirty="0">
                <a:latin typeface="Comic Sans MS" panose="030F0702030302020204" pitchFamily="66" charset="0"/>
                <a:ea typeface="Calibri" panose="020F0502020204030204" pitchFamily="34" charset="0"/>
                <a:cs typeface="Times New Roman" panose="02020603050405020304" pitchFamily="18" charset="0"/>
              </a:rPr>
              <a:t>Provide feedback using two stars and a wish;</a:t>
            </a:r>
          </a:p>
        </p:txBody>
      </p:sp>
      <p:pic>
        <p:nvPicPr>
          <p:cNvPr id="3" name="Picture 2" descr="A computer screen shot of a blue background&#10;&#10;Description automatically generated">
            <a:extLst>
              <a:ext uri="{FF2B5EF4-FFF2-40B4-BE49-F238E27FC236}">
                <a16:creationId xmlns:a16="http://schemas.microsoft.com/office/drawing/2014/main" id="{134D6848-F6D9-B1DE-9446-0C8804BC97FF}"/>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877110" y="150761"/>
            <a:ext cx="2104498" cy="877145"/>
          </a:xfrm>
          <a:prstGeom prst="rect">
            <a:avLst/>
          </a:prstGeom>
        </p:spPr>
      </p:pic>
      <p:sp>
        <p:nvSpPr>
          <p:cNvPr id="4" name="Title 1">
            <a:extLst>
              <a:ext uri="{FF2B5EF4-FFF2-40B4-BE49-F238E27FC236}">
                <a16:creationId xmlns:a16="http://schemas.microsoft.com/office/drawing/2014/main" id="{63982800-A51F-38F1-C379-5141A1E6A8F0}"/>
              </a:ext>
            </a:extLst>
          </p:cNvPr>
          <p:cNvSpPr txBox="1">
            <a:spLocks/>
          </p:cNvSpPr>
          <p:nvPr/>
        </p:nvSpPr>
        <p:spPr>
          <a:xfrm>
            <a:off x="3579180" y="246280"/>
            <a:ext cx="636492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solidFill>
                <a:latin typeface="Comic Sans MS" panose="030F0702030302020204" pitchFamily="66" charset="0"/>
              </a:rPr>
              <a:t>Now it’s your turn</a:t>
            </a:r>
          </a:p>
        </p:txBody>
      </p:sp>
      <p:sp>
        <p:nvSpPr>
          <p:cNvPr id="2" name="TextBox 1">
            <a:extLst>
              <a:ext uri="{FF2B5EF4-FFF2-40B4-BE49-F238E27FC236}">
                <a16:creationId xmlns:a16="http://schemas.microsoft.com/office/drawing/2014/main" id="{8FD58B8F-ED2D-F056-901C-24DC63B45410}"/>
              </a:ext>
            </a:extLst>
          </p:cNvPr>
          <p:cNvSpPr txBox="1"/>
          <p:nvPr/>
        </p:nvSpPr>
        <p:spPr>
          <a:xfrm>
            <a:off x="0" y="6074608"/>
            <a:ext cx="3282043" cy="369332"/>
          </a:xfrm>
          <a:prstGeom prst="rect">
            <a:avLst/>
          </a:prstGeom>
          <a:noFill/>
        </p:spPr>
        <p:txBody>
          <a:bodyPr wrap="square" rtlCol="0">
            <a:spAutoFit/>
          </a:bodyPr>
          <a:lstStyle/>
          <a:p>
            <a:pPr algn="ctr"/>
            <a:r>
              <a:rPr lang="en-GB" dirty="0">
                <a:hlinkClick r:id="rId7" action="ppaction://hlinkfile"/>
              </a:rPr>
              <a:t>How to tell stories.docx</a:t>
            </a:r>
            <a:endParaRPr lang="en-GB" dirty="0"/>
          </a:p>
        </p:txBody>
      </p:sp>
    </p:spTree>
    <p:extLst>
      <p:ext uri="{BB962C8B-B14F-4D97-AF65-F5344CB8AC3E}">
        <p14:creationId xmlns:p14="http://schemas.microsoft.com/office/powerpoint/2010/main" val="2204409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233745" cy="1325563"/>
          </a:xfrm>
        </p:spPr>
        <p:txBody>
          <a:bodyPr/>
          <a:lstStyle/>
          <a:p>
            <a:r>
              <a:rPr lang="en-GB" b="1" dirty="0">
                <a:solidFill>
                  <a:schemeClr val="accent1"/>
                </a:solidFill>
                <a:latin typeface="Comic Sans MS" panose="030F0702030302020204" pitchFamily="66" charset="0"/>
              </a:rPr>
              <a:t>Don’t forget poetry!</a:t>
            </a:r>
          </a:p>
        </p:txBody>
      </p:sp>
      <p:pic>
        <p:nvPicPr>
          <p:cNvPr id="4" name="Content Placeholder 3" descr="C:\Users\jayne.morgan\Pictures\Screenshots\Screenshot (221).png"/>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9911591" y="4065812"/>
            <a:ext cx="1817347" cy="2503499"/>
          </a:xfrm>
          <a:prstGeom prst="rect">
            <a:avLst/>
          </a:prstGeom>
          <a:noFill/>
          <a:ln>
            <a:noFill/>
          </a:ln>
        </p:spPr>
      </p:pic>
      <p:pic>
        <p:nvPicPr>
          <p:cNvPr id="5" name="Picture 4" descr="C:\Users\jayne.morgan\Pictures\Screenshots\Screenshot (220).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2403" y="2164458"/>
            <a:ext cx="1641963" cy="1800304"/>
          </a:xfrm>
          <a:prstGeom prst="rect">
            <a:avLst/>
          </a:prstGeom>
          <a:noFill/>
          <a:ln>
            <a:noFill/>
          </a:ln>
        </p:spPr>
      </p:pic>
      <p:pic>
        <p:nvPicPr>
          <p:cNvPr id="6" name="Picture 5" descr="C:\Users\jayne.morgan\Pictures\Screenshots\Screenshot (223).pn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89836" y="4132384"/>
            <a:ext cx="1756508" cy="2504709"/>
          </a:xfrm>
          <a:prstGeom prst="rect">
            <a:avLst/>
          </a:prstGeom>
          <a:noFill/>
          <a:ln>
            <a:noFill/>
          </a:ln>
        </p:spPr>
      </p:pic>
      <p:pic>
        <p:nvPicPr>
          <p:cNvPr id="7" name="Picture 6" descr="C:\Users\jayne.morgan\Pictures\Screenshots\Screenshot (224).pn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40645" y="4438532"/>
            <a:ext cx="1600444" cy="2130779"/>
          </a:xfrm>
          <a:prstGeom prst="rect">
            <a:avLst/>
          </a:prstGeom>
          <a:noFill/>
          <a:ln>
            <a:noFill/>
          </a:ln>
        </p:spPr>
      </p:pic>
      <p:pic>
        <p:nvPicPr>
          <p:cNvPr id="8" name="Picture 7" descr="C:\Users\jayne.morgan\Pictures\Screenshots\Screenshot (225).png"/>
          <p:cNvPicPr/>
          <p:nvPr/>
        </p:nvPicPr>
        <p:blipFill>
          <a:blip r:embed="rId7">
            <a:extLst>
              <a:ext uri="{28A0092B-C50C-407E-A947-70E740481C1C}">
                <a14:useLocalDpi xmlns:a14="http://schemas.microsoft.com/office/drawing/2010/main" val="0"/>
              </a:ext>
            </a:extLst>
          </a:blip>
          <a:srcRect/>
          <a:stretch>
            <a:fillRect/>
          </a:stretch>
        </p:blipFill>
        <p:spPr bwMode="auto">
          <a:xfrm>
            <a:off x="7865194" y="1930778"/>
            <a:ext cx="1581150" cy="1961515"/>
          </a:xfrm>
          <a:prstGeom prst="rect">
            <a:avLst/>
          </a:prstGeom>
          <a:noFill/>
          <a:ln>
            <a:noFill/>
          </a:ln>
        </p:spPr>
      </p:pic>
      <p:pic>
        <p:nvPicPr>
          <p:cNvPr id="9" name="Picture 8" descr="C:\Users\jayne.morgan\Pictures\Screenshots\Screenshot (227).png"/>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606776" y="2009347"/>
            <a:ext cx="1770947" cy="1741048"/>
          </a:xfrm>
          <a:prstGeom prst="rect">
            <a:avLst/>
          </a:prstGeom>
          <a:noFill/>
          <a:ln>
            <a:noFill/>
          </a:ln>
        </p:spPr>
      </p:pic>
      <p:pic>
        <p:nvPicPr>
          <p:cNvPr id="10" name="Picture 9" descr="C:\Users\jayne.morgan\Pictures\Screenshots\Screenshot (228).png"/>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63720" y="4466370"/>
            <a:ext cx="1936604" cy="2030047"/>
          </a:xfrm>
          <a:prstGeom prst="rect">
            <a:avLst/>
          </a:prstGeom>
          <a:noFill/>
          <a:ln>
            <a:noFill/>
          </a:ln>
        </p:spPr>
      </p:pic>
      <p:pic>
        <p:nvPicPr>
          <p:cNvPr id="11" name="Picture 10" descr="C:\Users\jayne.morgan\Pictures\Screenshots\Screenshot (229).png"/>
          <p:cNvPicPr/>
          <p:nvPr/>
        </p:nvPicPr>
        <p:blipFill rotWithShape="1">
          <a:blip r:embed="rId10" cstate="print">
            <a:extLst>
              <a:ext uri="{28A0092B-C50C-407E-A947-70E740481C1C}">
                <a14:useLocalDpi xmlns:a14="http://schemas.microsoft.com/office/drawing/2010/main" val="0"/>
              </a:ext>
            </a:extLst>
          </a:blip>
          <a:srcRect b="3268"/>
          <a:stretch/>
        </p:blipFill>
        <p:spPr bwMode="auto">
          <a:xfrm>
            <a:off x="2849174" y="2135881"/>
            <a:ext cx="1664676" cy="2029719"/>
          </a:xfrm>
          <a:prstGeom prst="rect">
            <a:avLst/>
          </a:prstGeom>
          <a:noFill/>
          <a:ln>
            <a:noFill/>
          </a:ln>
        </p:spPr>
      </p:pic>
      <p:pic>
        <p:nvPicPr>
          <p:cNvPr id="12" name="Picture 11" descr="C:\Users\jayne.morgan\Pictures\Screenshots\Screenshot (231).png"/>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063039" y="4679356"/>
            <a:ext cx="1629349" cy="1889955"/>
          </a:xfrm>
          <a:prstGeom prst="rect">
            <a:avLst/>
          </a:prstGeom>
          <a:noFill/>
          <a:ln>
            <a:noFill/>
          </a:ln>
        </p:spPr>
      </p:pic>
      <p:pic>
        <p:nvPicPr>
          <p:cNvPr id="3" name="Picture 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216683" y="1902535"/>
            <a:ext cx="1207161" cy="1954672"/>
          </a:xfrm>
          <a:prstGeom prst="rect">
            <a:avLst/>
          </a:prstGeom>
        </p:spPr>
      </p:pic>
      <p:pic>
        <p:nvPicPr>
          <p:cNvPr id="14" name="Picture 13" descr="A computer screen shot of a blue background&#10;&#10;Description automatically generated">
            <a:extLst>
              <a:ext uri="{FF2B5EF4-FFF2-40B4-BE49-F238E27FC236}">
                <a16:creationId xmlns:a16="http://schemas.microsoft.com/office/drawing/2014/main" id="{7B740477-F870-42C5-38CD-6B4495377891}"/>
              </a:ext>
            </a:extLst>
          </p:cNvPr>
          <p:cNvPicPr>
            <a:picLocks noChangeAspect="1"/>
          </p:cNvPicPr>
          <p:nvPr/>
        </p:nvPicPr>
        <p:blipFill rotWithShape="1">
          <a:blip r:embed="rId13">
            <a:extLst>
              <a:ext uri="{28A0092B-C50C-407E-A947-70E740481C1C}">
                <a14:useLocalDpi xmlns:a14="http://schemas.microsoft.com/office/drawing/2010/main" val="0"/>
              </a:ext>
            </a:extLst>
          </a:blip>
          <a:srcRect l="44043" t="38217" r="30494" b="45864"/>
          <a:stretch/>
        </p:blipFill>
        <p:spPr>
          <a:xfrm>
            <a:off x="9579380" y="365125"/>
            <a:ext cx="2104498" cy="877145"/>
          </a:xfrm>
          <a:prstGeom prst="rect">
            <a:avLst/>
          </a:prstGeom>
        </p:spPr>
      </p:pic>
    </p:spTree>
    <p:extLst>
      <p:ext uri="{BB962C8B-B14F-4D97-AF65-F5344CB8AC3E}">
        <p14:creationId xmlns:p14="http://schemas.microsoft.com/office/powerpoint/2010/main" val="1292045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460768" cy="1325563"/>
          </a:xfrm>
        </p:spPr>
        <p:txBody>
          <a:bodyPr>
            <a:normAutofit fontScale="90000"/>
          </a:bodyPr>
          <a:lstStyle/>
          <a:p>
            <a:pPr algn="ctr"/>
            <a:r>
              <a:rPr lang="en-GB" b="1" dirty="0">
                <a:solidFill>
                  <a:schemeClr val="accent1"/>
                </a:solidFill>
                <a:latin typeface="Comic Sans MS" panose="030F0702030302020204" pitchFamily="66" charset="0"/>
              </a:rPr>
              <a:t>What makes a good story book?</a:t>
            </a:r>
            <a:br>
              <a:rPr lang="en-GB" b="1" dirty="0">
                <a:solidFill>
                  <a:schemeClr val="accent1"/>
                </a:solidFill>
                <a:latin typeface="Comic Sans MS" panose="030F0702030302020204" pitchFamily="66" charset="0"/>
              </a:rPr>
            </a:br>
            <a:r>
              <a:rPr lang="en-GB" b="1" dirty="0">
                <a:solidFill>
                  <a:schemeClr val="accent1"/>
                </a:solidFill>
                <a:latin typeface="Comic Sans MS" panose="030F0702030302020204" pitchFamily="66" charset="0"/>
              </a:rPr>
              <a:t>What do you think?</a:t>
            </a:r>
          </a:p>
        </p:txBody>
      </p:sp>
      <p:sp>
        <p:nvSpPr>
          <p:cNvPr id="7" name="Content Placeholder 6">
            <a:extLst>
              <a:ext uri="{FF2B5EF4-FFF2-40B4-BE49-F238E27FC236}">
                <a16:creationId xmlns:a16="http://schemas.microsoft.com/office/drawing/2014/main" id="{3B722D48-52C7-CBFC-7976-C7F4DBD34FCC}"/>
              </a:ext>
            </a:extLst>
          </p:cNvPr>
          <p:cNvSpPr>
            <a:spLocks noGrp="1"/>
          </p:cNvSpPr>
          <p:nvPr>
            <p:ph idx="1"/>
          </p:nvPr>
        </p:nvSpPr>
        <p:spPr>
          <a:xfrm>
            <a:off x="3181350" y="2298066"/>
            <a:ext cx="5829300" cy="820692"/>
          </a:xfrm>
        </p:spPr>
        <p:txBody>
          <a:bodyPr/>
          <a:lstStyle/>
          <a:p>
            <a:pPr marL="0" indent="0" algn="ctr">
              <a:buNone/>
            </a:pPr>
            <a:r>
              <a:rPr lang="en-GB" dirty="0">
                <a:latin typeface="Comic Sans MS" panose="030F0702030302020204" pitchFamily="66" charset="0"/>
              </a:rPr>
              <a:t>Look at the books and evaluate.</a:t>
            </a:r>
          </a:p>
        </p:txBody>
      </p:sp>
      <p:pic>
        <p:nvPicPr>
          <p:cNvPr id="3" name="Picture 2" descr="A computer screen shot of a blue background&#10;&#10;Description automatically generated">
            <a:extLst>
              <a:ext uri="{FF2B5EF4-FFF2-40B4-BE49-F238E27FC236}">
                <a16:creationId xmlns:a16="http://schemas.microsoft.com/office/drawing/2014/main" id="{D285AFC5-D959-CD7F-537A-28E88E64A0B5}"/>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642440" y="278713"/>
            <a:ext cx="2104498" cy="877145"/>
          </a:xfrm>
          <a:prstGeom prst="rect">
            <a:avLst/>
          </a:prstGeom>
        </p:spPr>
      </p:pic>
      <p:pic>
        <p:nvPicPr>
          <p:cNvPr id="5" name="Picture 4" descr="A cartoon of a child with thought bubbles&#10;&#10;AI-generated content may be incorrect.">
            <a:extLst>
              <a:ext uri="{FF2B5EF4-FFF2-40B4-BE49-F238E27FC236}">
                <a16:creationId xmlns:a16="http://schemas.microsoft.com/office/drawing/2014/main" id="{AF4449D5-3055-72D5-9928-6DE0151DF4E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4622" y="3307509"/>
            <a:ext cx="4202563" cy="2828607"/>
          </a:xfrm>
          <a:prstGeom prst="rect">
            <a:avLst/>
          </a:prstGeom>
          <a:noFill/>
          <a:ln>
            <a:noFill/>
          </a:ln>
        </p:spPr>
      </p:pic>
      <p:pic>
        <p:nvPicPr>
          <p:cNvPr id="6" name="Picture 5" descr="A group of people with speech bubbles&#10;&#10;AI-generated content may be incorrect.">
            <a:extLst>
              <a:ext uri="{FF2B5EF4-FFF2-40B4-BE49-F238E27FC236}">
                <a16:creationId xmlns:a16="http://schemas.microsoft.com/office/drawing/2014/main" id="{1D52FED6-A0F7-39B2-59A4-9F3DD412321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58191" y="3250359"/>
            <a:ext cx="3689958" cy="3099840"/>
          </a:xfrm>
          <a:prstGeom prst="rect">
            <a:avLst/>
          </a:prstGeom>
          <a:noFill/>
          <a:ln>
            <a:noFill/>
          </a:ln>
        </p:spPr>
      </p:pic>
      <p:sp>
        <p:nvSpPr>
          <p:cNvPr id="4" name="TextBox 3">
            <a:extLst>
              <a:ext uri="{FF2B5EF4-FFF2-40B4-BE49-F238E27FC236}">
                <a16:creationId xmlns:a16="http://schemas.microsoft.com/office/drawing/2014/main" id="{46E55844-4D6C-5351-0AE5-C2CAB3613FC2}"/>
              </a:ext>
            </a:extLst>
          </p:cNvPr>
          <p:cNvSpPr txBox="1"/>
          <p:nvPr/>
        </p:nvSpPr>
        <p:spPr>
          <a:xfrm>
            <a:off x="369393" y="5783126"/>
            <a:ext cx="1671354" cy="646331"/>
          </a:xfrm>
          <a:prstGeom prst="rect">
            <a:avLst/>
          </a:prstGeom>
          <a:noFill/>
        </p:spPr>
        <p:txBody>
          <a:bodyPr wrap="square" rtlCol="0">
            <a:spAutoFit/>
          </a:bodyPr>
          <a:lstStyle/>
          <a:p>
            <a:pPr algn="ctr"/>
            <a:r>
              <a:rPr lang="en-GB" dirty="0">
                <a:hlinkClick r:id="rId6" action="ppaction://hlinkfile"/>
              </a:rPr>
              <a:t>Choosing books for 3-7.docx</a:t>
            </a:r>
            <a:endParaRPr lang="en-GB" dirty="0"/>
          </a:p>
        </p:txBody>
      </p:sp>
      <p:sp>
        <p:nvSpPr>
          <p:cNvPr id="8" name="TextBox 7">
            <a:extLst>
              <a:ext uri="{FF2B5EF4-FFF2-40B4-BE49-F238E27FC236}">
                <a16:creationId xmlns:a16="http://schemas.microsoft.com/office/drawing/2014/main" id="{C53FBECA-985B-CDF4-2E50-511679EAABF4}"/>
              </a:ext>
            </a:extLst>
          </p:cNvPr>
          <p:cNvSpPr txBox="1"/>
          <p:nvPr/>
        </p:nvSpPr>
        <p:spPr>
          <a:xfrm>
            <a:off x="10118956" y="5601457"/>
            <a:ext cx="1441240" cy="923330"/>
          </a:xfrm>
          <a:prstGeom prst="rect">
            <a:avLst/>
          </a:prstGeom>
          <a:noFill/>
        </p:spPr>
        <p:txBody>
          <a:bodyPr wrap="square" rtlCol="0">
            <a:spAutoFit/>
          </a:bodyPr>
          <a:lstStyle/>
          <a:p>
            <a:pPr algn="ctr"/>
            <a:r>
              <a:rPr lang="en-GB" dirty="0">
                <a:hlinkClick r:id="rId7" action="ppaction://hlinkfile"/>
              </a:rPr>
              <a:t>Choosing books for 7-11.docx</a:t>
            </a:r>
            <a:endParaRPr lang="en-GB" dirty="0"/>
          </a:p>
        </p:txBody>
      </p:sp>
    </p:spTree>
    <p:extLst>
      <p:ext uri="{BB962C8B-B14F-4D97-AF65-F5344CB8AC3E}">
        <p14:creationId xmlns:p14="http://schemas.microsoft.com/office/powerpoint/2010/main" val="4173502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9436" y="1726680"/>
            <a:ext cx="8508120" cy="4813430"/>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9228"/>
          <a:stretch/>
        </p:blipFill>
        <p:spPr>
          <a:xfrm>
            <a:off x="460498" y="1726680"/>
            <a:ext cx="2094043" cy="2647982"/>
          </a:xfrm>
          <a:prstGeom prst="rect">
            <a:avLst/>
          </a:prstGeom>
          <a:ln w="76200">
            <a:solidFill>
              <a:srgbClr val="0070C0"/>
            </a:solidFill>
          </a:ln>
        </p:spPr>
      </p:pic>
      <p:sp>
        <p:nvSpPr>
          <p:cNvPr id="6" name="TextBox 5"/>
          <p:cNvSpPr txBox="1"/>
          <p:nvPr/>
        </p:nvSpPr>
        <p:spPr>
          <a:xfrm>
            <a:off x="824444" y="4977287"/>
            <a:ext cx="1872799" cy="923330"/>
          </a:xfrm>
          <a:prstGeom prst="rect">
            <a:avLst/>
          </a:prstGeom>
          <a:noFill/>
        </p:spPr>
        <p:txBody>
          <a:bodyPr wrap="square" rtlCol="0">
            <a:spAutoFit/>
          </a:bodyPr>
          <a:lstStyle/>
          <a:p>
            <a:pPr algn="ctr"/>
            <a:r>
              <a:rPr lang="en-GB" dirty="0">
                <a:latin typeface="Comic Sans MS" panose="030F0702030302020204" pitchFamily="66" charset="0"/>
              </a:rPr>
              <a:t>Only some of these are from the Mabinogion</a:t>
            </a:r>
          </a:p>
        </p:txBody>
      </p:sp>
      <p:sp>
        <p:nvSpPr>
          <p:cNvPr id="7" name="Title 1">
            <a:extLst>
              <a:ext uri="{FF2B5EF4-FFF2-40B4-BE49-F238E27FC236}">
                <a16:creationId xmlns:a16="http://schemas.microsoft.com/office/drawing/2014/main" id="{C4FEECEF-60CD-D114-3539-CCC29CA8592A}"/>
              </a:ext>
            </a:extLst>
          </p:cNvPr>
          <p:cNvSpPr txBox="1">
            <a:spLocks/>
          </p:cNvSpPr>
          <p:nvPr/>
        </p:nvSpPr>
        <p:spPr>
          <a:xfrm>
            <a:off x="308480" y="234760"/>
            <a:ext cx="93008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solidFill>
                <a:latin typeface="Comic Sans MS" panose="030F0702030302020204" pitchFamily="66" charset="0"/>
              </a:rPr>
              <a:t>Some of the literature of Wales you could use in your classroom</a:t>
            </a:r>
          </a:p>
        </p:txBody>
      </p:sp>
      <p:pic>
        <p:nvPicPr>
          <p:cNvPr id="10" name="Picture 9" descr="A computer screen shot of a blue background&#10;&#10;Description automatically generated">
            <a:extLst>
              <a:ext uri="{FF2B5EF4-FFF2-40B4-BE49-F238E27FC236}">
                <a16:creationId xmlns:a16="http://schemas.microsoft.com/office/drawing/2014/main" id="{47D68B95-B7E7-B459-BE8E-278425B8733E}"/>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14259" y="341894"/>
            <a:ext cx="2104498" cy="877145"/>
          </a:xfrm>
          <a:prstGeom prst="rect">
            <a:avLst/>
          </a:prstGeom>
        </p:spPr>
      </p:pic>
    </p:spTree>
    <p:extLst>
      <p:ext uri="{BB962C8B-B14F-4D97-AF65-F5344CB8AC3E}">
        <p14:creationId xmlns:p14="http://schemas.microsoft.com/office/powerpoint/2010/main" val="1715148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272" y="202246"/>
            <a:ext cx="7408572" cy="1325563"/>
          </a:xfrm>
        </p:spPr>
        <p:txBody>
          <a:bodyPr/>
          <a:lstStyle/>
          <a:p>
            <a:r>
              <a:rPr lang="en-GB" b="1" dirty="0">
                <a:solidFill>
                  <a:schemeClr val="accent1"/>
                </a:solidFill>
                <a:latin typeface="Comic Sans MS" panose="030F0702030302020204" pitchFamily="66" charset="0"/>
              </a:rPr>
              <a:t>Welsh writers and more</a:t>
            </a:r>
          </a:p>
        </p:txBody>
      </p:sp>
      <p:pic>
        <p:nvPicPr>
          <p:cNvPr id="5"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rcRect l="2582"/>
          <a:stretch/>
        </p:blipFill>
        <p:spPr>
          <a:xfrm>
            <a:off x="5389614" y="1542544"/>
            <a:ext cx="6067136" cy="4599090"/>
          </a:xfrm>
          <a:ln w="38100">
            <a:solidFill>
              <a:srgbClr val="0070C0"/>
            </a:solidFill>
          </a:ln>
        </p:spPr>
      </p:pic>
      <p:sp>
        <p:nvSpPr>
          <p:cNvPr id="6" name="TextBox 5"/>
          <p:cNvSpPr txBox="1"/>
          <p:nvPr/>
        </p:nvSpPr>
        <p:spPr>
          <a:xfrm>
            <a:off x="8943272" y="3075241"/>
            <a:ext cx="2554014" cy="923330"/>
          </a:xfrm>
          <a:prstGeom prst="rect">
            <a:avLst/>
          </a:prstGeom>
          <a:noFill/>
          <a:ln w="38100">
            <a:solidFill>
              <a:schemeClr val="accent1"/>
            </a:solidFill>
          </a:ln>
        </p:spPr>
        <p:txBody>
          <a:bodyPr wrap="square" rtlCol="0">
            <a:spAutoFit/>
          </a:bodyPr>
          <a:lstStyle/>
          <a:p>
            <a:pPr algn="ctr"/>
            <a:r>
              <a:rPr lang="en-GB" dirty="0">
                <a:latin typeface="Comic Sans MS" panose="030F0702030302020204" pitchFamily="66" charset="0"/>
              </a:rPr>
              <a:t>Look at the article in the file for more information</a:t>
            </a:r>
          </a:p>
        </p:txBody>
      </p:sp>
      <p:sp>
        <p:nvSpPr>
          <p:cNvPr id="7" name="TextBox 6"/>
          <p:cNvSpPr txBox="1"/>
          <p:nvPr/>
        </p:nvSpPr>
        <p:spPr>
          <a:xfrm>
            <a:off x="1408021" y="4098471"/>
            <a:ext cx="2494508" cy="461665"/>
          </a:xfrm>
          <a:prstGeom prst="rect">
            <a:avLst/>
          </a:prstGeom>
          <a:noFill/>
        </p:spPr>
        <p:txBody>
          <a:bodyPr wrap="square" rtlCol="0">
            <a:spAutoFit/>
          </a:bodyPr>
          <a:lstStyle/>
          <a:p>
            <a:r>
              <a:rPr lang="en-GB" sz="1200" dirty="0">
                <a:hlinkClick r:id="rId3"/>
              </a:rPr>
              <a:t>https://www.literaturewales.org/</a:t>
            </a:r>
            <a:endParaRPr lang="en-GB" sz="1200" dirty="0"/>
          </a:p>
          <a:p>
            <a:pPr algn="ctr"/>
            <a:endParaRPr lang="en-GB" sz="1200" dirty="0"/>
          </a:p>
        </p:txBody>
      </p:sp>
      <p:sp>
        <p:nvSpPr>
          <p:cNvPr id="8" name="TextBox 7"/>
          <p:cNvSpPr txBox="1"/>
          <p:nvPr/>
        </p:nvSpPr>
        <p:spPr>
          <a:xfrm>
            <a:off x="695738" y="1500809"/>
            <a:ext cx="3627905" cy="646331"/>
          </a:xfrm>
          <a:prstGeom prst="rect">
            <a:avLst/>
          </a:prstGeom>
          <a:noFill/>
        </p:spPr>
        <p:txBody>
          <a:bodyPr wrap="square" rtlCol="0">
            <a:spAutoFit/>
          </a:bodyPr>
          <a:lstStyle/>
          <a:p>
            <a:pPr algn="ctr"/>
            <a:r>
              <a:rPr lang="en-GB" dirty="0">
                <a:solidFill>
                  <a:schemeClr val="accent1">
                    <a:lumMod val="60000"/>
                    <a:lumOff val="40000"/>
                  </a:schemeClr>
                </a:solidFill>
                <a:latin typeface="Comic Sans MS" panose="030F0702030302020204" pitchFamily="66" charset="0"/>
              </a:rPr>
              <a:t>Look at the Literature Wales website</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1346" y="2256369"/>
            <a:ext cx="2828925" cy="1619250"/>
          </a:xfrm>
          <a:prstGeom prst="rect">
            <a:avLst/>
          </a:prstGeom>
          <a:ln w="38100">
            <a:solidFill>
              <a:srgbClr val="0070C0"/>
            </a:solidFill>
          </a:ln>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0632" y="5458614"/>
            <a:ext cx="3800475" cy="1200150"/>
          </a:xfrm>
          <a:prstGeom prst="rect">
            <a:avLst/>
          </a:prstGeom>
          <a:ln w="38100">
            <a:solidFill>
              <a:srgbClr val="0070C0"/>
            </a:solidFill>
          </a:ln>
        </p:spPr>
      </p:pic>
      <p:sp>
        <p:nvSpPr>
          <p:cNvPr id="11" name="TextBox 10"/>
          <p:cNvSpPr txBox="1"/>
          <p:nvPr/>
        </p:nvSpPr>
        <p:spPr>
          <a:xfrm>
            <a:off x="1171346" y="4471083"/>
            <a:ext cx="2564296" cy="646331"/>
          </a:xfrm>
          <a:prstGeom prst="rect">
            <a:avLst/>
          </a:prstGeom>
          <a:noFill/>
        </p:spPr>
        <p:txBody>
          <a:bodyPr wrap="square" rtlCol="0">
            <a:spAutoFit/>
          </a:bodyPr>
          <a:lstStyle/>
          <a:p>
            <a:pPr algn="ctr"/>
            <a:r>
              <a:rPr lang="en-GB" dirty="0">
                <a:solidFill>
                  <a:schemeClr val="accent1">
                    <a:lumMod val="60000"/>
                    <a:lumOff val="40000"/>
                  </a:schemeClr>
                </a:solidFill>
                <a:latin typeface="Comic Sans MS" panose="030F0702030302020204" pitchFamily="66" charset="0"/>
              </a:rPr>
              <a:t>Keep an eye out for the Tirnan-Og awards</a:t>
            </a:r>
          </a:p>
        </p:txBody>
      </p:sp>
      <p:pic>
        <p:nvPicPr>
          <p:cNvPr id="3" name="Picture 2" descr="A computer screen shot of a blue background&#10;&#10;Description automatically generated">
            <a:extLst>
              <a:ext uri="{FF2B5EF4-FFF2-40B4-BE49-F238E27FC236}">
                <a16:creationId xmlns:a16="http://schemas.microsoft.com/office/drawing/2014/main" id="{428AA14C-8790-FE95-BDDA-4C57A347323F}"/>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720860" y="336695"/>
            <a:ext cx="2104498" cy="877145"/>
          </a:xfrm>
          <a:prstGeom prst="rect">
            <a:avLst/>
          </a:prstGeom>
        </p:spPr>
      </p:pic>
    </p:spTree>
    <p:extLst>
      <p:ext uri="{BB962C8B-B14F-4D97-AF65-F5344CB8AC3E}">
        <p14:creationId xmlns:p14="http://schemas.microsoft.com/office/powerpoint/2010/main" val="1476985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662" y="242630"/>
            <a:ext cx="10515600" cy="1325563"/>
          </a:xfrm>
        </p:spPr>
        <p:txBody>
          <a:bodyPr/>
          <a:lstStyle/>
          <a:p>
            <a:r>
              <a:rPr lang="en-GB" b="1" dirty="0">
                <a:solidFill>
                  <a:schemeClr val="accent1"/>
                </a:solidFill>
                <a:latin typeface="Comic Sans MS" panose="030F0702030302020204" pitchFamily="66" charset="0"/>
              </a:rPr>
              <a:t>Books available in both languages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152" y="3609863"/>
            <a:ext cx="1275158" cy="191500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489" y="1517896"/>
            <a:ext cx="1192723" cy="1896699"/>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33516" y="3323212"/>
            <a:ext cx="2000813" cy="1747254"/>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9316" y="1623760"/>
            <a:ext cx="1206688" cy="1501902"/>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26985" y="1623760"/>
            <a:ext cx="1781644" cy="2286085"/>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13451" y="1690688"/>
            <a:ext cx="1921723" cy="1944655"/>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27442" y="3391832"/>
            <a:ext cx="1137411" cy="1747327"/>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52862" y="4754878"/>
            <a:ext cx="2628746" cy="1928964"/>
          </a:xfrm>
          <a:prstGeom prst="rect">
            <a:avLst/>
          </a:prstGeom>
        </p:spPr>
      </p:pic>
      <p:pic>
        <p:nvPicPr>
          <p:cNvPr id="13" name="Picture 1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142944" y="5626633"/>
            <a:ext cx="1498849" cy="1156028"/>
          </a:xfrm>
          <a:prstGeom prst="rect">
            <a:avLst/>
          </a:prstGeom>
        </p:spPr>
      </p:pic>
      <p:pic>
        <p:nvPicPr>
          <p:cNvPr id="14" name="Picture 1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834077" y="5272778"/>
            <a:ext cx="924140" cy="1406300"/>
          </a:xfrm>
          <a:prstGeom prst="rect">
            <a:avLst/>
          </a:prstGeom>
        </p:spPr>
      </p:pic>
      <p:pic>
        <p:nvPicPr>
          <p:cNvPr id="15" name="Picture 1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991524" y="4610628"/>
            <a:ext cx="2143650" cy="2279668"/>
          </a:xfrm>
          <a:prstGeom prst="rect">
            <a:avLst/>
          </a:prstGeom>
        </p:spPr>
      </p:pic>
      <p:pic>
        <p:nvPicPr>
          <p:cNvPr id="16" name="Picture 15"/>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191269" y="3391832"/>
            <a:ext cx="1336995" cy="2012839"/>
          </a:xfrm>
          <a:prstGeom prst="rect">
            <a:avLst/>
          </a:prstGeom>
        </p:spPr>
      </p:pic>
      <p:pic>
        <p:nvPicPr>
          <p:cNvPr id="17" name="Picture 1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311158" y="1621244"/>
            <a:ext cx="1015991" cy="1573862"/>
          </a:xfrm>
          <a:prstGeom prst="rect">
            <a:avLst/>
          </a:prstGeom>
        </p:spPr>
      </p:pic>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660415" y="3296694"/>
            <a:ext cx="2158209" cy="2183902"/>
          </a:xfrm>
          <a:prstGeom prst="rect">
            <a:avLst/>
          </a:prstGeom>
        </p:spPr>
      </p:pic>
      <p:pic>
        <p:nvPicPr>
          <p:cNvPr id="19" name="Picture 18"/>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5128620" y="1562626"/>
            <a:ext cx="1144596" cy="1588032"/>
          </a:xfrm>
          <a:prstGeom prst="rect">
            <a:avLst/>
          </a:prstGeom>
        </p:spPr>
      </p:pic>
      <p:pic>
        <p:nvPicPr>
          <p:cNvPr id="3" name="Picture 2" descr="A computer screen shot of a blue background&#10;&#10;Description automatically generated">
            <a:extLst>
              <a:ext uri="{FF2B5EF4-FFF2-40B4-BE49-F238E27FC236}">
                <a16:creationId xmlns:a16="http://schemas.microsoft.com/office/drawing/2014/main" id="{B4477785-03DD-8F67-9E13-9ADEE6B4E309}"/>
              </a:ext>
            </a:extLst>
          </p:cNvPr>
          <p:cNvPicPr>
            <a:picLocks noChangeAspect="1"/>
          </p:cNvPicPr>
          <p:nvPr/>
        </p:nvPicPr>
        <p:blipFill rotWithShape="1">
          <a:blip r:embed="rId17">
            <a:extLst>
              <a:ext uri="{28A0092B-C50C-407E-A947-70E740481C1C}">
                <a14:useLocalDpi xmlns:a14="http://schemas.microsoft.com/office/drawing/2010/main" val="0"/>
              </a:ext>
            </a:extLst>
          </a:blip>
          <a:srcRect l="44043" t="38217" r="30494" b="45864"/>
          <a:stretch/>
        </p:blipFill>
        <p:spPr>
          <a:xfrm>
            <a:off x="9866013" y="263456"/>
            <a:ext cx="2104498" cy="877145"/>
          </a:xfrm>
          <a:prstGeom prst="rect">
            <a:avLst/>
          </a:prstGeom>
        </p:spPr>
      </p:pic>
    </p:spTree>
    <p:extLst>
      <p:ext uri="{BB962C8B-B14F-4D97-AF65-F5344CB8AC3E}">
        <p14:creationId xmlns:p14="http://schemas.microsoft.com/office/powerpoint/2010/main" val="2271147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5107"/>
            <a:ext cx="10515600" cy="1325563"/>
          </a:xfrm>
        </p:spPr>
        <p:txBody>
          <a:bodyPr/>
          <a:lstStyle/>
          <a:p>
            <a:r>
              <a:rPr lang="en-GB" b="1" dirty="0">
                <a:solidFill>
                  <a:schemeClr val="accent1"/>
                </a:solidFill>
                <a:latin typeface="Comic Sans MS" panose="030F0702030302020204" pitchFamily="66" charset="0"/>
              </a:rPr>
              <a:t>Books to promote inclusion</a:t>
            </a:r>
          </a:p>
        </p:txBody>
      </p:sp>
      <p:sp>
        <p:nvSpPr>
          <p:cNvPr id="3" name="Content Placeholder 2"/>
          <p:cNvSpPr>
            <a:spLocks noGrp="1"/>
          </p:cNvSpPr>
          <p:nvPr>
            <p:ph idx="1"/>
          </p:nvPr>
        </p:nvSpPr>
        <p:spPr>
          <a:xfrm>
            <a:off x="572645" y="2844502"/>
            <a:ext cx="1835632" cy="794582"/>
          </a:xfrm>
        </p:spPr>
        <p:txBody>
          <a:bodyPr>
            <a:noAutofit/>
          </a:bodyPr>
          <a:lstStyle/>
          <a:p>
            <a:pPr marL="0" indent="0" algn="ctr">
              <a:buNone/>
            </a:pPr>
            <a:r>
              <a:rPr lang="en-GB" sz="2400" dirty="0">
                <a:hlinkClick r:id="rId2"/>
              </a:rPr>
              <a:t>https://www.readbrightly.com/multicultural-fairy-tales-for-children/</a:t>
            </a:r>
            <a:endParaRPr lang="en-GB" sz="2400" dirty="0"/>
          </a:p>
          <a:p>
            <a:pPr marL="0" indent="0" algn="ctr">
              <a:buNone/>
            </a:pPr>
            <a:endParaRPr lang="en-GB" sz="2400" dirty="0"/>
          </a:p>
        </p:txBody>
      </p:sp>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00401" y="1666429"/>
            <a:ext cx="2755570" cy="868981"/>
          </a:xfrm>
          <a:prstGeom prst="rect">
            <a:avLst/>
          </a:prstGeom>
        </p:spPr>
      </p:pic>
      <p:sp>
        <p:nvSpPr>
          <p:cNvPr id="8" name="TextBox 7"/>
          <p:cNvSpPr txBox="1"/>
          <p:nvPr/>
        </p:nvSpPr>
        <p:spPr>
          <a:xfrm>
            <a:off x="9772936" y="3311361"/>
            <a:ext cx="1746819" cy="2677656"/>
          </a:xfrm>
          <a:prstGeom prst="rect">
            <a:avLst/>
          </a:prstGeom>
          <a:noFill/>
        </p:spPr>
        <p:txBody>
          <a:bodyPr wrap="square" rtlCol="0">
            <a:spAutoFit/>
          </a:bodyPr>
          <a:lstStyle/>
          <a:p>
            <a:pPr algn="ctr"/>
            <a:r>
              <a:rPr lang="en-GB" sz="2400" dirty="0">
                <a:hlinkClick r:id="rId4"/>
              </a:rPr>
              <a:t>https://www.literacyshed.com/the-other-cultures-shed.html</a:t>
            </a:r>
            <a:endParaRPr lang="en-GB" sz="2400" dirty="0"/>
          </a:p>
          <a:p>
            <a:pPr algn="ctr"/>
            <a:endParaRPr lang="en-GB" sz="2400" dirty="0"/>
          </a:p>
        </p:txBody>
      </p:sp>
      <p:pic>
        <p:nvPicPr>
          <p:cNvPr id="9" name="Picture 8"/>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9401093" y="1598403"/>
            <a:ext cx="2490506" cy="1329519"/>
          </a:xfrm>
          <a:prstGeom prst="rect">
            <a:avLst/>
          </a:prstGeom>
        </p:spPr>
      </p:pic>
      <p:sp>
        <p:nvSpPr>
          <p:cNvPr id="10" name="TextBox 9"/>
          <p:cNvSpPr txBox="1"/>
          <p:nvPr/>
        </p:nvSpPr>
        <p:spPr>
          <a:xfrm>
            <a:off x="7402026" y="4177339"/>
            <a:ext cx="1999067" cy="2308324"/>
          </a:xfrm>
          <a:prstGeom prst="rect">
            <a:avLst/>
          </a:prstGeom>
          <a:noFill/>
        </p:spPr>
        <p:txBody>
          <a:bodyPr wrap="square" rtlCol="0">
            <a:spAutoFit/>
          </a:bodyPr>
          <a:lstStyle/>
          <a:p>
            <a:r>
              <a:rPr lang="en-GB" dirty="0">
                <a:hlinkClick r:id="rId6"/>
              </a:rPr>
              <a:t>https://www.theguardian.com/childrens-books-site/2014/oct/13/50-best-culturally-diverse-childrens-books</a:t>
            </a:r>
            <a:endParaRPr lang="en-GB" dirty="0"/>
          </a:p>
          <a:p>
            <a:endParaRPr lang="en-GB" dirty="0"/>
          </a:p>
        </p:txBody>
      </p:sp>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07315" y="1526499"/>
            <a:ext cx="2027822" cy="2465481"/>
          </a:xfrm>
          <a:prstGeom prst="rect">
            <a:avLst/>
          </a:prstGeom>
        </p:spPr>
      </p:pic>
      <p:sp>
        <p:nvSpPr>
          <p:cNvPr id="12" name="TextBox 11"/>
          <p:cNvSpPr txBox="1"/>
          <p:nvPr/>
        </p:nvSpPr>
        <p:spPr>
          <a:xfrm>
            <a:off x="6304969" y="5285334"/>
            <a:ext cx="1450428" cy="1200329"/>
          </a:xfrm>
          <a:prstGeom prst="rect">
            <a:avLst/>
          </a:prstGeom>
          <a:noFill/>
        </p:spPr>
        <p:txBody>
          <a:bodyPr wrap="square" rtlCol="0">
            <a:spAutoFit/>
          </a:bodyPr>
          <a:lstStyle/>
          <a:p>
            <a:r>
              <a:rPr lang="en-GB" dirty="0"/>
              <a:t>This list is a bit old but very good. In the file</a:t>
            </a:r>
          </a:p>
        </p:txBody>
      </p:sp>
      <p:pic>
        <p:nvPicPr>
          <p:cNvPr id="7" name="Picture 6" descr="A screenshot of a computer&#10;&#10;AI-generated content may be incorrect.">
            <a:extLst>
              <a:ext uri="{FF2B5EF4-FFF2-40B4-BE49-F238E27FC236}">
                <a16:creationId xmlns:a16="http://schemas.microsoft.com/office/drawing/2014/main" id="{D4D8C93E-D2D0-ECFB-70B9-47C014C0E1ED}"/>
              </a:ext>
            </a:extLst>
          </p:cNvPr>
          <p:cNvPicPr>
            <a:picLocks noChangeAspect="1"/>
          </p:cNvPicPr>
          <p:nvPr/>
        </p:nvPicPr>
        <p:blipFill>
          <a:blip r:embed="rId8">
            <a:extLst>
              <a:ext uri="{28A0092B-C50C-407E-A947-70E740481C1C}">
                <a14:useLocalDpi xmlns:a14="http://schemas.microsoft.com/office/drawing/2010/main" val="0"/>
              </a:ext>
            </a:extLst>
          </a:blip>
          <a:srcRect l="8577" t="31785" r="9362" b="12670"/>
          <a:stretch>
            <a:fillRect/>
          </a:stretch>
        </p:blipFill>
        <p:spPr>
          <a:xfrm>
            <a:off x="3859961" y="1650670"/>
            <a:ext cx="2543364" cy="1147701"/>
          </a:xfrm>
          <a:prstGeom prst="rect">
            <a:avLst/>
          </a:prstGeom>
        </p:spPr>
      </p:pic>
      <p:sp>
        <p:nvSpPr>
          <p:cNvPr id="13" name="TextBox 12">
            <a:extLst>
              <a:ext uri="{FF2B5EF4-FFF2-40B4-BE49-F238E27FC236}">
                <a16:creationId xmlns:a16="http://schemas.microsoft.com/office/drawing/2014/main" id="{6C4960B8-588A-8090-8609-AF114D07AA9B}"/>
              </a:ext>
            </a:extLst>
          </p:cNvPr>
          <p:cNvSpPr txBox="1"/>
          <p:nvPr/>
        </p:nvSpPr>
        <p:spPr>
          <a:xfrm>
            <a:off x="3917992" y="3100482"/>
            <a:ext cx="2301139" cy="369332"/>
          </a:xfrm>
          <a:prstGeom prst="rect">
            <a:avLst/>
          </a:prstGeom>
          <a:noFill/>
        </p:spPr>
        <p:txBody>
          <a:bodyPr wrap="square" rtlCol="0">
            <a:spAutoFit/>
          </a:bodyPr>
          <a:lstStyle/>
          <a:p>
            <a:r>
              <a:rPr lang="en-GB" dirty="0">
                <a:hlinkClick r:id="rId9" action="ppaction://hlinkfile"/>
              </a:rPr>
              <a:t>Ideas for inclusion.pdf</a:t>
            </a:r>
            <a:endParaRPr lang="en-GB" dirty="0"/>
          </a:p>
        </p:txBody>
      </p:sp>
      <p:pic>
        <p:nvPicPr>
          <p:cNvPr id="14" name="Picture 13" descr="A computer screen shot of a blue background&#10;&#10;Description automatically generated">
            <a:extLst>
              <a:ext uri="{FF2B5EF4-FFF2-40B4-BE49-F238E27FC236}">
                <a16:creationId xmlns:a16="http://schemas.microsoft.com/office/drawing/2014/main" id="{0C5A74BF-2F0E-22B3-4354-35CBE1E2F600}"/>
              </a:ext>
            </a:extLst>
          </p:cNvPr>
          <p:cNvPicPr>
            <a:picLocks noChangeAspect="1"/>
          </p:cNvPicPr>
          <p:nvPr/>
        </p:nvPicPr>
        <p:blipFill rotWithShape="1">
          <a:blip r:embed="rId10">
            <a:extLst>
              <a:ext uri="{28A0092B-C50C-407E-A947-70E740481C1C}">
                <a14:useLocalDpi xmlns:a14="http://schemas.microsoft.com/office/drawing/2010/main" val="0"/>
              </a:ext>
            </a:extLst>
          </a:blip>
          <a:srcRect l="44043" t="38217" r="30494" b="45864"/>
          <a:stretch/>
        </p:blipFill>
        <p:spPr>
          <a:xfrm>
            <a:off x="9720860" y="336695"/>
            <a:ext cx="2104498" cy="877145"/>
          </a:xfrm>
          <a:prstGeom prst="rect">
            <a:avLst/>
          </a:prstGeom>
        </p:spPr>
      </p:pic>
    </p:spTree>
    <p:extLst>
      <p:ext uri="{BB962C8B-B14F-4D97-AF65-F5344CB8AC3E}">
        <p14:creationId xmlns:p14="http://schemas.microsoft.com/office/powerpoint/2010/main" val="2002352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eview of your QR Cod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3624" y="5615792"/>
            <a:ext cx="904056" cy="90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08301" y="4983057"/>
            <a:ext cx="1489404" cy="1489404"/>
          </a:xfrm>
          <a:prstGeom prst="rect">
            <a:avLst/>
          </a:prstGeom>
        </p:spPr>
      </p:pic>
      <p:pic>
        <p:nvPicPr>
          <p:cNvPr id="1028" name="Picture 4" descr="Preview of your QR Cod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2438" y="1858371"/>
            <a:ext cx="1109458" cy="1109458"/>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96079" y="2262875"/>
            <a:ext cx="1447800" cy="57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descr="Preview of your QR Cod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1852" y="5643730"/>
            <a:ext cx="948664" cy="94866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9" descr="Image result for book trust"/>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AutoShape 11" descr="Image result for book trust"/>
          <p:cNvSpPr>
            <a:spLocks noChangeAspect="1" noChangeArrowheads="1"/>
          </p:cNvSpPr>
          <p:nvPr/>
        </p:nvSpPr>
        <p:spPr bwMode="auto">
          <a:xfrm>
            <a:off x="1676400"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13" descr="Image result for book trust"/>
          <p:cNvSpPr>
            <a:spLocks noChangeAspect="1" noChangeArrowheads="1"/>
          </p:cNvSpPr>
          <p:nvPr/>
        </p:nvSpPr>
        <p:spPr bwMode="auto">
          <a:xfrm>
            <a:off x="1828800"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AutoShape 15" descr="Image result for book trust"/>
          <p:cNvSpPr>
            <a:spLocks noChangeAspect="1" noChangeArrowheads="1"/>
          </p:cNvSpPr>
          <p:nvPr/>
        </p:nvSpPr>
        <p:spPr bwMode="auto">
          <a:xfrm>
            <a:off x="1981200" y="312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AutoShape 17" descr="Image result for book trust"/>
          <p:cNvSpPr>
            <a:spLocks noChangeAspect="1" noChangeArrowheads="1"/>
          </p:cNvSpPr>
          <p:nvPr/>
        </p:nvSpPr>
        <p:spPr bwMode="auto">
          <a:xfrm>
            <a:off x="2133600" y="465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42" name="Picture 1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00166" y="4959479"/>
            <a:ext cx="2809774" cy="12506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AutoShape 20" descr="Image result for book trust"/>
          <p:cNvSpPr>
            <a:spLocks noChangeAspect="1" noChangeArrowheads="1"/>
          </p:cNvSpPr>
          <p:nvPr/>
        </p:nvSpPr>
        <p:spPr bwMode="auto">
          <a:xfrm>
            <a:off x="2286000" y="617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3" name="AutoShape 22" descr="Image result for book trust"/>
          <p:cNvSpPr>
            <a:spLocks noChangeAspect="1" noChangeArrowheads="1"/>
          </p:cNvSpPr>
          <p:nvPr/>
        </p:nvSpPr>
        <p:spPr bwMode="auto">
          <a:xfrm>
            <a:off x="2438400" y="769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AutoShape 24" descr="Image result for book trust"/>
          <p:cNvSpPr>
            <a:spLocks noChangeAspect="1" noChangeArrowheads="1"/>
          </p:cNvSpPr>
          <p:nvPr/>
        </p:nvSpPr>
        <p:spPr bwMode="auto">
          <a:xfrm>
            <a:off x="2590800" y="922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AutoShape 26" descr="Image result for book trust"/>
          <p:cNvSpPr>
            <a:spLocks noChangeAspect="1" noChangeArrowheads="1"/>
          </p:cNvSpPr>
          <p:nvPr/>
        </p:nvSpPr>
        <p:spPr bwMode="auto">
          <a:xfrm>
            <a:off x="2743200" y="1074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AutoShape 28" descr="Image result for book trust"/>
          <p:cNvSpPr>
            <a:spLocks noChangeAspect="1" noChangeArrowheads="1"/>
          </p:cNvSpPr>
          <p:nvPr/>
        </p:nvSpPr>
        <p:spPr bwMode="auto">
          <a:xfrm>
            <a:off x="2895600" y="1227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7" name="AutoShape 30" descr="Image result for book trust"/>
          <p:cNvSpPr>
            <a:spLocks noChangeAspect="1" noChangeArrowheads="1"/>
          </p:cNvSpPr>
          <p:nvPr/>
        </p:nvSpPr>
        <p:spPr bwMode="auto">
          <a:xfrm>
            <a:off x="3048000" y="13795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8" name="AutoShape 32" descr="Image result for book trust"/>
          <p:cNvSpPr>
            <a:spLocks noChangeAspect="1" noChangeArrowheads="1"/>
          </p:cNvSpPr>
          <p:nvPr/>
        </p:nvSpPr>
        <p:spPr bwMode="auto">
          <a:xfrm>
            <a:off x="3200400" y="1531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9" name="AutoShape 34" descr="Image result for book trust"/>
          <p:cNvSpPr>
            <a:spLocks noChangeAspect="1" noChangeArrowheads="1"/>
          </p:cNvSpPr>
          <p:nvPr/>
        </p:nvSpPr>
        <p:spPr bwMode="auto">
          <a:xfrm>
            <a:off x="3352800" y="1684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AutoShape 4" descr="Image result for literacy shed"/>
          <p:cNvSpPr>
            <a:spLocks noChangeAspect="1" noChangeArrowheads="1"/>
          </p:cNvSpPr>
          <p:nvPr/>
        </p:nvSpPr>
        <p:spPr bwMode="auto">
          <a:xfrm>
            <a:off x="3505200" y="18367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6" descr="Image result for literacy shed"/>
          <p:cNvSpPr>
            <a:spLocks noChangeAspect="1" noChangeArrowheads="1"/>
          </p:cNvSpPr>
          <p:nvPr/>
        </p:nvSpPr>
        <p:spPr bwMode="auto">
          <a:xfrm>
            <a:off x="3657600" y="19891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0" name="Picture 2" descr="Preview of your QR Cod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611339" y="4178897"/>
            <a:ext cx="895338" cy="8953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adWriteThink">
            <a:hlinkClick r:id="rId10" tooltip="ReadWriteThink"/>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43879" y="5727759"/>
            <a:ext cx="2789241" cy="43014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Children's literature centre logo"/>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608301" y="2293939"/>
            <a:ext cx="1084684" cy="1388925"/>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4" descr="Preview of your QR Code"/>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436792" y="2654202"/>
            <a:ext cx="846137" cy="846137"/>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30077" y="2435320"/>
            <a:ext cx="1880635" cy="1065019"/>
          </a:xfrm>
          <a:prstGeom prst="rect">
            <a:avLst/>
          </a:prstGeom>
        </p:spPr>
      </p:pic>
      <p:sp>
        <p:nvSpPr>
          <p:cNvPr id="27" name="TextBox 26"/>
          <p:cNvSpPr txBox="1"/>
          <p:nvPr/>
        </p:nvSpPr>
        <p:spPr>
          <a:xfrm>
            <a:off x="462691" y="1785406"/>
            <a:ext cx="1551123" cy="400110"/>
          </a:xfrm>
          <a:prstGeom prst="rect">
            <a:avLst/>
          </a:prstGeom>
          <a:noFill/>
        </p:spPr>
        <p:txBody>
          <a:bodyPr wrap="square" rtlCol="0">
            <a:spAutoFit/>
          </a:bodyPr>
          <a:lstStyle/>
          <a:p>
            <a:r>
              <a:rPr lang="en-GB" sz="1000" dirty="0">
                <a:hlinkClick r:id="rId15"/>
              </a:rPr>
              <a:t>http://www.storyarts.org/</a:t>
            </a:r>
            <a:endParaRPr lang="en-GB" sz="1000" dirty="0"/>
          </a:p>
          <a:p>
            <a:endParaRPr lang="en-GB" sz="1000" dirty="0"/>
          </a:p>
        </p:txBody>
      </p:sp>
      <p:sp>
        <p:nvSpPr>
          <p:cNvPr id="22" name="TextBox 21"/>
          <p:cNvSpPr txBox="1"/>
          <p:nvPr/>
        </p:nvSpPr>
        <p:spPr>
          <a:xfrm>
            <a:off x="696185" y="286395"/>
            <a:ext cx="4390544" cy="769441"/>
          </a:xfrm>
          <a:prstGeom prst="rect">
            <a:avLst/>
          </a:prstGeom>
          <a:noFill/>
        </p:spPr>
        <p:txBody>
          <a:bodyPr wrap="square" rtlCol="0">
            <a:spAutoFit/>
          </a:bodyPr>
          <a:lstStyle/>
          <a:p>
            <a:r>
              <a:rPr lang="en-GB" sz="4400" b="1" dirty="0">
                <a:solidFill>
                  <a:schemeClr val="accent1"/>
                </a:solidFill>
                <a:latin typeface="Comic Sans MS" panose="030F0702030302020204" pitchFamily="66" charset="0"/>
              </a:rPr>
              <a:t>Useful links</a:t>
            </a:r>
          </a:p>
        </p:txBody>
      </p:sp>
      <p:pic>
        <p:nvPicPr>
          <p:cNvPr id="2" name="Picture 1" descr="A computer screen shot of a blue background&#10;&#10;Description automatically generated">
            <a:extLst>
              <a:ext uri="{FF2B5EF4-FFF2-40B4-BE49-F238E27FC236}">
                <a16:creationId xmlns:a16="http://schemas.microsoft.com/office/drawing/2014/main" id="{C34145CC-0E2C-0CF3-EB29-41C3C38F42EB}"/>
              </a:ext>
            </a:extLst>
          </p:cNvPr>
          <p:cNvPicPr>
            <a:picLocks noChangeAspect="1"/>
          </p:cNvPicPr>
          <p:nvPr/>
        </p:nvPicPr>
        <p:blipFill rotWithShape="1">
          <a:blip r:embed="rId16">
            <a:extLst>
              <a:ext uri="{28A0092B-C50C-407E-A947-70E740481C1C}">
                <a14:useLocalDpi xmlns:a14="http://schemas.microsoft.com/office/drawing/2010/main" val="0"/>
              </a:ext>
            </a:extLst>
          </a:blip>
          <a:srcRect l="44043" t="38217" r="30494" b="45864"/>
          <a:stretch/>
        </p:blipFill>
        <p:spPr>
          <a:xfrm>
            <a:off x="9611339" y="326630"/>
            <a:ext cx="2104498" cy="877145"/>
          </a:xfrm>
          <a:prstGeom prst="rect">
            <a:avLst/>
          </a:prstGeom>
        </p:spPr>
      </p:pic>
    </p:spTree>
    <p:extLst>
      <p:ext uri="{BB962C8B-B14F-4D97-AF65-F5344CB8AC3E}">
        <p14:creationId xmlns:p14="http://schemas.microsoft.com/office/powerpoint/2010/main" val="2239858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495096"/>
            <a:ext cx="4368602" cy="921159"/>
          </a:xfrm>
        </p:spPr>
        <p:txBody>
          <a:bodyPr vert="horz" lIns="91440" tIns="45720" rIns="91440" bIns="45720" rtlCol="0" anchor="b">
            <a:normAutofit/>
          </a:bodyPr>
          <a:lstStyle/>
          <a:p>
            <a:r>
              <a:rPr lang="en-US" sz="5400" b="1" dirty="0">
                <a:solidFill>
                  <a:schemeClr val="accent1"/>
                </a:solidFill>
                <a:latin typeface="Comic Sans MS" panose="030F0702030302020204" pitchFamily="66" charset="0"/>
              </a:rPr>
              <a:t>References</a:t>
            </a:r>
          </a:p>
        </p:txBody>
      </p:sp>
      <p:sp>
        <p:nvSpPr>
          <p:cNvPr id="6" name="TextBox 5">
            <a:extLst>
              <a:ext uri="{FF2B5EF4-FFF2-40B4-BE49-F238E27FC236}">
                <a16:creationId xmlns:a16="http://schemas.microsoft.com/office/drawing/2014/main" id="{12B5E648-E335-8F8F-07A1-E3510725D0EE}"/>
              </a:ext>
            </a:extLst>
          </p:cNvPr>
          <p:cNvSpPr txBox="1"/>
          <p:nvPr/>
        </p:nvSpPr>
        <p:spPr>
          <a:xfrm>
            <a:off x="640080" y="2872899"/>
            <a:ext cx="4243589" cy="3320668"/>
          </a:xfrm>
          <a:prstGeom prst="rect">
            <a:avLst/>
          </a:prstGeom>
        </p:spPr>
        <p:txBody>
          <a:bodyPr vert="horz" lIns="91440" tIns="45720" rIns="91440" bIns="45720" rtlCol="0">
            <a:normAutofit/>
          </a:bodyPr>
          <a:lstStyle/>
          <a:p>
            <a:pPr lvl="0">
              <a:lnSpc>
                <a:spcPct val="150000"/>
              </a:lnSpc>
            </a:pPr>
            <a:r>
              <a:rPr lang="en-US" sz="1600" dirty="0"/>
              <a:t>Gamble, N. (202 ) </a:t>
            </a:r>
            <a:r>
              <a:rPr lang="en-US" sz="1600" i="1" dirty="0"/>
              <a:t>Exploring Children’s Literature</a:t>
            </a:r>
            <a:r>
              <a:rPr lang="en-US" sz="1600" dirty="0"/>
              <a:t>. Sage: London.</a:t>
            </a:r>
          </a:p>
          <a:p>
            <a:pPr lvl="0">
              <a:lnSpc>
                <a:spcPct val="150000"/>
              </a:lnSpc>
            </a:pPr>
            <a:r>
              <a:rPr lang="en-GB" sz="1600" dirty="0" err="1"/>
              <a:t>Spufford</a:t>
            </a:r>
            <a:r>
              <a:rPr lang="en-GB" sz="1600" dirty="0"/>
              <a:t>, F. (2003) </a:t>
            </a:r>
            <a:r>
              <a:rPr lang="en-GB" sz="1600" i="1" dirty="0"/>
              <a:t>The child that books built.</a:t>
            </a:r>
            <a:r>
              <a:rPr lang="en-GB" sz="1600" dirty="0"/>
              <a:t> London: Faber and Faber.</a:t>
            </a:r>
            <a:endParaRPr lang="en-US" sz="1500" dirty="0"/>
          </a:p>
        </p:txBody>
      </p:sp>
      <p:pic>
        <p:nvPicPr>
          <p:cNvPr id="7" name="Picture 6" descr="A row of colorful books&#10;&#10;Description automatically generated">
            <a:extLst>
              <a:ext uri="{FF2B5EF4-FFF2-40B4-BE49-F238E27FC236}">
                <a16:creationId xmlns:a16="http://schemas.microsoft.com/office/drawing/2014/main" id="{B79A2ABE-3879-DB96-2326-28B176AA8EBE}"/>
              </a:ext>
            </a:extLst>
          </p:cNvPr>
          <p:cNvPicPr>
            <a:picLocks noChangeAspect="1"/>
          </p:cNvPicPr>
          <p:nvPr/>
        </p:nvPicPr>
        <p:blipFill>
          <a:blip r:embed="rId3">
            <a:extLst>
              <a:ext uri="{837473B0-CC2E-450A-ABE3-18F120FF3D39}">
                <a1611:picAttrSrcUrl xmlns:a1611="http://schemas.microsoft.com/office/drawing/2016/11/main" r:id="rId4"/>
              </a:ext>
            </a:extLst>
          </a:blip>
          <a:srcRect l="23241" r="26608"/>
          <a:stretch>
            <a:fillRect/>
          </a:stretch>
        </p:blipFill>
        <p:spPr>
          <a:xfrm>
            <a:off x="4751514" y="10"/>
            <a:ext cx="680040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179CFD5C-3386-2774-A9E4-6B03D6391F36}"/>
              </a:ext>
            </a:extLst>
          </p:cNvPr>
          <p:cNvSpPr txBox="1"/>
          <p:nvPr/>
        </p:nvSpPr>
        <p:spPr>
          <a:xfrm>
            <a:off x="4061722" y="1578366"/>
            <a:ext cx="7665057" cy="1077218"/>
          </a:xfrm>
          <a:prstGeom prst="rect">
            <a:avLst/>
          </a:prstGeom>
          <a:noFill/>
        </p:spPr>
        <p:txBody>
          <a:bodyPr wrap="square" rtlCol="0">
            <a:spAutoFit/>
          </a:bodyPr>
          <a:lstStyle/>
          <a:p>
            <a:pPr>
              <a:spcAft>
                <a:spcPts val="600"/>
              </a:spcAft>
            </a:pPr>
            <a:endParaRPr lang="en-GB">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a:p>
        </p:txBody>
      </p:sp>
      <p:pic>
        <p:nvPicPr>
          <p:cNvPr id="3" name="Picture 2" descr="A computer screen shot of a blue background&#10;&#10;Description automatically generated">
            <a:extLst>
              <a:ext uri="{FF2B5EF4-FFF2-40B4-BE49-F238E27FC236}">
                <a16:creationId xmlns:a16="http://schemas.microsoft.com/office/drawing/2014/main" id="{522B8F4E-702F-0D2D-ECFB-1FAC06E3A15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534864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97A0BF-8E73-4EDC-A3BD-0F3A20535BE1}"/>
              </a:ext>
            </a:extLst>
          </p:cNvPr>
          <p:cNvSpPr txBox="1"/>
          <p:nvPr/>
        </p:nvSpPr>
        <p:spPr>
          <a:xfrm>
            <a:off x="8083212" y="5340644"/>
            <a:ext cx="4242326" cy="1862048"/>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a:t>
            </a:r>
            <a:endParaRPr lang="en-GB" sz="3200" kern="1200" dirty="0">
              <a:solidFill>
                <a:schemeClr val="tx1"/>
              </a:solidFill>
              <a:latin typeface="Comic Sans MS" panose="030F0702030302020204" pitchFamily="66" charset="0"/>
            </a:endParaRPr>
          </a:p>
          <a:p>
            <a:pPr algn="ctr">
              <a:spcAft>
                <a:spcPts val="600"/>
              </a:spcAft>
            </a:pP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2589494" y="2839537"/>
            <a:ext cx="3506506" cy="3506506"/>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6704" y="1383908"/>
            <a:ext cx="2621430" cy="3487973"/>
          </a:xfrm>
          <a:prstGeom prst="rect">
            <a:avLst/>
          </a:prstGeom>
          <a:ln w="76200">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8CF8E76D-EBB0-648D-933C-9162058C3ED7}"/>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323175" y="172642"/>
            <a:ext cx="2104498" cy="877145"/>
          </a:xfrm>
          <a:prstGeom prst="rect">
            <a:avLst/>
          </a:prstGeom>
        </p:spPr>
      </p:pic>
      <p:sp>
        <p:nvSpPr>
          <p:cNvPr id="4" name="TextBox 3">
            <a:extLst>
              <a:ext uri="{FF2B5EF4-FFF2-40B4-BE49-F238E27FC236}">
                <a16:creationId xmlns:a16="http://schemas.microsoft.com/office/drawing/2014/main" id="{28C06F5B-E006-F932-05BE-682EF64FF1AE}"/>
              </a:ext>
            </a:extLst>
          </p:cNvPr>
          <p:cNvSpPr txBox="1"/>
          <p:nvPr/>
        </p:nvSpPr>
        <p:spPr>
          <a:xfrm>
            <a:off x="856489" y="699471"/>
            <a:ext cx="6759863" cy="1569660"/>
          </a:xfrm>
          <a:prstGeom prst="rect">
            <a:avLst/>
          </a:prstGeom>
          <a:noFill/>
        </p:spPr>
        <p:txBody>
          <a:bodyPr wrap="square" rtlCol="0">
            <a:spAutoFit/>
          </a:bodyPr>
          <a:lstStyle/>
          <a:p>
            <a:pPr algn="ctr" defTabSz="548640">
              <a:spcAft>
                <a:spcPts val="600"/>
              </a:spcAft>
            </a:pPr>
            <a:r>
              <a:rPr lang="en-GB" sz="3200" b="1" dirty="0">
                <a:solidFill>
                  <a:schemeClr val="accent1"/>
                </a:solidFill>
                <a:latin typeface="Comic Sans MS" panose="030F0702030302020204" pitchFamily="66" charset="0"/>
              </a:rPr>
              <a:t>Please get in touch if you would like to discuss anything from today’s lecture</a:t>
            </a:r>
            <a:endParaRPr lang="en-GB" b="1" kern="1200" dirty="0">
              <a:solidFill>
                <a:schemeClr val="accent1"/>
              </a:solidFill>
              <a:latin typeface="Comic Sans MS" panose="030F0702030302020204" pitchFamily="66" charset="0"/>
            </a:endParaRPr>
          </a:p>
        </p:txBody>
      </p:sp>
    </p:spTree>
    <p:extLst>
      <p:ext uri="{BB962C8B-B14F-4D97-AF65-F5344CB8AC3E}">
        <p14:creationId xmlns:p14="http://schemas.microsoft.com/office/powerpoint/2010/main" val="26959531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1234</Words>
  <Application>Microsoft Office PowerPoint</Application>
  <PresentationFormat>Widescreen</PresentationFormat>
  <Paragraphs>104</Paragraphs>
  <Slides>18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Comic Sans MS</vt:lpstr>
      <vt:lpstr>Office Theme</vt:lpstr>
      <vt:lpstr>Literature fires imagination and inspires creativity </vt:lpstr>
      <vt:lpstr>PowerPoint Presentation</vt:lpstr>
      <vt:lpstr>PowerPoint Presentation</vt:lpstr>
      <vt:lpstr>Today we are going to focus upon ……</vt:lpstr>
      <vt:lpstr>What can literature give children?</vt:lpstr>
      <vt:lpstr>Why is literature important?</vt:lpstr>
      <vt:lpstr>Why is literature important?</vt:lpstr>
      <vt:lpstr>The way you tell or read a story can make a big difference</vt:lpstr>
      <vt:lpstr>PowerPoint Presentation</vt:lpstr>
      <vt:lpstr>Don’t forget poetry!</vt:lpstr>
      <vt:lpstr>What makes a good story book? What do you think?</vt:lpstr>
      <vt:lpstr>PowerPoint Presentation</vt:lpstr>
      <vt:lpstr>Welsh writers and more</vt:lpstr>
      <vt:lpstr>Books available in both languages</vt:lpstr>
      <vt:lpstr>Books to promote inclusion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486</cp:revision>
  <cp:lastPrinted>2018-09-10T13:53:57Z</cp:lastPrinted>
  <dcterms:created xsi:type="dcterms:W3CDTF">2018-06-19T15:42:58Z</dcterms:created>
  <dcterms:modified xsi:type="dcterms:W3CDTF">2026-09-09T13:15:40Z</dcterms:modified>
</cp:coreProperties>
</file>