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League Spartan" charset="1" panose="00000800000000000000"/>
      <p:regular r:id="rId17"/>
    </p:embeddedFont>
    <p:embeddedFont>
      <p:font typeface="Glacial Indifference Bold" charset="1" panose="00000800000000000000"/>
      <p:regular r:id="rId18"/>
    </p:embeddedFont>
    <p:embeddedFont>
      <p:font typeface="Glacial Indifference" charset="1" panose="00000000000000000000"/>
      <p:regular r:id="rId19"/>
    </p:embeddedFont>
    <p:embeddedFont>
      <p:font typeface="Canva Sans" charset="1" panose="020B0503030501040103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8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9.png" Type="http://schemas.openxmlformats.org/officeDocument/2006/relationships/image"/><Relationship Id="rId5" Target="../media/image10.png" Type="http://schemas.openxmlformats.org/officeDocument/2006/relationships/image"/><Relationship Id="rId6" Target="../media/image11.png" Type="http://schemas.openxmlformats.org/officeDocument/2006/relationships/image"/><Relationship Id="rId7" Target="../media/image12.png" Type="http://schemas.openxmlformats.org/officeDocument/2006/relationships/image"/><Relationship Id="rId8" Target="../media/image13.png" Type="http://schemas.openxmlformats.org/officeDocument/2006/relationships/image"/><Relationship Id="rId9" Target="../media/image14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png" Type="http://schemas.openxmlformats.org/officeDocument/2006/relationships/image"/><Relationship Id="rId4" Target="../media/image19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2.png" Type="http://schemas.openxmlformats.org/officeDocument/2006/relationships/image"/><Relationship Id="rId5" Target="../media/image23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4.png" Type="http://schemas.openxmlformats.org/officeDocument/2006/relationships/image"/><Relationship Id="rId5" Target="../media/image25.svg" Type="http://schemas.openxmlformats.org/officeDocument/2006/relationships/image"/><Relationship Id="rId6" Target="../media/image6.png" Type="http://schemas.openxmlformats.org/officeDocument/2006/relationships/image"/><Relationship Id="rId7" Target="../media/image7.svg" Type="http://schemas.openxmlformats.org/officeDocument/2006/relationships/image"/><Relationship Id="rId8" Target="../media/image20.png" Type="http://schemas.openxmlformats.org/officeDocument/2006/relationships/image"/><Relationship Id="rId9" Target="../media/image21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28.png" Type="http://schemas.openxmlformats.org/officeDocument/2006/relationships/image"/><Relationship Id="rId5" Target="../media/image29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28700" y="7249279"/>
            <a:ext cx="8673665" cy="1190566"/>
            <a:chOff x="0" y="0"/>
            <a:chExt cx="2284422" cy="313565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284422" cy="313565"/>
            </a:xfrm>
            <a:custGeom>
              <a:avLst/>
              <a:gdLst/>
              <a:ahLst/>
              <a:cxnLst/>
              <a:rect r="r" b="b" t="t" l="l"/>
              <a:pathLst>
                <a:path h="313565" w="2284422">
                  <a:moveTo>
                    <a:pt x="0" y="0"/>
                  </a:moveTo>
                  <a:lnTo>
                    <a:pt x="2284422" y="0"/>
                  </a:lnTo>
                  <a:lnTo>
                    <a:pt x="2284422" y="313565"/>
                  </a:lnTo>
                  <a:lnTo>
                    <a:pt x="0" y="313565"/>
                  </a:lnTo>
                  <a:close/>
                </a:path>
              </a:pathLst>
            </a:custGeom>
            <a:solidFill>
              <a:srgbClr val="65010E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284422" cy="3611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-1984643">
            <a:off x="9480548" y="7978674"/>
            <a:ext cx="876095" cy="1295302"/>
          </a:xfrm>
          <a:custGeom>
            <a:avLst/>
            <a:gdLst/>
            <a:ahLst/>
            <a:cxnLst/>
            <a:rect r="r" b="b" t="t" l="l"/>
            <a:pathLst>
              <a:path h="1295302" w="876095">
                <a:moveTo>
                  <a:pt x="0" y="0"/>
                </a:moveTo>
                <a:lnTo>
                  <a:pt x="876095" y="0"/>
                </a:lnTo>
                <a:lnTo>
                  <a:pt x="876095" y="1295302"/>
                </a:lnTo>
                <a:lnTo>
                  <a:pt x="0" y="12953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279558" y="1084721"/>
            <a:ext cx="7883570" cy="8569098"/>
          </a:xfrm>
          <a:custGeom>
            <a:avLst/>
            <a:gdLst/>
            <a:ahLst/>
            <a:cxnLst/>
            <a:rect r="r" b="b" t="t" l="l"/>
            <a:pathLst>
              <a:path h="8569098" w="7883570">
                <a:moveTo>
                  <a:pt x="0" y="0"/>
                </a:moveTo>
                <a:lnTo>
                  <a:pt x="7883570" y="0"/>
                </a:lnTo>
                <a:lnTo>
                  <a:pt x="7883570" y="8569098"/>
                </a:lnTo>
                <a:lnTo>
                  <a:pt x="0" y="85690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28700" y="1750625"/>
            <a:ext cx="1279064" cy="1281394"/>
          </a:xfrm>
          <a:custGeom>
            <a:avLst/>
            <a:gdLst/>
            <a:ahLst/>
            <a:cxnLst/>
            <a:rect r="r" b="b" t="t" l="l"/>
            <a:pathLst>
              <a:path h="1281394" w="1279064">
                <a:moveTo>
                  <a:pt x="0" y="0"/>
                </a:moveTo>
                <a:lnTo>
                  <a:pt x="1279064" y="0"/>
                </a:lnTo>
                <a:lnTo>
                  <a:pt x="1279064" y="1281394"/>
                </a:lnTo>
                <a:lnTo>
                  <a:pt x="0" y="128139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028700" y="3346344"/>
            <a:ext cx="14400243" cy="3195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882"/>
              </a:lnSpc>
              <a:spcBef>
                <a:spcPct val="0"/>
              </a:spcBef>
            </a:pPr>
            <a:r>
              <a:rPr lang="en-US" b="true" sz="920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Porto</a:t>
            </a:r>
          </a:p>
          <a:p>
            <a:pPr algn="l" marL="0" indent="0" lvl="0">
              <a:lnSpc>
                <a:spcPts val="12882"/>
              </a:lnSpc>
              <a:spcBef>
                <a:spcPct val="0"/>
              </a:spcBef>
            </a:pPr>
            <a:r>
              <a:rPr lang="en-US" b="true" sz="920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Flame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008767" y="4713923"/>
            <a:ext cx="9245504" cy="2086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367"/>
              </a:lnSpc>
              <a:spcBef>
                <a:spcPct val="0"/>
              </a:spcBef>
            </a:pPr>
            <a:r>
              <a:rPr lang="en-US" b="true" sz="5976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Sustainable</a:t>
            </a:r>
          </a:p>
          <a:p>
            <a:pPr algn="l" marL="0" indent="0" lvl="0">
              <a:lnSpc>
                <a:spcPts val="8367"/>
              </a:lnSpc>
              <a:spcBef>
                <a:spcPct val="0"/>
              </a:spcBef>
            </a:pPr>
            <a:r>
              <a:rPr lang="en-US" b="true" sz="5976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Portuguese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456413" y="981075"/>
            <a:ext cx="2442152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3550183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August 4, 2026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702365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Maria da Silva | 2510495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92068" y="7386227"/>
            <a:ext cx="8439452" cy="8214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699"/>
              </a:lnSpc>
              <a:spcBef>
                <a:spcPct val="0"/>
              </a:spcBef>
            </a:pPr>
            <a:r>
              <a:rPr lang="en-US" sz="4785">
                <a:solidFill>
                  <a:srgbClr val="FEF7F2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READY MEALS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9589757" y="2054489"/>
            <a:ext cx="10038980" cy="6788860"/>
          </a:xfrm>
          <a:custGeom>
            <a:avLst/>
            <a:gdLst/>
            <a:ahLst/>
            <a:cxnLst/>
            <a:rect r="r" b="b" t="t" l="l"/>
            <a:pathLst>
              <a:path h="6788860" w="10038980">
                <a:moveTo>
                  <a:pt x="0" y="0"/>
                </a:moveTo>
                <a:lnTo>
                  <a:pt x="10038981" y="0"/>
                </a:lnTo>
                <a:lnTo>
                  <a:pt x="10038981" y="6788861"/>
                </a:lnTo>
                <a:lnTo>
                  <a:pt x="0" y="678886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56413" y="1000125"/>
            <a:ext cx="2442152" cy="273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255"/>
              </a:lnSpc>
              <a:spcBef>
                <a:spcPct val="0"/>
              </a:spcBef>
            </a:pPr>
            <a:r>
              <a:rPr lang="en-US" sz="16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550183" y="1000125"/>
            <a:ext cx="3709117" cy="273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255"/>
              </a:lnSpc>
              <a:spcBef>
                <a:spcPct val="0"/>
              </a:spcBef>
            </a:pPr>
            <a:r>
              <a:rPr lang="en-US" sz="16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02365" y="1000125"/>
            <a:ext cx="3709117" cy="273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255"/>
              </a:lnSpc>
              <a:spcBef>
                <a:spcPct val="0"/>
              </a:spcBef>
            </a:pPr>
            <a:r>
              <a:rPr lang="en-US" sz="16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1802523"/>
            <a:ext cx="10880367" cy="14187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577"/>
              </a:lnSpc>
              <a:spcBef>
                <a:spcPct val="0"/>
              </a:spcBef>
            </a:pPr>
            <a:r>
              <a:rPr lang="en-US" b="true" sz="8269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Executive Summary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3538613"/>
            <a:ext cx="8480247" cy="10718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70"/>
              </a:lnSpc>
              <a:spcBef>
                <a:spcPct val="0"/>
              </a:spcBef>
            </a:pPr>
            <a:r>
              <a:rPr lang="en-US" sz="205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 is a mobile food truck delivering authentic Portuguese peri-peri chicken, rice bowls, wraps, salads, and sides to high-traffic urban locations across the UK.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5810554"/>
            <a:ext cx="8673665" cy="27908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150"/>
              </a:lnSpc>
            </a:pPr>
            <a:r>
              <a:rPr lang="en-US" sz="225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Our business is built on three pillars: authenticity, sustainability, and accessibility. We use compostable packaging, source ingredients locally, and minimise food waste through careful stock management. Our target market — students, office workers, and families aged 18–50 — seeks convenient, fresh, and affordable international cuisine. To launch operations and achieve scalable growth, Porto Flame requires £50,000 in start-up funding.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786291" y="4928553"/>
            <a:ext cx="2715419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Your paragraph text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4579685" y="3576713"/>
            <a:ext cx="3905043" cy="3905043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5599" y="0"/>
                  </a:moveTo>
                  <a:lnTo>
                    <a:pt x="767201" y="0"/>
                  </a:lnTo>
                  <a:cubicBezTo>
                    <a:pt x="779295" y="0"/>
                    <a:pt x="790893" y="4804"/>
                    <a:pt x="799445" y="13355"/>
                  </a:cubicBezTo>
                  <a:cubicBezTo>
                    <a:pt x="807996" y="21907"/>
                    <a:pt x="812800" y="33505"/>
                    <a:pt x="812800" y="45599"/>
                  </a:cubicBezTo>
                  <a:lnTo>
                    <a:pt x="812800" y="767201"/>
                  </a:lnTo>
                  <a:cubicBezTo>
                    <a:pt x="812800" y="779295"/>
                    <a:pt x="807996" y="790893"/>
                    <a:pt x="799445" y="799445"/>
                  </a:cubicBezTo>
                  <a:cubicBezTo>
                    <a:pt x="790893" y="807996"/>
                    <a:pt x="779295" y="812800"/>
                    <a:pt x="767201" y="812800"/>
                  </a:cubicBezTo>
                  <a:lnTo>
                    <a:pt x="45599" y="812800"/>
                  </a:lnTo>
                  <a:cubicBezTo>
                    <a:pt x="33505" y="812800"/>
                    <a:pt x="21907" y="807996"/>
                    <a:pt x="13355" y="799445"/>
                  </a:cubicBezTo>
                  <a:cubicBezTo>
                    <a:pt x="4804" y="790893"/>
                    <a:pt x="0" y="779295"/>
                    <a:pt x="0" y="767201"/>
                  </a:cubicBezTo>
                  <a:lnTo>
                    <a:pt x="0" y="45599"/>
                  </a:lnTo>
                  <a:cubicBezTo>
                    <a:pt x="0" y="33505"/>
                    <a:pt x="4804" y="21907"/>
                    <a:pt x="13355" y="13355"/>
                  </a:cubicBezTo>
                  <a:cubicBezTo>
                    <a:pt x="21907" y="4804"/>
                    <a:pt x="33505" y="0"/>
                    <a:pt x="45599" y="0"/>
                  </a:cubicBezTo>
                  <a:close/>
                </a:path>
              </a:pathLst>
            </a:custGeom>
            <a:blipFill>
              <a:blip r:embed="rId4"/>
              <a:stretch>
                <a:fillRect l="0" t="0" r="0" b="0"/>
              </a:stretch>
            </a:blipFill>
            <a:ln w="38100" cap="rnd">
              <a:solidFill>
                <a:srgbClr val="65010E"/>
              </a:solidFill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0511376" y="4283528"/>
            <a:ext cx="3905043" cy="3905043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5599" y="0"/>
                  </a:moveTo>
                  <a:lnTo>
                    <a:pt x="767201" y="0"/>
                  </a:lnTo>
                  <a:cubicBezTo>
                    <a:pt x="779295" y="0"/>
                    <a:pt x="790893" y="4804"/>
                    <a:pt x="799445" y="13355"/>
                  </a:cubicBezTo>
                  <a:cubicBezTo>
                    <a:pt x="807996" y="21907"/>
                    <a:pt x="812800" y="33505"/>
                    <a:pt x="812800" y="45599"/>
                  </a:cubicBezTo>
                  <a:lnTo>
                    <a:pt x="812800" y="767201"/>
                  </a:lnTo>
                  <a:cubicBezTo>
                    <a:pt x="812800" y="779295"/>
                    <a:pt x="807996" y="790893"/>
                    <a:pt x="799445" y="799445"/>
                  </a:cubicBezTo>
                  <a:cubicBezTo>
                    <a:pt x="790893" y="807996"/>
                    <a:pt x="779295" y="812800"/>
                    <a:pt x="767201" y="812800"/>
                  </a:cubicBezTo>
                  <a:lnTo>
                    <a:pt x="45599" y="812800"/>
                  </a:lnTo>
                  <a:cubicBezTo>
                    <a:pt x="33505" y="812800"/>
                    <a:pt x="21907" y="807996"/>
                    <a:pt x="13355" y="799445"/>
                  </a:cubicBezTo>
                  <a:cubicBezTo>
                    <a:pt x="4804" y="790893"/>
                    <a:pt x="0" y="779295"/>
                    <a:pt x="0" y="767201"/>
                  </a:cubicBezTo>
                  <a:lnTo>
                    <a:pt x="0" y="45599"/>
                  </a:lnTo>
                  <a:cubicBezTo>
                    <a:pt x="0" y="33505"/>
                    <a:pt x="4804" y="21907"/>
                    <a:pt x="13355" y="13355"/>
                  </a:cubicBezTo>
                  <a:cubicBezTo>
                    <a:pt x="21907" y="4804"/>
                    <a:pt x="33505" y="0"/>
                    <a:pt x="45599" y="0"/>
                  </a:cubicBez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  <a:ln w="38100" cap="rnd">
              <a:solidFill>
                <a:srgbClr val="65010E"/>
              </a:solidFill>
              <a:prstDash val="solid"/>
              <a:round/>
            </a:ln>
          </p:spPr>
        </p:sp>
      </p:grpSp>
      <p:grpSp>
        <p:nvGrpSpPr>
          <p:cNvPr name="Group 8" id="8"/>
          <p:cNvGrpSpPr/>
          <p:nvPr/>
        </p:nvGrpSpPr>
        <p:grpSpPr>
          <a:xfrm rot="0">
            <a:off x="14579685" y="7655113"/>
            <a:ext cx="3905043" cy="2814097"/>
            <a:chOff x="0" y="0"/>
            <a:chExt cx="812800" cy="585729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585729"/>
            </a:xfrm>
            <a:custGeom>
              <a:avLst/>
              <a:gdLst/>
              <a:ahLst/>
              <a:cxnLst/>
              <a:rect r="r" b="b" t="t" l="l"/>
              <a:pathLst>
                <a:path h="585729" w="812800">
                  <a:moveTo>
                    <a:pt x="45599" y="0"/>
                  </a:moveTo>
                  <a:lnTo>
                    <a:pt x="767201" y="0"/>
                  </a:lnTo>
                  <a:cubicBezTo>
                    <a:pt x="779295" y="0"/>
                    <a:pt x="790893" y="4804"/>
                    <a:pt x="799445" y="13355"/>
                  </a:cubicBezTo>
                  <a:cubicBezTo>
                    <a:pt x="807996" y="21907"/>
                    <a:pt x="812800" y="33505"/>
                    <a:pt x="812800" y="45599"/>
                  </a:cubicBezTo>
                  <a:lnTo>
                    <a:pt x="812800" y="540131"/>
                  </a:lnTo>
                  <a:cubicBezTo>
                    <a:pt x="812800" y="552224"/>
                    <a:pt x="807996" y="563822"/>
                    <a:pt x="799445" y="572374"/>
                  </a:cubicBezTo>
                  <a:cubicBezTo>
                    <a:pt x="790893" y="580925"/>
                    <a:pt x="779295" y="585729"/>
                    <a:pt x="767201" y="585729"/>
                  </a:cubicBezTo>
                  <a:lnTo>
                    <a:pt x="45599" y="585729"/>
                  </a:lnTo>
                  <a:cubicBezTo>
                    <a:pt x="33505" y="585729"/>
                    <a:pt x="21907" y="580925"/>
                    <a:pt x="13355" y="572374"/>
                  </a:cubicBezTo>
                  <a:cubicBezTo>
                    <a:pt x="4804" y="563822"/>
                    <a:pt x="0" y="552224"/>
                    <a:pt x="0" y="540131"/>
                  </a:cubicBezTo>
                  <a:lnTo>
                    <a:pt x="0" y="45599"/>
                  </a:lnTo>
                  <a:cubicBezTo>
                    <a:pt x="0" y="33505"/>
                    <a:pt x="4804" y="21907"/>
                    <a:pt x="13355" y="13355"/>
                  </a:cubicBezTo>
                  <a:cubicBezTo>
                    <a:pt x="21907" y="4804"/>
                    <a:pt x="33505" y="0"/>
                    <a:pt x="45599" y="0"/>
                  </a:cubicBezTo>
                  <a:close/>
                </a:path>
              </a:pathLst>
            </a:custGeom>
            <a:blipFill>
              <a:blip r:embed="rId6"/>
              <a:stretch>
                <a:fillRect l="-43" t="0" r="-43" b="0"/>
              </a:stretch>
            </a:blipFill>
            <a:ln w="38100" cap="rnd">
              <a:solidFill>
                <a:srgbClr val="65010E"/>
              </a:solidFill>
              <a:prstDash val="solid"/>
              <a:round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10511376" y="8361928"/>
            <a:ext cx="3905043" cy="2223913"/>
            <a:chOff x="0" y="0"/>
            <a:chExt cx="812800" cy="46288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462888"/>
            </a:xfrm>
            <a:custGeom>
              <a:avLst/>
              <a:gdLst/>
              <a:ahLst/>
              <a:cxnLst/>
              <a:rect r="r" b="b" t="t" l="l"/>
              <a:pathLst>
                <a:path h="462888" w="812800">
                  <a:moveTo>
                    <a:pt x="45599" y="0"/>
                  </a:moveTo>
                  <a:lnTo>
                    <a:pt x="767201" y="0"/>
                  </a:lnTo>
                  <a:cubicBezTo>
                    <a:pt x="779295" y="0"/>
                    <a:pt x="790893" y="4804"/>
                    <a:pt x="799445" y="13355"/>
                  </a:cubicBezTo>
                  <a:cubicBezTo>
                    <a:pt x="807996" y="21907"/>
                    <a:pt x="812800" y="33505"/>
                    <a:pt x="812800" y="45599"/>
                  </a:cubicBezTo>
                  <a:lnTo>
                    <a:pt x="812800" y="417289"/>
                  </a:lnTo>
                  <a:cubicBezTo>
                    <a:pt x="812800" y="429383"/>
                    <a:pt x="807996" y="440981"/>
                    <a:pt x="799445" y="449532"/>
                  </a:cubicBezTo>
                  <a:cubicBezTo>
                    <a:pt x="790893" y="458084"/>
                    <a:pt x="779295" y="462888"/>
                    <a:pt x="767201" y="462888"/>
                  </a:cubicBezTo>
                  <a:lnTo>
                    <a:pt x="45599" y="462888"/>
                  </a:lnTo>
                  <a:cubicBezTo>
                    <a:pt x="33505" y="462888"/>
                    <a:pt x="21907" y="458084"/>
                    <a:pt x="13355" y="449532"/>
                  </a:cubicBezTo>
                  <a:cubicBezTo>
                    <a:pt x="4804" y="440981"/>
                    <a:pt x="0" y="429383"/>
                    <a:pt x="0" y="417289"/>
                  </a:cubicBezTo>
                  <a:lnTo>
                    <a:pt x="0" y="45599"/>
                  </a:lnTo>
                  <a:cubicBezTo>
                    <a:pt x="0" y="33505"/>
                    <a:pt x="4804" y="21907"/>
                    <a:pt x="13355" y="13355"/>
                  </a:cubicBezTo>
                  <a:cubicBezTo>
                    <a:pt x="21907" y="4804"/>
                    <a:pt x="33505" y="0"/>
                    <a:pt x="45599" y="0"/>
                  </a:cubicBezTo>
                  <a:close/>
                </a:path>
              </a:pathLst>
            </a:custGeom>
            <a:blipFill>
              <a:blip r:embed="rId7"/>
              <a:stretch>
                <a:fillRect l="0" t="-44" r="0" b="-44"/>
              </a:stretch>
            </a:blipFill>
            <a:ln w="38100" cap="rnd">
              <a:solidFill>
                <a:srgbClr val="65010E"/>
              </a:solidFill>
              <a:prstDash val="solid"/>
              <a:round/>
            </a:ln>
          </p:spPr>
        </p:sp>
      </p:grpSp>
      <p:sp>
        <p:nvSpPr>
          <p:cNvPr name="Freeform 12" id="12"/>
          <p:cNvSpPr/>
          <p:nvPr/>
        </p:nvSpPr>
        <p:spPr>
          <a:xfrm flipH="false" flipV="true" rot="0">
            <a:off x="6479413" y="9027126"/>
            <a:ext cx="2886728" cy="1442083"/>
          </a:xfrm>
          <a:custGeom>
            <a:avLst/>
            <a:gdLst/>
            <a:ahLst/>
            <a:cxnLst/>
            <a:rect r="r" b="b" t="t" l="l"/>
            <a:pathLst>
              <a:path h="1442083" w="2886728">
                <a:moveTo>
                  <a:pt x="0" y="1442084"/>
                </a:moveTo>
                <a:lnTo>
                  <a:pt x="2886728" y="1442084"/>
                </a:lnTo>
                <a:lnTo>
                  <a:pt x="2886728" y="0"/>
                </a:lnTo>
                <a:lnTo>
                  <a:pt x="0" y="0"/>
                </a:lnTo>
                <a:lnTo>
                  <a:pt x="0" y="1442084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140448" y="1831098"/>
            <a:ext cx="13123834" cy="11852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9748"/>
              </a:lnSpc>
              <a:spcBef>
                <a:spcPct val="0"/>
              </a:spcBef>
            </a:pPr>
            <a:r>
              <a:rPr lang="en-US" b="true" sz="6963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Business Concept &amp; Products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456413" y="981075"/>
            <a:ext cx="2442152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3550183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www.reallygreatsite.com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702365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28700" y="3510038"/>
            <a:ext cx="8115300" cy="49486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917"/>
              </a:lnSpc>
            </a:pPr>
            <a:r>
              <a:rPr lang="en-US" sz="27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 offers freshly prepared Portuguese cuisine using authentic recipes and quality ingredients. Our menu features flame-grilled peri-peri chicken meals, hearty rice bowls, wraps, fresh salads, and traditional Portuguese sides.</a:t>
            </a:r>
          </a:p>
          <a:p>
            <a:pPr algn="just" marL="0" indent="0" lvl="0">
              <a:lnSpc>
                <a:spcPts val="3917"/>
              </a:lnSpc>
            </a:pPr>
            <a:r>
              <a:rPr lang="en-US" sz="27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Service is quick, consistent, and convenient — offering takeaway and meal deals for both lunch and dinner. Our initial team comprises an owner-manager and one kitchen assistant, ensuring personal care and quality in every meal served.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105" y="1034507"/>
            <a:ext cx="310611" cy="325368"/>
          </a:xfrm>
          <a:custGeom>
            <a:avLst/>
            <a:gdLst/>
            <a:ahLst/>
            <a:cxnLst/>
            <a:rect r="r" b="b" t="t" l="l"/>
            <a:pathLst>
              <a:path h="325368" w="310611">
                <a:moveTo>
                  <a:pt x="0" y="0"/>
                </a:moveTo>
                <a:lnTo>
                  <a:pt x="310611" y="0"/>
                </a:lnTo>
                <a:lnTo>
                  <a:pt x="310611" y="325368"/>
                </a:lnTo>
                <a:lnTo>
                  <a:pt x="0" y="32536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4" id="4"/>
          <p:cNvSpPr txBox="true"/>
          <p:nvPr/>
        </p:nvSpPr>
        <p:spPr>
          <a:xfrm rot="0">
            <a:off x="887881" y="3543160"/>
            <a:ext cx="93367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1.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057752" y="3576713"/>
            <a:ext cx="593930" cy="593930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887881" y="5022177"/>
            <a:ext cx="93367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2.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1057752" y="5055730"/>
            <a:ext cx="593930" cy="593930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887881" y="6548820"/>
            <a:ext cx="93367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3.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057752" y="6582372"/>
            <a:ext cx="593930" cy="593930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0">
            <a:off x="887881" y="7980212"/>
            <a:ext cx="93367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4.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1057752" y="8013765"/>
            <a:ext cx="593930" cy="593930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Freeform 20" id="20"/>
          <p:cNvSpPr/>
          <p:nvPr/>
        </p:nvSpPr>
        <p:spPr>
          <a:xfrm flipH="false" flipV="false" rot="0">
            <a:off x="13814821" y="5359533"/>
            <a:ext cx="3615441" cy="3779780"/>
          </a:xfrm>
          <a:custGeom>
            <a:avLst/>
            <a:gdLst/>
            <a:ahLst/>
            <a:cxnLst/>
            <a:rect r="r" b="b" t="t" l="l"/>
            <a:pathLst>
              <a:path h="3779780" w="3615441">
                <a:moveTo>
                  <a:pt x="0" y="0"/>
                </a:moveTo>
                <a:lnTo>
                  <a:pt x="3615441" y="0"/>
                </a:lnTo>
                <a:lnTo>
                  <a:pt x="3615441" y="3779780"/>
                </a:lnTo>
                <a:lnTo>
                  <a:pt x="0" y="37797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21" id="21"/>
          <p:cNvSpPr txBox="true"/>
          <p:nvPr/>
        </p:nvSpPr>
        <p:spPr>
          <a:xfrm rot="0">
            <a:off x="1456413" y="981075"/>
            <a:ext cx="2442152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3550183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702365" y="981075"/>
            <a:ext cx="3709117" cy="382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077"/>
              </a:lnSpc>
              <a:spcBef>
                <a:spcPct val="0"/>
              </a:spcBef>
            </a:pPr>
            <a:r>
              <a:rPr lang="en-US" sz="2198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028700" y="1821573"/>
            <a:ext cx="13298169" cy="12693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358"/>
              </a:lnSpc>
              <a:spcBef>
                <a:spcPct val="0"/>
              </a:spcBef>
            </a:pPr>
            <a:r>
              <a:rPr lang="en-US" b="true" sz="7398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Sustainability Commitment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736300" y="3623907"/>
            <a:ext cx="6064082" cy="454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Compostable Packaging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698200" y="4189692"/>
            <a:ext cx="1051876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sz="27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All takeaway packaging is fully compostable, reducing landfill waste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736300" y="5102925"/>
            <a:ext cx="6064082" cy="454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Local Sourcing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698200" y="5668710"/>
            <a:ext cx="1051876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sz="27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Ingredients sourced from local suppliers to reduce our carbon footprint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736300" y="6629567"/>
            <a:ext cx="6064082" cy="454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Food Waste Minimization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698200" y="7195352"/>
            <a:ext cx="1051876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sz="27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Effective stock management practices to minimize food waste daily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736300" y="8060959"/>
            <a:ext cx="6064082" cy="454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b="true" sz="271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Community Food Donation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698200" y="8626744"/>
            <a:ext cx="10518762" cy="46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796"/>
              </a:lnSpc>
              <a:spcBef>
                <a:spcPct val="0"/>
              </a:spcBef>
            </a:pPr>
            <a:r>
              <a:rPr lang="en-US" sz="2711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Safe surplus food donated to local community organisations in need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9056" y="935007"/>
            <a:ext cx="330035" cy="451569"/>
          </a:xfrm>
          <a:custGeom>
            <a:avLst/>
            <a:gdLst/>
            <a:ahLst/>
            <a:cxnLst/>
            <a:rect r="r" b="b" t="t" l="l"/>
            <a:pathLst>
              <a:path h="451569" w="330035">
                <a:moveTo>
                  <a:pt x="0" y="0"/>
                </a:moveTo>
                <a:lnTo>
                  <a:pt x="330035" y="0"/>
                </a:lnTo>
                <a:lnTo>
                  <a:pt x="330035" y="451569"/>
                </a:lnTo>
                <a:lnTo>
                  <a:pt x="0" y="45156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4" id="4"/>
          <p:cNvSpPr txBox="true"/>
          <p:nvPr/>
        </p:nvSpPr>
        <p:spPr>
          <a:xfrm rot="0">
            <a:off x="1028700" y="1658432"/>
            <a:ext cx="13298169" cy="17743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4549"/>
              </a:lnSpc>
              <a:spcBef>
                <a:spcPct val="0"/>
              </a:spcBef>
            </a:pPr>
            <a:r>
              <a:rPr lang="en-US" b="true" sz="10392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PESTEL Analysis</a:t>
            </a:r>
          </a:p>
        </p:txBody>
      </p:sp>
      <p:sp>
        <p:nvSpPr>
          <p:cNvPr name="AutoShape 5" id="5"/>
          <p:cNvSpPr/>
          <p:nvPr/>
        </p:nvSpPr>
        <p:spPr>
          <a:xfrm flipH="true" flipV="true">
            <a:off x="11838431" y="3442146"/>
            <a:ext cx="0" cy="5816154"/>
          </a:xfrm>
          <a:prstGeom prst="line">
            <a:avLst/>
          </a:prstGeom>
          <a:ln cap="flat" w="3810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6" id="6"/>
          <p:cNvSpPr/>
          <p:nvPr/>
        </p:nvSpPr>
        <p:spPr>
          <a:xfrm flipV="true">
            <a:off x="6443885" y="3559186"/>
            <a:ext cx="0" cy="5699114"/>
          </a:xfrm>
          <a:prstGeom prst="line">
            <a:avLst/>
          </a:prstGeom>
          <a:ln cap="flat" w="3810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11902487" y="2106416"/>
            <a:ext cx="1085792" cy="1087770"/>
          </a:xfrm>
          <a:custGeom>
            <a:avLst/>
            <a:gdLst/>
            <a:ahLst/>
            <a:cxnLst/>
            <a:rect r="r" b="b" t="t" l="l"/>
            <a:pathLst>
              <a:path h="1087770" w="1085792">
                <a:moveTo>
                  <a:pt x="0" y="0"/>
                </a:moveTo>
                <a:lnTo>
                  <a:pt x="1085792" y="0"/>
                </a:lnTo>
                <a:lnTo>
                  <a:pt x="1085792" y="1087770"/>
                </a:lnTo>
                <a:lnTo>
                  <a:pt x="0" y="108777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456413" y="990600"/>
            <a:ext cx="2442152" cy="3477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84"/>
              </a:lnSpc>
              <a:spcBef>
                <a:spcPct val="0"/>
              </a:spcBef>
            </a:pPr>
            <a:r>
              <a:rPr lang="en-US" sz="206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550183" y="990600"/>
            <a:ext cx="3709117" cy="3477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84"/>
              </a:lnSpc>
              <a:spcBef>
                <a:spcPct val="0"/>
              </a:spcBef>
            </a:pPr>
            <a:r>
              <a:rPr lang="en-US" sz="206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702365" y="990600"/>
            <a:ext cx="3709117" cy="3477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84"/>
              </a:lnSpc>
              <a:spcBef>
                <a:spcPct val="0"/>
              </a:spcBef>
            </a:pPr>
            <a:r>
              <a:rPr lang="en-US" sz="206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456413" y="4392074"/>
            <a:ext cx="4676832" cy="59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851"/>
              </a:lnSpc>
              <a:spcBef>
                <a:spcPct val="0"/>
              </a:spcBef>
            </a:pPr>
            <a:r>
              <a:rPr lang="en-US" b="true" sz="346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Political &amp; Economic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961859" y="3435361"/>
            <a:ext cx="1665941" cy="1062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625"/>
              </a:lnSpc>
              <a:spcBef>
                <a:spcPct val="0"/>
              </a:spcBef>
            </a:pPr>
            <a:r>
              <a:rPr lang="en-US" sz="6160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01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8311030" y="3435361"/>
            <a:ext cx="1665941" cy="1062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625"/>
              </a:lnSpc>
              <a:spcBef>
                <a:spcPct val="0"/>
              </a:spcBef>
            </a:pPr>
            <a:r>
              <a:rPr lang="en-US" sz="6160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02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556465" y="3435361"/>
            <a:ext cx="1665941" cy="10627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625"/>
              </a:lnSpc>
              <a:spcBef>
                <a:spcPct val="0"/>
              </a:spcBef>
            </a:pPr>
            <a:r>
              <a:rPr lang="en-US" sz="6160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03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802742" y="4392074"/>
            <a:ext cx="4676832" cy="59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851"/>
              </a:lnSpc>
              <a:spcBef>
                <a:spcPct val="0"/>
              </a:spcBef>
            </a:pPr>
            <a:r>
              <a:rPr lang="en-US" b="true" sz="346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Social &amp; Technological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1902487" y="4392074"/>
            <a:ext cx="5356813" cy="59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851"/>
              </a:lnSpc>
              <a:spcBef>
                <a:spcPct val="0"/>
              </a:spcBef>
            </a:pPr>
            <a:r>
              <a:rPr lang="en-US" b="true" sz="346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Environmental &amp; Legal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355435" y="5095875"/>
            <a:ext cx="4721051" cy="40958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671"/>
              </a:lnSpc>
            </a:pPr>
            <a:r>
              <a:rPr lang="en-US" sz="2622">
                <a:solidFill>
                  <a:srgbClr val="65010E"/>
                </a:solidFill>
                <a:latin typeface="Canva Sans"/>
                <a:ea typeface="Canva Sans"/>
                <a:cs typeface="Canva Sans"/>
                <a:sym typeface="Canva Sans"/>
              </a:rPr>
              <a:t>Compliance with Food Safety Act 1990, local council trading licences, and food hygiene regulations. Inflation pressures balanced by strong demand for affordable takeout; lower fixed costs compared to traditional restaurants.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6758524" y="5095875"/>
            <a:ext cx="4721051" cy="40958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671"/>
              </a:lnSpc>
            </a:pPr>
            <a:r>
              <a:rPr lang="en-US" sz="2622">
                <a:solidFill>
                  <a:srgbClr val="65010E"/>
                </a:solidFill>
                <a:latin typeface="Canva Sans"/>
                <a:ea typeface="Canva Sans"/>
                <a:cs typeface="Canva Sans"/>
                <a:sym typeface="Canva Sans"/>
              </a:rPr>
              <a:t>Growing demand for convenient, fresh, international, and health-conscious meals. Use of social media marketing, contactless payments, and online ordering to reach a wider customer base efficiently.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2161612" y="5095875"/>
            <a:ext cx="4721051" cy="36386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3671"/>
              </a:lnSpc>
            </a:pPr>
            <a:r>
              <a:rPr lang="en-US" sz="2622">
                <a:solidFill>
                  <a:srgbClr val="65010E"/>
                </a:solidFill>
                <a:latin typeface="Canva Sans"/>
                <a:ea typeface="Canva Sans"/>
                <a:cs typeface="Canva Sans"/>
                <a:sym typeface="Canva Sans"/>
              </a:rPr>
              <a:t>Customer expectations for reduced environmental impact drive sustainable packaging choices. Food hygiene, health &amp; safety, employment law, and data protection regulations must be fully observed.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-5400000">
            <a:off x="2904809" y="1580125"/>
            <a:ext cx="642361" cy="4394579"/>
            <a:chOff x="0" y="0"/>
            <a:chExt cx="285370" cy="195229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85370" cy="1952296"/>
            </a:xfrm>
            <a:custGeom>
              <a:avLst/>
              <a:gdLst/>
              <a:ahLst/>
              <a:cxnLst/>
              <a:rect r="r" b="b" t="t" l="l"/>
              <a:pathLst>
                <a:path h="1952296" w="285370">
                  <a:moveTo>
                    <a:pt x="285370" y="0"/>
                  </a:moveTo>
                  <a:lnTo>
                    <a:pt x="285370" y="1837996"/>
                  </a:lnTo>
                  <a:lnTo>
                    <a:pt x="142685" y="1952296"/>
                  </a:lnTo>
                  <a:lnTo>
                    <a:pt x="0" y="1837996"/>
                  </a:lnTo>
                  <a:lnTo>
                    <a:pt x="0" y="0"/>
                  </a:lnTo>
                  <a:lnTo>
                    <a:pt x="285370" y="0"/>
                  </a:ln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85370" cy="18856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-5400000">
            <a:off x="2904809" y="4307839"/>
            <a:ext cx="642361" cy="4394579"/>
            <a:chOff x="0" y="0"/>
            <a:chExt cx="285370" cy="195229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85370" cy="1952296"/>
            </a:xfrm>
            <a:custGeom>
              <a:avLst/>
              <a:gdLst/>
              <a:ahLst/>
              <a:cxnLst/>
              <a:rect r="r" b="b" t="t" l="l"/>
              <a:pathLst>
                <a:path h="1952296" w="285370">
                  <a:moveTo>
                    <a:pt x="285370" y="0"/>
                  </a:moveTo>
                  <a:lnTo>
                    <a:pt x="285370" y="1837996"/>
                  </a:lnTo>
                  <a:lnTo>
                    <a:pt x="142685" y="1952296"/>
                  </a:lnTo>
                  <a:lnTo>
                    <a:pt x="0" y="1837996"/>
                  </a:lnTo>
                  <a:lnTo>
                    <a:pt x="0" y="0"/>
                  </a:lnTo>
                  <a:lnTo>
                    <a:pt x="285370" y="0"/>
                  </a:ln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285370" cy="18856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2723635" y="3489442"/>
            <a:ext cx="4676750" cy="3568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b="true" sz="207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Authentic Portuguese Recipes</a:t>
            </a:r>
          </a:p>
        </p:txBody>
      </p:sp>
      <p:grpSp>
        <p:nvGrpSpPr>
          <p:cNvPr name="Group 11" id="11"/>
          <p:cNvGrpSpPr/>
          <p:nvPr/>
        </p:nvGrpSpPr>
        <p:grpSpPr>
          <a:xfrm rot="5400000">
            <a:off x="14740830" y="1580125"/>
            <a:ext cx="642361" cy="4394579"/>
            <a:chOff x="0" y="0"/>
            <a:chExt cx="285370" cy="1952296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85370" cy="1952296"/>
            </a:xfrm>
            <a:custGeom>
              <a:avLst/>
              <a:gdLst/>
              <a:ahLst/>
              <a:cxnLst/>
              <a:rect r="r" b="b" t="t" l="l"/>
              <a:pathLst>
                <a:path h="1952296" w="285370">
                  <a:moveTo>
                    <a:pt x="285370" y="0"/>
                  </a:moveTo>
                  <a:lnTo>
                    <a:pt x="285370" y="1837996"/>
                  </a:lnTo>
                  <a:lnTo>
                    <a:pt x="142685" y="1952296"/>
                  </a:lnTo>
                  <a:lnTo>
                    <a:pt x="0" y="1837996"/>
                  </a:lnTo>
                  <a:lnTo>
                    <a:pt x="0" y="0"/>
                  </a:lnTo>
                  <a:lnTo>
                    <a:pt x="285370" y="0"/>
                  </a:ln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285370" cy="18856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2048393" y="6219384"/>
            <a:ext cx="5564365" cy="3568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b="true" sz="207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Sustainability &amp; Mobility</a:t>
            </a:r>
          </a:p>
        </p:txBody>
      </p:sp>
      <p:grpSp>
        <p:nvGrpSpPr>
          <p:cNvPr name="Group 15" id="15"/>
          <p:cNvGrpSpPr/>
          <p:nvPr/>
        </p:nvGrpSpPr>
        <p:grpSpPr>
          <a:xfrm rot="5400000">
            <a:off x="14332666" y="3899674"/>
            <a:ext cx="642361" cy="5210907"/>
            <a:chOff x="0" y="0"/>
            <a:chExt cx="285370" cy="2314951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285370" cy="2314951"/>
            </a:xfrm>
            <a:custGeom>
              <a:avLst/>
              <a:gdLst/>
              <a:ahLst/>
              <a:cxnLst/>
              <a:rect r="r" b="b" t="t" l="l"/>
              <a:pathLst>
                <a:path h="2314951" w="285370">
                  <a:moveTo>
                    <a:pt x="285370" y="0"/>
                  </a:moveTo>
                  <a:lnTo>
                    <a:pt x="285370" y="2200651"/>
                  </a:lnTo>
                  <a:lnTo>
                    <a:pt x="142685" y="2314951"/>
                  </a:lnTo>
                  <a:lnTo>
                    <a:pt x="0" y="2200651"/>
                  </a:lnTo>
                  <a:lnTo>
                    <a:pt x="0" y="0"/>
                  </a:lnTo>
                  <a:lnTo>
                    <a:pt x="285370" y="0"/>
                  </a:ln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285370" cy="224827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Freeform 18" id="18"/>
          <p:cNvSpPr/>
          <p:nvPr/>
        </p:nvSpPr>
        <p:spPr>
          <a:xfrm flipH="false" flipV="false" rot="0">
            <a:off x="-3247519" y="7121584"/>
            <a:ext cx="5925008" cy="4114800"/>
          </a:xfrm>
          <a:custGeom>
            <a:avLst/>
            <a:gdLst/>
            <a:ahLst/>
            <a:cxnLst/>
            <a:rect r="r" b="b" t="t" l="l"/>
            <a:pathLst>
              <a:path h="4114800" w="5925008">
                <a:moveTo>
                  <a:pt x="0" y="0"/>
                </a:moveTo>
                <a:lnTo>
                  <a:pt x="5925008" y="0"/>
                </a:lnTo>
                <a:lnTo>
                  <a:pt x="59250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1456413" y="1000125"/>
            <a:ext cx="2442152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550183" y="1000125"/>
            <a:ext cx="3709117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702365" y="1000125"/>
            <a:ext cx="3709117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746529" y="3489442"/>
            <a:ext cx="4676750" cy="3568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b="true" sz="207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Nando's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28700" y="4293553"/>
            <a:ext cx="7216392" cy="10807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05"/>
              </a:lnSpc>
              <a:spcBef>
                <a:spcPct val="0"/>
              </a:spcBef>
            </a:pPr>
            <a:r>
              <a:rPr lang="en-US" sz="207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Strong brand recognition and loyal customer base, but high prices, fixed restaurant locations, and limited mobility make it less accessible for on-the-go urban consumers.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746529" y="6217156"/>
            <a:ext cx="4676750" cy="3568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b="true" sz="2075">
                <a:solidFill>
                  <a:srgbClr val="65010E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Local Food Trucks &amp; Takeouts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028700" y="7021266"/>
            <a:ext cx="7216392" cy="10807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05"/>
              </a:lnSpc>
              <a:spcBef>
                <a:spcPct val="0"/>
              </a:spcBef>
            </a:pPr>
            <a:r>
              <a:rPr lang="en-US" sz="207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Independent food trucks and local takeouts offer variety but often lack authentic Portuguese speciality, consistent quality, sustainable packaging, and strong branding.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042908" y="4293553"/>
            <a:ext cx="7216392" cy="14427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sz="207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Unique flame-grilled peri-peri chicken and traditional Portuguese meals made with quality local ingredients — a flavour profile unmatched by competitors in the mobile food market.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0042908" y="7021266"/>
            <a:ext cx="7216392" cy="14427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05"/>
              </a:lnSpc>
              <a:spcBef>
                <a:spcPct val="0"/>
              </a:spcBef>
            </a:pPr>
            <a:r>
              <a:rPr lang="en-US" sz="207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Compostable packaging, local sourcing, and a mobile model allow Porto Flame to operate flexibly across campuses, business districts, and events with lower costs and a greener footprint.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028700" y="2457107"/>
            <a:ext cx="4834240" cy="5305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358"/>
              </a:lnSpc>
              <a:spcBef>
                <a:spcPct val="0"/>
              </a:spcBef>
            </a:pPr>
            <a:r>
              <a:rPr lang="en-US" b="true" sz="3113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Competitors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2413455" y="2457107"/>
            <a:ext cx="4834240" cy="5305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4358"/>
              </a:lnSpc>
              <a:spcBef>
                <a:spcPct val="0"/>
              </a:spcBef>
            </a:pPr>
            <a:r>
              <a:rPr lang="en-US" b="true" sz="3113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Our Edge</a:t>
            </a:r>
          </a:p>
        </p:txBody>
      </p:sp>
      <p:sp>
        <p:nvSpPr>
          <p:cNvPr name="Freeform 30" id="30"/>
          <p:cNvSpPr/>
          <p:nvPr/>
        </p:nvSpPr>
        <p:spPr>
          <a:xfrm flipH="false" flipV="false" rot="0">
            <a:off x="15772389" y="9258300"/>
            <a:ext cx="5925008" cy="4114800"/>
          </a:xfrm>
          <a:custGeom>
            <a:avLst/>
            <a:gdLst/>
            <a:ahLst/>
            <a:cxnLst/>
            <a:rect r="r" b="b" t="t" l="l"/>
            <a:pathLst>
              <a:path h="4114800" w="5925008">
                <a:moveTo>
                  <a:pt x="0" y="0"/>
                </a:moveTo>
                <a:lnTo>
                  <a:pt x="5925008" y="0"/>
                </a:lnTo>
                <a:lnTo>
                  <a:pt x="59250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1" id="31"/>
          <p:cNvSpPr txBox="true"/>
          <p:nvPr/>
        </p:nvSpPr>
        <p:spPr>
          <a:xfrm rot="0">
            <a:off x="7894687" y="4919028"/>
            <a:ext cx="2498626" cy="3987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20"/>
              </a:lnSpc>
              <a:spcBef>
                <a:spcPct val="0"/>
              </a:spcBef>
            </a:pPr>
            <a:r>
              <a:rPr lang="en-US" sz="23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Your paragraph text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28700" y="4165844"/>
            <a:ext cx="7143637" cy="1204531"/>
            <a:chOff x="0" y="0"/>
            <a:chExt cx="1881452" cy="31724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81452" cy="317243"/>
            </a:xfrm>
            <a:custGeom>
              <a:avLst/>
              <a:gdLst/>
              <a:ahLst/>
              <a:cxnLst/>
              <a:rect r="r" b="b" t="t" l="l"/>
              <a:pathLst>
                <a:path h="317243" w="1881452">
                  <a:moveTo>
                    <a:pt x="27094" y="0"/>
                  </a:moveTo>
                  <a:lnTo>
                    <a:pt x="1854358" y="0"/>
                  </a:lnTo>
                  <a:cubicBezTo>
                    <a:pt x="1861544" y="0"/>
                    <a:pt x="1868435" y="2855"/>
                    <a:pt x="1873516" y="7936"/>
                  </a:cubicBezTo>
                  <a:cubicBezTo>
                    <a:pt x="1878597" y="13017"/>
                    <a:pt x="1881452" y="19908"/>
                    <a:pt x="1881452" y="27094"/>
                  </a:cubicBezTo>
                  <a:lnTo>
                    <a:pt x="1881452" y="290149"/>
                  </a:lnTo>
                  <a:cubicBezTo>
                    <a:pt x="1881452" y="305112"/>
                    <a:pt x="1869322" y="317243"/>
                    <a:pt x="1854358" y="317243"/>
                  </a:cubicBezTo>
                  <a:lnTo>
                    <a:pt x="27094" y="317243"/>
                  </a:lnTo>
                  <a:cubicBezTo>
                    <a:pt x="19908" y="317243"/>
                    <a:pt x="13017" y="314388"/>
                    <a:pt x="7936" y="309307"/>
                  </a:cubicBezTo>
                  <a:cubicBezTo>
                    <a:pt x="2855" y="304226"/>
                    <a:pt x="0" y="297335"/>
                    <a:pt x="0" y="290149"/>
                  </a:cubicBezTo>
                  <a:lnTo>
                    <a:pt x="0" y="27094"/>
                  </a:lnTo>
                  <a:cubicBezTo>
                    <a:pt x="0" y="12130"/>
                    <a:pt x="12130" y="0"/>
                    <a:pt x="27094" y="0"/>
                  </a:cubicBezTo>
                  <a:close/>
                </a:path>
              </a:pathLst>
            </a:custGeom>
            <a:ln w="38100" cap="rnd">
              <a:solidFill>
                <a:srgbClr val="65010E"/>
              </a:solidFill>
              <a:prstDash val="solid"/>
              <a:round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881452" cy="36486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28700" y="6869895"/>
            <a:ext cx="7143637" cy="1204531"/>
            <a:chOff x="0" y="0"/>
            <a:chExt cx="1881452" cy="317243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881452" cy="317243"/>
            </a:xfrm>
            <a:custGeom>
              <a:avLst/>
              <a:gdLst/>
              <a:ahLst/>
              <a:cxnLst/>
              <a:rect r="r" b="b" t="t" l="l"/>
              <a:pathLst>
                <a:path h="317243" w="1881452">
                  <a:moveTo>
                    <a:pt x="27094" y="0"/>
                  </a:moveTo>
                  <a:lnTo>
                    <a:pt x="1854358" y="0"/>
                  </a:lnTo>
                  <a:cubicBezTo>
                    <a:pt x="1861544" y="0"/>
                    <a:pt x="1868435" y="2855"/>
                    <a:pt x="1873516" y="7936"/>
                  </a:cubicBezTo>
                  <a:cubicBezTo>
                    <a:pt x="1878597" y="13017"/>
                    <a:pt x="1881452" y="19908"/>
                    <a:pt x="1881452" y="27094"/>
                  </a:cubicBezTo>
                  <a:lnTo>
                    <a:pt x="1881452" y="290149"/>
                  </a:lnTo>
                  <a:cubicBezTo>
                    <a:pt x="1881452" y="305112"/>
                    <a:pt x="1869322" y="317243"/>
                    <a:pt x="1854358" y="317243"/>
                  </a:cubicBezTo>
                  <a:lnTo>
                    <a:pt x="27094" y="317243"/>
                  </a:lnTo>
                  <a:cubicBezTo>
                    <a:pt x="19908" y="317243"/>
                    <a:pt x="13017" y="314388"/>
                    <a:pt x="7936" y="309307"/>
                  </a:cubicBezTo>
                  <a:cubicBezTo>
                    <a:pt x="2855" y="304226"/>
                    <a:pt x="0" y="297335"/>
                    <a:pt x="0" y="290149"/>
                  </a:cubicBezTo>
                  <a:lnTo>
                    <a:pt x="0" y="27094"/>
                  </a:lnTo>
                  <a:cubicBezTo>
                    <a:pt x="0" y="12130"/>
                    <a:pt x="12130" y="0"/>
                    <a:pt x="27094" y="0"/>
                  </a:cubicBezTo>
                  <a:close/>
                </a:path>
              </a:pathLst>
            </a:custGeom>
            <a:ln w="38100" cap="rnd">
              <a:solidFill>
                <a:srgbClr val="65010E"/>
              </a:solidFill>
              <a:prstDash val="solid"/>
              <a:round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881452" cy="36486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115663" y="4137269"/>
            <a:ext cx="7143637" cy="1204531"/>
            <a:chOff x="0" y="0"/>
            <a:chExt cx="1881452" cy="31724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881452" cy="317243"/>
            </a:xfrm>
            <a:custGeom>
              <a:avLst/>
              <a:gdLst/>
              <a:ahLst/>
              <a:cxnLst/>
              <a:rect r="r" b="b" t="t" l="l"/>
              <a:pathLst>
                <a:path h="317243" w="1881452">
                  <a:moveTo>
                    <a:pt x="27094" y="0"/>
                  </a:moveTo>
                  <a:lnTo>
                    <a:pt x="1854358" y="0"/>
                  </a:lnTo>
                  <a:cubicBezTo>
                    <a:pt x="1861544" y="0"/>
                    <a:pt x="1868435" y="2855"/>
                    <a:pt x="1873516" y="7936"/>
                  </a:cubicBezTo>
                  <a:cubicBezTo>
                    <a:pt x="1878597" y="13017"/>
                    <a:pt x="1881452" y="19908"/>
                    <a:pt x="1881452" y="27094"/>
                  </a:cubicBezTo>
                  <a:lnTo>
                    <a:pt x="1881452" y="290149"/>
                  </a:lnTo>
                  <a:cubicBezTo>
                    <a:pt x="1881452" y="305112"/>
                    <a:pt x="1869322" y="317243"/>
                    <a:pt x="1854358" y="317243"/>
                  </a:cubicBezTo>
                  <a:lnTo>
                    <a:pt x="27094" y="317243"/>
                  </a:lnTo>
                  <a:cubicBezTo>
                    <a:pt x="19908" y="317243"/>
                    <a:pt x="13017" y="314388"/>
                    <a:pt x="7936" y="309307"/>
                  </a:cubicBezTo>
                  <a:cubicBezTo>
                    <a:pt x="2855" y="304226"/>
                    <a:pt x="0" y="297335"/>
                    <a:pt x="0" y="290149"/>
                  </a:cubicBezTo>
                  <a:lnTo>
                    <a:pt x="0" y="27094"/>
                  </a:lnTo>
                  <a:cubicBezTo>
                    <a:pt x="0" y="12130"/>
                    <a:pt x="12130" y="0"/>
                    <a:pt x="27094" y="0"/>
                  </a:cubicBezTo>
                  <a:close/>
                </a:path>
              </a:pathLst>
            </a:custGeom>
            <a:ln w="38100" cap="rnd">
              <a:solidFill>
                <a:srgbClr val="65010E"/>
              </a:solidFill>
              <a:prstDash val="solid"/>
              <a:round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881452" cy="36486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0115663" y="6869895"/>
            <a:ext cx="7143637" cy="1204531"/>
            <a:chOff x="0" y="0"/>
            <a:chExt cx="1881452" cy="317243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881452" cy="317243"/>
            </a:xfrm>
            <a:custGeom>
              <a:avLst/>
              <a:gdLst/>
              <a:ahLst/>
              <a:cxnLst/>
              <a:rect r="r" b="b" t="t" l="l"/>
              <a:pathLst>
                <a:path h="317243" w="1881452">
                  <a:moveTo>
                    <a:pt x="27094" y="0"/>
                  </a:moveTo>
                  <a:lnTo>
                    <a:pt x="1854358" y="0"/>
                  </a:lnTo>
                  <a:cubicBezTo>
                    <a:pt x="1861544" y="0"/>
                    <a:pt x="1868435" y="2855"/>
                    <a:pt x="1873516" y="7936"/>
                  </a:cubicBezTo>
                  <a:cubicBezTo>
                    <a:pt x="1878597" y="13017"/>
                    <a:pt x="1881452" y="19908"/>
                    <a:pt x="1881452" y="27094"/>
                  </a:cubicBezTo>
                  <a:lnTo>
                    <a:pt x="1881452" y="290149"/>
                  </a:lnTo>
                  <a:cubicBezTo>
                    <a:pt x="1881452" y="305112"/>
                    <a:pt x="1869322" y="317243"/>
                    <a:pt x="1854358" y="317243"/>
                  </a:cubicBezTo>
                  <a:lnTo>
                    <a:pt x="27094" y="317243"/>
                  </a:lnTo>
                  <a:cubicBezTo>
                    <a:pt x="19908" y="317243"/>
                    <a:pt x="13017" y="314388"/>
                    <a:pt x="7936" y="309307"/>
                  </a:cubicBezTo>
                  <a:cubicBezTo>
                    <a:pt x="2855" y="304226"/>
                    <a:pt x="0" y="297335"/>
                    <a:pt x="0" y="290149"/>
                  </a:cubicBezTo>
                  <a:lnTo>
                    <a:pt x="0" y="27094"/>
                  </a:lnTo>
                  <a:cubicBezTo>
                    <a:pt x="0" y="12130"/>
                    <a:pt x="12130" y="0"/>
                    <a:pt x="27094" y="0"/>
                  </a:cubicBezTo>
                  <a:close/>
                </a:path>
              </a:pathLst>
            </a:custGeom>
            <a:ln w="38100" cap="rnd">
              <a:solidFill>
                <a:srgbClr val="65010E"/>
              </a:solidFill>
              <a:prstDash val="solid"/>
              <a:round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1881452" cy="36486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14681692" y="7200900"/>
            <a:ext cx="5155216" cy="4114800"/>
          </a:xfrm>
          <a:custGeom>
            <a:avLst/>
            <a:gdLst/>
            <a:ahLst/>
            <a:cxnLst/>
            <a:rect r="r" b="b" t="t" l="l"/>
            <a:pathLst>
              <a:path h="4114800" w="5155216">
                <a:moveTo>
                  <a:pt x="0" y="0"/>
                </a:moveTo>
                <a:lnTo>
                  <a:pt x="5155216" y="0"/>
                </a:lnTo>
                <a:lnTo>
                  <a:pt x="515521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1456413" y="1000125"/>
            <a:ext cx="2442152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3550183" y="1000125"/>
            <a:ext cx="3709117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702365" y="1000125"/>
            <a:ext cx="3709117" cy="2399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997"/>
              </a:lnSpc>
              <a:spcBef>
                <a:spcPct val="0"/>
              </a:spcBef>
            </a:pPr>
            <a:r>
              <a:rPr lang="en-US" sz="1426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494915" y="1682710"/>
            <a:ext cx="13298169" cy="11526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9443"/>
              </a:lnSpc>
              <a:spcBef>
                <a:spcPct val="0"/>
              </a:spcBef>
            </a:pPr>
            <a:r>
              <a:rPr lang="en-US" b="true" sz="6745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Marketing Strategy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2901828" y="3390224"/>
            <a:ext cx="3037009" cy="3883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68"/>
              </a:lnSpc>
              <a:spcBef>
                <a:spcPct val="0"/>
              </a:spcBef>
            </a:pPr>
            <a:r>
              <a:rPr lang="en-US" b="true" sz="2334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Product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177089" y="4209118"/>
            <a:ext cx="6783265" cy="1026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24"/>
              </a:lnSpc>
            </a:pPr>
            <a:r>
              <a:rPr lang="en-US" sz="194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Authentic Portuguese ready meals: peri-peri chicken, rice bowls, wraps, salads &amp; sides made with fresh, quality ingredients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2901828" y="6094275"/>
            <a:ext cx="3037009" cy="3883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68"/>
              </a:lnSpc>
              <a:spcBef>
                <a:spcPct val="0"/>
              </a:spcBef>
            </a:pPr>
            <a:r>
              <a:rPr lang="en-US" b="true" sz="2334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Price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177089" y="6913169"/>
            <a:ext cx="6783265" cy="1026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24"/>
              </a:lnSpc>
            </a:pPr>
            <a:r>
              <a:rPr lang="en-US" sz="194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Competitive pricing delivering value for money; launch discounts, meal deals &amp; digital loyalty cards to attract repeat customers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1988791" y="3361649"/>
            <a:ext cx="3037009" cy="3883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68"/>
              </a:lnSpc>
              <a:spcBef>
                <a:spcPct val="0"/>
              </a:spcBef>
            </a:pPr>
            <a:r>
              <a:rPr lang="en-US" b="true" sz="2334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Place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64051" y="4180543"/>
            <a:ext cx="6783265" cy="1026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24"/>
              </a:lnSpc>
            </a:pPr>
            <a:r>
              <a:rPr lang="en-US" sz="194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Mobile food truck operating in high-traffic urban locations: university campuses, business districts, shopping areas &amp; food festivals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1490369" y="6094275"/>
            <a:ext cx="4033853" cy="3883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68"/>
              </a:lnSpc>
              <a:spcBef>
                <a:spcPct val="0"/>
              </a:spcBef>
            </a:pPr>
            <a:r>
              <a:rPr lang="en-US" b="true" sz="2334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Promotion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0264051" y="6913169"/>
            <a:ext cx="6783265" cy="10269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24"/>
              </a:lnSpc>
            </a:pPr>
            <a:r>
              <a:rPr lang="en-US" sz="1945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Social media marketing on Instagram, Facebook &amp; TikTok; consistent branding, community events &amp; food festival participation</a:t>
            </a:r>
          </a:p>
        </p:txBody>
      </p:sp>
      <p:sp>
        <p:nvSpPr>
          <p:cNvPr name="Freeform 29" id="29"/>
          <p:cNvSpPr/>
          <p:nvPr/>
        </p:nvSpPr>
        <p:spPr>
          <a:xfrm flipH="true" flipV="false" rot="0">
            <a:off x="-1222173" y="7441110"/>
            <a:ext cx="5155216" cy="4114800"/>
          </a:xfrm>
          <a:custGeom>
            <a:avLst/>
            <a:gdLst/>
            <a:ahLst/>
            <a:cxnLst/>
            <a:rect r="r" b="b" t="t" l="l"/>
            <a:pathLst>
              <a:path h="4114800" w="5155216">
                <a:moveTo>
                  <a:pt x="5155216" y="0"/>
                </a:moveTo>
                <a:lnTo>
                  <a:pt x="0" y="0"/>
                </a:lnTo>
                <a:lnTo>
                  <a:pt x="0" y="4114800"/>
                </a:lnTo>
                <a:lnTo>
                  <a:pt x="5155216" y="4114800"/>
                </a:lnTo>
                <a:lnTo>
                  <a:pt x="515521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1028700" y="4037154"/>
            <a:ext cx="3738049" cy="648633"/>
            <a:chOff x="0" y="0"/>
            <a:chExt cx="2342067" cy="4064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342067" cy="406400"/>
            </a:xfrm>
            <a:custGeom>
              <a:avLst/>
              <a:gdLst/>
              <a:ahLst/>
              <a:cxnLst/>
              <a:rect r="r" b="b" t="t" l="l"/>
              <a:pathLst>
                <a:path h="406400" w="2342067">
                  <a:moveTo>
                    <a:pt x="2138867" y="0"/>
                  </a:moveTo>
                  <a:cubicBezTo>
                    <a:pt x="2251092" y="0"/>
                    <a:pt x="2342067" y="90976"/>
                    <a:pt x="2342067" y="203200"/>
                  </a:cubicBezTo>
                  <a:cubicBezTo>
                    <a:pt x="2342067" y="315424"/>
                    <a:pt x="2251092" y="406400"/>
                    <a:pt x="213886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2342067" cy="45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28700" y="5093107"/>
            <a:ext cx="3738049" cy="648633"/>
            <a:chOff x="0" y="0"/>
            <a:chExt cx="2342067" cy="4064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342067" cy="406400"/>
            </a:xfrm>
            <a:custGeom>
              <a:avLst/>
              <a:gdLst/>
              <a:ahLst/>
              <a:cxnLst/>
              <a:rect r="r" b="b" t="t" l="l"/>
              <a:pathLst>
                <a:path h="406400" w="2342067">
                  <a:moveTo>
                    <a:pt x="2138867" y="0"/>
                  </a:moveTo>
                  <a:cubicBezTo>
                    <a:pt x="2251092" y="0"/>
                    <a:pt x="2342067" y="90976"/>
                    <a:pt x="2342067" y="203200"/>
                  </a:cubicBezTo>
                  <a:cubicBezTo>
                    <a:pt x="2342067" y="315424"/>
                    <a:pt x="2251092" y="406400"/>
                    <a:pt x="213886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2342067" cy="45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028700" y="6149060"/>
            <a:ext cx="3738049" cy="648633"/>
            <a:chOff x="0" y="0"/>
            <a:chExt cx="2342067" cy="4064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342067" cy="406400"/>
            </a:xfrm>
            <a:custGeom>
              <a:avLst/>
              <a:gdLst/>
              <a:ahLst/>
              <a:cxnLst/>
              <a:rect r="r" b="b" t="t" l="l"/>
              <a:pathLst>
                <a:path h="406400" w="2342067">
                  <a:moveTo>
                    <a:pt x="2138867" y="0"/>
                  </a:moveTo>
                  <a:cubicBezTo>
                    <a:pt x="2251092" y="0"/>
                    <a:pt x="2342067" y="90976"/>
                    <a:pt x="2342067" y="203200"/>
                  </a:cubicBezTo>
                  <a:cubicBezTo>
                    <a:pt x="2342067" y="315424"/>
                    <a:pt x="2251092" y="406400"/>
                    <a:pt x="213886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2342067" cy="45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028700" y="7208071"/>
            <a:ext cx="3738049" cy="648633"/>
            <a:chOff x="0" y="0"/>
            <a:chExt cx="2342067" cy="4064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2342067" cy="406400"/>
            </a:xfrm>
            <a:custGeom>
              <a:avLst/>
              <a:gdLst/>
              <a:ahLst/>
              <a:cxnLst/>
              <a:rect r="r" b="b" t="t" l="l"/>
              <a:pathLst>
                <a:path h="406400" w="2342067">
                  <a:moveTo>
                    <a:pt x="2138867" y="0"/>
                  </a:moveTo>
                  <a:cubicBezTo>
                    <a:pt x="2251092" y="0"/>
                    <a:pt x="2342067" y="90976"/>
                    <a:pt x="2342067" y="203200"/>
                  </a:cubicBezTo>
                  <a:cubicBezTo>
                    <a:pt x="2342067" y="315424"/>
                    <a:pt x="2251092" y="406400"/>
                    <a:pt x="213886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2342067" cy="45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TextBox 16" id="16"/>
          <p:cNvSpPr txBox="true"/>
          <p:nvPr/>
        </p:nvSpPr>
        <p:spPr>
          <a:xfrm rot="0">
            <a:off x="1801202" y="7160446"/>
            <a:ext cx="3961194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Food Truck &amp; Equipment</a:t>
            </a:r>
          </a:p>
        </p:txBody>
      </p:sp>
      <p:grpSp>
        <p:nvGrpSpPr>
          <p:cNvPr name="Group 17" id="17"/>
          <p:cNvGrpSpPr/>
          <p:nvPr/>
        </p:nvGrpSpPr>
        <p:grpSpPr>
          <a:xfrm rot="0">
            <a:off x="1028700" y="8267083"/>
            <a:ext cx="3738049" cy="648633"/>
            <a:chOff x="0" y="0"/>
            <a:chExt cx="2342067" cy="4064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342067" cy="406400"/>
            </a:xfrm>
            <a:custGeom>
              <a:avLst/>
              <a:gdLst/>
              <a:ahLst/>
              <a:cxnLst/>
              <a:rect r="r" b="b" t="t" l="l"/>
              <a:pathLst>
                <a:path h="406400" w="2342067">
                  <a:moveTo>
                    <a:pt x="2138867" y="0"/>
                  </a:moveTo>
                  <a:cubicBezTo>
                    <a:pt x="2251092" y="0"/>
                    <a:pt x="2342067" y="90976"/>
                    <a:pt x="2342067" y="203200"/>
                  </a:cubicBezTo>
                  <a:cubicBezTo>
                    <a:pt x="2342067" y="315424"/>
                    <a:pt x="2251092" y="406400"/>
                    <a:pt x="2138867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ln w="38100" cap="sq">
              <a:solidFill>
                <a:srgbClr val="65010E"/>
              </a:solidFill>
              <a:prstDash val="solid"/>
              <a:miter/>
            </a:ln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2342067" cy="45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080"/>
                </a:lnSpc>
              </a:pPr>
            </a:p>
          </p:txBody>
        </p:sp>
      </p:grpSp>
      <p:sp>
        <p:nvSpPr>
          <p:cNvPr name="Freeform 20" id="20"/>
          <p:cNvSpPr/>
          <p:nvPr/>
        </p:nvSpPr>
        <p:spPr>
          <a:xfrm flipH="false" flipV="false" rot="5400000">
            <a:off x="2511454" y="4723110"/>
            <a:ext cx="332069" cy="332674"/>
          </a:xfrm>
          <a:custGeom>
            <a:avLst/>
            <a:gdLst/>
            <a:ahLst/>
            <a:cxnLst/>
            <a:rect r="r" b="b" t="t" l="l"/>
            <a:pathLst>
              <a:path h="332674" w="332069">
                <a:moveTo>
                  <a:pt x="0" y="0"/>
                </a:moveTo>
                <a:lnTo>
                  <a:pt x="332070" y="0"/>
                </a:lnTo>
                <a:lnTo>
                  <a:pt x="332070" y="332674"/>
                </a:lnTo>
                <a:lnTo>
                  <a:pt x="0" y="3326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5400000">
            <a:off x="2511454" y="5780341"/>
            <a:ext cx="332069" cy="332674"/>
          </a:xfrm>
          <a:custGeom>
            <a:avLst/>
            <a:gdLst/>
            <a:ahLst/>
            <a:cxnLst/>
            <a:rect r="r" b="b" t="t" l="l"/>
            <a:pathLst>
              <a:path h="332674" w="332069">
                <a:moveTo>
                  <a:pt x="0" y="0"/>
                </a:moveTo>
                <a:lnTo>
                  <a:pt x="332070" y="0"/>
                </a:lnTo>
                <a:lnTo>
                  <a:pt x="332070" y="332674"/>
                </a:lnTo>
                <a:lnTo>
                  <a:pt x="0" y="3326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5400000">
            <a:off x="2511454" y="6854761"/>
            <a:ext cx="332069" cy="332674"/>
          </a:xfrm>
          <a:custGeom>
            <a:avLst/>
            <a:gdLst/>
            <a:ahLst/>
            <a:cxnLst/>
            <a:rect r="r" b="b" t="t" l="l"/>
            <a:pathLst>
              <a:path h="332674" w="332069">
                <a:moveTo>
                  <a:pt x="0" y="0"/>
                </a:moveTo>
                <a:lnTo>
                  <a:pt x="332070" y="0"/>
                </a:lnTo>
                <a:lnTo>
                  <a:pt x="332070" y="332674"/>
                </a:lnTo>
                <a:lnTo>
                  <a:pt x="0" y="3326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5400000">
            <a:off x="2511454" y="7929181"/>
            <a:ext cx="332069" cy="332674"/>
          </a:xfrm>
          <a:custGeom>
            <a:avLst/>
            <a:gdLst/>
            <a:ahLst/>
            <a:cxnLst/>
            <a:rect r="r" b="b" t="t" l="l"/>
            <a:pathLst>
              <a:path h="332674" w="332069">
                <a:moveTo>
                  <a:pt x="0" y="0"/>
                </a:moveTo>
                <a:lnTo>
                  <a:pt x="332070" y="0"/>
                </a:lnTo>
                <a:lnTo>
                  <a:pt x="332070" y="332674"/>
                </a:lnTo>
                <a:lnTo>
                  <a:pt x="0" y="33267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192068" y="4127319"/>
            <a:ext cx="455109" cy="455938"/>
          </a:xfrm>
          <a:custGeom>
            <a:avLst/>
            <a:gdLst/>
            <a:ahLst/>
            <a:cxnLst/>
            <a:rect r="r" b="b" t="t" l="l"/>
            <a:pathLst>
              <a:path h="455938" w="455109">
                <a:moveTo>
                  <a:pt x="0" y="0"/>
                </a:moveTo>
                <a:lnTo>
                  <a:pt x="455109" y="0"/>
                </a:lnTo>
                <a:lnTo>
                  <a:pt x="455109" y="455939"/>
                </a:lnTo>
                <a:lnTo>
                  <a:pt x="0" y="45593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5" id="25"/>
          <p:cNvSpPr txBox="true"/>
          <p:nvPr/>
        </p:nvSpPr>
        <p:spPr>
          <a:xfrm rot="0">
            <a:off x="12133339" y="3989529"/>
            <a:ext cx="1023356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01</a:t>
            </a:r>
          </a:p>
        </p:txBody>
      </p:sp>
      <p:sp>
        <p:nvSpPr>
          <p:cNvPr name="Freeform 26" id="26"/>
          <p:cNvSpPr/>
          <p:nvPr/>
        </p:nvSpPr>
        <p:spPr>
          <a:xfrm flipH="false" flipV="false" rot="0">
            <a:off x="1192068" y="5189454"/>
            <a:ext cx="455109" cy="455938"/>
          </a:xfrm>
          <a:custGeom>
            <a:avLst/>
            <a:gdLst/>
            <a:ahLst/>
            <a:cxnLst/>
            <a:rect r="r" b="b" t="t" l="l"/>
            <a:pathLst>
              <a:path h="455938" w="455109">
                <a:moveTo>
                  <a:pt x="0" y="0"/>
                </a:moveTo>
                <a:lnTo>
                  <a:pt x="455109" y="0"/>
                </a:lnTo>
                <a:lnTo>
                  <a:pt x="455109" y="455938"/>
                </a:lnTo>
                <a:lnTo>
                  <a:pt x="0" y="45593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1192068" y="6251589"/>
            <a:ext cx="455109" cy="455938"/>
          </a:xfrm>
          <a:custGeom>
            <a:avLst/>
            <a:gdLst/>
            <a:ahLst/>
            <a:cxnLst/>
            <a:rect r="r" b="b" t="t" l="l"/>
            <a:pathLst>
              <a:path h="455938" w="455109">
                <a:moveTo>
                  <a:pt x="0" y="0"/>
                </a:moveTo>
                <a:lnTo>
                  <a:pt x="455109" y="0"/>
                </a:lnTo>
                <a:lnTo>
                  <a:pt x="455109" y="455938"/>
                </a:lnTo>
                <a:lnTo>
                  <a:pt x="0" y="45593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192068" y="7313724"/>
            <a:ext cx="455109" cy="455938"/>
          </a:xfrm>
          <a:custGeom>
            <a:avLst/>
            <a:gdLst/>
            <a:ahLst/>
            <a:cxnLst/>
            <a:rect r="r" b="b" t="t" l="l"/>
            <a:pathLst>
              <a:path h="455938" w="455109">
                <a:moveTo>
                  <a:pt x="0" y="0"/>
                </a:moveTo>
                <a:lnTo>
                  <a:pt x="455109" y="0"/>
                </a:lnTo>
                <a:lnTo>
                  <a:pt x="455109" y="455938"/>
                </a:lnTo>
                <a:lnTo>
                  <a:pt x="0" y="45593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1192068" y="8375859"/>
            <a:ext cx="455109" cy="455938"/>
          </a:xfrm>
          <a:custGeom>
            <a:avLst/>
            <a:gdLst/>
            <a:ahLst/>
            <a:cxnLst/>
            <a:rect r="r" b="b" t="t" l="l"/>
            <a:pathLst>
              <a:path h="455938" w="455109">
                <a:moveTo>
                  <a:pt x="0" y="0"/>
                </a:moveTo>
                <a:lnTo>
                  <a:pt x="455109" y="0"/>
                </a:lnTo>
                <a:lnTo>
                  <a:pt x="455109" y="455938"/>
                </a:lnTo>
                <a:lnTo>
                  <a:pt x="0" y="45593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0" id="30"/>
          <p:cNvSpPr/>
          <p:nvPr/>
        </p:nvSpPr>
        <p:spPr>
          <a:xfrm>
            <a:off x="4766749" y="4355289"/>
            <a:ext cx="7395165" cy="0"/>
          </a:xfrm>
          <a:prstGeom prst="line">
            <a:avLst/>
          </a:prstGeom>
          <a:ln cap="flat" w="38100">
            <a:solidFill>
              <a:srgbClr val="65010E"/>
            </a:solidFill>
            <a:prstDash val="lgDash"/>
            <a:headEnd type="none" len="sm" w="sm"/>
            <a:tailEnd type="none" len="sm" w="sm"/>
          </a:ln>
        </p:spPr>
      </p:sp>
      <p:sp>
        <p:nvSpPr>
          <p:cNvPr name="TextBox 31" id="31"/>
          <p:cNvSpPr txBox="true"/>
          <p:nvPr/>
        </p:nvSpPr>
        <p:spPr>
          <a:xfrm rot="0">
            <a:off x="1801202" y="3989529"/>
            <a:ext cx="3961194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Total Funding: £50,000</a:t>
            </a:r>
          </a:p>
        </p:txBody>
      </p:sp>
      <p:sp>
        <p:nvSpPr>
          <p:cNvPr name="AutoShape 32" id="32"/>
          <p:cNvSpPr/>
          <p:nvPr/>
        </p:nvSpPr>
        <p:spPr>
          <a:xfrm>
            <a:off x="4766749" y="5398373"/>
            <a:ext cx="7395165" cy="0"/>
          </a:xfrm>
          <a:prstGeom prst="line">
            <a:avLst/>
          </a:prstGeom>
          <a:ln cap="flat" w="38100">
            <a:solidFill>
              <a:srgbClr val="65010E"/>
            </a:solidFill>
            <a:prstDash val="lgDash"/>
            <a:headEnd type="none" len="sm" w="sm"/>
            <a:tailEnd type="none" len="sm" w="sm"/>
          </a:ln>
        </p:spPr>
      </p:sp>
      <p:sp>
        <p:nvSpPr>
          <p:cNvPr name="TextBox 33" id="33"/>
          <p:cNvSpPr txBox="true"/>
          <p:nvPr/>
        </p:nvSpPr>
        <p:spPr>
          <a:xfrm rot="0">
            <a:off x="1801202" y="5068173"/>
            <a:ext cx="3961194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Owner: £20,000</a:t>
            </a:r>
          </a:p>
        </p:txBody>
      </p:sp>
      <p:sp>
        <p:nvSpPr>
          <p:cNvPr name="AutoShape 34" id="34"/>
          <p:cNvSpPr/>
          <p:nvPr/>
        </p:nvSpPr>
        <p:spPr>
          <a:xfrm>
            <a:off x="4766749" y="6441458"/>
            <a:ext cx="7395165" cy="0"/>
          </a:xfrm>
          <a:prstGeom prst="line">
            <a:avLst/>
          </a:prstGeom>
          <a:ln cap="flat" w="38100">
            <a:solidFill>
              <a:srgbClr val="65010E"/>
            </a:solidFill>
            <a:prstDash val="lgDash"/>
            <a:headEnd type="none" len="sm" w="sm"/>
            <a:tailEnd type="none" len="sm" w="sm"/>
          </a:ln>
        </p:spPr>
      </p:sp>
      <p:sp>
        <p:nvSpPr>
          <p:cNvPr name="TextBox 35" id="35"/>
          <p:cNvSpPr txBox="true"/>
          <p:nvPr/>
        </p:nvSpPr>
        <p:spPr>
          <a:xfrm rot="0">
            <a:off x="1801202" y="6065087"/>
            <a:ext cx="3961194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Private Investors: £30,000</a:t>
            </a:r>
          </a:p>
        </p:txBody>
      </p:sp>
      <p:sp>
        <p:nvSpPr>
          <p:cNvPr name="AutoShape 36" id="36"/>
          <p:cNvSpPr/>
          <p:nvPr/>
        </p:nvSpPr>
        <p:spPr>
          <a:xfrm>
            <a:off x="4766749" y="8527628"/>
            <a:ext cx="7395165" cy="0"/>
          </a:xfrm>
          <a:prstGeom prst="line">
            <a:avLst/>
          </a:prstGeom>
          <a:ln cap="flat" w="38100">
            <a:solidFill>
              <a:srgbClr val="65010E"/>
            </a:solidFill>
            <a:prstDash val="lgDash"/>
            <a:headEnd type="none" len="sm" w="sm"/>
            <a:tailEnd type="none" len="sm" w="sm"/>
          </a:ln>
        </p:spPr>
      </p:sp>
      <p:sp>
        <p:nvSpPr>
          <p:cNvPr name="TextBox 37" id="37"/>
          <p:cNvSpPr txBox="true"/>
          <p:nvPr/>
        </p:nvSpPr>
        <p:spPr>
          <a:xfrm rot="0">
            <a:off x="1801202" y="8242149"/>
            <a:ext cx="3961194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Branding, Licences &amp; Working Capital</a:t>
            </a:r>
          </a:p>
        </p:txBody>
      </p:sp>
      <p:sp>
        <p:nvSpPr>
          <p:cNvPr name="Freeform 38" id="38"/>
          <p:cNvSpPr/>
          <p:nvPr/>
        </p:nvSpPr>
        <p:spPr>
          <a:xfrm flipH="false" flipV="false" rot="0">
            <a:off x="15080745" y="8261552"/>
            <a:ext cx="5925008" cy="4114800"/>
          </a:xfrm>
          <a:custGeom>
            <a:avLst/>
            <a:gdLst/>
            <a:ahLst/>
            <a:cxnLst/>
            <a:rect r="r" b="b" t="t" l="l"/>
            <a:pathLst>
              <a:path h="4114800" w="5925008">
                <a:moveTo>
                  <a:pt x="0" y="0"/>
                </a:moveTo>
                <a:lnTo>
                  <a:pt x="5925008" y="0"/>
                </a:lnTo>
                <a:lnTo>
                  <a:pt x="592500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9" id="39"/>
          <p:cNvSpPr/>
          <p:nvPr/>
        </p:nvSpPr>
        <p:spPr>
          <a:xfrm flipH="false" flipV="false" rot="0">
            <a:off x="7442491" y="1940976"/>
            <a:ext cx="1701509" cy="1704608"/>
          </a:xfrm>
          <a:custGeom>
            <a:avLst/>
            <a:gdLst/>
            <a:ahLst/>
            <a:cxnLst/>
            <a:rect r="r" b="b" t="t" l="l"/>
            <a:pathLst>
              <a:path h="1704608" w="1701509">
                <a:moveTo>
                  <a:pt x="0" y="0"/>
                </a:moveTo>
                <a:lnTo>
                  <a:pt x="1701509" y="0"/>
                </a:lnTo>
                <a:lnTo>
                  <a:pt x="1701509" y="1704608"/>
                </a:lnTo>
                <a:lnTo>
                  <a:pt x="0" y="170460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0" id="40"/>
          <p:cNvSpPr txBox="true"/>
          <p:nvPr/>
        </p:nvSpPr>
        <p:spPr>
          <a:xfrm rot="0">
            <a:off x="1028700" y="1774105"/>
            <a:ext cx="7476098" cy="945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730"/>
              </a:lnSpc>
              <a:spcBef>
                <a:spcPct val="0"/>
              </a:spcBef>
            </a:pPr>
            <a:r>
              <a:rPr lang="en-US" b="true" sz="5521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Financial Plan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1456413" y="1009650"/>
            <a:ext cx="2442152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3550183" y="1009650"/>
            <a:ext cx="3709117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9702365" y="1009650"/>
            <a:ext cx="3709117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12133339" y="5007856"/>
            <a:ext cx="1023356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02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2133339" y="6065087"/>
            <a:ext cx="1023356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03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12133339" y="7082357"/>
            <a:ext cx="1023356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04</a:t>
            </a:r>
          </a:p>
        </p:txBody>
      </p:sp>
      <p:sp>
        <p:nvSpPr>
          <p:cNvPr name="AutoShape 47" id="47"/>
          <p:cNvSpPr/>
          <p:nvPr/>
        </p:nvSpPr>
        <p:spPr>
          <a:xfrm>
            <a:off x="4766749" y="7484543"/>
            <a:ext cx="7395165" cy="0"/>
          </a:xfrm>
          <a:prstGeom prst="line">
            <a:avLst/>
          </a:prstGeom>
          <a:ln cap="flat" w="38100">
            <a:solidFill>
              <a:srgbClr val="65010E"/>
            </a:solidFill>
            <a:prstDash val="lgDash"/>
            <a:headEnd type="none" len="sm" w="sm"/>
            <a:tailEnd type="none" len="sm" w="sm"/>
          </a:ln>
        </p:spPr>
      </p:sp>
      <p:sp>
        <p:nvSpPr>
          <p:cNvPr name="TextBox 48" id="48"/>
          <p:cNvSpPr txBox="true"/>
          <p:nvPr/>
        </p:nvSpPr>
        <p:spPr>
          <a:xfrm rot="0">
            <a:off x="12133339" y="8161868"/>
            <a:ext cx="1023356" cy="341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05"/>
              </a:lnSpc>
              <a:spcBef>
                <a:spcPct val="0"/>
              </a:spcBef>
            </a:pPr>
            <a:r>
              <a:rPr lang="en-US" sz="193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05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-407504" y="6536296"/>
            <a:ext cx="4114800" cy="4114800"/>
          </a:xfrm>
          <a:custGeom>
            <a:avLst/>
            <a:gdLst/>
            <a:ahLst/>
            <a:cxnLst/>
            <a:rect r="r" b="b" t="t" l="l"/>
            <a:pathLst>
              <a:path h="4114800" w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56413" y="990600"/>
            <a:ext cx="2442152" cy="35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550183" y="990600"/>
            <a:ext cx="3709117" cy="35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www.reallygreatsite.com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02365" y="990600"/>
            <a:ext cx="3709117" cy="3557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64"/>
              </a:lnSpc>
              <a:spcBef>
                <a:spcPct val="0"/>
              </a:spcBef>
            </a:pPr>
            <a:r>
              <a:rPr lang="en-US" sz="2117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494915" y="1616035"/>
            <a:ext cx="13298169" cy="17743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4549"/>
              </a:lnSpc>
              <a:spcBef>
                <a:spcPct val="0"/>
              </a:spcBef>
            </a:pPr>
            <a:r>
              <a:rPr lang="en-US" b="true" sz="10392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Value Proposition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86704" y="3704549"/>
            <a:ext cx="15514591" cy="8209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726"/>
              </a:lnSpc>
              <a:spcBef>
                <a:spcPct val="0"/>
              </a:spcBef>
            </a:pPr>
            <a:r>
              <a:rPr lang="en-US" b="true" sz="4804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Authentic → Sustainable → Scalable → Profitable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875331" y="4824336"/>
            <a:ext cx="14538403" cy="32459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4312"/>
              </a:lnSpc>
            </a:pPr>
            <a:r>
              <a:rPr lang="en-US" sz="308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 offers a strong concept that meets clear market demand for authentic, convenient Portuguese cuisine at affordable prices. With lower operating costs than traditional restaurants and a differentiated approach through sustainability and community engagement, Porto Flame is well-positioned for growth. Our mobile model enables us to capture diverse urban markets — from university campuses to business districts and food festivals — delivering consistent quality and value to every customer.</a:t>
            </a:r>
          </a:p>
        </p:txBody>
      </p:sp>
      <p:sp>
        <p:nvSpPr>
          <p:cNvPr name="Freeform 11" id="11"/>
          <p:cNvSpPr/>
          <p:nvPr/>
        </p:nvSpPr>
        <p:spPr>
          <a:xfrm flipH="true" flipV="false" rot="0">
            <a:off x="14534730" y="6536296"/>
            <a:ext cx="4114800" cy="4114800"/>
          </a:xfrm>
          <a:custGeom>
            <a:avLst/>
            <a:gdLst/>
            <a:ahLst/>
            <a:cxnLst/>
            <a:rect r="r" b="b" t="t" l="l"/>
            <a:pathLst>
              <a:path h="4114800" w="4114800">
                <a:moveTo>
                  <a:pt x="4114800" y="0"/>
                </a:moveTo>
                <a:lnTo>
                  <a:pt x="0" y="0"/>
                </a:lnTo>
                <a:lnTo>
                  <a:pt x="0" y="4114800"/>
                </a:lnTo>
                <a:lnTo>
                  <a:pt x="4114800" y="4114800"/>
                </a:lnTo>
                <a:lnTo>
                  <a:pt x="411480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326735" cy="334645"/>
          </a:xfrm>
          <a:custGeom>
            <a:avLst/>
            <a:gdLst/>
            <a:ahLst/>
            <a:cxnLst/>
            <a:rect r="r" b="b" t="t" l="l"/>
            <a:pathLst>
              <a:path h="334645" w="326735">
                <a:moveTo>
                  <a:pt x="0" y="0"/>
                </a:moveTo>
                <a:lnTo>
                  <a:pt x="326735" y="0"/>
                </a:lnTo>
                <a:lnTo>
                  <a:pt x="326735" y="334645"/>
                </a:lnTo>
                <a:lnTo>
                  <a:pt x="0" y="334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1028700" y="1403617"/>
            <a:ext cx="16230600" cy="0"/>
          </a:xfrm>
          <a:prstGeom prst="line">
            <a:avLst/>
          </a:prstGeom>
          <a:ln cap="flat" w="19050">
            <a:solidFill>
              <a:srgbClr val="65010E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6668257" y="1675445"/>
            <a:ext cx="3598580" cy="4114800"/>
          </a:xfrm>
          <a:custGeom>
            <a:avLst/>
            <a:gdLst/>
            <a:ahLst/>
            <a:cxnLst/>
            <a:rect r="r" b="b" t="t" l="l"/>
            <a:pathLst>
              <a:path h="4114800" w="3598580">
                <a:moveTo>
                  <a:pt x="0" y="0"/>
                </a:moveTo>
                <a:lnTo>
                  <a:pt x="3598579" y="0"/>
                </a:lnTo>
                <a:lnTo>
                  <a:pt x="359857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56413" y="981075"/>
            <a:ext cx="2442152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Porto Flame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550183" y="981075"/>
            <a:ext cx="3709117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www.portoflame.co.uk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702365" y="981075"/>
            <a:ext cx="3709117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@portoflame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47458" y="3773805"/>
            <a:ext cx="15793085" cy="24634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0145"/>
              </a:lnSpc>
              <a:spcBef>
                <a:spcPct val="0"/>
              </a:spcBef>
            </a:pPr>
            <a:r>
              <a:rPr lang="en-US" b="true" sz="14389">
                <a:solidFill>
                  <a:srgbClr val="65010E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 YOU!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907533" y="5887403"/>
            <a:ext cx="8472934" cy="59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851"/>
              </a:lnSpc>
              <a:spcBef>
                <a:spcPct val="0"/>
              </a:spcBef>
            </a:pPr>
            <a:r>
              <a:rPr lang="en-US" sz="3465" spc="582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Questions &amp; Discussion Welcome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550183" y="8876030"/>
            <a:ext cx="3709117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maria.dasilva@portoflame.co.uk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8827770"/>
            <a:ext cx="3709117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65010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Maria da Silva | 2510495</a:t>
            </a: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-1977171" y="4179570"/>
            <a:ext cx="3598580" cy="4114800"/>
          </a:xfrm>
          <a:custGeom>
            <a:avLst/>
            <a:gdLst/>
            <a:ahLst/>
            <a:cxnLst/>
            <a:rect r="r" b="b" t="t" l="l"/>
            <a:pathLst>
              <a:path h="4114800" w="3598580">
                <a:moveTo>
                  <a:pt x="0" y="0"/>
                </a:moveTo>
                <a:lnTo>
                  <a:pt x="3598579" y="0"/>
                </a:lnTo>
                <a:lnTo>
                  <a:pt x="359857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FE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DAHRVtLh0iE</dc:identifier>
  <dcterms:modified xsi:type="dcterms:W3CDTF">2011-08-01T06:04:30Z</dcterms:modified>
  <cp:revision>1</cp:revision>
  <dc:title>Porto Flame: Mobile Portuguese Plan</dc:title>
</cp:coreProperties>
</file>