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53" y="7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A34CE02-4CFD-4BBB-B57D-6D645E2D19B4}" type="slidenum">
              <a:rPr lang="en-GB" smtClean="0"/>
              <a:t>‹#›</a:t>
            </a:fld>
            <a:endParaRPr lang="en-GB"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8214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A34CE02-4CFD-4BBB-B57D-6D645E2D19B4}" type="slidenum">
              <a:rPr lang="en-GB" smtClean="0"/>
              <a:t>‹#›</a:t>
            </a:fld>
            <a:endParaRPr lang="en-GB" dirty="0"/>
          </a:p>
        </p:txBody>
      </p:sp>
    </p:spTree>
    <p:extLst>
      <p:ext uri="{BB962C8B-B14F-4D97-AF65-F5344CB8AC3E}">
        <p14:creationId xmlns:p14="http://schemas.microsoft.com/office/powerpoint/2010/main" val="1569079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A34CE02-4CFD-4BBB-B57D-6D645E2D19B4}" type="slidenum">
              <a:rPr lang="en-GB" smtClean="0"/>
              <a:t>‹#›</a:t>
            </a:fld>
            <a:endParaRPr lang="en-GB"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3007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A34CE02-4CFD-4BBB-B57D-6D645E2D19B4}" type="slidenum">
              <a:rPr lang="en-GB" smtClean="0"/>
              <a:t>‹#›</a:t>
            </a:fld>
            <a:endParaRPr lang="en-GB" dirty="0"/>
          </a:p>
        </p:txBody>
      </p:sp>
    </p:spTree>
    <p:extLst>
      <p:ext uri="{BB962C8B-B14F-4D97-AF65-F5344CB8AC3E}">
        <p14:creationId xmlns:p14="http://schemas.microsoft.com/office/powerpoint/2010/main" val="3829562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A34CE02-4CFD-4BBB-B57D-6D645E2D19B4}" type="slidenum">
              <a:rPr lang="en-GB" smtClean="0"/>
              <a:t>‹#›</a:t>
            </a:fld>
            <a:endParaRPr lang="en-GB" dirty="0"/>
          </a:p>
        </p:txBody>
      </p:sp>
    </p:spTree>
    <p:extLst>
      <p:ext uri="{BB962C8B-B14F-4D97-AF65-F5344CB8AC3E}">
        <p14:creationId xmlns:p14="http://schemas.microsoft.com/office/powerpoint/2010/main" val="1455004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A34CE02-4CFD-4BBB-B57D-6D645E2D19B4}" type="slidenum">
              <a:rPr lang="en-GB" smtClean="0"/>
              <a:t>‹#›</a:t>
            </a:fld>
            <a:endParaRPr lang="en-GB" dirty="0"/>
          </a:p>
        </p:txBody>
      </p:sp>
    </p:spTree>
    <p:extLst>
      <p:ext uri="{BB962C8B-B14F-4D97-AF65-F5344CB8AC3E}">
        <p14:creationId xmlns:p14="http://schemas.microsoft.com/office/powerpoint/2010/main" val="105847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dirty="0"/>
          </a:p>
        </p:txBody>
      </p:sp>
      <p:sp>
        <p:nvSpPr>
          <p:cNvPr id="9" name="Slide Number Placeholder 8"/>
          <p:cNvSpPr>
            <a:spLocks noGrp="1"/>
          </p:cNvSpPr>
          <p:nvPr>
            <p:ph type="sldNum" sz="quarter" idx="12"/>
          </p:nvPr>
        </p:nvSpPr>
        <p:spPr/>
        <p:txBody>
          <a:bodyPr/>
          <a:lstStyle/>
          <a:p>
            <a:fld id="{8A34CE02-4CFD-4BBB-B57D-6D645E2D19B4}" type="slidenum">
              <a:rPr lang="en-GB" smtClean="0"/>
              <a:t>‹#›</a:t>
            </a:fld>
            <a:endParaRPr lang="en-GB" dirty="0"/>
          </a:p>
        </p:txBody>
      </p:sp>
    </p:spTree>
    <p:extLst>
      <p:ext uri="{BB962C8B-B14F-4D97-AF65-F5344CB8AC3E}">
        <p14:creationId xmlns:p14="http://schemas.microsoft.com/office/powerpoint/2010/main" val="3261530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A9B0CC9-F07A-43BB-B68E-333027B9E2C2}" type="datetimeFigureOut">
              <a:rPr lang="en-GB" smtClean="0"/>
              <a:t>07/03/2022</a:t>
            </a:fld>
            <a:endParaRPr lang="en-GB"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A34CE02-4CFD-4BBB-B57D-6D645E2D19B4}" type="slidenum">
              <a:rPr lang="en-GB" smtClean="0"/>
              <a:t>‹#›</a:t>
            </a:fld>
            <a:endParaRPr lang="en-GB" dirty="0"/>
          </a:p>
        </p:txBody>
      </p:sp>
    </p:spTree>
    <p:extLst>
      <p:ext uri="{BB962C8B-B14F-4D97-AF65-F5344CB8AC3E}">
        <p14:creationId xmlns:p14="http://schemas.microsoft.com/office/powerpoint/2010/main" val="1565522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A34CE02-4CFD-4BBB-B57D-6D645E2D19B4}" type="slidenum">
              <a:rPr lang="en-GB" smtClean="0"/>
              <a:t>‹#›</a:t>
            </a:fld>
            <a:endParaRPr lang="en-GB" dirty="0"/>
          </a:p>
        </p:txBody>
      </p:sp>
    </p:spTree>
    <p:extLst>
      <p:ext uri="{BB962C8B-B14F-4D97-AF65-F5344CB8AC3E}">
        <p14:creationId xmlns:p14="http://schemas.microsoft.com/office/powerpoint/2010/main" val="3168956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A34CE02-4CFD-4BBB-B57D-6D645E2D19B4}" type="slidenum">
              <a:rPr lang="en-GB" smtClean="0"/>
              <a:t>‹#›</a:t>
            </a:fld>
            <a:endParaRPr lang="en-GB" dirty="0"/>
          </a:p>
        </p:txBody>
      </p:sp>
    </p:spTree>
    <p:extLst>
      <p:ext uri="{BB962C8B-B14F-4D97-AF65-F5344CB8AC3E}">
        <p14:creationId xmlns:p14="http://schemas.microsoft.com/office/powerpoint/2010/main" val="2551713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9B0CC9-F07A-43BB-B68E-333027B9E2C2}" type="datetimeFigureOut">
              <a:rPr lang="en-GB" smtClean="0"/>
              <a:t>07/03/2022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A34CE02-4CFD-4BBB-B57D-6D645E2D19B4}" type="slidenum">
              <a:rPr lang="en-GB" smtClean="0"/>
              <a:t>‹#›</a:t>
            </a:fld>
            <a:endParaRPr lang="en-GB" dirty="0"/>
          </a:p>
        </p:txBody>
      </p:sp>
    </p:spTree>
    <p:extLst>
      <p:ext uri="{BB962C8B-B14F-4D97-AF65-F5344CB8AC3E}">
        <p14:creationId xmlns:p14="http://schemas.microsoft.com/office/powerpoint/2010/main" val="4155355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A9B0CC9-F07A-43BB-B68E-333027B9E2C2}" type="datetimeFigureOut">
              <a:rPr lang="en-GB" smtClean="0"/>
              <a:t>07/03/2022</a:t>
            </a:fld>
            <a:endParaRPr lang="en-GB"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A34CE02-4CFD-4BBB-B57D-6D645E2D19B4}" type="slidenum">
              <a:rPr lang="en-GB" smtClean="0"/>
              <a:t>‹#›</a:t>
            </a:fld>
            <a:endParaRPr lang="en-GB"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489503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5A1B47C8-47A0-4A88-8830-6DEA3B5DE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a:p>
        </p:txBody>
      </p:sp>
      <p:pic>
        <p:nvPicPr>
          <p:cNvPr id="7" name="Picture 6" descr="A yellow vase on a white surface&#10;&#10;Description automatically generated with low confidence">
            <a:extLst>
              <a:ext uri="{FF2B5EF4-FFF2-40B4-BE49-F238E27FC236}">
                <a16:creationId xmlns:a16="http://schemas.microsoft.com/office/drawing/2014/main" id="{756D24EF-F873-4054-BABD-02189F8E10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999" y="1938529"/>
            <a:ext cx="6275667" cy="2980942"/>
          </a:xfrm>
          <a:prstGeom prst="rect">
            <a:avLst/>
          </a:prstGeom>
        </p:spPr>
      </p:pic>
      <p:sp>
        <p:nvSpPr>
          <p:cNvPr id="30" name="Rectangle 29">
            <a:extLst>
              <a:ext uri="{FF2B5EF4-FFF2-40B4-BE49-F238E27FC236}">
                <a16:creationId xmlns:a16="http://schemas.microsoft.com/office/drawing/2014/main" id="{984BBFDD-E720-4805-A9C8-129FBBF6DD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613486"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000C33A-A595-4F5B-AEC2-9EA86342B050}"/>
              </a:ext>
            </a:extLst>
          </p:cNvPr>
          <p:cNvSpPr>
            <a:spLocks noGrp="1"/>
          </p:cNvSpPr>
          <p:nvPr>
            <p:ph type="ctrTitle"/>
          </p:nvPr>
        </p:nvSpPr>
        <p:spPr>
          <a:xfrm>
            <a:off x="8096885" y="640080"/>
            <a:ext cx="3659246" cy="2926080"/>
          </a:xfrm>
        </p:spPr>
        <p:txBody>
          <a:bodyPr>
            <a:normAutofit/>
          </a:bodyPr>
          <a:lstStyle/>
          <a:p>
            <a:r>
              <a:rPr lang="en-GB" sz="4400" dirty="0">
                <a:solidFill>
                  <a:srgbClr val="FFFFFF"/>
                </a:solidFill>
              </a:rPr>
              <a:t>Egyptian pottery from </a:t>
            </a:r>
            <a:r>
              <a:rPr lang="en-GB" sz="4400">
                <a:solidFill>
                  <a:srgbClr val="FFFFFF"/>
                </a:solidFill>
              </a:rPr>
              <a:t>Enkomi</a:t>
            </a:r>
            <a:r>
              <a:rPr lang="en-GB" sz="4400" dirty="0">
                <a:solidFill>
                  <a:srgbClr val="FFFFFF"/>
                </a:solidFill>
              </a:rPr>
              <a:t> </a:t>
            </a:r>
          </a:p>
        </p:txBody>
      </p:sp>
      <p:sp>
        <p:nvSpPr>
          <p:cNvPr id="3" name="Subtitle 2">
            <a:extLst>
              <a:ext uri="{FF2B5EF4-FFF2-40B4-BE49-F238E27FC236}">
                <a16:creationId xmlns:a16="http://schemas.microsoft.com/office/drawing/2014/main" id="{644C7000-C5E9-4211-99F6-72E9397FABF0}"/>
              </a:ext>
            </a:extLst>
          </p:cNvPr>
          <p:cNvSpPr>
            <a:spLocks noGrp="1"/>
          </p:cNvSpPr>
          <p:nvPr>
            <p:ph type="subTitle" idx="1"/>
          </p:nvPr>
        </p:nvSpPr>
        <p:spPr>
          <a:xfrm>
            <a:off x="8096885" y="3578084"/>
            <a:ext cx="3659246" cy="2639835"/>
          </a:xfrm>
        </p:spPr>
        <p:txBody>
          <a:bodyPr>
            <a:normAutofit/>
          </a:bodyPr>
          <a:lstStyle/>
          <a:p>
            <a:r>
              <a:rPr lang="en-GB" sz="1500" dirty="0">
                <a:solidFill>
                  <a:srgbClr val="FFFFFF"/>
                </a:solidFill>
              </a:rPr>
              <a:t>Matthew French</a:t>
            </a:r>
          </a:p>
          <a:p>
            <a:r>
              <a:rPr lang="en-GB" sz="1500" dirty="0">
                <a:solidFill>
                  <a:srgbClr val="FFFFFF"/>
                </a:solidFill>
              </a:rPr>
              <a:t>1905094</a:t>
            </a:r>
          </a:p>
        </p:txBody>
      </p:sp>
      <p:sp>
        <p:nvSpPr>
          <p:cNvPr id="32" name="Rectangle 31">
            <a:extLst>
              <a:ext uri="{FF2B5EF4-FFF2-40B4-BE49-F238E27FC236}">
                <a16:creationId xmlns:a16="http://schemas.microsoft.com/office/drawing/2014/main" id="{5AC4BE46-4A77-42FE-9D15-065CDB2F8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06"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TextBox 7">
            <a:extLst>
              <a:ext uri="{FF2B5EF4-FFF2-40B4-BE49-F238E27FC236}">
                <a16:creationId xmlns:a16="http://schemas.microsoft.com/office/drawing/2014/main" id="{1E3FE7B3-235A-40A7-A0E1-4209E2F5EEC1}"/>
              </a:ext>
            </a:extLst>
          </p:cNvPr>
          <p:cNvSpPr txBox="1"/>
          <p:nvPr/>
        </p:nvSpPr>
        <p:spPr>
          <a:xfrm>
            <a:off x="186812" y="6355571"/>
            <a:ext cx="3690257" cy="341632"/>
          </a:xfrm>
          <a:prstGeom prst="rect">
            <a:avLst/>
          </a:prstGeom>
          <a:noFill/>
        </p:spPr>
        <p:txBody>
          <a:bodyPr wrap="square" rtlCol="0">
            <a:spAutoFit/>
          </a:bodyPr>
          <a:lstStyle/>
          <a:p>
            <a:pPr defTabSz="914400">
              <a:lnSpc>
                <a:spcPct val="90000"/>
              </a:lnSpc>
              <a:spcAft>
                <a:spcPts val="600"/>
              </a:spcAft>
              <a:buClr>
                <a:schemeClr val="accent1"/>
              </a:buClr>
            </a:pPr>
            <a:r>
              <a:rPr lang="en-US" b="0" i="0" dirty="0">
                <a:solidFill>
                  <a:schemeClr val="tx1">
                    <a:lumMod val="75000"/>
                    <a:lumOff val="25000"/>
                  </a:schemeClr>
                </a:solidFill>
                <a:effectLst/>
              </a:rPr>
              <a:t>(cup | British Museum, 2022)</a:t>
            </a:r>
          </a:p>
        </p:txBody>
      </p:sp>
    </p:spTree>
    <p:extLst>
      <p:ext uri="{BB962C8B-B14F-4D97-AF65-F5344CB8AC3E}">
        <p14:creationId xmlns:p14="http://schemas.microsoft.com/office/powerpoint/2010/main" val="2344989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5">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CEFE5F-B57F-48EF-9E7E-13DE4B81339C}"/>
              </a:ext>
            </a:extLst>
          </p:cNvPr>
          <p:cNvSpPr>
            <a:spLocks noGrp="1"/>
          </p:cNvSpPr>
          <p:nvPr>
            <p:ph type="title"/>
          </p:nvPr>
        </p:nvSpPr>
        <p:spPr>
          <a:xfrm>
            <a:off x="6411685" y="634946"/>
            <a:ext cx="5127171" cy="1450757"/>
          </a:xfrm>
        </p:spPr>
        <p:txBody>
          <a:bodyPr vert="horz" lIns="91440" tIns="45720" rIns="91440" bIns="45720" rtlCol="0" anchor="b">
            <a:normAutofit/>
          </a:bodyPr>
          <a:lstStyle/>
          <a:p>
            <a:r>
              <a:rPr lang="en-US"/>
              <a:t>The Egyptian Cup</a:t>
            </a:r>
          </a:p>
        </p:txBody>
      </p:sp>
      <p:pic>
        <p:nvPicPr>
          <p:cNvPr id="11" name="Content Placeholder 10" descr="A yellow vase on a white surface&#10;&#10;Description automatically generated with low confidence">
            <a:extLst>
              <a:ext uri="{FF2B5EF4-FFF2-40B4-BE49-F238E27FC236}">
                <a16:creationId xmlns:a16="http://schemas.microsoft.com/office/drawing/2014/main" id="{70DAEA8D-7D13-454F-94E4-EC1F9BC727A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3192" y="1974218"/>
            <a:ext cx="5451627" cy="2589523"/>
          </a:xfrm>
          <a:prstGeom prst="rect">
            <a:avLst/>
          </a:prstGeom>
        </p:spPr>
      </p:pic>
      <p:cxnSp>
        <p:nvCxnSpPr>
          <p:cNvPr id="25" name="Straight Connector 17">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CFCE05B5-F674-41B0-AA85-E9C06C01BC53}"/>
              </a:ext>
            </a:extLst>
          </p:cNvPr>
          <p:cNvSpPr txBox="1"/>
          <p:nvPr/>
        </p:nvSpPr>
        <p:spPr>
          <a:xfrm>
            <a:off x="6411684" y="2198914"/>
            <a:ext cx="5127172" cy="3670180"/>
          </a:xfrm>
          <a:prstGeom prst="rect">
            <a:avLst/>
          </a:prstGeom>
        </p:spPr>
        <p:txBody>
          <a:bodyPr vert="horz" lIns="0" tIns="45720" rIns="0" bIns="45720" rtlCol="0">
            <a:normAutofit lnSpcReduction="10000"/>
          </a:bodyPr>
          <a:lstStyle/>
          <a:p>
            <a:pPr marL="285750" indent="-28575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An Egyptian stone vessel:</a:t>
            </a:r>
          </a:p>
          <a:p>
            <a:pPr marL="742950" lvl="1" indent="-28575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Diameter of the cup 6.20cm</a:t>
            </a:r>
          </a:p>
          <a:p>
            <a:pPr marL="742950" lvl="1" indent="-28575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Height of the cup 9cm</a:t>
            </a:r>
          </a:p>
          <a:p>
            <a:pPr marL="742950" lvl="1" indent="-28575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Width of the cup 6cm</a:t>
            </a:r>
          </a:p>
          <a:p>
            <a:pPr marL="742950" lvl="1" indent="-28575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Base of the pot has a drilled concave nature</a:t>
            </a:r>
          </a:p>
          <a:p>
            <a:pPr marL="285750" indent="-28575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Acquired in 1897 with the Emma Tourna Turner excavations in </a:t>
            </a:r>
            <a:r>
              <a:rPr lang="en-US" dirty="0" err="1">
                <a:solidFill>
                  <a:schemeClr val="tx1">
                    <a:lumMod val="75000"/>
                    <a:lumOff val="25000"/>
                  </a:schemeClr>
                </a:solidFill>
              </a:rPr>
              <a:t>Enkomi</a:t>
            </a:r>
            <a:r>
              <a:rPr lang="en-US" dirty="0">
                <a:solidFill>
                  <a:schemeClr val="tx1">
                    <a:lumMod val="75000"/>
                    <a:lumOff val="25000"/>
                  </a:schemeClr>
                </a:solidFill>
              </a:rPr>
              <a:t>.</a:t>
            </a:r>
            <a:endParaRPr lang="en-US" b="0" i="0" dirty="0">
              <a:solidFill>
                <a:schemeClr val="tx1">
                  <a:lumMod val="75000"/>
                  <a:lumOff val="25000"/>
                </a:schemeClr>
              </a:solidFill>
              <a:effectLst/>
            </a:endParaRPr>
          </a:p>
          <a:p>
            <a:pPr marL="285750" indent="-285750" defTabSz="914400">
              <a:lnSpc>
                <a:spcPct val="90000"/>
              </a:lnSpc>
              <a:spcAft>
                <a:spcPts val="600"/>
              </a:spcAft>
              <a:buClr>
                <a:schemeClr val="accent1"/>
              </a:buClr>
              <a:buFont typeface="Calibri" panose="020F0502020204030204" pitchFamily="34" charset="0"/>
              <a:buChar char="•"/>
            </a:pPr>
            <a:r>
              <a:rPr lang="en-US" b="0" i="0" dirty="0">
                <a:solidFill>
                  <a:schemeClr val="tx1">
                    <a:lumMod val="75000"/>
                    <a:lumOff val="25000"/>
                  </a:schemeClr>
                </a:solidFill>
                <a:effectLst/>
              </a:rPr>
              <a:t>The cup is made from travertine is a type of limestone. The cup is a stemmed cup with a flat rim tapered upward cylindrical neck on the top. </a:t>
            </a:r>
          </a:p>
          <a:p>
            <a:pPr marL="285750" indent="-285750" defTabSz="914400">
              <a:lnSpc>
                <a:spcPct val="90000"/>
              </a:lnSpc>
              <a:spcAft>
                <a:spcPts val="600"/>
              </a:spcAft>
              <a:buClr>
                <a:schemeClr val="accent1"/>
              </a:buClr>
              <a:buFont typeface="Calibri" panose="020F0502020204030204" pitchFamily="34" charset="0"/>
              <a:buChar char="•"/>
            </a:pPr>
            <a:r>
              <a:rPr lang="en-US" b="0" i="0" dirty="0">
                <a:solidFill>
                  <a:schemeClr val="tx1">
                    <a:lumMod val="75000"/>
                    <a:lumOff val="25000"/>
                  </a:schemeClr>
                </a:solidFill>
                <a:effectLst/>
              </a:rPr>
              <a:t>New Kingdom (1550BC-1200BC) pot found in a late Cypriot II tomb (1650BC-1050BC)</a:t>
            </a:r>
            <a:br>
              <a:rPr lang="en-US" b="0" i="0" dirty="0">
                <a:solidFill>
                  <a:schemeClr val="tx1">
                    <a:lumMod val="75000"/>
                    <a:lumOff val="25000"/>
                  </a:schemeClr>
                </a:solidFill>
                <a:effectLst/>
              </a:rPr>
            </a:br>
            <a:r>
              <a:rPr lang="en-US" b="0" i="0" dirty="0">
                <a:solidFill>
                  <a:schemeClr val="tx1">
                    <a:lumMod val="75000"/>
                    <a:lumOff val="25000"/>
                  </a:schemeClr>
                </a:solidFill>
                <a:effectLst/>
              </a:rPr>
              <a:t>(cup | British Museum, 2022)</a:t>
            </a:r>
          </a:p>
          <a:p>
            <a:pPr marL="285750" indent="-285750" defTabSz="914400">
              <a:lnSpc>
                <a:spcPct val="90000"/>
              </a:lnSpc>
              <a:spcAft>
                <a:spcPts val="600"/>
              </a:spcAft>
              <a:buClr>
                <a:schemeClr val="accent1"/>
              </a:buClr>
              <a:buFont typeface="Calibri" panose="020F0502020204030204" pitchFamily="34" charset="0"/>
              <a:buChar char="•"/>
            </a:pPr>
            <a:endParaRPr lang="en-US" b="0" i="0" dirty="0">
              <a:solidFill>
                <a:schemeClr val="tx1">
                  <a:lumMod val="75000"/>
                  <a:lumOff val="25000"/>
                </a:schemeClr>
              </a:solidFill>
              <a:effectLst/>
            </a:endParaRPr>
          </a:p>
          <a:p>
            <a:pPr marL="285750" indent="-285750" defTabSz="914400">
              <a:lnSpc>
                <a:spcPct val="90000"/>
              </a:lnSpc>
              <a:spcAft>
                <a:spcPts val="600"/>
              </a:spcAft>
              <a:buClr>
                <a:schemeClr val="accent1"/>
              </a:buClr>
              <a:buFont typeface="Calibri" panose="020F0502020204030204" pitchFamily="34" charset="0"/>
              <a:buChar char="•"/>
            </a:pPr>
            <a:endParaRPr lang="en-US" dirty="0">
              <a:solidFill>
                <a:schemeClr val="tx1">
                  <a:lumMod val="75000"/>
                  <a:lumOff val="25000"/>
                </a:schemeClr>
              </a:solidFill>
            </a:endParaRPr>
          </a:p>
        </p:txBody>
      </p:sp>
      <p:sp>
        <p:nvSpPr>
          <p:cNvPr id="26" name="Rectangle 19">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1">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a:extLst>
              <a:ext uri="{FF2B5EF4-FFF2-40B4-BE49-F238E27FC236}">
                <a16:creationId xmlns:a16="http://schemas.microsoft.com/office/drawing/2014/main" id="{50C3D802-4A1F-47FA-8F40-764A21D0F83A}"/>
              </a:ext>
            </a:extLst>
          </p:cNvPr>
          <p:cNvSpPr txBox="1"/>
          <p:nvPr/>
        </p:nvSpPr>
        <p:spPr>
          <a:xfrm>
            <a:off x="0" y="6458584"/>
            <a:ext cx="3690257" cy="341632"/>
          </a:xfrm>
          <a:prstGeom prst="rect">
            <a:avLst/>
          </a:prstGeom>
          <a:noFill/>
        </p:spPr>
        <p:txBody>
          <a:bodyPr wrap="square" rtlCol="0">
            <a:spAutoFit/>
          </a:bodyPr>
          <a:lstStyle/>
          <a:p>
            <a:pPr defTabSz="914400">
              <a:lnSpc>
                <a:spcPct val="90000"/>
              </a:lnSpc>
              <a:spcAft>
                <a:spcPts val="600"/>
              </a:spcAft>
              <a:buClr>
                <a:schemeClr val="accent1"/>
              </a:buClr>
            </a:pPr>
            <a:r>
              <a:rPr lang="en-US" b="0" i="0" dirty="0">
                <a:solidFill>
                  <a:schemeClr val="tx1">
                    <a:lumMod val="75000"/>
                    <a:lumOff val="25000"/>
                  </a:schemeClr>
                </a:solidFill>
                <a:effectLst/>
              </a:rPr>
              <a:t>(cup | British Museum, 2022)</a:t>
            </a:r>
          </a:p>
        </p:txBody>
      </p:sp>
    </p:spTree>
    <p:extLst>
      <p:ext uri="{BB962C8B-B14F-4D97-AF65-F5344CB8AC3E}">
        <p14:creationId xmlns:p14="http://schemas.microsoft.com/office/powerpoint/2010/main" val="4000525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FB39D7-469F-47BA-9D62-04FF7FD8142A}"/>
              </a:ext>
            </a:extLst>
          </p:cNvPr>
          <p:cNvSpPr>
            <a:spLocks noGrp="1"/>
          </p:cNvSpPr>
          <p:nvPr>
            <p:ph type="title"/>
          </p:nvPr>
        </p:nvSpPr>
        <p:spPr>
          <a:xfrm>
            <a:off x="990932" y="286603"/>
            <a:ext cx="6750987" cy="1450757"/>
          </a:xfrm>
        </p:spPr>
        <p:txBody>
          <a:bodyPr>
            <a:normAutofit/>
          </a:bodyPr>
          <a:lstStyle/>
          <a:p>
            <a:r>
              <a:rPr lang="en-GB" dirty="0" err="1">
                <a:solidFill>
                  <a:schemeClr val="accent2"/>
                </a:solidFill>
              </a:rPr>
              <a:t>Enkomi</a:t>
            </a:r>
            <a:endParaRPr lang="en-GB" dirty="0">
              <a:solidFill>
                <a:schemeClr val="accent2"/>
              </a:solidFill>
            </a:endParaRPr>
          </a:p>
        </p:txBody>
      </p:sp>
      <p:sp>
        <p:nvSpPr>
          <p:cNvPr id="3" name="Content Placeholder 2">
            <a:extLst>
              <a:ext uri="{FF2B5EF4-FFF2-40B4-BE49-F238E27FC236}">
                <a16:creationId xmlns:a16="http://schemas.microsoft.com/office/drawing/2014/main" id="{92BF928D-7833-49E3-8AA9-CBA57BB88A8E}"/>
              </a:ext>
            </a:extLst>
          </p:cNvPr>
          <p:cNvSpPr>
            <a:spLocks noGrp="1"/>
          </p:cNvSpPr>
          <p:nvPr>
            <p:ph idx="1"/>
          </p:nvPr>
        </p:nvSpPr>
        <p:spPr>
          <a:xfrm>
            <a:off x="1044204" y="2023962"/>
            <a:ext cx="6697715" cy="3845131"/>
          </a:xfrm>
        </p:spPr>
        <p:txBody>
          <a:bodyPr>
            <a:normAutofit/>
          </a:bodyPr>
          <a:lstStyle/>
          <a:p>
            <a:pPr marL="457200" indent="-457200">
              <a:buFont typeface="+mj-lt"/>
              <a:buAutoNum type="arabicPeriod"/>
            </a:pPr>
            <a:r>
              <a:rPr lang="en-GB" dirty="0" err="1"/>
              <a:t>Enkomi</a:t>
            </a:r>
            <a:r>
              <a:rPr lang="en-GB" dirty="0"/>
              <a:t> was a late bronze age town in eastern Cyprus which is now in the Turkish occupied area of Cyprus. </a:t>
            </a:r>
          </a:p>
          <a:p>
            <a:pPr marL="457200" indent="-457200">
              <a:buFont typeface="+mj-lt"/>
              <a:buAutoNum type="arabicPeriod"/>
            </a:pPr>
            <a:r>
              <a:rPr lang="en-GB" dirty="0"/>
              <a:t>In 1897 the British museum excavated 100 tombs in the area. (Crewe, L., 2009)</a:t>
            </a:r>
          </a:p>
          <a:p>
            <a:pPr marL="457200" indent="-457200">
              <a:buFont typeface="+mj-lt"/>
              <a:buAutoNum type="arabicPeriod"/>
            </a:pPr>
            <a:r>
              <a:rPr lang="en-GB" dirty="0"/>
              <a:t>It was here that the cup was found unfortunately due to the fact that the tomb was excavated in 1897 not much context about where it was found is known. (cup | British Museum, 2022) (Crewe, L.,2009)</a:t>
            </a:r>
          </a:p>
          <a:p>
            <a:pPr marL="457200" indent="-457200">
              <a:buFont typeface="+mj-lt"/>
              <a:buAutoNum type="arabicPeriod"/>
            </a:pPr>
            <a:r>
              <a:rPr lang="en-GB" dirty="0"/>
              <a:t>Many grave goods have been found in the area including this cup among many other gold ivory and other prestigious products. (cup | British Museum, 2022) (Crewe, L.,2009)</a:t>
            </a:r>
          </a:p>
          <a:p>
            <a:pPr marL="0" indent="0">
              <a:buNone/>
            </a:pPr>
            <a:endParaRPr lang="en-GB" dirty="0"/>
          </a:p>
        </p:txBody>
      </p:sp>
      <p:sp>
        <p:nvSpPr>
          <p:cNvPr id="37" name="Rectangle 36">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4150"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9" name="Rectangle 38">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2823"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19653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6F3EF9-CDEB-479C-BD6B-591AA064655B}"/>
              </a:ext>
            </a:extLst>
          </p:cNvPr>
          <p:cNvSpPr>
            <a:spLocks noGrp="1"/>
          </p:cNvSpPr>
          <p:nvPr>
            <p:ph type="title"/>
          </p:nvPr>
        </p:nvSpPr>
        <p:spPr>
          <a:xfrm>
            <a:off x="6411685" y="634946"/>
            <a:ext cx="5127171" cy="1450757"/>
          </a:xfrm>
        </p:spPr>
        <p:txBody>
          <a:bodyPr>
            <a:normAutofit/>
          </a:bodyPr>
          <a:lstStyle/>
          <a:p>
            <a:r>
              <a:rPr lang="en-GB" dirty="0"/>
              <a:t>Itinerary of objects, Things in Motion</a:t>
            </a:r>
          </a:p>
        </p:txBody>
      </p:sp>
      <p:pic>
        <p:nvPicPr>
          <p:cNvPr id="4" name="Picture 3" descr="Map&#10;&#10;Description automatically generated">
            <a:extLst>
              <a:ext uri="{FF2B5EF4-FFF2-40B4-BE49-F238E27FC236}">
                <a16:creationId xmlns:a16="http://schemas.microsoft.com/office/drawing/2014/main" id="{FEBEB84C-2E47-461F-A1A5-F4DDCE7F20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192" y="1061071"/>
            <a:ext cx="5451627" cy="4415817"/>
          </a:xfrm>
          <a:prstGeom prst="rect">
            <a:avLst/>
          </a:prstGeom>
        </p:spPr>
      </p:pic>
      <p:cxnSp>
        <p:nvCxnSpPr>
          <p:cNvPr id="11" name="Straight Connector 10">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37DF157-9284-4D4A-8553-9C2428BDD8AF}"/>
              </a:ext>
            </a:extLst>
          </p:cNvPr>
          <p:cNvSpPr>
            <a:spLocks noGrp="1"/>
          </p:cNvSpPr>
          <p:nvPr>
            <p:ph idx="1"/>
          </p:nvPr>
        </p:nvSpPr>
        <p:spPr>
          <a:xfrm>
            <a:off x="6411684" y="2198914"/>
            <a:ext cx="5127172" cy="3670180"/>
          </a:xfrm>
        </p:spPr>
        <p:txBody>
          <a:bodyPr>
            <a:normAutofit/>
          </a:bodyPr>
          <a:lstStyle/>
          <a:p>
            <a:pPr marL="457200" indent="-457200">
              <a:buFont typeface="+mj-lt"/>
              <a:buAutoNum type="arabicPeriod"/>
            </a:pPr>
            <a:r>
              <a:rPr lang="en-GB" sz="1700" dirty="0"/>
              <a:t>Archaeology and anthropology has been focused on things rather than the movement of things.</a:t>
            </a:r>
          </a:p>
          <a:p>
            <a:pPr marL="457200" indent="-457200">
              <a:buFont typeface="+mj-lt"/>
              <a:buAutoNum type="arabicPeriod"/>
            </a:pPr>
            <a:r>
              <a:rPr lang="en-GB" sz="1700" dirty="0"/>
              <a:t>Objects are always involved in “intra-action”, undergoing change in value, and agency. </a:t>
            </a:r>
          </a:p>
          <a:p>
            <a:pPr marL="457200" indent="-457200">
              <a:buFont typeface="+mj-lt"/>
              <a:buAutoNum type="arabicPeriod"/>
            </a:pPr>
            <a:r>
              <a:rPr lang="en-GB" sz="1700" dirty="0"/>
              <a:t>This requires models of mapping flow and movement. Sometimes called the “life history” approach to the creation and usage of an object.</a:t>
            </a:r>
          </a:p>
          <a:p>
            <a:pPr marL="457200" indent="-457200">
              <a:buFont typeface="+mj-lt"/>
              <a:buAutoNum type="arabicPeriod"/>
            </a:pPr>
            <a:r>
              <a:rPr lang="en-GB" sz="1700" dirty="0"/>
              <a:t>An Itinerary of objects includes the objects manufacture, use and then flowing movements of the object. Which has ended up with the object being deposited in the archaeological record. (Rosemary, A., et al. 2015)</a:t>
            </a:r>
          </a:p>
        </p:txBody>
      </p:sp>
      <p:sp>
        <p:nvSpPr>
          <p:cNvPr id="13" name="Rectangle 12">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extBox 4">
            <a:extLst>
              <a:ext uri="{FF2B5EF4-FFF2-40B4-BE49-F238E27FC236}">
                <a16:creationId xmlns:a16="http://schemas.microsoft.com/office/drawing/2014/main" id="{134451F2-C791-4E52-8FBB-BBC6D2089C5A}"/>
              </a:ext>
            </a:extLst>
          </p:cNvPr>
          <p:cNvSpPr txBox="1"/>
          <p:nvPr/>
        </p:nvSpPr>
        <p:spPr>
          <a:xfrm>
            <a:off x="737419" y="5423359"/>
            <a:ext cx="3647768" cy="369332"/>
          </a:xfrm>
          <a:prstGeom prst="rect">
            <a:avLst/>
          </a:prstGeom>
          <a:noFill/>
        </p:spPr>
        <p:txBody>
          <a:bodyPr wrap="square" rtlCol="0">
            <a:spAutoFit/>
          </a:bodyPr>
          <a:lstStyle/>
          <a:p>
            <a:r>
              <a:rPr lang="en-GB" sz="1800" dirty="0"/>
              <a:t>(Rosemary, A., et al. 2015)</a:t>
            </a:r>
            <a:endParaRPr lang="en-GB" dirty="0"/>
          </a:p>
        </p:txBody>
      </p:sp>
    </p:spTree>
    <p:extLst>
      <p:ext uri="{BB962C8B-B14F-4D97-AF65-F5344CB8AC3E}">
        <p14:creationId xmlns:p14="http://schemas.microsoft.com/office/powerpoint/2010/main" val="631369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B2676-76D1-4E31-A4AB-A34108E65981}"/>
              </a:ext>
            </a:extLst>
          </p:cNvPr>
          <p:cNvSpPr>
            <a:spLocks noGrp="1"/>
          </p:cNvSpPr>
          <p:nvPr>
            <p:ph type="title"/>
          </p:nvPr>
        </p:nvSpPr>
        <p:spPr/>
        <p:txBody>
          <a:bodyPr/>
          <a:lstStyle/>
          <a:p>
            <a:r>
              <a:rPr lang="en-GB" dirty="0"/>
              <a:t>How this relates to the Egyptian cup</a:t>
            </a:r>
          </a:p>
        </p:txBody>
      </p:sp>
      <p:sp>
        <p:nvSpPr>
          <p:cNvPr id="3" name="Content Placeholder 2">
            <a:extLst>
              <a:ext uri="{FF2B5EF4-FFF2-40B4-BE49-F238E27FC236}">
                <a16:creationId xmlns:a16="http://schemas.microsoft.com/office/drawing/2014/main" id="{01F5DCD6-C2DD-40F3-8BAB-6431C40D893B}"/>
              </a:ext>
            </a:extLst>
          </p:cNvPr>
          <p:cNvSpPr>
            <a:spLocks noGrp="1"/>
          </p:cNvSpPr>
          <p:nvPr>
            <p:ph idx="1"/>
          </p:nvPr>
        </p:nvSpPr>
        <p:spPr>
          <a:xfrm>
            <a:off x="1097280" y="1845734"/>
            <a:ext cx="8415688" cy="4023360"/>
          </a:xfrm>
        </p:spPr>
        <p:txBody>
          <a:bodyPr>
            <a:normAutofit lnSpcReduction="10000"/>
          </a:bodyPr>
          <a:lstStyle/>
          <a:p>
            <a:pPr marL="457200" indent="-457200">
              <a:buFont typeface="+mj-lt"/>
              <a:buAutoNum type="arabicPeriod"/>
            </a:pPr>
            <a:r>
              <a:rPr lang="en-GB" dirty="0"/>
              <a:t>This Egyptian cup was made from travertine presumably in the Egyptian mines.</a:t>
            </a:r>
          </a:p>
          <a:p>
            <a:pPr marL="457200" indent="-457200">
              <a:buFont typeface="+mj-lt"/>
              <a:buAutoNum type="arabicPeriod"/>
            </a:pPr>
            <a:r>
              <a:rPr lang="en-GB" dirty="0"/>
              <a:t>Then the raw travertine was transported across Egypt and manufactured into a cup.</a:t>
            </a:r>
          </a:p>
          <a:p>
            <a:pPr marL="457200" indent="-457200">
              <a:buFont typeface="+mj-lt"/>
              <a:buAutoNum type="arabicPeriod"/>
            </a:pPr>
            <a:r>
              <a:rPr lang="en-GB" dirty="0"/>
              <a:t>Then traded possibly a few times until it ended up in </a:t>
            </a:r>
            <a:r>
              <a:rPr lang="en-GB" dirty="0" err="1"/>
              <a:t>Enkomi</a:t>
            </a:r>
            <a:r>
              <a:rPr lang="en-GB" dirty="0"/>
              <a:t> crossing the Mediterranean sea.</a:t>
            </a:r>
          </a:p>
          <a:p>
            <a:pPr marL="457200" indent="-457200">
              <a:buFont typeface="+mj-lt"/>
              <a:buAutoNum type="arabicPeriod"/>
            </a:pPr>
            <a:r>
              <a:rPr lang="en-GB" dirty="0"/>
              <a:t>There it was left for thousands of years until in 1897 it was dug up by the British Museum and brought to the British Museum where it remains to this day in the archive.</a:t>
            </a:r>
          </a:p>
          <a:p>
            <a:pPr marL="457200" indent="-457200">
              <a:buFont typeface="+mj-lt"/>
              <a:buAutoNum type="arabicPeriod"/>
            </a:pPr>
            <a:r>
              <a:rPr lang="en-GB" dirty="0"/>
              <a:t>Further metamorphoses of the object have occurred as explained by Rosemary A. have occurred to the object such as the objects’ further transformation into the digital world such as photos. (Rosemary, A., et al. 2015)</a:t>
            </a:r>
          </a:p>
        </p:txBody>
      </p:sp>
    </p:spTree>
    <p:extLst>
      <p:ext uri="{BB962C8B-B14F-4D97-AF65-F5344CB8AC3E}">
        <p14:creationId xmlns:p14="http://schemas.microsoft.com/office/powerpoint/2010/main" val="3854229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84B70D5-875B-433D-BDBD-1522A85D6C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003605-6BFE-4E2D-8AA1-141B6DA6368B}"/>
              </a:ext>
            </a:extLst>
          </p:cNvPr>
          <p:cNvSpPr>
            <a:spLocks noGrp="1"/>
          </p:cNvSpPr>
          <p:nvPr>
            <p:ph type="title"/>
          </p:nvPr>
        </p:nvSpPr>
        <p:spPr>
          <a:xfrm>
            <a:off x="7859485" y="634946"/>
            <a:ext cx="3690257" cy="1450757"/>
          </a:xfrm>
        </p:spPr>
        <p:txBody>
          <a:bodyPr>
            <a:normAutofit/>
          </a:bodyPr>
          <a:lstStyle/>
          <a:p>
            <a:r>
              <a:rPr lang="en-GB" dirty="0"/>
              <a:t>Conclusion</a:t>
            </a:r>
          </a:p>
        </p:txBody>
      </p:sp>
      <p:pic>
        <p:nvPicPr>
          <p:cNvPr id="5" name="Picture 4" descr="A couple of vases sit on a table&#10;&#10;Description automatically generated with low confidence">
            <a:extLst>
              <a:ext uri="{FF2B5EF4-FFF2-40B4-BE49-F238E27FC236}">
                <a16:creationId xmlns:a16="http://schemas.microsoft.com/office/drawing/2014/main" id="{58B94B7E-1B7B-4F20-A2A8-D39925CAC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999" y="1656206"/>
            <a:ext cx="6909801" cy="3282156"/>
          </a:xfrm>
          <a:prstGeom prst="rect">
            <a:avLst/>
          </a:prstGeom>
        </p:spPr>
      </p:pic>
      <p:cxnSp>
        <p:nvCxnSpPr>
          <p:cNvPr id="12" name="Straight Connector 11">
            <a:extLst>
              <a:ext uri="{FF2B5EF4-FFF2-40B4-BE49-F238E27FC236}">
                <a16:creationId xmlns:a16="http://schemas.microsoft.com/office/drawing/2014/main" id="{C947DF4A-614C-4B4C-8B80-E5B9D8E8CF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92143" y="2085703"/>
            <a:ext cx="3566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5A902BA-C9B2-43CE-BA59-95DDEB99B7CB}"/>
              </a:ext>
            </a:extLst>
          </p:cNvPr>
          <p:cNvSpPr>
            <a:spLocks noGrp="1"/>
          </p:cNvSpPr>
          <p:nvPr>
            <p:ph idx="1"/>
          </p:nvPr>
        </p:nvSpPr>
        <p:spPr>
          <a:xfrm>
            <a:off x="7859485" y="2198914"/>
            <a:ext cx="3690257" cy="3670180"/>
          </a:xfrm>
        </p:spPr>
        <p:txBody>
          <a:bodyPr>
            <a:normAutofit lnSpcReduction="10000"/>
          </a:bodyPr>
          <a:lstStyle/>
          <a:p>
            <a:pPr marL="457200" indent="-457200">
              <a:buFont typeface="+mj-lt"/>
              <a:buAutoNum type="arabicPeriod"/>
            </a:pPr>
            <a:r>
              <a:rPr lang="en-GB" dirty="0"/>
              <a:t>The object made its way from Egypt to </a:t>
            </a:r>
            <a:r>
              <a:rPr lang="en-GB" dirty="0" err="1"/>
              <a:t>Enkomi</a:t>
            </a:r>
            <a:r>
              <a:rPr lang="en-GB" dirty="0"/>
              <a:t> and from there to the British Museum.</a:t>
            </a:r>
          </a:p>
          <a:p>
            <a:pPr marL="457200" indent="-457200">
              <a:buFont typeface="+mj-lt"/>
              <a:buAutoNum type="arabicPeriod"/>
            </a:pPr>
            <a:r>
              <a:rPr lang="en-GB" dirty="0"/>
              <a:t>Found among other objects that were from outside of Cyprus including other cups, gold, and ivory carvings.</a:t>
            </a:r>
          </a:p>
          <a:p>
            <a:pPr marL="457200" indent="-457200">
              <a:buFont typeface="+mj-lt"/>
              <a:buAutoNum type="arabicPeriod"/>
            </a:pPr>
            <a:r>
              <a:rPr lang="en-GB" dirty="0"/>
              <a:t>Object went from a tradable commodity to an object in a museum, not on display. Which shows the objects transforming agency.</a:t>
            </a:r>
          </a:p>
          <a:p>
            <a:pPr marL="457200" indent="-457200">
              <a:buFont typeface="+mj-lt"/>
              <a:buAutoNum type="arabicPeriod"/>
            </a:pPr>
            <a:endParaRPr lang="en-GB" dirty="0"/>
          </a:p>
          <a:p>
            <a:pPr marL="457200" indent="-457200">
              <a:buFont typeface="+mj-lt"/>
              <a:buAutoNum type="arabicPeriod"/>
            </a:pPr>
            <a:endParaRPr lang="en-GB" dirty="0"/>
          </a:p>
        </p:txBody>
      </p:sp>
      <p:sp>
        <p:nvSpPr>
          <p:cNvPr id="14" name="Rectangle 13">
            <a:extLst>
              <a:ext uri="{FF2B5EF4-FFF2-40B4-BE49-F238E27FC236}">
                <a16:creationId xmlns:a16="http://schemas.microsoft.com/office/drawing/2014/main" id="{1E299956-A9E7-4FC1-A0B1-D590CA9730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16:creationId xmlns:a16="http://schemas.microsoft.com/office/drawing/2014/main" id="{17FC539C-B783-4B03-9F9E-D13430F3F6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7FCD7FA8-6959-42EC-9457-D74C9A0868C4}"/>
              </a:ext>
            </a:extLst>
          </p:cNvPr>
          <p:cNvSpPr txBox="1"/>
          <p:nvPr/>
        </p:nvSpPr>
        <p:spPr>
          <a:xfrm>
            <a:off x="1769806" y="4938362"/>
            <a:ext cx="3690257" cy="341632"/>
          </a:xfrm>
          <a:prstGeom prst="rect">
            <a:avLst/>
          </a:prstGeom>
          <a:noFill/>
        </p:spPr>
        <p:txBody>
          <a:bodyPr wrap="square" rtlCol="0">
            <a:spAutoFit/>
          </a:bodyPr>
          <a:lstStyle/>
          <a:p>
            <a:pPr defTabSz="914400">
              <a:lnSpc>
                <a:spcPct val="90000"/>
              </a:lnSpc>
              <a:spcAft>
                <a:spcPts val="600"/>
              </a:spcAft>
              <a:buClr>
                <a:schemeClr val="accent1"/>
              </a:buClr>
            </a:pPr>
            <a:r>
              <a:rPr lang="en-US" b="0" i="0" dirty="0">
                <a:solidFill>
                  <a:schemeClr val="tx1">
                    <a:lumMod val="75000"/>
                    <a:lumOff val="25000"/>
                  </a:schemeClr>
                </a:solidFill>
                <a:effectLst/>
              </a:rPr>
              <a:t>(cup | British Museum, 2022)</a:t>
            </a:r>
          </a:p>
        </p:txBody>
      </p:sp>
    </p:spTree>
    <p:extLst>
      <p:ext uri="{BB962C8B-B14F-4D97-AF65-F5344CB8AC3E}">
        <p14:creationId xmlns:p14="http://schemas.microsoft.com/office/powerpoint/2010/main" val="3744192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C9B7-77E8-4323-B35C-90FA5B3909CC}"/>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FA55B9A0-C7E8-4C72-9C00-961F3DEB4F9B}"/>
              </a:ext>
            </a:extLst>
          </p:cNvPr>
          <p:cNvSpPr>
            <a:spLocks noGrp="1"/>
          </p:cNvSpPr>
          <p:nvPr>
            <p:ph idx="1"/>
          </p:nvPr>
        </p:nvSpPr>
        <p:spPr/>
        <p:txBody>
          <a:bodyPr>
            <a:normAutofit/>
          </a:bodyPr>
          <a:lstStyle/>
          <a:p>
            <a:r>
              <a:rPr lang="en-GB" b="0" i="0" dirty="0">
                <a:solidFill>
                  <a:srgbClr val="000000"/>
                </a:solidFill>
                <a:effectLst/>
                <a:latin typeface="Open Sans" panose="020B0606030504020204" pitchFamily="34" charset="0"/>
              </a:rPr>
              <a:t>Crewe, L., 2009. Feasting with the dead? Tomb 66 at </a:t>
            </a:r>
            <a:r>
              <a:rPr lang="en-GB" b="0" i="0" dirty="0" err="1">
                <a:solidFill>
                  <a:srgbClr val="000000"/>
                </a:solidFill>
                <a:effectLst/>
                <a:latin typeface="Open Sans" panose="020B0606030504020204" pitchFamily="34" charset="0"/>
              </a:rPr>
              <a:t>Enkomi</a:t>
            </a:r>
            <a:r>
              <a:rPr lang="en-GB" b="0" i="0" dirty="0">
                <a:solidFill>
                  <a:srgbClr val="000000"/>
                </a:solidFill>
                <a:effectLst/>
                <a:latin typeface="Open Sans" panose="020B0606030504020204" pitchFamily="34" charset="0"/>
              </a:rPr>
              <a:t>. British Museum Press</a:t>
            </a:r>
          </a:p>
          <a:p>
            <a:r>
              <a:rPr lang="en-GB" b="0" i="0" dirty="0">
                <a:solidFill>
                  <a:srgbClr val="000000"/>
                </a:solidFill>
                <a:effectLst/>
                <a:latin typeface="Open Sans" panose="020B0606030504020204" pitchFamily="34" charset="0"/>
              </a:rPr>
              <a:t>The British Museum. 2022. </a:t>
            </a:r>
            <a:r>
              <a:rPr lang="en-GB" b="0" i="1" dirty="0">
                <a:solidFill>
                  <a:srgbClr val="000000"/>
                </a:solidFill>
                <a:effectLst/>
                <a:latin typeface="Open Sans" panose="020B0606030504020204" pitchFamily="34" charset="0"/>
              </a:rPr>
              <a:t>cup | British Museum</a:t>
            </a:r>
            <a:r>
              <a:rPr lang="en-GB" b="0" i="0" dirty="0">
                <a:solidFill>
                  <a:srgbClr val="000000"/>
                </a:solidFill>
                <a:effectLst/>
                <a:latin typeface="Open Sans" panose="020B0606030504020204" pitchFamily="34" charset="0"/>
              </a:rPr>
              <a:t>. [online] Available at: &lt;https://www.britishmuseum.org/collection/object/G_1897-0401-1315&gt; [Accessed 2 March 2022].</a:t>
            </a:r>
          </a:p>
          <a:p>
            <a:r>
              <a:rPr lang="en-GB" dirty="0">
                <a:solidFill>
                  <a:srgbClr val="000000"/>
                </a:solidFill>
                <a:latin typeface="Open Sans" panose="020B0606030504020204" pitchFamily="34" charset="0"/>
              </a:rPr>
              <a:t>Rosemary, A., Joyce and Susan D. Gillespie. 2015 Things in Motion Object itineraries in Anthropological Practice. School for Advanced Research Press</a:t>
            </a:r>
          </a:p>
          <a:p>
            <a:r>
              <a:rPr lang="en-GB" dirty="0">
                <a:solidFill>
                  <a:srgbClr val="000000"/>
                </a:solidFill>
                <a:latin typeface="Open Sans" panose="020B0606030504020204" pitchFamily="34" charset="0"/>
              </a:rPr>
              <a:t>Pendlebury, J D S. Egypt and the Aegean in the Late bronze Age </a:t>
            </a:r>
            <a:r>
              <a:rPr lang="en-GB" b="0" i="0" dirty="0">
                <a:solidFill>
                  <a:srgbClr val="000000"/>
                </a:solidFill>
                <a:effectLst/>
                <a:latin typeface="Open Sans" panose="020B0606030504020204" pitchFamily="34" charset="0"/>
              </a:rPr>
              <a:t>The Journal of Egyptian Archaeology , May, 1930, Vol. 16, No. 1/2 (May, 1930), pp. 75-92</a:t>
            </a:r>
          </a:p>
          <a:p>
            <a:r>
              <a:rPr lang="en-GB" b="0" i="0" dirty="0">
                <a:solidFill>
                  <a:srgbClr val="000000"/>
                </a:solidFill>
                <a:effectLst/>
                <a:latin typeface="Open Sans" panose="020B0606030504020204" pitchFamily="34" charset="0"/>
              </a:rPr>
              <a:t>Ingold, T., 2013. Making. Abingdon: Routledge.</a:t>
            </a:r>
          </a:p>
          <a:p>
            <a:r>
              <a:rPr lang="en-GB" b="0" i="0" dirty="0">
                <a:solidFill>
                  <a:srgbClr val="000000"/>
                </a:solidFill>
                <a:effectLst/>
                <a:latin typeface="Open Sans" panose="020B0606030504020204" pitchFamily="34" charset="0"/>
              </a:rPr>
              <a:t>Shaw, I., 2004. Ancient Egypt. Oxford: Oxford University Press.</a:t>
            </a:r>
          </a:p>
          <a:p>
            <a:endParaRPr lang="en-GB" b="0" i="0" dirty="0">
              <a:solidFill>
                <a:srgbClr val="000000"/>
              </a:solidFill>
              <a:effectLst/>
              <a:latin typeface="Open Sans" panose="020B0606030504020204" pitchFamily="34" charset="0"/>
            </a:endParaRPr>
          </a:p>
          <a:p>
            <a:endParaRPr lang="en-GB" b="0" i="0" dirty="0">
              <a:solidFill>
                <a:srgbClr val="000000"/>
              </a:solidFill>
              <a:effectLst/>
              <a:latin typeface="Open Sans" panose="020B0606030504020204" pitchFamily="34" charset="0"/>
            </a:endParaRPr>
          </a:p>
          <a:p>
            <a:endParaRPr lang="en-GB" dirty="0"/>
          </a:p>
        </p:txBody>
      </p:sp>
    </p:spTree>
    <p:extLst>
      <p:ext uri="{BB962C8B-B14F-4D97-AF65-F5344CB8AC3E}">
        <p14:creationId xmlns:p14="http://schemas.microsoft.com/office/powerpoint/2010/main" val="202315143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973</TotalTime>
  <Words>714</Words>
  <Application>Microsoft Office PowerPoint</Application>
  <PresentationFormat>Widescreen</PresentationFormat>
  <Paragraphs>44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Calibri</vt:lpstr>
      <vt:lpstr>Calibri Light</vt:lpstr>
      <vt:lpstr>Open Sans</vt:lpstr>
      <vt:lpstr>Retrospect</vt:lpstr>
      <vt:lpstr>Egyptian pottery from Enkomi </vt:lpstr>
      <vt:lpstr>The Egyptian Cup</vt:lpstr>
      <vt:lpstr>Enkomi</vt:lpstr>
      <vt:lpstr>Itinerary of objects, Things in Motion</vt:lpstr>
      <vt:lpstr>How this relates to the Egyptian cup</vt:lpstr>
      <vt:lpstr>Conclusion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Ivory disc from Enkomi </dc:title>
  <dc:creator>Matthew French</dc:creator>
  <cp:lastModifiedBy>Matthew French</cp:lastModifiedBy>
  <cp:revision>30</cp:revision>
  <dcterms:created xsi:type="dcterms:W3CDTF">2022-03-06T19:00:19Z</dcterms:created>
  <dcterms:modified xsi:type="dcterms:W3CDTF">2022-03-07T11:26:40Z</dcterms:modified>
</cp:coreProperties>
</file>