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57" r:id="rId3"/>
    <p:sldId id="268" r:id="rId4"/>
    <p:sldId id="258" r:id="rId5"/>
    <p:sldId id="269" r:id="rId6"/>
    <p:sldId id="259" r:id="rId7"/>
    <p:sldId id="260" r:id="rId8"/>
    <p:sldId id="261" r:id="rId9"/>
    <p:sldId id="262" r:id="rId10"/>
    <p:sldId id="263" r:id="rId11"/>
    <p:sldId id="270"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94658"/>
  </p:normalViewPr>
  <p:slideViewPr>
    <p:cSldViewPr snapToGrid="0">
      <p:cViewPr varScale="1">
        <p:scale>
          <a:sx n="120" d="100"/>
          <a:sy n="120" d="100"/>
        </p:scale>
        <p:origin x="3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7B2641-764E-4065-8AA8-FD00C9A382B7}" type="datetimeFigureOut">
              <a:rPr lang="en-IN" smtClean="0"/>
              <a:t>10/08/26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9EE8B1-06DC-4018-8DED-E7D6C8F56D09}" type="slidenum">
              <a:rPr lang="en-IN" smtClean="0"/>
              <a:t>‹#›</a:t>
            </a:fld>
            <a:endParaRPr lang="en-IN"/>
          </a:p>
        </p:txBody>
      </p:sp>
    </p:spTree>
    <p:extLst>
      <p:ext uri="{BB962C8B-B14F-4D97-AF65-F5344CB8AC3E}">
        <p14:creationId xmlns:p14="http://schemas.microsoft.com/office/powerpoint/2010/main" val="2761932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Asthma is equally a long-term condition experienced by people of all ages and is one of the most prevalent conditions in the UK. Respiratory nurses have a critical role to play in the recognition of symptoms, patient education, improving adherence to inhaler use and preventing a severe asthma attack by using evidence-based assessment and ongoing care.</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2</a:t>
            </a:fld>
            <a:endParaRPr lang="en-IN"/>
          </a:p>
        </p:txBody>
      </p:sp>
    </p:spTree>
    <p:extLst>
      <p:ext uri="{BB962C8B-B14F-4D97-AF65-F5344CB8AC3E}">
        <p14:creationId xmlns:p14="http://schemas.microsoft.com/office/powerpoint/2010/main" val="3598495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29DCF-2B32-DF88-5C91-1F79E1E37D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3A2ECC-E156-1BD2-ED6C-6F2676DB70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FF36F1-8A40-9384-F3D1-F325416BBA24}"/>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Knowledge of the causes of asthma helps the health care practitioner to identify the risk factors, minimise exposure to triggers and apply effective preventive and management strategies</a:t>
            </a:r>
            <a:endParaRPr lang="en-IN" dirty="0"/>
          </a:p>
        </p:txBody>
      </p:sp>
      <p:sp>
        <p:nvSpPr>
          <p:cNvPr id="4" name="Slide Number Placeholder 3">
            <a:extLst>
              <a:ext uri="{FF2B5EF4-FFF2-40B4-BE49-F238E27FC236}">
                <a16:creationId xmlns:a16="http://schemas.microsoft.com/office/drawing/2014/main" id="{246E1FFB-B49F-EBB2-4F82-FFE47B1CCABD}"/>
              </a:ext>
            </a:extLst>
          </p:cNvPr>
          <p:cNvSpPr>
            <a:spLocks noGrp="1"/>
          </p:cNvSpPr>
          <p:nvPr>
            <p:ph type="sldNum" sz="quarter" idx="5"/>
          </p:nvPr>
        </p:nvSpPr>
        <p:spPr/>
        <p:txBody>
          <a:bodyPr/>
          <a:lstStyle/>
          <a:p>
            <a:fld id="{8E9EE8B1-06DC-4018-8DED-E7D6C8F56D09}" type="slidenum">
              <a:rPr lang="en-IN" smtClean="0"/>
              <a:t>3</a:t>
            </a:fld>
            <a:endParaRPr lang="en-IN"/>
          </a:p>
        </p:txBody>
      </p:sp>
    </p:spTree>
    <p:extLst>
      <p:ext uri="{BB962C8B-B14F-4D97-AF65-F5344CB8AC3E}">
        <p14:creationId xmlns:p14="http://schemas.microsoft.com/office/powerpoint/2010/main" val="3919433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Rising pollution in the environment, allergens, and health disparities add to the disease burden in the UK. Regular review and early diagnosis are key to minimise avoidable hospitalisation and death from asthma.</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4</a:t>
            </a:fld>
            <a:endParaRPr lang="en-IN"/>
          </a:p>
        </p:txBody>
      </p:sp>
    </p:spTree>
    <p:extLst>
      <p:ext uri="{BB962C8B-B14F-4D97-AF65-F5344CB8AC3E}">
        <p14:creationId xmlns:p14="http://schemas.microsoft.com/office/powerpoint/2010/main" val="1368118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6D197-948E-0DAF-F542-43397E552B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9CABD0-DC31-D346-3514-B7E63A98E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BDE091-4DFE-0350-C05B-C81BA353424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Care models promote person-centred, collaborative asthma management, empowering patients, improving disease control, self-management and quality of care.</a:t>
            </a:r>
          </a:p>
          <a:p>
            <a:endParaRPr lang="en-IN" dirty="0"/>
          </a:p>
        </p:txBody>
      </p:sp>
      <p:sp>
        <p:nvSpPr>
          <p:cNvPr id="4" name="Slide Number Placeholder 3">
            <a:extLst>
              <a:ext uri="{FF2B5EF4-FFF2-40B4-BE49-F238E27FC236}">
                <a16:creationId xmlns:a16="http://schemas.microsoft.com/office/drawing/2014/main" id="{B3A59DBE-E51A-A588-923C-945AA09B21A3}"/>
              </a:ext>
            </a:extLst>
          </p:cNvPr>
          <p:cNvSpPr>
            <a:spLocks noGrp="1"/>
          </p:cNvSpPr>
          <p:nvPr>
            <p:ph type="sldNum" sz="quarter" idx="5"/>
          </p:nvPr>
        </p:nvSpPr>
        <p:spPr/>
        <p:txBody>
          <a:bodyPr/>
          <a:lstStyle/>
          <a:p>
            <a:fld id="{8E9EE8B1-06DC-4018-8DED-E7D6C8F56D09}" type="slidenum">
              <a:rPr lang="en-IN" smtClean="0"/>
              <a:t>5</a:t>
            </a:fld>
            <a:endParaRPr lang="en-IN"/>
          </a:p>
        </p:txBody>
      </p:sp>
    </p:spTree>
    <p:extLst>
      <p:ext uri="{BB962C8B-B14F-4D97-AF65-F5344CB8AC3E}">
        <p14:creationId xmlns:p14="http://schemas.microsoft.com/office/powerpoint/2010/main" val="1879369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of respiratory nurses here is to facilitate patients and families to follow a medication plan, implement self- management techniques and gain individualised knowledge through which patients and their families are able to avoid hospitalisation.</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6</a:t>
            </a:fld>
            <a:endParaRPr lang="en-IN"/>
          </a:p>
        </p:txBody>
      </p:sp>
    </p:spTree>
    <p:extLst>
      <p:ext uri="{BB962C8B-B14F-4D97-AF65-F5344CB8AC3E}">
        <p14:creationId xmlns:p14="http://schemas.microsoft.com/office/powerpoint/2010/main" val="894010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comprehensive assessment allows a diagnosis to be made which avoids misdiagnosis, identifies the severity of the disease and helps to plan treatment accordingly to help improve the long-term control of asthma and lower the risk of exacerbation.</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7</a:t>
            </a:fld>
            <a:endParaRPr lang="en-IN"/>
          </a:p>
        </p:txBody>
      </p:sp>
    </p:spTree>
    <p:extLst>
      <p:ext uri="{BB962C8B-B14F-4D97-AF65-F5344CB8AC3E}">
        <p14:creationId xmlns:p14="http://schemas.microsoft.com/office/powerpoint/2010/main" val="1765729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Asthma management is more than just taking medication. Patients should be encouraged to take an active part in their own care planning and symptom control, inhaler technique should be reinforced, and lifestyle changes encouraged.</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8</a:t>
            </a:fld>
            <a:endParaRPr lang="en-IN"/>
          </a:p>
        </p:txBody>
      </p:sp>
    </p:spTree>
    <p:extLst>
      <p:ext uri="{BB962C8B-B14F-4D97-AF65-F5344CB8AC3E}">
        <p14:creationId xmlns:p14="http://schemas.microsoft.com/office/powerpoint/2010/main" val="2430066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Nurses have a role to play in teaching patients how to use their inhalers properly, promoting adherence to the medication and ensuring that patients improve their treatment, in addition to helping patients to make lifestyle changes.</a:t>
            </a:r>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9</a:t>
            </a:fld>
            <a:endParaRPr lang="en-IN"/>
          </a:p>
        </p:txBody>
      </p:sp>
    </p:spTree>
    <p:extLst>
      <p:ext uri="{BB962C8B-B14F-4D97-AF65-F5344CB8AC3E}">
        <p14:creationId xmlns:p14="http://schemas.microsoft.com/office/powerpoint/2010/main" val="565483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Educating healthcare professionals and patients, carrying out routine monitoring, environmental control, smoking cessation, vaccination and providing patients with a consistent and regular supportive care plan will help to prevent exacerbations in the future and enhance long-term health</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10</a:t>
            </a:fld>
            <a:endParaRPr lang="en-IN"/>
          </a:p>
        </p:txBody>
      </p:sp>
    </p:spTree>
    <p:extLst>
      <p:ext uri="{BB962C8B-B14F-4D97-AF65-F5344CB8AC3E}">
        <p14:creationId xmlns:p14="http://schemas.microsoft.com/office/powerpoint/2010/main" val="3163498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17B94-BF22-F941-84C1-8C27EB19EC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30F6FB-C940-7E25-DCEB-EC7A6B4C27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1F8318-4D6F-B145-20F5-F539DDC1F5E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Educating healthcare professionals and patients, carrying out routine monitoring, environmental control, smoking cessation, vaccination and providing patients with a consistent and regular supportive care plan will help to prevent exacerbations in the future and enhance long-term health</a:t>
            </a:r>
          </a:p>
          <a:p>
            <a:endParaRPr lang="en-IN" dirty="0"/>
          </a:p>
        </p:txBody>
      </p:sp>
      <p:sp>
        <p:nvSpPr>
          <p:cNvPr id="4" name="Slide Number Placeholder 3">
            <a:extLst>
              <a:ext uri="{FF2B5EF4-FFF2-40B4-BE49-F238E27FC236}">
                <a16:creationId xmlns:a16="http://schemas.microsoft.com/office/drawing/2014/main" id="{471B0ED2-A19D-70F6-A8C4-B7323865EAFF}"/>
              </a:ext>
            </a:extLst>
          </p:cNvPr>
          <p:cNvSpPr>
            <a:spLocks noGrp="1"/>
          </p:cNvSpPr>
          <p:nvPr>
            <p:ph type="sldNum" sz="quarter" idx="5"/>
          </p:nvPr>
        </p:nvSpPr>
        <p:spPr/>
        <p:txBody>
          <a:bodyPr/>
          <a:lstStyle/>
          <a:p>
            <a:fld id="{8E9EE8B1-06DC-4018-8DED-E7D6C8F56D09}" type="slidenum">
              <a:rPr lang="en-IN" smtClean="0"/>
              <a:t>11</a:t>
            </a:fld>
            <a:endParaRPr lang="en-IN"/>
          </a:p>
        </p:txBody>
      </p:sp>
    </p:spTree>
    <p:extLst>
      <p:ext uri="{BB962C8B-B14F-4D97-AF65-F5344CB8AC3E}">
        <p14:creationId xmlns:p14="http://schemas.microsoft.com/office/powerpoint/2010/main" val="2150803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Co-production fosters confidence, adherence and better clinical outcomes.</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12</a:t>
            </a:fld>
            <a:endParaRPr lang="en-IN"/>
          </a:p>
        </p:txBody>
      </p:sp>
    </p:spTree>
    <p:extLst>
      <p:ext uri="{BB962C8B-B14F-4D97-AF65-F5344CB8AC3E}">
        <p14:creationId xmlns:p14="http://schemas.microsoft.com/office/powerpoint/2010/main" val="16043662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Respiratory nurses should work with clients to develop realistic management plans, promote self-monitoring and link clients with community resources. This comprehensive strategy allows patients to take an active role in their treatment, facilitates better long-term management and provides better healthcare experiences</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13</a:t>
            </a:fld>
            <a:endParaRPr lang="en-IN"/>
          </a:p>
        </p:txBody>
      </p:sp>
    </p:spTree>
    <p:extLst>
      <p:ext uri="{BB962C8B-B14F-4D97-AF65-F5344CB8AC3E}">
        <p14:creationId xmlns:p14="http://schemas.microsoft.com/office/powerpoint/2010/main" val="50382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Asthma management should involve a combination of accurate diagnosis, guideline-based treatment, patient education, and personalised treatment support. </a:t>
            </a:r>
          </a:p>
          <a:p>
            <a:endParaRPr lang="en-IN" dirty="0"/>
          </a:p>
        </p:txBody>
      </p:sp>
      <p:sp>
        <p:nvSpPr>
          <p:cNvPr id="4" name="Slide Number Placeholder 3"/>
          <p:cNvSpPr>
            <a:spLocks noGrp="1"/>
          </p:cNvSpPr>
          <p:nvPr>
            <p:ph type="sldNum" sz="quarter" idx="5"/>
          </p:nvPr>
        </p:nvSpPr>
        <p:spPr/>
        <p:txBody>
          <a:bodyPr/>
          <a:lstStyle/>
          <a:p>
            <a:fld id="{8E9EE8B1-06DC-4018-8DED-E7D6C8F56D09}" type="slidenum">
              <a:rPr lang="en-IN" smtClean="0"/>
              <a:t>14</a:t>
            </a:fld>
            <a:endParaRPr lang="en-IN"/>
          </a:p>
        </p:txBody>
      </p:sp>
    </p:spTree>
    <p:extLst>
      <p:ext uri="{BB962C8B-B14F-4D97-AF65-F5344CB8AC3E}">
        <p14:creationId xmlns:p14="http://schemas.microsoft.com/office/powerpoint/2010/main" val="3338111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2085-36E2-8452-5E49-84EDDF301B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80C9FF7-198B-26D7-1977-1170DAD0EA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4E215F5-B24E-D22B-530A-15CF9E3B41AC}"/>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CBE67BC9-8A98-C99A-AB70-6BE7F3EC61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2935B3C-7DDA-00FA-567B-2BDD21E6545B}"/>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3752187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616C-2808-2140-E4E8-FF80E54FCDB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2ECA2FA-B803-E921-A072-32B8DC7437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7FABFC-B71B-C011-AF86-DDA3E5E6BA88}"/>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62D8494A-3F5B-8AA5-9326-9427214F6A3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422F1C-3FFE-0C21-EB21-0B05AF59F215}"/>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1536590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048CB-27DE-41E0-B047-405BEC618B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8076077-6DDB-65DE-2F7C-9CCACEDB2D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893683-1E7D-6E5D-8980-164A04B0518C}"/>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4D032A19-D58B-6E26-BB77-D3B967FA57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A4E024-16A0-2525-8553-824EFA098D36}"/>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2951789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7D56-8B0A-9F48-F3A3-ABBB6325B59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6D26395-64A3-917E-2641-07D8E77304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F14F142-6ED5-4AD1-DBA1-0AA23BC24B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97F588A-6A97-6B63-B71C-C1C9F62E1D64}"/>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6" name="Footer Placeholder 5">
            <a:extLst>
              <a:ext uri="{FF2B5EF4-FFF2-40B4-BE49-F238E27FC236}">
                <a16:creationId xmlns:a16="http://schemas.microsoft.com/office/drawing/2014/main" id="{DDA10867-180E-5FBE-79EA-D0FDD7F411C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40886B6-509F-0594-544F-7BA389CF9E67}"/>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154983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AC299-CDE9-C9C1-7A36-C2C3B679C22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3A5C7B2-2B9C-DBDC-8A3A-A50EEB4316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E1213E-6E1F-34EF-6A19-EC0809B2EF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0AC7E78-6A1F-F86E-8F97-CFEEA3F7A6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BBFC20-28F1-9691-D3EA-3058ECEA83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2A73660-60A0-6E53-D3C7-1820DA569C65}"/>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8" name="Footer Placeholder 7">
            <a:extLst>
              <a:ext uri="{FF2B5EF4-FFF2-40B4-BE49-F238E27FC236}">
                <a16:creationId xmlns:a16="http://schemas.microsoft.com/office/drawing/2014/main" id="{E5DC1A17-7A92-A385-3979-D6DC3719494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78A8C7A-A667-3116-EC57-15FB461D8D1C}"/>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2217890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4E6D8-54A4-E781-AF63-B0BE4E20901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F352808-A345-9715-02B5-7694FC45B434}"/>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4" name="Footer Placeholder 3">
            <a:extLst>
              <a:ext uri="{FF2B5EF4-FFF2-40B4-BE49-F238E27FC236}">
                <a16:creationId xmlns:a16="http://schemas.microsoft.com/office/drawing/2014/main" id="{D48B58C7-A8E7-60B2-E2C6-C009706AAD1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54931C9-EFE2-5C5E-6A83-A74EDA8343CE}"/>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3133610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941D5-E47D-78D8-BF72-ED73F33BC42B}"/>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3" name="Footer Placeholder 2">
            <a:extLst>
              <a:ext uri="{FF2B5EF4-FFF2-40B4-BE49-F238E27FC236}">
                <a16:creationId xmlns:a16="http://schemas.microsoft.com/office/drawing/2014/main" id="{0CE567BA-1E6C-8BD5-2F3F-D740D47A83B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27CAE12-F078-0436-CF44-5A11B2BAB2BD}"/>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1680311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37E01-F78A-771A-A074-ADA71F4409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6981903-858E-24B0-5667-D36D1FD050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459AD50-3699-3484-A5B4-014BB77A3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7AA064-FE1B-802C-5360-0C3C7979FA16}"/>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6" name="Footer Placeholder 5">
            <a:extLst>
              <a:ext uri="{FF2B5EF4-FFF2-40B4-BE49-F238E27FC236}">
                <a16:creationId xmlns:a16="http://schemas.microsoft.com/office/drawing/2014/main" id="{34A9D5A8-CB4D-AFE8-125F-A0F698A3DB3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B5BE0A5-BD8C-06AA-361C-FB166E26F1A5}"/>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2461985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3AA7A-8ADE-F3B2-F81A-60384CF921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4F03590-2EEA-FEAA-6416-AB4D1EEC3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83D8D71-A264-BB4D-4B81-94CB943BFA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09A5D3-7C29-9A59-653C-7DE175BAB6C0}"/>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6" name="Footer Placeholder 5">
            <a:extLst>
              <a:ext uri="{FF2B5EF4-FFF2-40B4-BE49-F238E27FC236}">
                <a16:creationId xmlns:a16="http://schemas.microsoft.com/office/drawing/2014/main" id="{8ED4489A-83AE-143A-AE8D-F251FCE2BAD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804C094-A254-40CB-ED52-F23C4A0ECBCF}"/>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2959733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7AC95-E00F-B56B-4721-52BC40A9C66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456F5D9-EAF5-2D9A-5738-EA2D9294AA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A1020FB-FA0A-C295-0DEC-BAA14121F3A3}"/>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FC2FCB84-6987-A51F-BCE8-A3F42EDDC7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725B83F-C954-75FC-F3C8-488CAA3135D1}"/>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4211087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8F265E-D7E9-FDFA-D152-C900651632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9780002-EB9E-2AF1-130F-DEBDCAFBB4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DAFF7EC-5AF8-91A6-8A95-0BD2274B000B}"/>
              </a:ext>
            </a:extLst>
          </p:cNvPr>
          <p:cNvSpPr>
            <a:spLocks noGrp="1"/>
          </p:cNvSpPr>
          <p:nvPr>
            <p:ph type="dt" sz="half" idx="10"/>
          </p:nvPr>
        </p:nvSpPr>
        <p:spPr/>
        <p:txBody>
          <a:body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0F4A9AC9-178D-8725-C292-463BEFAE9E8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CE7D2F0-B608-8497-C494-9D05D1DBC31F}"/>
              </a:ext>
            </a:extLst>
          </p:cNvPr>
          <p:cNvSpPr>
            <a:spLocks noGrp="1"/>
          </p:cNvSpPr>
          <p:nvPr>
            <p:ph type="sldNum" sz="quarter" idx="12"/>
          </p:nvPr>
        </p:nvSpPr>
        <p:spPr/>
        <p:txBody>
          <a:bodyPr/>
          <a:lstStyle/>
          <a:p>
            <a:fld id="{6F89BBFB-0000-41A4-9CDD-A231C1A5408A}" type="slidenum">
              <a:rPr lang="en-IN" smtClean="0"/>
              <a:t>‹#›</a:t>
            </a:fld>
            <a:endParaRPr lang="en-IN"/>
          </a:p>
        </p:txBody>
      </p:sp>
    </p:spTree>
    <p:extLst>
      <p:ext uri="{BB962C8B-B14F-4D97-AF65-F5344CB8AC3E}">
        <p14:creationId xmlns:p14="http://schemas.microsoft.com/office/powerpoint/2010/main" val="1515556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3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702303-F7A6-025F-01AD-A2E405E8DD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0227AA8-7547-EFDC-7BE8-BBB43093C1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06D87E6-8C70-57CE-2B49-F8A5C18D16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05D2AA-2D13-4914-B56D-CB57DD6DC845}" type="datetimeFigureOut">
              <a:rPr lang="en-IN" smtClean="0"/>
              <a:t>10/08/26</a:t>
            </a:fld>
            <a:endParaRPr lang="en-IN"/>
          </a:p>
        </p:txBody>
      </p:sp>
      <p:sp>
        <p:nvSpPr>
          <p:cNvPr id="5" name="Footer Placeholder 4">
            <a:extLst>
              <a:ext uri="{FF2B5EF4-FFF2-40B4-BE49-F238E27FC236}">
                <a16:creationId xmlns:a16="http://schemas.microsoft.com/office/drawing/2014/main" id="{E15E1CB8-5F73-EBE2-7EC9-1775775DBE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21BA682-DB5F-8E48-1A5C-638E642524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89BBFB-0000-41A4-9CDD-A231C1A5408A}" type="slidenum">
              <a:rPr lang="en-IN" smtClean="0"/>
              <a:t>‹#›</a:t>
            </a:fld>
            <a:endParaRPr lang="en-IN"/>
          </a:p>
        </p:txBody>
      </p:sp>
    </p:spTree>
    <p:extLst>
      <p:ext uri="{BB962C8B-B14F-4D97-AF65-F5344CB8AC3E}">
        <p14:creationId xmlns:p14="http://schemas.microsoft.com/office/powerpoint/2010/main" val="21370403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90/ijms242216042" TargetMode="External"/><Relationship Id="rId13" Type="http://schemas.openxmlformats.org/officeDocument/2006/relationships/hyperlink" Target="https://doi.org/10.3390/allergies3020009" TargetMode="External"/><Relationship Id="rId18" Type="http://schemas.openxmlformats.org/officeDocument/2006/relationships/hyperlink" Target="https://doi.org/10.1016/j.rmed.2022.106863" TargetMode="External"/><Relationship Id="rId3" Type="http://schemas.openxmlformats.org/officeDocument/2006/relationships/hyperlink" Target="https://doi.org/10.1038/s41533-025-00425-x" TargetMode="External"/><Relationship Id="rId21" Type="http://schemas.openxmlformats.org/officeDocument/2006/relationships/hyperlink" Target="https://doi.org/10.3390/ijms232214207" TargetMode="External"/><Relationship Id="rId7" Type="http://schemas.openxmlformats.org/officeDocument/2006/relationships/hyperlink" Target="https://doi.org/10.1111/jan.70127" TargetMode="External"/><Relationship Id="rId12" Type="http://schemas.openxmlformats.org/officeDocument/2006/relationships/hyperlink" Target="https://doi.org/10.1136/bmjopen-2022-070704" TargetMode="External"/><Relationship Id="rId17" Type="http://schemas.openxmlformats.org/officeDocument/2006/relationships/hyperlink" Target="https://doi.org/10.3389/falgy.2025.1528526" TargetMode="External"/><Relationship Id="rId25" Type="http://schemas.openxmlformats.org/officeDocument/2006/relationships/hyperlink" Target="https://doi.org/10.1016/j.chest.2024.11.035" TargetMode="External"/><Relationship Id="rId2" Type="http://schemas.openxmlformats.org/officeDocument/2006/relationships/hyperlink" Target="https://www.cureus.com/" TargetMode="External"/><Relationship Id="rId16" Type="http://schemas.openxmlformats.org/officeDocument/2006/relationships/hyperlink" Target="https://doi.org/10.1136/archdischild-2023-326306" TargetMode="External"/><Relationship Id="rId20" Type="http://schemas.openxmlformats.org/officeDocument/2006/relationships/hyperlink" Target="https://doi.org/10.2147/JAA.S535264" TargetMode="External"/><Relationship Id="rId1" Type="http://schemas.openxmlformats.org/officeDocument/2006/relationships/slideLayout" Target="../slideLayouts/slideLayout2.xml"/><Relationship Id="rId6" Type="http://schemas.openxmlformats.org/officeDocument/2006/relationships/hyperlink" Target="https://doi.org/10.1186/s12995-024-00406-9" TargetMode="External"/><Relationship Id="rId11" Type="http://schemas.openxmlformats.org/officeDocument/2006/relationships/hyperlink" Target="https://doi.org/10.1186/s12890-023-02342-6" TargetMode="External"/><Relationship Id="rId24" Type="http://schemas.openxmlformats.org/officeDocument/2006/relationships/hyperlink" Target="https://doi.org/10.1016/j.anai.2025.05.011" TargetMode="External"/><Relationship Id="rId5" Type="http://schemas.openxmlformats.org/officeDocument/2006/relationships/hyperlink" Target="https://doi.org/10.1183/20734735.0133-2023" TargetMode="External"/><Relationship Id="rId15" Type="http://schemas.openxmlformats.org/officeDocument/2006/relationships/hyperlink" Target="https://pubmed.ncbi.nlm.nih.gov/38546004/" TargetMode="External"/><Relationship Id="rId23" Type="http://schemas.openxmlformats.org/officeDocument/2006/relationships/hyperlink" Target="https://onlinelibrary.wiley.com/doi/10.1111/jpc.16197" TargetMode="External"/><Relationship Id="rId10" Type="http://schemas.openxmlformats.org/officeDocument/2006/relationships/hyperlink" Target="https://pubmed.ncbi.nlm.nih.gov/37655115/" TargetMode="External"/><Relationship Id="rId19" Type="http://schemas.openxmlformats.org/officeDocument/2006/relationships/hyperlink" Target="http://nice.org.uk/" TargetMode="External"/><Relationship Id="rId4" Type="http://schemas.openxmlformats.org/officeDocument/2006/relationships/hyperlink" Target="https://doi.org/10.1016/j.wjam.2025.08.002" TargetMode="External"/><Relationship Id="rId9" Type="http://schemas.openxmlformats.org/officeDocument/2006/relationships/hyperlink" Target="https://doi.org/10.1016/j.eclinm.2024.102813" TargetMode="External"/><Relationship Id="rId14" Type="http://schemas.openxmlformats.org/officeDocument/2006/relationships/hyperlink" Target="https://pubmed.ncbi.nlm.nih.gov/35616899/" TargetMode="External"/><Relationship Id="rId22" Type="http://schemas.openxmlformats.org/officeDocument/2006/relationships/hyperlink" Target="https://pubmed.ncbi.nlm.nih.gov/353429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9000"/>
            <a:lum/>
          </a:blip>
          <a:srcRect/>
          <a:stretch>
            <a:fillRect t="-15000" b="-1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0236E-83DA-8824-4B49-57E675BDE6D2}"/>
              </a:ext>
            </a:extLst>
          </p:cNvPr>
          <p:cNvSpPr>
            <a:spLocks noGrp="1"/>
          </p:cNvSpPr>
          <p:nvPr>
            <p:ph type="ctrTitle"/>
          </p:nvPr>
        </p:nvSpPr>
        <p:spPr>
          <a:xfrm>
            <a:off x="1524000" y="1480272"/>
            <a:ext cx="9144000" cy="2387600"/>
          </a:xfrm>
        </p:spPr>
        <p:txBody>
          <a:bodyPr>
            <a:normAutofit/>
          </a:bodyPr>
          <a:lstStyle/>
          <a:p>
            <a:r>
              <a:rPr lang="en-IN" sz="4000" b="1" dirty="0">
                <a:latin typeface="Times New Roman" panose="02020603050405020304" pitchFamily="18" charset="0"/>
                <a:ea typeface="Arial" panose="020B0604020202020204" pitchFamily="34" charset="0"/>
                <a:cs typeface="Times New Roman" panose="02020603050405020304" pitchFamily="18" charset="0"/>
              </a:rPr>
              <a:t> Component 2: A Comprehensive Overview Of Asthma</a:t>
            </a:r>
            <a:br>
              <a:rPr lang="en-IN" dirty="0">
                <a:latin typeface="Times New Roman" panose="02020603050405020304" pitchFamily="18" charset="0"/>
                <a:ea typeface="Arial" panose="020B0604020202020204" pitchFamily="34"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40E0CD0-D115-45EA-8300-F1E0CA0A03E4}"/>
              </a:ext>
            </a:extLst>
          </p:cNvPr>
          <p:cNvSpPr txBox="1"/>
          <p:nvPr/>
        </p:nvSpPr>
        <p:spPr>
          <a:xfrm>
            <a:off x="3283527" y="3726873"/>
            <a:ext cx="5624945" cy="2862322"/>
          </a:xfrm>
          <a:prstGeom prst="rect">
            <a:avLst/>
          </a:prstGeom>
          <a:noFill/>
        </p:spPr>
        <p:txBody>
          <a:bodyPr wrap="square" rtlCol="0">
            <a:spAutoFit/>
          </a:bodyPr>
          <a:lstStyle/>
          <a:p>
            <a:pPr algn="ctr">
              <a:lnSpc>
                <a:spcPct val="150000"/>
              </a:lnSpc>
            </a:pPr>
            <a:r>
              <a:rPr lang="en-IN" b="1" dirty="0">
                <a:latin typeface="Arial" panose="020B0604020202020204" pitchFamily="34" charset="0"/>
                <a:ea typeface="Arial" panose="020B0604020202020204" pitchFamily="34" charset="0"/>
              </a:rPr>
              <a:t>Student name: </a:t>
            </a:r>
            <a:r>
              <a:rPr lang="en-IN" b="1" dirty="0" err="1">
                <a:latin typeface="Arial" panose="020B0604020202020204" pitchFamily="34" charset="0"/>
                <a:ea typeface="Arial" panose="020B0604020202020204" pitchFamily="34" charset="0"/>
              </a:rPr>
              <a:t>Bhargaviben</a:t>
            </a:r>
            <a:r>
              <a:rPr lang="en-IN" b="1" dirty="0">
                <a:latin typeface="Arial" panose="020B0604020202020204" pitchFamily="34" charset="0"/>
                <a:ea typeface="Arial" panose="020B0604020202020204" pitchFamily="34" charset="0"/>
              </a:rPr>
              <a:t> Mistry </a:t>
            </a:r>
            <a:endParaRPr lang="en-IN" dirty="0">
              <a:latin typeface="Arial" panose="020B0604020202020204" pitchFamily="34" charset="0"/>
              <a:ea typeface="Arial" panose="020B0604020202020204" pitchFamily="34" charset="0"/>
            </a:endParaRPr>
          </a:p>
          <a:p>
            <a:pPr algn="ctr">
              <a:lnSpc>
                <a:spcPct val="150000"/>
              </a:lnSpc>
            </a:pPr>
            <a:r>
              <a:rPr lang="en-IN" b="1" dirty="0">
                <a:latin typeface="Arial" panose="020B0604020202020204" pitchFamily="34" charset="0"/>
                <a:ea typeface="Arial" panose="020B0604020202020204" pitchFamily="34" charset="0"/>
              </a:rPr>
              <a:t>Student number: 2540089</a:t>
            </a:r>
            <a:endParaRPr lang="en-IN" dirty="0">
              <a:latin typeface="Arial" panose="020B0604020202020204" pitchFamily="34" charset="0"/>
              <a:ea typeface="Arial" panose="020B0604020202020204" pitchFamily="34" charset="0"/>
            </a:endParaRPr>
          </a:p>
          <a:p>
            <a:pPr algn="ctr">
              <a:lnSpc>
                <a:spcPct val="150000"/>
              </a:lnSpc>
            </a:pPr>
            <a:r>
              <a:rPr lang="en-IN" b="1" dirty="0">
                <a:latin typeface="Arial" panose="020B0604020202020204" pitchFamily="34" charset="0"/>
                <a:ea typeface="Arial" panose="020B0604020202020204" pitchFamily="34" charset="0"/>
              </a:rPr>
              <a:t>The module code and title: LCHS7003 and Community Care and Management of Longer-term Conditions </a:t>
            </a:r>
            <a:endParaRPr lang="en-IN" dirty="0">
              <a:latin typeface="Arial" panose="020B0604020202020204" pitchFamily="34" charset="0"/>
              <a:ea typeface="Arial" panose="020B0604020202020204" pitchFamily="34" charset="0"/>
            </a:endParaRPr>
          </a:p>
          <a:p>
            <a:pPr algn="ctr">
              <a:lnSpc>
                <a:spcPct val="150000"/>
              </a:lnSpc>
            </a:pPr>
            <a:r>
              <a:rPr lang="en-IN" b="1" dirty="0">
                <a:latin typeface="Arial" panose="020B0604020202020204" pitchFamily="34" charset="0"/>
                <a:ea typeface="Arial" panose="020B0604020202020204" pitchFamily="34" charset="0"/>
              </a:rPr>
              <a:t>Lecture’s name</a:t>
            </a:r>
            <a:r>
              <a:rPr lang="en-IN" b="1">
                <a:latin typeface="Arial" panose="020B0604020202020204" pitchFamily="34" charset="0"/>
                <a:ea typeface="Arial" panose="020B0604020202020204" pitchFamily="34" charset="0"/>
              </a:rPr>
              <a:t>: Muhammed Khan</a:t>
            </a:r>
            <a:endParaRPr lang="en-IN" dirty="0">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3220157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6E9C-A5E5-4D7C-7530-EC29F48DBF84}"/>
              </a:ext>
            </a:extLst>
          </p:cNvPr>
          <p:cNvSpPr>
            <a:spLocks noGrp="1"/>
          </p:cNvSpPr>
          <p:nvPr>
            <p:ph type="title"/>
          </p:nvPr>
        </p:nvSpPr>
        <p:spPr>
          <a:xfrm>
            <a:off x="838200" y="-214604"/>
            <a:ext cx="10515600" cy="1325563"/>
          </a:xfrm>
        </p:spPr>
        <p:txBody>
          <a:bodyPr>
            <a:normAutofit/>
          </a:bodyPr>
          <a:lstStyle/>
          <a:p>
            <a:pPr algn="ctr"/>
            <a:r>
              <a:rPr lang="en-IN" sz="3600" b="1" dirty="0">
                <a:latin typeface="Times New Roman" panose="02020603050405020304" pitchFamily="18" charset="0"/>
                <a:cs typeface="Times New Roman" panose="02020603050405020304" pitchFamily="18" charset="0"/>
              </a:rPr>
              <a:t>Definition and overview of Asthma </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80D072-E237-E910-0E3A-2ADB4949596D}"/>
              </a:ext>
            </a:extLst>
          </p:cNvPr>
          <p:cNvSpPr>
            <a:spLocks noGrp="1"/>
          </p:cNvSpPr>
          <p:nvPr>
            <p:ph idx="1"/>
          </p:nvPr>
        </p:nvSpPr>
        <p:spPr>
          <a:xfrm>
            <a:off x="290945" y="1343890"/>
            <a:ext cx="6797350" cy="5514109"/>
          </a:xfrm>
        </p:spPr>
        <p:txBody>
          <a:bodyPr>
            <a:normAutofit lnSpcReduction="10000"/>
          </a:bodyPr>
          <a:lstStyle/>
          <a:p>
            <a:pPr lvl="0" algn="just">
              <a:lnSpc>
                <a:spcPct val="120000"/>
              </a:lnSpc>
            </a:pPr>
            <a:r>
              <a:rPr lang="en-IN" sz="1400" dirty="0">
                <a:latin typeface="Times New Roman" panose="02020603050405020304" pitchFamily="18" charset="0"/>
                <a:cs typeface="Times New Roman" panose="02020603050405020304" pitchFamily="18" charset="0"/>
              </a:rPr>
              <a:t>This presentation is designed for Respiratory Nurses working in NHS primary and secondary care to enhance evidence-based asthma management.</a:t>
            </a:r>
          </a:p>
          <a:p>
            <a:pPr lvl="0" algn="just">
              <a:lnSpc>
                <a:spcPct val="120000"/>
              </a:lnSpc>
            </a:pPr>
            <a:r>
              <a:rPr lang="en-IN" sz="1400" dirty="0">
                <a:latin typeface="Times New Roman" panose="02020603050405020304" pitchFamily="18" charset="0"/>
                <a:cs typeface="Times New Roman" panose="02020603050405020304" pitchFamily="18" charset="0"/>
              </a:rPr>
              <a:t>Asthma is a chronic disease characterised by inflammation of the airways, which leads to reversible airflow blockages </a:t>
            </a:r>
            <a:r>
              <a:rPr lang="en-US" sz="1400" dirty="0">
                <a:latin typeface="Times New Roman" panose="02020603050405020304" pitchFamily="18" charset="0"/>
                <a:cs typeface="Times New Roman" panose="02020603050405020304" pitchFamily="18" charset="0"/>
              </a:rPr>
              <a:t>One main feature of asthma is the hypersensitivity and hyper-reactivity of airways, the bronchial tubes close very tightly, even under mild or moderate stimuli. The stimuli might be allergens that a person breathe like pollen, mites, or animal dreads; they could also be exercise, cold air, upper-respiratory tract infections, or environmental pollutants. In such conditions, the person gets symptoms with different degree at various times. </a:t>
            </a:r>
          </a:p>
          <a:p>
            <a:pPr lvl="0" algn="just">
              <a:lnSpc>
                <a:spcPct val="120000"/>
              </a:lnSpc>
            </a:pPr>
            <a:r>
              <a:rPr lang="en-US" sz="1400" dirty="0">
                <a:latin typeface="Times New Roman" panose="02020603050405020304" pitchFamily="18" charset="0"/>
                <a:cs typeface="Times New Roman" panose="02020603050405020304" pitchFamily="18" charset="0"/>
              </a:rPr>
              <a:t>Symptoms include wheezing, coughing (even at night), chest discomfort and difficulty in breathing. These symptoms can severely interfere with day-to-day life and decrease the general quality of life. Sometimes there will be prolonged periods of no symptoms or hardly any symptoms, this is the remission phase, but at some other time, the symptoms may suddenly get worse for one or more days, this is the asthmatic exacerbation. Hence, it really depends on the triggers that you have encountered. You may not know what you were exposed to, but you were triggered and the signs appeared </a:t>
            </a:r>
            <a:r>
              <a:rPr lang="en-IN" sz="1400" dirty="0">
                <a:latin typeface="Times New Roman" panose="02020603050405020304" pitchFamily="18" charset="0"/>
                <a:cs typeface="Times New Roman" panose="02020603050405020304" pitchFamily="18" charset="0"/>
              </a:rPr>
              <a:t>(Savin </a:t>
            </a:r>
            <a:r>
              <a:rPr lang="en-IN" sz="1400" i="1" dirty="0">
                <a:latin typeface="Times New Roman" panose="02020603050405020304" pitchFamily="18" charset="0"/>
                <a:cs typeface="Times New Roman" panose="02020603050405020304" pitchFamily="18" charset="0"/>
              </a:rPr>
              <a:t>et al</a:t>
            </a:r>
            <a:r>
              <a:rPr lang="en-IN" sz="1400" dirty="0">
                <a:latin typeface="Times New Roman" panose="02020603050405020304" pitchFamily="18" charset="0"/>
                <a:cs typeface="Times New Roman" panose="02020603050405020304" pitchFamily="18" charset="0"/>
              </a:rPr>
              <a:t>. 2023). </a:t>
            </a:r>
          </a:p>
          <a:p>
            <a:pPr lvl="0" algn="just">
              <a:lnSpc>
                <a:spcPct val="120000"/>
              </a:lnSpc>
            </a:pPr>
            <a:r>
              <a:rPr lang="en-IN" sz="1400" dirty="0">
                <a:latin typeface="Times New Roman" panose="02020603050405020304" pitchFamily="18" charset="0"/>
                <a:cs typeface="Times New Roman" panose="02020603050405020304" pitchFamily="18" charset="0"/>
              </a:rPr>
              <a:t>Common signs and symptoms are wheezing, breathlessness, a tight chest and cough. Causative factors include genetics, allergens, respiratory infections, tobacco smoke, work exposure, obesity, and environmental pollution of the environment by air pollutants (Simpson </a:t>
            </a:r>
            <a:r>
              <a:rPr lang="en-IN" sz="1400" i="1" dirty="0">
                <a:latin typeface="Times New Roman" panose="02020603050405020304" pitchFamily="18" charset="0"/>
                <a:cs typeface="Times New Roman" panose="02020603050405020304" pitchFamily="18" charset="0"/>
              </a:rPr>
              <a:t>et al</a:t>
            </a:r>
            <a:r>
              <a:rPr lang="en-IN" sz="1400" dirty="0">
                <a:latin typeface="Times New Roman" panose="02020603050405020304" pitchFamily="18" charset="0"/>
                <a:cs typeface="Times New Roman" panose="02020603050405020304" pitchFamily="18" charset="0"/>
              </a:rPr>
              <a:t>. 2024; Taylor </a:t>
            </a:r>
            <a:r>
              <a:rPr lang="en-IN" sz="1400" i="1" dirty="0">
                <a:latin typeface="Times New Roman" panose="02020603050405020304" pitchFamily="18" charset="0"/>
                <a:cs typeface="Times New Roman" panose="02020603050405020304" pitchFamily="18" charset="0"/>
              </a:rPr>
              <a:t>et al</a:t>
            </a:r>
            <a:r>
              <a:rPr lang="en-IN" sz="1400" dirty="0">
                <a:latin typeface="Times New Roman" panose="02020603050405020304" pitchFamily="18" charset="0"/>
                <a:cs typeface="Times New Roman" panose="02020603050405020304" pitchFamily="18" charset="0"/>
              </a:rPr>
              <a:t>. 2022). </a:t>
            </a:r>
          </a:p>
          <a:p>
            <a:endParaRPr lang="en-IN" sz="800" dirty="0">
              <a:latin typeface="Times New Roman" panose="02020603050405020304" pitchFamily="18" charset="0"/>
              <a:cs typeface="Times New Roman" panose="02020603050405020304" pitchFamily="18" charset="0"/>
            </a:endParaRPr>
          </a:p>
        </p:txBody>
      </p:sp>
      <p:pic>
        <p:nvPicPr>
          <p:cNvPr id="4" name="Picture 3" descr="Asthma: The Ayurvedic Concept - Ayurvedic Clinic">
            <a:extLst>
              <a:ext uri="{FF2B5EF4-FFF2-40B4-BE49-F238E27FC236}">
                <a16:creationId xmlns:a16="http://schemas.microsoft.com/office/drawing/2014/main" id="{C3B7E946-277C-D70F-9A44-CC5F6643D17B}"/>
              </a:ext>
            </a:extLst>
          </p:cNvPr>
          <p:cNvPicPr>
            <a:picLocks noChangeAspect="1"/>
          </p:cNvPicPr>
          <p:nvPr/>
        </p:nvPicPr>
        <p:blipFill>
          <a:blip r:embed="rId3"/>
          <a:stretch>
            <a:fillRect/>
          </a:stretch>
        </p:blipFill>
        <p:spPr>
          <a:xfrm>
            <a:off x="7088295" y="1627627"/>
            <a:ext cx="4812760" cy="3619196"/>
          </a:xfrm>
          <a:prstGeom prst="rect">
            <a:avLst/>
          </a:prstGeom>
        </p:spPr>
      </p:pic>
      <p:sp>
        <p:nvSpPr>
          <p:cNvPr id="5" name="TextBox 4">
            <a:extLst>
              <a:ext uri="{FF2B5EF4-FFF2-40B4-BE49-F238E27FC236}">
                <a16:creationId xmlns:a16="http://schemas.microsoft.com/office/drawing/2014/main" id="{334E2D7A-3764-3C36-6342-3578B777BAC2}"/>
              </a:ext>
            </a:extLst>
          </p:cNvPr>
          <p:cNvSpPr txBox="1"/>
          <p:nvPr/>
        </p:nvSpPr>
        <p:spPr>
          <a:xfrm>
            <a:off x="7088295" y="5541819"/>
            <a:ext cx="52578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 Causes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Simpson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575093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4EC16-61E1-B47A-0741-951B286206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5F8D7F-1E5C-CE6C-5FEF-588ED8E8C90D}"/>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Aetiology and causes of Asthma</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7AEA7D4-D6FE-C7DB-408D-6714EFF6BFC8}"/>
              </a:ext>
            </a:extLst>
          </p:cNvPr>
          <p:cNvSpPr>
            <a:spLocks noGrp="1"/>
          </p:cNvSpPr>
          <p:nvPr>
            <p:ph idx="1"/>
          </p:nvPr>
        </p:nvSpPr>
        <p:spPr>
          <a:xfrm>
            <a:off x="311728" y="1856943"/>
            <a:ext cx="5784272" cy="4802187"/>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Asthma is a disease that occurs as a result of interactions between environmental exposures and genetic susceptibility (Miteva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2023). </a:t>
            </a:r>
          </a:p>
          <a:p>
            <a:pPr lvl="0" algn="just">
              <a:lnSpc>
                <a:spcPct val="100000"/>
              </a:lnSpc>
            </a:pPr>
            <a:r>
              <a:rPr lang="en-IN" sz="1800" dirty="0">
                <a:latin typeface="Times New Roman" panose="02020603050405020304" pitchFamily="18" charset="0"/>
                <a:cs typeface="Times New Roman" panose="02020603050405020304" pitchFamily="18" charset="0"/>
              </a:rPr>
              <a:t>Those who have a family history of asthma or atopic conditions are at higher risk (Hernandez‐Pacheco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2022). </a:t>
            </a:r>
          </a:p>
          <a:p>
            <a:pPr lvl="0" algn="just">
              <a:lnSpc>
                <a:spcPct val="100000"/>
              </a:lnSpc>
            </a:pPr>
            <a:r>
              <a:rPr lang="en-IN" sz="1800" dirty="0">
                <a:latin typeface="Times New Roman" panose="02020603050405020304" pitchFamily="18" charset="0"/>
                <a:cs typeface="Times New Roman" panose="02020603050405020304" pitchFamily="18" charset="0"/>
              </a:rPr>
              <a:t>Examples of environmental triggers are allergens (house dust mites, pollen, mould, and pet dander), tobacco smoke, air pollution, occupational chemicals, respiratory viral infections, obesity and physical exercise (</a:t>
            </a:r>
            <a:r>
              <a:rPr lang="en-IN" sz="1800" dirty="0" err="1">
                <a:latin typeface="Times New Roman" panose="02020603050405020304" pitchFamily="18" charset="0"/>
                <a:cs typeface="Times New Roman" panose="02020603050405020304" pitchFamily="18" charset="0"/>
              </a:rPr>
              <a:t>Chatziparasidis</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2024). </a:t>
            </a:r>
          </a:p>
          <a:p>
            <a:pPr lvl="0" algn="just">
              <a:lnSpc>
                <a:spcPct val="100000"/>
              </a:lnSpc>
            </a:pPr>
            <a:r>
              <a:rPr lang="en-IN" sz="1800" dirty="0">
                <a:latin typeface="Times New Roman" panose="02020603050405020304" pitchFamily="18" charset="0"/>
                <a:cs typeface="Times New Roman" panose="02020603050405020304" pitchFamily="18" charset="0"/>
              </a:rPr>
              <a:t>These lead to chronic airway inflammation, bronchial hyperresponsiveness, the production of mucus, and reversible obstruction of airflow that results in frequent symptoms and asthma exacerbations (Savin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2023). </a:t>
            </a:r>
          </a:p>
        </p:txBody>
      </p:sp>
      <p:pic>
        <p:nvPicPr>
          <p:cNvPr id="5" name="Picture 4" descr="Asthma attacks may result from multiple causes and require an... | Download  Scientific Diagram">
            <a:extLst>
              <a:ext uri="{FF2B5EF4-FFF2-40B4-BE49-F238E27FC236}">
                <a16:creationId xmlns:a16="http://schemas.microsoft.com/office/drawing/2014/main" id="{81DA7796-C096-4109-2A25-CD252337D460}"/>
              </a:ext>
            </a:extLst>
          </p:cNvPr>
          <p:cNvPicPr>
            <a:picLocks noChangeAspect="1"/>
          </p:cNvPicPr>
          <p:nvPr/>
        </p:nvPicPr>
        <p:blipFill>
          <a:blip r:embed="rId3"/>
          <a:stretch>
            <a:fillRect/>
          </a:stretch>
        </p:blipFill>
        <p:spPr>
          <a:xfrm>
            <a:off x="7024255" y="1516991"/>
            <a:ext cx="4183512" cy="4109685"/>
          </a:xfrm>
          <a:prstGeom prst="rect">
            <a:avLst/>
          </a:prstGeom>
        </p:spPr>
      </p:pic>
      <p:sp>
        <p:nvSpPr>
          <p:cNvPr id="6" name="TextBox 5">
            <a:extLst>
              <a:ext uri="{FF2B5EF4-FFF2-40B4-BE49-F238E27FC236}">
                <a16:creationId xmlns:a16="http://schemas.microsoft.com/office/drawing/2014/main" id="{9FC84EDB-72C3-4541-5F02-54573B804A72}"/>
              </a:ext>
            </a:extLst>
          </p:cNvPr>
          <p:cNvSpPr txBox="1"/>
          <p:nvPr/>
        </p:nvSpPr>
        <p:spPr>
          <a:xfrm>
            <a:off x="6844145" y="5929745"/>
            <a:ext cx="4779819"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3: Aetiology of asthma</a:t>
            </a:r>
          </a:p>
          <a:p>
            <a:pPr algn="ctr"/>
            <a:r>
              <a:rPr lang="en-US" dirty="0">
                <a:latin typeface="Times New Roman" panose="02020603050405020304" pitchFamily="18" charset="0"/>
                <a:cs typeface="Times New Roman" panose="02020603050405020304" pitchFamily="18" charset="0"/>
              </a:rPr>
              <a:t>(Source:</a:t>
            </a: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Chatziparasidis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2024)</a:t>
            </a:r>
          </a:p>
        </p:txBody>
      </p:sp>
    </p:spTree>
    <p:extLst>
      <p:ext uri="{BB962C8B-B14F-4D97-AF65-F5344CB8AC3E}">
        <p14:creationId xmlns:p14="http://schemas.microsoft.com/office/powerpoint/2010/main" val="2592397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58697-90C7-D388-DD1C-F919B76547F0}"/>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Prevalence of Asthma in the UK and Worldwide</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A32CE1-059A-2A58-1436-F12001FA4588}"/>
              </a:ext>
            </a:extLst>
          </p:cNvPr>
          <p:cNvSpPr>
            <a:spLocks noGrp="1"/>
          </p:cNvSpPr>
          <p:nvPr>
            <p:ph idx="1"/>
          </p:nvPr>
        </p:nvSpPr>
        <p:spPr>
          <a:xfrm>
            <a:off x="6096000" y="1690688"/>
            <a:ext cx="5784272" cy="4802187"/>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In 2023, an estimated 363 million people live with asthma worldwide and an estimated 442 000 deaths are due to asthma (World Health Organization, 2024). </a:t>
            </a:r>
          </a:p>
          <a:p>
            <a:pPr lvl="0" algn="just">
              <a:lnSpc>
                <a:spcPct val="100000"/>
              </a:lnSpc>
            </a:pPr>
            <a:r>
              <a:rPr lang="en-IN" sz="1800" dirty="0">
                <a:latin typeface="Times New Roman" panose="02020603050405020304" pitchFamily="18" charset="0"/>
                <a:cs typeface="Times New Roman" panose="02020603050405020304" pitchFamily="18" charset="0"/>
              </a:rPr>
              <a:t>Around 5.4 million people in the UK are prescribed treatments for asthma, with 1.1 million of these being children (BBC News, 2016). </a:t>
            </a:r>
          </a:p>
          <a:p>
            <a:pPr lvl="0" algn="just">
              <a:lnSpc>
                <a:spcPct val="100000"/>
              </a:lnSpc>
            </a:pPr>
            <a:r>
              <a:rPr lang="en-US" sz="1800" dirty="0">
                <a:latin typeface="Times New Roman" panose="02020603050405020304" pitchFamily="18" charset="0"/>
                <a:cs typeface="Times New Roman" panose="02020603050405020304" pitchFamily="18" charset="0"/>
              </a:rPr>
              <a:t>Approximately 12 people die from asthma every week in the UK, despite many asthma deaths being preventable through effective management (Asthma + Lung UK (2024). </a:t>
            </a:r>
            <a:endParaRPr lang="en-IN" sz="1800" dirty="0">
              <a:latin typeface="Times New Roman" panose="02020603050405020304" pitchFamily="18" charset="0"/>
              <a:cs typeface="Times New Roman" panose="02020603050405020304" pitchFamily="18" charset="0"/>
            </a:endParaRPr>
          </a:p>
          <a:p>
            <a:pPr lvl="0" algn="just">
              <a:lnSpc>
                <a:spcPct val="100000"/>
              </a:lnSpc>
            </a:pPr>
            <a:r>
              <a:rPr lang="en-IN" sz="1800" dirty="0">
                <a:latin typeface="Times New Roman" panose="02020603050405020304" pitchFamily="18" charset="0"/>
                <a:cs typeface="Times New Roman" panose="02020603050405020304" pitchFamily="18" charset="0"/>
              </a:rPr>
              <a:t>Although asthma can be controlled, it still makes an important contribution to admissions to hospital. (</a:t>
            </a:r>
            <a:r>
              <a:rPr lang="en-IN" sz="1800" dirty="0" err="1">
                <a:latin typeface="Times New Roman" panose="02020603050405020304" pitchFamily="18" charset="0"/>
                <a:cs typeface="Times New Roman" panose="02020603050405020304" pitchFamily="18" charset="0"/>
              </a:rPr>
              <a:t>Alwafi</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2023)</a:t>
            </a:r>
          </a:p>
          <a:p>
            <a:pPr lvl="0" algn="just">
              <a:lnSpc>
                <a:spcPct val="100000"/>
              </a:lnSpc>
            </a:pPr>
            <a:r>
              <a:rPr lang="en-IN" sz="1800" dirty="0">
                <a:latin typeface="Times New Roman" panose="02020603050405020304" pitchFamily="18" charset="0"/>
                <a:cs typeface="Times New Roman" panose="02020603050405020304" pitchFamily="18" charset="0"/>
              </a:rPr>
              <a:t>Asthma is a common problem in the world, but it is treatable (Singh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2024). </a:t>
            </a:r>
          </a:p>
        </p:txBody>
      </p:sp>
      <p:pic>
        <p:nvPicPr>
          <p:cNvPr id="4" name="Picture 3" descr="The Global Asthma Report 2022">
            <a:extLst>
              <a:ext uri="{FF2B5EF4-FFF2-40B4-BE49-F238E27FC236}">
                <a16:creationId xmlns:a16="http://schemas.microsoft.com/office/drawing/2014/main" id="{476A0B06-A034-DDC0-6E9C-8799CE29C710}"/>
              </a:ext>
            </a:extLst>
          </p:cNvPr>
          <p:cNvPicPr>
            <a:picLocks noChangeAspect="1"/>
          </p:cNvPicPr>
          <p:nvPr/>
        </p:nvPicPr>
        <p:blipFill>
          <a:blip r:embed="rId3"/>
          <a:stretch>
            <a:fillRect/>
          </a:stretch>
        </p:blipFill>
        <p:spPr>
          <a:xfrm>
            <a:off x="58475" y="2022763"/>
            <a:ext cx="6037525" cy="3434144"/>
          </a:xfrm>
          <a:prstGeom prst="rect">
            <a:avLst/>
          </a:prstGeom>
        </p:spPr>
      </p:pic>
      <p:sp>
        <p:nvSpPr>
          <p:cNvPr id="5" name="TextBox 4">
            <a:extLst>
              <a:ext uri="{FF2B5EF4-FFF2-40B4-BE49-F238E27FC236}">
                <a16:creationId xmlns:a16="http://schemas.microsoft.com/office/drawing/2014/main" id="{E012B320-596B-23FD-556A-E9AD309EE756}"/>
              </a:ext>
            </a:extLst>
          </p:cNvPr>
          <p:cNvSpPr txBox="1"/>
          <p:nvPr/>
        </p:nvSpPr>
        <p:spPr>
          <a:xfrm>
            <a:off x="221673" y="5777345"/>
            <a:ext cx="5784272"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2: Worldwide prevalence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World Health Organization, 2024)</a:t>
            </a:r>
          </a:p>
        </p:txBody>
      </p:sp>
    </p:spTree>
    <p:extLst>
      <p:ext uri="{BB962C8B-B14F-4D97-AF65-F5344CB8AC3E}">
        <p14:creationId xmlns:p14="http://schemas.microsoft.com/office/powerpoint/2010/main" val="2095001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56E44-6BB2-36AB-E3A0-F6BB6FF231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C01DCB-D285-2497-3CEA-B578B12B0467}"/>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Framework of Care for Asthma Management</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8845070-D3D0-C732-D84D-EC19AAA7FB91}"/>
              </a:ext>
            </a:extLst>
          </p:cNvPr>
          <p:cNvSpPr>
            <a:spLocks noGrp="1"/>
          </p:cNvSpPr>
          <p:nvPr>
            <p:ph idx="1"/>
          </p:nvPr>
        </p:nvSpPr>
        <p:spPr>
          <a:xfrm>
            <a:off x="5569528" y="1690688"/>
            <a:ext cx="5784272" cy="4802187"/>
          </a:xfrm>
        </p:spPr>
        <p:txBody>
          <a:bodyPr>
            <a:normAutofit fontScale="92500" lnSpcReduction="10000"/>
          </a:bodyPr>
          <a:lstStyle/>
          <a:p>
            <a:pPr lvl="0" algn="just">
              <a:lnSpc>
                <a:spcPct val="100000"/>
              </a:lnSpc>
            </a:pPr>
            <a:r>
              <a:rPr lang="en-IN" sz="2000" dirty="0">
                <a:latin typeface="Times New Roman" panose="02020603050405020304" pitchFamily="18" charset="0"/>
                <a:cs typeface="Times New Roman" panose="02020603050405020304" pitchFamily="18" charset="0"/>
              </a:rPr>
              <a:t>The NHS Comprehensive Model of Personalised Care gives a systematic approach to managing asthma (NHS England, 2021). </a:t>
            </a:r>
          </a:p>
          <a:p>
            <a:pPr lvl="0" algn="just">
              <a:lnSpc>
                <a:spcPct val="100000"/>
              </a:lnSpc>
            </a:pPr>
            <a:r>
              <a:rPr lang="en-IN" sz="2000" dirty="0">
                <a:latin typeface="Times New Roman" panose="02020603050405020304" pitchFamily="18" charset="0"/>
                <a:cs typeface="Times New Roman" panose="02020603050405020304" pitchFamily="18" charset="0"/>
              </a:rPr>
              <a:t>Initial assessment involves shared decision-making, personalised care and support planning, which make it possible to choose assisted self-management, social prescribing and community-based support, and personal health budgets when necessary (NHS England, 2021). </a:t>
            </a:r>
          </a:p>
          <a:p>
            <a:pPr lvl="0" algn="just">
              <a:lnSpc>
                <a:spcPct val="100000"/>
              </a:lnSpc>
            </a:pPr>
            <a:r>
              <a:rPr lang="en-IN" sz="2000" dirty="0">
                <a:latin typeface="Times New Roman" panose="02020603050405020304" pitchFamily="18" charset="0"/>
                <a:cs typeface="Times New Roman" panose="02020603050405020304" pitchFamily="18" charset="0"/>
              </a:rPr>
              <a:t>These frameworks, along with the Chronic Care Model, encourage multidisciplinary teamwork, patient empowerment, frequent monitoring, individual asthma action plans, and integrated care. </a:t>
            </a:r>
          </a:p>
          <a:p>
            <a:pPr algn="just">
              <a:lnSpc>
                <a:spcPct val="100000"/>
              </a:lnSpc>
            </a:pPr>
            <a:r>
              <a:rPr lang="en-IN" sz="2000" dirty="0">
                <a:latin typeface="Times New Roman" panose="02020603050405020304" pitchFamily="18" charset="0"/>
                <a:cs typeface="Times New Roman" panose="02020603050405020304" pitchFamily="18" charset="0"/>
              </a:rPr>
              <a:t>This strategy improves treatment adherence, asthma management, patient experience and long-term health</a:t>
            </a:r>
            <a:endParaRPr lang="en-IN" sz="1200" dirty="0">
              <a:latin typeface="Times New Roman" panose="02020603050405020304" pitchFamily="18" charset="0"/>
              <a:cs typeface="Times New Roman" panose="02020603050405020304" pitchFamily="18" charset="0"/>
            </a:endParaRPr>
          </a:p>
        </p:txBody>
      </p:sp>
      <p:pic>
        <p:nvPicPr>
          <p:cNvPr id="5" name="Picture 4" descr="The NHS Comprehensive Model of Personalised Care - Coalition for  Personalised Care (C4PC)">
            <a:extLst>
              <a:ext uri="{FF2B5EF4-FFF2-40B4-BE49-F238E27FC236}">
                <a16:creationId xmlns:a16="http://schemas.microsoft.com/office/drawing/2014/main" id="{7EB46EC0-76CB-BC32-4FCF-84AC93785876}"/>
              </a:ext>
            </a:extLst>
          </p:cNvPr>
          <p:cNvPicPr>
            <a:picLocks noChangeAspect="1"/>
          </p:cNvPicPr>
          <p:nvPr/>
        </p:nvPicPr>
        <p:blipFill>
          <a:blip r:embed="rId3"/>
          <a:stretch>
            <a:fillRect/>
          </a:stretch>
        </p:blipFill>
        <p:spPr>
          <a:xfrm>
            <a:off x="226291" y="2313708"/>
            <a:ext cx="5233940" cy="2944091"/>
          </a:xfrm>
          <a:prstGeom prst="rect">
            <a:avLst/>
          </a:prstGeom>
        </p:spPr>
      </p:pic>
      <p:sp>
        <p:nvSpPr>
          <p:cNvPr id="6" name="TextBox 5">
            <a:extLst>
              <a:ext uri="{FF2B5EF4-FFF2-40B4-BE49-F238E27FC236}">
                <a16:creationId xmlns:a16="http://schemas.microsoft.com/office/drawing/2014/main" id="{AF9FE0E2-2408-341B-B0BD-EA32C326D3BD}"/>
              </a:ext>
            </a:extLst>
          </p:cNvPr>
          <p:cNvSpPr txBox="1"/>
          <p:nvPr/>
        </p:nvSpPr>
        <p:spPr>
          <a:xfrm>
            <a:off x="249382" y="5569527"/>
            <a:ext cx="5167745"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4: NHS comprehensive care model</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NHS England, 2021)</a:t>
            </a:r>
          </a:p>
        </p:txBody>
      </p:sp>
    </p:spTree>
    <p:extLst>
      <p:ext uri="{BB962C8B-B14F-4D97-AF65-F5344CB8AC3E}">
        <p14:creationId xmlns:p14="http://schemas.microsoft.com/office/powerpoint/2010/main" val="628319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632E7-9B70-5063-82AB-AC415478AD38}"/>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Economic and Social Burden of Asthma</a:t>
            </a:r>
            <a:br>
              <a:rPr lang="en-IN" sz="3600"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C68A42-A22F-47BF-5118-1377467756CD}"/>
              </a:ext>
            </a:extLst>
          </p:cNvPr>
          <p:cNvSpPr>
            <a:spLocks noGrp="1"/>
          </p:cNvSpPr>
          <p:nvPr>
            <p:ph idx="1"/>
          </p:nvPr>
        </p:nvSpPr>
        <p:spPr>
          <a:xfrm>
            <a:off x="190500" y="1397000"/>
            <a:ext cx="5727700" cy="5195599"/>
          </a:xfrm>
        </p:spPr>
        <p:txBody>
          <a:bodyPr>
            <a:normAutofit lnSpcReduction="10000"/>
          </a:bodyPr>
          <a:lstStyle/>
          <a:p>
            <a:pPr lvl="0" algn="just">
              <a:lnSpc>
                <a:spcPct val="100000"/>
              </a:lnSpc>
            </a:pPr>
            <a:r>
              <a:rPr lang="en-IN" sz="1800" dirty="0">
                <a:latin typeface="Times New Roman" panose="02020603050405020304" pitchFamily="18" charset="0"/>
                <a:cs typeface="Times New Roman" panose="02020603050405020304" pitchFamily="18" charset="0"/>
              </a:rPr>
              <a:t>The cost of asthma is high both in terms of NHS costs and of hospitalisation, emergency services, lost productivity and cost of medication (Kennedy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2024). </a:t>
            </a:r>
          </a:p>
          <a:p>
            <a:pPr lvl="0" algn="just">
              <a:lnSpc>
                <a:spcPct val="100000"/>
              </a:lnSpc>
            </a:pPr>
            <a:r>
              <a:rPr lang="en-IN" sz="1800" dirty="0">
                <a:latin typeface="Times New Roman" panose="02020603050405020304" pitchFamily="18" charset="0"/>
                <a:cs typeface="Times New Roman" panose="02020603050405020304" pitchFamily="18" charset="0"/>
              </a:rPr>
              <a:t>Patients typically suffer from diminished educational performance, work absenteeism, anxiety and depression, and diminished quality of life (Leso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2024). </a:t>
            </a:r>
          </a:p>
          <a:p>
            <a:pPr lvl="0" algn="just">
              <a:lnSpc>
                <a:spcPct val="100000"/>
              </a:lnSpc>
            </a:pPr>
            <a:r>
              <a:rPr lang="en-IN" sz="1800" dirty="0">
                <a:latin typeface="Times New Roman" panose="02020603050405020304" pitchFamily="18" charset="0"/>
                <a:cs typeface="Times New Roman" panose="02020603050405020304" pitchFamily="18" charset="0"/>
              </a:rPr>
              <a:t>Emotional and financial strain also fall on families.</a:t>
            </a:r>
          </a:p>
          <a:p>
            <a:pPr lvl="0" algn="just">
              <a:lnSpc>
                <a:spcPct val="100000"/>
              </a:lnSpc>
            </a:pPr>
            <a:r>
              <a:rPr lang="en-IN" sz="1800" dirty="0">
                <a:latin typeface="Times New Roman" panose="02020603050405020304" pitchFamily="18" charset="0"/>
                <a:cs typeface="Times New Roman" panose="02020603050405020304" pitchFamily="18" charset="0"/>
              </a:rPr>
              <a:t>The proper management of asthma helps to decrease unnecessary health care costs as well as much improves patients' physical, emotional/socio aspects of life and health condition (Crawford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2025).</a:t>
            </a:r>
          </a:p>
          <a:p>
            <a:pPr lvl="0" algn="just">
              <a:lnSpc>
                <a:spcPct val="100000"/>
              </a:lnSpc>
            </a:pPr>
            <a:r>
              <a:rPr lang="en-US" sz="1800" dirty="0">
                <a:latin typeface="Times New Roman" panose="02020603050405020304" pitchFamily="18" charset="0"/>
                <a:cs typeface="Times New Roman" panose="02020603050405020304" pitchFamily="18" charset="0"/>
              </a:rPr>
              <a:t>Asthma provide lot hampers social life by keeping people from enjoying school, being productively employed, participating in recreational activities and engaging in socializing. Regular symptoms and worsening episodes often result in isolation, diminished independence, and reduced </a:t>
            </a:r>
            <a:r>
              <a:rPr lang="en-US" sz="1800" dirty="0" err="1">
                <a:latin typeface="Times New Roman" panose="02020603050405020304" pitchFamily="18" charset="0"/>
                <a:cs typeface="Times New Roman" panose="02020603050405020304" pitchFamily="18" charset="0"/>
              </a:rPr>
              <a:t>selfesteem</a:t>
            </a:r>
            <a:r>
              <a:rPr lang="en-US"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algn="just">
              <a:lnSpc>
                <a:spcPct val="100000"/>
              </a:lnSpc>
            </a:pPr>
            <a:endParaRPr lang="en-IN" sz="1800" dirty="0">
              <a:latin typeface="Times New Roman" panose="02020603050405020304" pitchFamily="18" charset="0"/>
              <a:cs typeface="Times New Roman" panose="02020603050405020304" pitchFamily="18" charset="0"/>
            </a:endParaRPr>
          </a:p>
        </p:txBody>
      </p:sp>
      <p:pic>
        <p:nvPicPr>
          <p:cNvPr id="4" name="Picture 3" descr="Symptoms, impacts, areas of burden and treatment options for people... |  Download Scientific Diagram">
            <a:extLst>
              <a:ext uri="{FF2B5EF4-FFF2-40B4-BE49-F238E27FC236}">
                <a16:creationId xmlns:a16="http://schemas.microsoft.com/office/drawing/2014/main" id="{CAB3A752-65C8-94C1-FADF-753162268EE5}"/>
              </a:ext>
            </a:extLst>
          </p:cNvPr>
          <p:cNvPicPr>
            <a:picLocks noChangeAspect="1"/>
          </p:cNvPicPr>
          <p:nvPr/>
        </p:nvPicPr>
        <p:blipFill>
          <a:blip r:embed="rId3"/>
          <a:stretch>
            <a:fillRect/>
          </a:stretch>
        </p:blipFill>
        <p:spPr>
          <a:xfrm>
            <a:off x="6456651" y="1690688"/>
            <a:ext cx="5153025" cy="3514725"/>
          </a:xfrm>
          <a:prstGeom prst="rect">
            <a:avLst/>
          </a:prstGeom>
        </p:spPr>
      </p:pic>
      <p:sp>
        <p:nvSpPr>
          <p:cNvPr id="5" name="TextBox 4">
            <a:extLst>
              <a:ext uri="{FF2B5EF4-FFF2-40B4-BE49-F238E27FC236}">
                <a16:creationId xmlns:a16="http://schemas.microsoft.com/office/drawing/2014/main" id="{B79E01A6-BABF-B38C-8F40-2592D3490C5B}"/>
              </a:ext>
            </a:extLst>
          </p:cNvPr>
          <p:cNvSpPr txBox="1"/>
          <p:nvPr/>
        </p:nvSpPr>
        <p:spPr>
          <a:xfrm>
            <a:off x="6567055" y="5514109"/>
            <a:ext cx="52578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5: Burden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Kennedy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1333056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D3A86-1E2C-D010-E68C-C9F486F21954}"/>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Diagnosis and Initial Assessment</a:t>
            </a:r>
            <a:br>
              <a:rPr lang="en-IN" sz="3600"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D020BC-3F88-7FCE-98E8-D43E5FD9913E}"/>
              </a:ext>
            </a:extLst>
          </p:cNvPr>
          <p:cNvSpPr>
            <a:spLocks noGrp="1"/>
          </p:cNvSpPr>
          <p:nvPr>
            <p:ph idx="1"/>
          </p:nvPr>
        </p:nvSpPr>
        <p:spPr>
          <a:xfrm>
            <a:off x="5430982" y="1825625"/>
            <a:ext cx="5922818" cy="4351338"/>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NICE NG245 (2024) states that the diagnosis should start with a structured clinical history and objective testing (National Institute for Health and Care Excellence, 2024). </a:t>
            </a:r>
          </a:p>
          <a:p>
            <a:pPr lvl="0" algn="just">
              <a:lnSpc>
                <a:spcPct val="100000"/>
              </a:lnSpc>
            </a:pPr>
            <a:r>
              <a:rPr lang="en-IN" sz="1800" dirty="0">
                <a:latin typeface="Times New Roman" panose="02020603050405020304" pitchFamily="18" charset="0"/>
                <a:cs typeface="Times New Roman" panose="02020603050405020304" pitchFamily="18" charset="0"/>
              </a:rPr>
              <a:t>Spirometry, bronchodilator reversibility, fractional exhaled nitric oxide (</a:t>
            </a:r>
            <a:r>
              <a:rPr lang="en-IN" sz="1800" dirty="0" err="1">
                <a:latin typeface="Times New Roman" panose="02020603050405020304" pitchFamily="18" charset="0"/>
                <a:cs typeface="Times New Roman" panose="02020603050405020304" pitchFamily="18" charset="0"/>
              </a:rPr>
              <a:t>FeNO</a:t>
            </a:r>
            <a:r>
              <a:rPr lang="en-IN" sz="1800" dirty="0">
                <a:latin typeface="Times New Roman" panose="02020603050405020304" pitchFamily="18" charset="0"/>
                <a:cs typeface="Times New Roman" panose="02020603050405020304" pitchFamily="18" charset="0"/>
              </a:rPr>
              <a:t>), peak expiratory flow (PEF) and blood eosinophil count are also some of the effective methods for diagnosing asthma (Al </a:t>
            </a:r>
            <a:r>
              <a:rPr lang="en-IN" sz="1800" dirty="0" err="1">
                <a:latin typeface="Times New Roman" panose="02020603050405020304" pitchFamily="18" charset="0"/>
                <a:cs typeface="Times New Roman" panose="02020603050405020304" pitchFamily="18" charset="0"/>
              </a:rPr>
              <a:t>Ghobain</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2023). </a:t>
            </a:r>
          </a:p>
          <a:p>
            <a:pPr lvl="0" algn="just">
              <a:lnSpc>
                <a:spcPct val="100000"/>
              </a:lnSpc>
            </a:pPr>
            <a:r>
              <a:rPr lang="en-IN" sz="1800" dirty="0">
                <a:latin typeface="Times New Roman" panose="02020603050405020304" pitchFamily="18" charset="0"/>
                <a:cs typeface="Times New Roman" panose="02020603050405020304" pitchFamily="18" charset="0"/>
              </a:rPr>
              <a:t>Severity is assessed based on the frequency of symptoms, identification of triggers, inhaler technique and exacerbation history, and then personalised treatment is provided (Golam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2022).</a:t>
            </a:r>
          </a:p>
          <a:p>
            <a:pPr lvl="0" algn="just">
              <a:lnSpc>
                <a:spcPct val="100000"/>
              </a:lnSpc>
            </a:pPr>
            <a:r>
              <a:rPr lang="en-IN" sz="1800" dirty="0">
                <a:latin typeface="Times New Roman" panose="02020603050405020304" pitchFamily="18" charset="0"/>
                <a:cs typeface="Times New Roman" panose="02020603050405020304" pitchFamily="18" charset="0"/>
              </a:rPr>
              <a:t>NICE advises that a clinical history and objective tests should be used to confirm an asthma diagnosis, not symptoms (Nice.org.uk. 2013).</a:t>
            </a:r>
          </a:p>
          <a:p>
            <a:pPr algn="just">
              <a:lnSpc>
                <a:spcPct val="100000"/>
              </a:lnSpc>
            </a:pPr>
            <a:endParaRPr lang="en-IN" sz="1800" dirty="0">
              <a:latin typeface="Times New Roman" panose="02020603050405020304" pitchFamily="18" charset="0"/>
              <a:cs typeface="Times New Roman" panose="02020603050405020304" pitchFamily="18" charset="0"/>
            </a:endParaRPr>
          </a:p>
        </p:txBody>
      </p:sp>
      <p:pic>
        <p:nvPicPr>
          <p:cNvPr id="4" name="Picture 3" descr="Update on the Role of FeNO in Asthma Management">
            <a:extLst>
              <a:ext uri="{FF2B5EF4-FFF2-40B4-BE49-F238E27FC236}">
                <a16:creationId xmlns:a16="http://schemas.microsoft.com/office/drawing/2014/main" id="{2769C063-CA20-BCDB-4CB8-5AE9D4D1A427}"/>
              </a:ext>
            </a:extLst>
          </p:cNvPr>
          <p:cNvPicPr>
            <a:picLocks noChangeAspect="1"/>
          </p:cNvPicPr>
          <p:nvPr/>
        </p:nvPicPr>
        <p:blipFill>
          <a:blip r:embed="rId3"/>
          <a:stretch>
            <a:fillRect/>
          </a:stretch>
        </p:blipFill>
        <p:spPr>
          <a:xfrm>
            <a:off x="185715" y="1825625"/>
            <a:ext cx="4921006" cy="3706376"/>
          </a:xfrm>
          <a:prstGeom prst="rect">
            <a:avLst/>
          </a:prstGeom>
        </p:spPr>
      </p:pic>
      <p:sp>
        <p:nvSpPr>
          <p:cNvPr id="5" name="TextBox 4">
            <a:extLst>
              <a:ext uri="{FF2B5EF4-FFF2-40B4-BE49-F238E27FC236}">
                <a16:creationId xmlns:a16="http://schemas.microsoft.com/office/drawing/2014/main" id="{1A29E714-E20B-674A-BC27-DDF327DFC837}"/>
              </a:ext>
            </a:extLst>
          </p:cNvPr>
          <p:cNvSpPr txBox="1"/>
          <p:nvPr/>
        </p:nvSpPr>
        <p:spPr>
          <a:xfrm>
            <a:off x="185715" y="5735782"/>
            <a:ext cx="5092867"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6: Diagnosis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Al </a:t>
            </a:r>
            <a:r>
              <a:rPr lang="en-IN" dirty="0" err="1">
                <a:latin typeface="Times New Roman" panose="02020603050405020304" pitchFamily="18" charset="0"/>
                <a:cs typeface="Times New Roman" panose="02020603050405020304" pitchFamily="18" charset="0"/>
              </a:rPr>
              <a:t>Ghobain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061412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6366-C0C4-12D5-38AC-8A2660B6F6E3}"/>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Management of Asthma According to UK Guidelines</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9429CD9-4FFC-5198-5DFC-2CBC64954597}"/>
              </a:ext>
            </a:extLst>
          </p:cNvPr>
          <p:cNvSpPr>
            <a:spLocks noGrp="1"/>
          </p:cNvSpPr>
          <p:nvPr>
            <p:ph idx="1"/>
          </p:nvPr>
        </p:nvSpPr>
        <p:spPr>
          <a:xfrm>
            <a:off x="838200" y="1825625"/>
            <a:ext cx="5257800" cy="4351338"/>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The BTS/SIGN/NICE Asthma Guideline (2024 update) recommends that asthma management should be person-centred and step-by-step (Gruffydd-Jones, 2025). </a:t>
            </a:r>
          </a:p>
          <a:p>
            <a:pPr lvl="0" algn="just">
              <a:lnSpc>
                <a:spcPct val="100000"/>
              </a:lnSpc>
            </a:pPr>
            <a:r>
              <a:rPr lang="en-IN" sz="1800" dirty="0">
                <a:latin typeface="Times New Roman" panose="02020603050405020304" pitchFamily="18" charset="0"/>
                <a:cs typeface="Times New Roman" panose="02020603050405020304" pitchFamily="18" charset="0"/>
              </a:rPr>
              <a:t>This includes regular assessments, asthma management plans tailored to the needs of the patient, checking on inhaler technique, steering people clear of possible triggers and providing advice on giving up smoking (Tan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2025). </a:t>
            </a:r>
          </a:p>
          <a:p>
            <a:pPr lvl="0" algn="just">
              <a:lnSpc>
                <a:spcPct val="100000"/>
              </a:lnSpc>
            </a:pPr>
            <a:r>
              <a:rPr lang="en-IN" sz="1800" dirty="0">
                <a:latin typeface="Times New Roman" panose="02020603050405020304" pitchFamily="18" charset="0"/>
                <a:cs typeface="Times New Roman" panose="02020603050405020304" pitchFamily="18" charset="0"/>
              </a:rPr>
              <a:t>The 3 Models (Chronic Care Model, House of Care Model and NHS Comprehensive Model of Personalised Care) are associated with better self-management, shared decision making, and longer-term clinical outcomes.</a:t>
            </a:r>
          </a:p>
          <a:p>
            <a:pPr algn="just">
              <a:lnSpc>
                <a:spcPct val="100000"/>
              </a:lnSpc>
            </a:pPr>
            <a:endParaRPr lang="en-IN" sz="1800" dirty="0">
              <a:latin typeface="Times New Roman" panose="02020603050405020304" pitchFamily="18" charset="0"/>
              <a:cs typeface="Times New Roman" panose="02020603050405020304" pitchFamily="18" charset="0"/>
            </a:endParaRPr>
          </a:p>
        </p:txBody>
      </p:sp>
      <p:pic>
        <p:nvPicPr>
          <p:cNvPr id="4" name="Picture 3" descr="ASTHMA MANAGEMENT @facts_of_physiotherapy #meds #medical #medicalknowledge  #knowledge #knowledgeispower📚 #book #books #bookworm #booksbooksbooks  #bookstagrammer #bookstagrammer #booksbooksbooks #booksofinstagram #insta  #video #videos #videomarketing ...">
            <a:extLst>
              <a:ext uri="{FF2B5EF4-FFF2-40B4-BE49-F238E27FC236}">
                <a16:creationId xmlns:a16="http://schemas.microsoft.com/office/drawing/2014/main" id="{15D94E3E-B2D8-B5EB-4279-EA6768FB0B06}"/>
              </a:ext>
            </a:extLst>
          </p:cNvPr>
          <p:cNvPicPr>
            <a:picLocks noChangeAspect="1"/>
          </p:cNvPicPr>
          <p:nvPr/>
        </p:nvPicPr>
        <p:blipFill>
          <a:blip r:embed="rId3"/>
          <a:stretch>
            <a:fillRect/>
          </a:stretch>
        </p:blipFill>
        <p:spPr>
          <a:xfrm>
            <a:off x="7313036" y="1435763"/>
            <a:ext cx="3174856" cy="3986473"/>
          </a:xfrm>
          <a:prstGeom prst="rect">
            <a:avLst/>
          </a:prstGeom>
        </p:spPr>
      </p:pic>
      <p:sp>
        <p:nvSpPr>
          <p:cNvPr id="5" name="TextBox 4">
            <a:extLst>
              <a:ext uri="{FF2B5EF4-FFF2-40B4-BE49-F238E27FC236}">
                <a16:creationId xmlns:a16="http://schemas.microsoft.com/office/drawing/2014/main" id="{46E3A773-8920-6F29-9A35-1E14137D40AE}"/>
              </a:ext>
            </a:extLst>
          </p:cNvPr>
          <p:cNvSpPr txBox="1"/>
          <p:nvPr/>
        </p:nvSpPr>
        <p:spPr>
          <a:xfrm>
            <a:off x="7024255" y="5763491"/>
            <a:ext cx="4530436"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7: Management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Tan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2025)</a:t>
            </a:r>
          </a:p>
        </p:txBody>
      </p:sp>
    </p:spTree>
    <p:extLst>
      <p:ext uri="{BB962C8B-B14F-4D97-AF65-F5344CB8AC3E}">
        <p14:creationId xmlns:p14="http://schemas.microsoft.com/office/powerpoint/2010/main" val="4003841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660AF-18C9-3DE9-FD58-FE323417CC36}"/>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Treatment Options Available in the UK</a:t>
            </a:r>
            <a:br>
              <a:rPr lang="en-IN" sz="3600" dirty="0">
                <a:latin typeface="Times New Roman" panose="02020603050405020304" pitchFamily="18" charset="0"/>
                <a:cs typeface="Times New Roman" panose="02020603050405020304" pitchFamily="18" charset="0"/>
              </a:rPr>
            </a:b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2006D4-8B7E-A27E-9CAE-B053250961D4}"/>
              </a:ext>
            </a:extLst>
          </p:cNvPr>
          <p:cNvSpPr>
            <a:spLocks noGrp="1"/>
          </p:cNvSpPr>
          <p:nvPr>
            <p:ph idx="1"/>
          </p:nvPr>
        </p:nvSpPr>
        <p:spPr>
          <a:xfrm>
            <a:off x="5112326" y="1825625"/>
            <a:ext cx="6241473" cy="4351338"/>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Asthma treatment involves a combination of both pharmacological and non-pharmacological treatment. </a:t>
            </a:r>
          </a:p>
          <a:p>
            <a:pPr lvl="0" algn="just">
              <a:lnSpc>
                <a:spcPct val="100000"/>
              </a:lnSpc>
            </a:pPr>
            <a:r>
              <a:rPr lang="en-IN" sz="1800" dirty="0">
                <a:latin typeface="Times New Roman" panose="02020603050405020304" pitchFamily="18" charset="0"/>
                <a:cs typeface="Times New Roman" panose="02020603050405020304" pitchFamily="18" charset="0"/>
              </a:rPr>
              <a:t>Medicines that are used include inhaled corticosteroids (ICS), short-acting β₂-agonists (SABA), ICS/LABA combination inhalers, Maintenance and Reliever Therapy (MART), long-acting muscarinic antagonists (LAMA), leukotriene receptor antagonists, oral corticosteroids, and biologics for severe asthma (Jin, 2025).</a:t>
            </a:r>
          </a:p>
          <a:p>
            <a:pPr lvl="0" algn="just">
              <a:lnSpc>
                <a:spcPct val="100000"/>
              </a:lnSpc>
            </a:pPr>
            <a:r>
              <a:rPr lang="en-IN" sz="1800" dirty="0">
                <a:latin typeface="Times New Roman" panose="02020603050405020304" pitchFamily="18" charset="0"/>
                <a:cs typeface="Times New Roman" panose="02020603050405020304" pitchFamily="18" charset="0"/>
              </a:rPr>
              <a:t>Treatment is tailored to the individual and their asthma control and severity (Marques and Vale, 2022). </a:t>
            </a:r>
          </a:p>
        </p:txBody>
      </p:sp>
      <p:pic>
        <p:nvPicPr>
          <p:cNvPr id="4" name="Picture 3" descr="Strategies for asthma management in adolescents. | Download Scientific  Diagram">
            <a:extLst>
              <a:ext uri="{FF2B5EF4-FFF2-40B4-BE49-F238E27FC236}">
                <a16:creationId xmlns:a16="http://schemas.microsoft.com/office/drawing/2014/main" id="{D5AB42FE-9332-DA5B-559A-086D05A9801C}"/>
              </a:ext>
            </a:extLst>
          </p:cNvPr>
          <p:cNvPicPr>
            <a:picLocks noChangeAspect="1"/>
          </p:cNvPicPr>
          <p:nvPr/>
        </p:nvPicPr>
        <p:blipFill>
          <a:blip r:embed="rId3"/>
          <a:stretch>
            <a:fillRect/>
          </a:stretch>
        </p:blipFill>
        <p:spPr>
          <a:xfrm>
            <a:off x="294409" y="1690688"/>
            <a:ext cx="4648200" cy="3895725"/>
          </a:xfrm>
          <a:prstGeom prst="rect">
            <a:avLst/>
          </a:prstGeom>
        </p:spPr>
      </p:pic>
      <p:sp>
        <p:nvSpPr>
          <p:cNvPr id="5" name="TextBox 4">
            <a:extLst>
              <a:ext uri="{FF2B5EF4-FFF2-40B4-BE49-F238E27FC236}">
                <a16:creationId xmlns:a16="http://schemas.microsoft.com/office/drawing/2014/main" id="{96AA4B31-ABE1-646A-33BF-C4AFA1B4D976}"/>
              </a:ext>
            </a:extLst>
          </p:cNvPr>
          <p:cNvSpPr txBox="1"/>
          <p:nvPr/>
        </p:nvSpPr>
        <p:spPr>
          <a:xfrm>
            <a:off x="193964" y="5999018"/>
            <a:ext cx="5112327"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8: Treatment option for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Jin, 2025)</a:t>
            </a:r>
          </a:p>
        </p:txBody>
      </p:sp>
    </p:spTree>
    <p:extLst>
      <p:ext uri="{BB962C8B-B14F-4D97-AF65-F5344CB8AC3E}">
        <p14:creationId xmlns:p14="http://schemas.microsoft.com/office/powerpoint/2010/main" val="3912328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4A974-8720-4B11-A0AC-BBA12A6E5DDC}"/>
              </a:ext>
            </a:extLst>
          </p:cNvPr>
          <p:cNvSpPr>
            <a:spLocks noGrp="1"/>
          </p:cNvSpPr>
          <p:nvPr>
            <p:ph type="title"/>
          </p:nvPr>
        </p:nvSpPr>
        <p:spPr>
          <a:xfrm>
            <a:off x="838200" y="268143"/>
            <a:ext cx="10515600" cy="1325563"/>
          </a:xfrm>
        </p:spPr>
        <p:txBody>
          <a:bodyPr>
            <a:normAutofit/>
          </a:bodyPr>
          <a:lstStyle/>
          <a:p>
            <a:pPr algn="ctr"/>
            <a:r>
              <a:rPr lang="en-IN" sz="3600" b="1" dirty="0">
                <a:latin typeface="Times New Roman" panose="02020603050405020304" pitchFamily="18" charset="0"/>
                <a:cs typeface="Times New Roman" panose="02020603050405020304" pitchFamily="18" charset="0"/>
              </a:rPr>
              <a:t>Comorbidities</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79B60A8-ABE3-7D3A-75A7-91C87DE6F6F9}"/>
              </a:ext>
            </a:extLst>
          </p:cNvPr>
          <p:cNvSpPr>
            <a:spLocks noGrp="1"/>
          </p:cNvSpPr>
          <p:nvPr>
            <p:ph idx="1"/>
          </p:nvPr>
        </p:nvSpPr>
        <p:spPr>
          <a:xfrm>
            <a:off x="242453" y="2030701"/>
            <a:ext cx="6116782" cy="4351338"/>
          </a:xfrm>
        </p:spPr>
        <p:txBody>
          <a:bodyPr>
            <a:normAutofit fontScale="85000" lnSpcReduction="10000"/>
          </a:bodyPr>
          <a:lstStyle/>
          <a:p>
            <a:pPr lvl="0" algn="just">
              <a:lnSpc>
                <a:spcPct val="100000"/>
              </a:lnSpc>
            </a:pPr>
            <a:r>
              <a:rPr lang="en-IN" sz="1800" dirty="0">
                <a:latin typeface="Times New Roman" panose="02020603050405020304" pitchFamily="18" charset="0"/>
                <a:cs typeface="Times New Roman" panose="02020603050405020304" pitchFamily="18" charset="0"/>
              </a:rPr>
              <a:t>Asthma is associated with many other conditions, such as allergic rhinitis, eczema, obesity, gastro-oesophageal reflux disease (GORD), anxiety and depression, chronic obstructive pulmonary disease (COPD) and obstructive sleep apnoea (Khan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2023). </a:t>
            </a:r>
          </a:p>
          <a:p>
            <a:pPr lvl="0" algn="just">
              <a:lnSpc>
                <a:spcPct val="100000"/>
              </a:lnSpc>
            </a:pPr>
            <a:r>
              <a:rPr lang="en-US" sz="1800" dirty="0">
                <a:latin typeface="Times New Roman" panose="02020603050405020304" pitchFamily="18" charset="0"/>
                <a:cs typeface="Times New Roman" panose="02020603050405020304" pitchFamily="18" charset="0"/>
              </a:rPr>
              <a:t>Comorbidities play an important role in terms of asthma severity, symptom management, and health. Eczema and allergic rhinitis are often associated with each other due to their similarity in the mechanism of inflammation and allergy. </a:t>
            </a:r>
          </a:p>
          <a:p>
            <a:pPr lvl="0" algn="just">
              <a:lnSpc>
                <a:spcPct val="100000"/>
              </a:lnSpc>
            </a:pPr>
            <a:r>
              <a:rPr lang="en-US" sz="1800" dirty="0">
                <a:latin typeface="Times New Roman" panose="02020603050405020304" pitchFamily="18" charset="0"/>
                <a:cs typeface="Times New Roman" panose="02020603050405020304" pitchFamily="18" charset="0"/>
              </a:rPr>
              <a:t>Obesity may exacerbate breathlessness and decrease the effectiveness of treatment and gastro-</a:t>
            </a:r>
            <a:r>
              <a:rPr lang="en-US" sz="1800" dirty="0" err="1">
                <a:latin typeface="Times New Roman" panose="02020603050405020304" pitchFamily="18" charset="0"/>
                <a:cs typeface="Times New Roman" panose="02020603050405020304" pitchFamily="18" charset="0"/>
              </a:rPr>
              <a:t>oesophageal</a:t>
            </a:r>
            <a:r>
              <a:rPr lang="en-US" sz="1800" dirty="0">
                <a:latin typeface="Times New Roman" panose="02020603050405020304" pitchFamily="18" charset="0"/>
                <a:cs typeface="Times New Roman" panose="02020603050405020304" pitchFamily="18" charset="0"/>
              </a:rPr>
              <a:t> reflux disease (GORD) can provoke or escalate the symptoms of asthma. </a:t>
            </a:r>
          </a:p>
          <a:p>
            <a:pPr lvl="0" algn="just">
              <a:lnSpc>
                <a:spcPct val="100000"/>
              </a:lnSpc>
            </a:pPr>
            <a:r>
              <a:rPr lang="en-US" sz="1800" dirty="0">
                <a:latin typeface="Times New Roman" panose="02020603050405020304" pitchFamily="18" charset="0"/>
                <a:cs typeface="Times New Roman" panose="02020603050405020304" pitchFamily="18" charset="0"/>
              </a:rPr>
              <a:t>The stress and depression may impact the adherence to the medication and self-management in a negative manner, putting the person at risk of exacerbations. </a:t>
            </a:r>
          </a:p>
          <a:p>
            <a:pPr lvl="0" algn="just">
              <a:lnSpc>
                <a:spcPct val="100000"/>
              </a:lnSpc>
            </a:pPr>
            <a:r>
              <a:rPr lang="en-US" sz="1800" dirty="0">
                <a:latin typeface="Times New Roman" panose="02020603050405020304" pitchFamily="18" charset="0"/>
                <a:cs typeface="Times New Roman" panose="02020603050405020304" pitchFamily="18" charset="0"/>
              </a:rPr>
              <a:t>COPD can coexist with asthma especially in the elderly and smokers resulting in more severe respiratory disability. Researching and adequately treating such comorbidities is a necessity to enhance asthma outcomes, hospitalization, and patient quality of life.</a:t>
            </a:r>
            <a:endParaRPr lang="en-IN" sz="1800" dirty="0">
              <a:latin typeface="Times New Roman" panose="02020603050405020304" pitchFamily="18" charset="0"/>
              <a:cs typeface="Times New Roman" panose="02020603050405020304" pitchFamily="18" charset="0"/>
            </a:endParaRPr>
          </a:p>
          <a:p>
            <a:pPr algn="just">
              <a:lnSpc>
                <a:spcPct val="100000"/>
              </a:lnSpc>
            </a:pPr>
            <a:endParaRPr lang="en-IN" sz="1800" dirty="0">
              <a:latin typeface="Times New Roman" panose="02020603050405020304" pitchFamily="18" charset="0"/>
              <a:cs typeface="Times New Roman" panose="02020603050405020304" pitchFamily="18" charset="0"/>
            </a:endParaRPr>
          </a:p>
        </p:txBody>
      </p:sp>
      <p:pic>
        <p:nvPicPr>
          <p:cNvPr id="4" name="Picture 3" descr="Hidden Comorbidities in Asthma: A Perspective for a Personalized Approach">
            <a:extLst>
              <a:ext uri="{FF2B5EF4-FFF2-40B4-BE49-F238E27FC236}">
                <a16:creationId xmlns:a16="http://schemas.microsoft.com/office/drawing/2014/main" id="{C1FDD14D-01B8-CBD8-F9EE-E36476CAFDD1}"/>
              </a:ext>
            </a:extLst>
          </p:cNvPr>
          <p:cNvPicPr>
            <a:picLocks noChangeAspect="1"/>
          </p:cNvPicPr>
          <p:nvPr/>
        </p:nvPicPr>
        <p:blipFill>
          <a:blip r:embed="rId3"/>
          <a:stretch>
            <a:fillRect/>
          </a:stretch>
        </p:blipFill>
        <p:spPr>
          <a:xfrm>
            <a:off x="6525756" y="1732252"/>
            <a:ext cx="5666244" cy="3759716"/>
          </a:xfrm>
          <a:prstGeom prst="rect">
            <a:avLst/>
          </a:prstGeom>
        </p:spPr>
      </p:pic>
      <p:sp>
        <p:nvSpPr>
          <p:cNvPr id="5" name="TextBox 4">
            <a:extLst>
              <a:ext uri="{FF2B5EF4-FFF2-40B4-BE49-F238E27FC236}">
                <a16:creationId xmlns:a16="http://schemas.microsoft.com/office/drawing/2014/main" id="{9D819BC2-4449-FE98-8B47-718DDDCCF766}"/>
              </a:ext>
            </a:extLst>
          </p:cNvPr>
          <p:cNvSpPr txBox="1"/>
          <p:nvPr/>
        </p:nvSpPr>
        <p:spPr>
          <a:xfrm>
            <a:off x="6733309" y="5763491"/>
            <a:ext cx="5056909"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9: Comorbidities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Khan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p:txBody>
      </p:sp>
    </p:spTree>
    <p:extLst>
      <p:ext uri="{BB962C8B-B14F-4D97-AF65-F5344CB8AC3E}">
        <p14:creationId xmlns:p14="http://schemas.microsoft.com/office/powerpoint/2010/main" val="1288355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C1171-91E2-0A3F-C091-B81CE47F1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8B434A-C418-C075-6BF4-A365558871CF}"/>
              </a:ext>
            </a:extLst>
          </p:cNvPr>
          <p:cNvSpPr>
            <a:spLocks noGrp="1"/>
          </p:cNvSpPr>
          <p:nvPr>
            <p:ph type="title"/>
          </p:nvPr>
        </p:nvSpPr>
        <p:spPr>
          <a:xfrm>
            <a:off x="838200" y="268143"/>
            <a:ext cx="10515600" cy="1325563"/>
          </a:xfrm>
        </p:spPr>
        <p:txBody>
          <a:bodyPr>
            <a:normAutofit/>
          </a:bodyPr>
          <a:lstStyle/>
          <a:p>
            <a:pPr algn="ctr"/>
            <a:r>
              <a:rPr lang="en-IN" sz="3600" b="1" dirty="0">
                <a:latin typeface="Times New Roman" panose="02020603050405020304" pitchFamily="18" charset="0"/>
                <a:cs typeface="Times New Roman" panose="02020603050405020304" pitchFamily="18" charset="0"/>
              </a:rPr>
              <a:t>Prevention</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939501-0970-5E08-6ED0-496CD79FE0C0}"/>
              </a:ext>
            </a:extLst>
          </p:cNvPr>
          <p:cNvSpPr>
            <a:spLocks noGrp="1"/>
          </p:cNvSpPr>
          <p:nvPr>
            <p:ph idx="1"/>
          </p:nvPr>
        </p:nvSpPr>
        <p:spPr>
          <a:xfrm>
            <a:off x="242453" y="2030701"/>
            <a:ext cx="6116782" cy="4351338"/>
          </a:xfrm>
        </p:spPr>
        <p:txBody>
          <a:bodyPr>
            <a:normAutofit fontScale="92500" lnSpcReduction="10000"/>
          </a:bodyPr>
          <a:lstStyle/>
          <a:p>
            <a:pPr lvl="0" algn="just">
              <a:lnSpc>
                <a:spcPct val="100000"/>
              </a:lnSpc>
            </a:pPr>
            <a:r>
              <a:rPr lang="en-IN" sz="1800" dirty="0">
                <a:latin typeface="Times New Roman" panose="02020603050405020304" pitchFamily="18" charset="0"/>
                <a:cs typeface="Times New Roman" panose="02020603050405020304" pitchFamily="18" charset="0"/>
              </a:rPr>
              <a:t>The strategy of prevention is to achieve less exposure to tobacco smoke, lower levels of air pollution and allergens, more vaccination, healthy lifestyles, early diagnosis, support adherence to medication, and create personalised asthma action plans (</a:t>
            </a:r>
            <a:r>
              <a:rPr lang="en-IN" sz="1800" dirty="0" err="1">
                <a:latin typeface="Times New Roman" panose="02020603050405020304" pitchFamily="18" charset="0"/>
                <a:cs typeface="Times New Roman" panose="02020603050405020304" pitchFamily="18" charset="0"/>
              </a:rPr>
              <a:t>Farraia</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2022).</a:t>
            </a:r>
          </a:p>
          <a:p>
            <a:pPr lvl="0" algn="just">
              <a:lnSpc>
                <a:spcPct val="100000"/>
              </a:lnSpc>
            </a:pPr>
            <a:r>
              <a:rPr lang="en-IN" sz="1800" dirty="0">
                <a:latin typeface="Times New Roman" panose="02020603050405020304" pitchFamily="18" charset="0"/>
                <a:cs typeface="Times New Roman" panose="02020603050405020304" pitchFamily="18" charset="0"/>
              </a:rPr>
              <a:t>Asthma control and patients' health are enhanced by the effective management of comorbidities. </a:t>
            </a:r>
          </a:p>
          <a:p>
            <a:pPr algn="just">
              <a:lnSpc>
                <a:spcPct val="100000"/>
              </a:lnSpc>
            </a:pPr>
            <a:r>
              <a:rPr lang="en-US" sz="1800" dirty="0">
                <a:latin typeface="Times New Roman" panose="02020603050405020304" pitchFamily="18" charset="0"/>
                <a:cs typeface="Times New Roman" panose="02020603050405020304" pitchFamily="18" charset="0"/>
              </a:rPr>
              <a:t>Keeping asthma at bay involves educating patients continuously, having the doctor check in with them regularly, making sure the patients have the right way to use the inhalers, and keeping an eye on how the symptoms and the lungs function</a:t>
            </a:r>
            <a:r>
              <a:rPr lang="en-US" sz="1800">
                <a:latin typeface="Times New Roman" panose="02020603050405020304" pitchFamily="18" charset="0"/>
                <a:cs typeface="Times New Roman" panose="02020603050405020304" pitchFamily="18" charset="0"/>
              </a:rPr>
              <a:t>. </a:t>
            </a:r>
          </a:p>
          <a:p>
            <a:pPr algn="just">
              <a:lnSpc>
                <a:spcPct val="100000"/>
              </a:lnSpc>
            </a:pPr>
            <a:r>
              <a:rPr lang="en-US" sz="1800">
                <a:latin typeface="Times New Roman" panose="02020603050405020304" pitchFamily="18" charset="0"/>
                <a:cs typeface="Times New Roman" panose="02020603050405020304" pitchFamily="18" charset="0"/>
              </a:rPr>
              <a:t>Besides, steering clear of what makes their condition worse individually, staying at healthy weight, staying active, following the asthma action plan that is tailor-made for them, and getting regular check-ups, can all help with fewer asthma attacks and keeping the disease under control for years to come.</a:t>
            </a:r>
            <a:endParaRPr lang="en-IN" sz="18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DBA1D0F-071C-E11E-E319-8C8F5A09C3AB}"/>
              </a:ext>
            </a:extLst>
          </p:cNvPr>
          <p:cNvSpPr txBox="1"/>
          <p:nvPr/>
        </p:nvSpPr>
        <p:spPr>
          <a:xfrm>
            <a:off x="6733309" y="5763491"/>
            <a:ext cx="5056909"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10: Comorbidities of asthma</a:t>
            </a:r>
          </a:p>
          <a:p>
            <a:pPr algn="ctr"/>
            <a:r>
              <a:rPr lang="en-US"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Farraia</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2022)</a:t>
            </a:r>
          </a:p>
        </p:txBody>
      </p:sp>
      <p:pic>
        <p:nvPicPr>
          <p:cNvPr id="6" name="Picture 5" descr="Prevention of Asthma - CHEST">
            <a:extLst>
              <a:ext uri="{FF2B5EF4-FFF2-40B4-BE49-F238E27FC236}">
                <a16:creationId xmlns:a16="http://schemas.microsoft.com/office/drawing/2014/main" id="{C0B91F47-849D-252C-02A7-3B60F244C60A}"/>
              </a:ext>
            </a:extLst>
          </p:cNvPr>
          <p:cNvPicPr>
            <a:picLocks noChangeAspect="1"/>
          </p:cNvPicPr>
          <p:nvPr/>
        </p:nvPicPr>
        <p:blipFill>
          <a:blip r:embed="rId3"/>
          <a:stretch>
            <a:fillRect/>
          </a:stretch>
        </p:blipFill>
        <p:spPr>
          <a:xfrm>
            <a:off x="6546909" y="1593706"/>
            <a:ext cx="5429707" cy="3864254"/>
          </a:xfrm>
          <a:prstGeom prst="rect">
            <a:avLst/>
          </a:prstGeom>
        </p:spPr>
      </p:pic>
    </p:spTree>
    <p:extLst>
      <p:ext uri="{BB962C8B-B14F-4D97-AF65-F5344CB8AC3E}">
        <p14:creationId xmlns:p14="http://schemas.microsoft.com/office/powerpoint/2010/main" val="3214557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B938F-144F-8661-3016-B9C8B42A18F4}"/>
              </a:ext>
            </a:extLst>
          </p:cNvPr>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Co-productive Care: Skills, Values and Behaviours</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5C215E9-575B-72E6-FBD7-0AAC2E41E117}"/>
              </a:ext>
            </a:extLst>
          </p:cNvPr>
          <p:cNvSpPr>
            <a:spLocks noGrp="1"/>
          </p:cNvSpPr>
          <p:nvPr>
            <p:ph idx="1"/>
          </p:nvPr>
        </p:nvSpPr>
        <p:spPr>
          <a:xfrm>
            <a:off x="4932218" y="1825625"/>
            <a:ext cx="6421582" cy="4351338"/>
          </a:xfrm>
        </p:spPr>
        <p:txBody>
          <a:bodyPr>
            <a:normAutofit fontScale="85000" lnSpcReduction="20000"/>
          </a:bodyPr>
          <a:lstStyle/>
          <a:p>
            <a:pPr lvl="0" algn="just">
              <a:lnSpc>
                <a:spcPct val="100000"/>
              </a:lnSpc>
            </a:pPr>
            <a:r>
              <a:rPr lang="en-IN" sz="1800" dirty="0">
                <a:latin typeface="Times New Roman" panose="02020603050405020304" pitchFamily="18" charset="0"/>
                <a:cs typeface="Times New Roman" panose="02020603050405020304" pitchFamily="18" charset="0"/>
              </a:rPr>
              <a:t>Co-productive asthma care involves collaboration between health care providers and patients (</a:t>
            </a:r>
            <a:r>
              <a:rPr lang="en-IN" sz="1800" dirty="0" err="1">
                <a:latin typeface="Times New Roman" panose="02020603050405020304" pitchFamily="18" charset="0"/>
                <a:cs typeface="Times New Roman" panose="02020603050405020304" pitchFamily="18" charset="0"/>
              </a:rPr>
              <a:t>Ominyi</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2026). </a:t>
            </a:r>
          </a:p>
          <a:p>
            <a:pPr lvl="0" algn="just">
              <a:lnSpc>
                <a:spcPct val="100000"/>
              </a:lnSpc>
            </a:pPr>
            <a:r>
              <a:rPr lang="en-IN" sz="1800" dirty="0">
                <a:latin typeface="Times New Roman" panose="02020603050405020304" pitchFamily="18" charset="0"/>
                <a:cs typeface="Times New Roman" panose="02020603050405020304" pitchFamily="18" charset="0"/>
              </a:rPr>
              <a:t>Key skills are effective communication, clinical assessment, collaborative decision-making, cultural competence, and motivational interviewing (Binns </a:t>
            </a:r>
            <a:r>
              <a:rPr lang="en-IN" sz="1800" i="1" dirty="0">
                <a:latin typeface="Times New Roman" panose="02020603050405020304" pitchFamily="18" charset="0"/>
                <a:cs typeface="Times New Roman" panose="02020603050405020304" pitchFamily="18" charset="0"/>
              </a:rPr>
              <a:t>et al</a:t>
            </a:r>
            <a:r>
              <a:rPr lang="en-IN" sz="1800" dirty="0">
                <a:latin typeface="Times New Roman" panose="02020603050405020304" pitchFamily="18" charset="0"/>
                <a:cs typeface="Times New Roman" panose="02020603050405020304" pitchFamily="18" charset="0"/>
              </a:rPr>
              <a:t>. 2022). </a:t>
            </a:r>
          </a:p>
          <a:p>
            <a:pPr lvl="0" algn="just">
              <a:lnSpc>
                <a:spcPct val="100000"/>
              </a:lnSpc>
            </a:pPr>
            <a:r>
              <a:rPr lang="en-IN" sz="1800" dirty="0">
                <a:latin typeface="Times New Roman" panose="02020603050405020304" pitchFamily="18" charset="0"/>
                <a:cs typeface="Times New Roman" panose="02020603050405020304" pitchFamily="18" charset="0"/>
              </a:rPr>
              <a:t>The core values are respect, empathy, compassion, dignity and person-centred care. </a:t>
            </a:r>
          </a:p>
          <a:p>
            <a:pPr algn="just">
              <a:lnSpc>
                <a:spcPct val="100000"/>
              </a:lnSpc>
            </a:pPr>
            <a:r>
              <a:rPr lang="en-IN" sz="1800" dirty="0">
                <a:latin typeface="Times New Roman" panose="02020603050405020304" pitchFamily="18" charset="0"/>
                <a:cs typeface="Times New Roman" panose="02020603050405020304" pitchFamily="18" charset="0"/>
              </a:rPr>
              <a:t>Shared practices enable patients to become partners of the treatment, to enhance adherence, to support self-management, and to decrease exacerbations (Ma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2025).</a:t>
            </a:r>
          </a:p>
          <a:p>
            <a:pPr algn="just">
              <a:lnSpc>
                <a:spcPct val="100000"/>
              </a:lnSpc>
            </a:pPr>
            <a:r>
              <a:rPr lang="en-IN" sz="1800" dirty="0">
                <a:latin typeface="Times New Roman" panose="02020603050405020304" pitchFamily="18" charset="0"/>
                <a:cs typeface="Times New Roman" panose="02020603050405020304" pitchFamily="18" charset="0"/>
              </a:rPr>
              <a:t>Respiratory nurses must establish trusting relationships with patients and help them to actively take part in asthma management (</a:t>
            </a:r>
            <a:r>
              <a:rPr lang="en-IN" sz="1800" dirty="0" err="1">
                <a:latin typeface="Times New Roman" panose="02020603050405020304" pitchFamily="18" charset="0"/>
                <a:cs typeface="Times New Roman" panose="02020603050405020304" pitchFamily="18" charset="0"/>
              </a:rPr>
              <a:t>Jesenak</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2025).</a:t>
            </a:r>
          </a:p>
          <a:p>
            <a:pPr algn="just">
              <a:lnSpc>
                <a:spcPct val="100000"/>
              </a:lnSpc>
            </a:pPr>
            <a:r>
              <a:rPr lang="en-US" sz="1800" dirty="0">
                <a:latin typeface="Times New Roman" panose="02020603050405020304" pitchFamily="18" charset="0"/>
                <a:cs typeface="Times New Roman" panose="02020603050405020304" pitchFamily="18" charset="0"/>
              </a:rPr>
              <a:t>In co-productive care, patients are seen as equal partners in managing their asthma rather than passive recipients of care. It allows for a trusting relationship, shared decision-making, and tailored education. Through these actions, respiratory nurses motivate patients to stick with their treatment regimen, detect symptoms getting worse earlier, take lifestyle decisions based on sound evidence, and self-manage the condition with no fears, leading to the better clinical outcomes and quality of life.</a:t>
            </a:r>
            <a:endParaRPr lang="en-IN" sz="1800" dirty="0">
              <a:latin typeface="Times New Roman" panose="02020603050405020304" pitchFamily="18" charset="0"/>
              <a:cs typeface="Times New Roman" panose="02020603050405020304" pitchFamily="18" charset="0"/>
            </a:endParaRPr>
          </a:p>
        </p:txBody>
      </p:sp>
      <p:pic>
        <p:nvPicPr>
          <p:cNvPr id="4" name="Picture 3" descr="Influence of comorbid conditions on asthma | European Respiratory Society">
            <a:extLst>
              <a:ext uri="{FF2B5EF4-FFF2-40B4-BE49-F238E27FC236}">
                <a16:creationId xmlns:a16="http://schemas.microsoft.com/office/drawing/2014/main" id="{AF9FBA52-3F58-9E46-71F8-874818DAAAC9}"/>
              </a:ext>
            </a:extLst>
          </p:cNvPr>
          <p:cNvPicPr>
            <a:picLocks noChangeAspect="1"/>
          </p:cNvPicPr>
          <p:nvPr/>
        </p:nvPicPr>
        <p:blipFill>
          <a:blip r:embed="rId3"/>
          <a:stretch>
            <a:fillRect/>
          </a:stretch>
        </p:blipFill>
        <p:spPr>
          <a:xfrm>
            <a:off x="429493" y="1343101"/>
            <a:ext cx="3574472" cy="4171797"/>
          </a:xfrm>
          <a:prstGeom prst="rect">
            <a:avLst/>
          </a:prstGeom>
        </p:spPr>
      </p:pic>
      <p:sp>
        <p:nvSpPr>
          <p:cNvPr id="5" name="TextBox 4">
            <a:extLst>
              <a:ext uri="{FF2B5EF4-FFF2-40B4-BE49-F238E27FC236}">
                <a16:creationId xmlns:a16="http://schemas.microsoft.com/office/drawing/2014/main" id="{F5003CA8-323A-BB5F-D8DA-6B29E7AEAB07}"/>
              </a:ext>
            </a:extLst>
          </p:cNvPr>
          <p:cNvSpPr txBox="1"/>
          <p:nvPr/>
        </p:nvSpPr>
        <p:spPr>
          <a:xfrm>
            <a:off x="304800" y="5569544"/>
            <a:ext cx="4059382" cy="923330"/>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11: Co-productive care of asthma</a:t>
            </a:r>
          </a:p>
          <a:p>
            <a:pPr algn="ctr"/>
            <a:r>
              <a:rPr lang="en-US"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Ominyi</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2026)</a:t>
            </a:r>
          </a:p>
        </p:txBody>
      </p:sp>
    </p:spTree>
    <p:extLst>
      <p:ext uri="{BB962C8B-B14F-4D97-AF65-F5344CB8AC3E}">
        <p14:creationId xmlns:p14="http://schemas.microsoft.com/office/powerpoint/2010/main" val="2668617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D00A8-F0E9-24DF-A7DA-365D6936F506}"/>
              </a:ext>
            </a:extLst>
          </p:cNvPr>
          <p:cNvSpPr>
            <a:spLocks noGrp="1"/>
          </p:cNvSpPr>
          <p:nvPr>
            <p:ph type="title"/>
          </p:nvPr>
        </p:nvSpPr>
        <p:spPr/>
        <p:txBody>
          <a:bodyPr>
            <a:normAutofit/>
          </a:bodyPr>
          <a:lstStyle/>
          <a:p>
            <a:r>
              <a:rPr lang="en-IN" sz="3600" b="1" dirty="0">
                <a:latin typeface="Times New Roman" panose="02020603050405020304" pitchFamily="18" charset="0"/>
                <a:cs typeface="Times New Roman" panose="02020603050405020304" pitchFamily="18" charset="0"/>
              </a:rPr>
              <a:t>Personalised Care and Self-Management Support</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B348F9-4C45-3951-B8B1-6F39D713BCCE}"/>
              </a:ext>
            </a:extLst>
          </p:cNvPr>
          <p:cNvSpPr>
            <a:spLocks noGrp="1"/>
          </p:cNvSpPr>
          <p:nvPr>
            <p:ph idx="1"/>
          </p:nvPr>
        </p:nvSpPr>
        <p:spPr>
          <a:xfrm>
            <a:off x="0" y="1766165"/>
            <a:ext cx="5905501" cy="5073147"/>
          </a:xfrm>
        </p:spPr>
        <p:txBody>
          <a:bodyPr>
            <a:normAutofit fontScale="85000" lnSpcReduction="20000"/>
          </a:bodyPr>
          <a:lstStyle/>
          <a:p>
            <a:pPr algn="just">
              <a:lnSpc>
                <a:spcPct val="100000"/>
              </a:lnSpc>
            </a:pPr>
            <a:r>
              <a:rPr lang="en-IN" sz="1800" dirty="0">
                <a:latin typeface="Times New Roman" panose="02020603050405020304" pitchFamily="18" charset="0"/>
                <a:cs typeface="Times New Roman" panose="02020603050405020304" pitchFamily="18" charset="0"/>
              </a:rPr>
              <a:t>Six evidence-based elements of the NHS Comprehensive Model of Personalised Care contribute to the management of asthma, such as shared decision making, personalised care and support planning, choice, social prescribing and community-based support, supported self-management, and personal health budgets when relevant (NHS England, 2021).</a:t>
            </a:r>
          </a:p>
          <a:p>
            <a:pPr algn="just">
              <a:lnSpc>
                <a:spcPct val="100000"/>
              </a:lnSpc>
            </a:pPr>
            <a:r>
              <a:rPr lang="en-IN" sz="1800" dirty="0">
                <a:latin typeface="Times New Roman" panose="02020603050405020304" pitchFamily="18" charset="0"/>
                <a:cs typeface="Times New Roman" panose="02020603050405020304" pitchFamily="18" charset="0"/>
              </a:rPr>
              <a:t>Personalised care is about understanding that each patient has different needs. </a:t>
            </a:r>
          </a:p>
          <a:p>
            <a:pPr algn="just">
              <a:lnSpc>
                <a:spcPct val="100000"/>
              </a:lnSpc>
            </a:pPr>
            <a:r>
              <a:rPr lang="en-US" sz="1800" dirty="0">
                <a:latin typeface="Times New Roman" panose="02020603050405020304" pitchFamily="18" charset="0"/>
                <a:cs typeface="Times New Roman" panose="02020603050405020304" pitchFamily="18" charset="0"/>
              </a:rPr>
              <a:t>The NHS Comprehensive Model of Personalised Care puts the person at the centre of the asthma management process taking into account the fact that each patient has different health needs, preferences, and life circumstances. </a:t>
            </a:r>
          </a:p>
          <a:p>
            <a:pPr algn="just">
              <a:lnSpc>
                <a:spcPct val="100000"/>
              </a:lnSpc>
            </a:pPr>
            <a:r>
              <a:rPr lang="en-US" sz="1800" dirty="0">
                <a:latin typeface="Times New Roman" panose="02020603050405020304" pitchFamily="18" charset="0"/>
                <a:cs typeface="Times New Roman" panose="02020603050405020304" pitchFamily="18" charset="0"/>
              </a:rPr>
              <a:t>Its six evidence-based components shared decision-making, personalised care and support planning, enabling choice, social prescribing and community-based support, supported self-management, and personal health budgets where appropriate support collaborative care between patients and healthcare professionals (NHS England, 2021). </a:t>
            </a:r>
          </a:p>
          <a:p>
            <a:pPr algn="just">
              <a:lnSpc>
                <a:spcPct val="100000"/>
              </a:lnSpc>
            </a:pPr>
            <a:r>
              <a:rPr lang="en-US" sz="1800" dirty="0">
                <a:latin typeface="Times New Roman" panose="02020603050405020304" pitchFamily="18" charset="0"/>
                <a:cs typeface="Times New Roman" panose="02020603050405020304" pitchFamily="18" charset="0"/>
              </a:rPr>
              <a:t>This method enhances medication compliance, inhaler performance, self-monitoring of symptoms, belief in self-management, and prompt exacerbation detection among patients with asthma. In turn, personalised care improves the management of asthma, decreases an admission to the hospital, positively influences the quality of life, and leads to an improved long-term health outcome.</a:t>
            </a:r>
            <a:endParaRPr lang="en-IN" sz="1800" dirty="0">
              <a:latin typeface="Times New Roman" panose="02020603050405020304" pitchFamily="18" charset="0"/>
              <a:cs typeface="Times New Roman" panose="02020603050405020304" pitchFamily="18" charset="0"/>
            </a:endParaRPr>
          </a:p>
        </p:txBody>
      </p:sp>
      <p:pic>
        <p:nvPicPr>
          <p:cNvPr id="4" name="Picture 3" descr="Emerging comorbidities in asthma. | Download Scientific Diagram">
            <a:extLst>
              <a:ext uri="{FF2B5EF4-FFF2-40B4-BE49-F238E27FC236}">
                <a16:creationId xmlns:a16="http://schemas.microsoft.com/office/drawing/2014/main" id="{2AFFA0CC-C757-5B8E-D0F8-96A0BDDE6089}"/>
              </a:ext>
            </a:extLst>
          </p:cNvPr>
          <p:cNvPicPr>
            <a:picLocks noChangeAspect="1"/>
          </p:cNvPicPr>
          <p:nvPr/>
        </p:nvPicPr>
        <p:blipFill>
          <a:blip r:embed="rId3"/>
          <a:stretch>
            <a:fillRect/>
          </a:stretch>
        </p:blipFill>
        <p:spPr>
          <a:xfrm>
            <a:off x="6286500" y="1384588"/>
            <a:ext cx="5715000" cy="4351338"/>
          </a:xfrm>
          <a:prstGeom prst="rect">
            <a:avLst/>
          </a:prstGeom>
        </p:spPr>
      </p:pic>
      <p:sp>
        <p:nvSpPr>
          <p:cNvPr id="5" name="TextBox 4">
            <a:extLst>
              <a:ext uri="{FF2B5EF4-FFF2-40B4-BE49-F238E27FC236}">
                <a16:creationId xmlns:a16="http://schemas.microsoft.com/office/drawing/2014/main" id="{7E089BDB-0429-9414-48EB-815DEDDE714F}"/>
              </a:ext>
            </a:extLst>
          </p:cNvPr>
          <p:cNvSpPr txBox="1"/>
          <p:nvPr/>
        </p:nvSpPr>
        <p:spPr>
          <a:xfrm>
            <a:off x="6286500" y="6192982"/>
            <a:ext cx="5715000"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12: Management support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NHS England, 2021)</a:t>
            </a:r>
          </a:p>
        </p:txBody>
      </p:sp>
    </p:spTree>
    <p:extLst>
      <p:ext uri="{BB962C8B-B14F-4D97-AF65-F5344CB8AC3E}">
        <p14:creationId xmlns:p14="http://schemas.microsoft.com/office/powerpoint/2010/main" val="519494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CE9A-51E6-F36F-2D5F-9F3F553DF214}"/>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Conclusion and Recommendations</a:t>
            </a:r>
            <a:endParaRPr lang="en-IN"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7D2E0F-6E8F-B97B-BA9C-3DB9F9A894C4}"/>
              </a:ext>
            </a:extLst>
          </p:cNvPr>
          <p:cNvSpPr>
            <a:spLocks noGrp="1"/>
          </p:cNvSpPr>
          <p:nvPr>
            <p:ph idx="1"/>
          </p:nvPr>
        </p:nvSpPr>
        <p:spPr>
          <a:xfrm>
            <a:off x="5527964" y="1825625"/>
            <a:ext cx="5825836" cy="4351338"/>
          </a:xfrm>
        </p:spPr>
        <p:txBody>
          <a:bodyPr>
            <a:normAutofit/>
          </a:bodyPr>
          <a:lstStyle/>
          <a:p>
            <a:pPr lvl="0" algn="just">
              <a:lnSpc>
                <a:spcPct val="100000"/>
              </a:lnSpc>
            </a:pPr>
            <a:r>
              <a:rPr lang="en-IN" sz="1800" dirty="0">
                <a:latin typeface="Times New Roman" panose="02020603050405020304" pitchFamily="18" charset="0"/>
                <a:cs typeface="Times New Roman" panose="02020603050405020304" pitchFamily="18" charset="0"/>
              </a:rPr>
              <a:t>Asthma is still a major public health problem, despite good treatment options. </a:t>
            </a:r>
          </a:p>
          <a:p>
            <a:pPr lvl="0" algn="just">
              <a:lnSpc>
                <a:spcPct val="100000"/>
              </a:lnSpc>
            </a:pPr>
            <a:r>
              <a:rPr lang="en-IN" sz="1800" dirty="0">
                <a:latin typeface="Times New Roman" panose="02020603050405020304" pitchFamily="18" charset="0"/>
                <a:cs typeface="Times New Roman" panose="02020603050405020304" pitchFamily="18" charset="0"/>
              </a:rPr>
              <a:t>The ability to diagnose early, to assess objectively, and to use evidence-based and personalised care enhances the quality of patient care and lowers the burden of health care. </a:t>
            </a:r>
          </a:p>
          <a:p>
            <a:pPr lvl="0" algn="just">
              <a:lnSpc>
                <a:spcPct val="100000"/>
              </a:lnSpc>
            </a:pPr>
            <a:r>
              <a:rPr lang="en-IN" sz="1800" dirty="0">
                <a:latin typeface="Times New Roman" panose="02020603050405020304" pitchFamily="18" charset="0"/>
                <a:cs typeface="Times New Roman" panose="02020603050405020304" pitchFamily="18" charset="0"/>
              </a:rPr>
              <a:t>Recommendations included increased early diagnosis, greater access to spirometry and </a:t>
            </a:r>
            <a:r>
              <a:rPr lang="en-IN" sz="1800" dirty="0" err="1">
                <a:latin typeface="Times New Roman" panose="02020603050405020304" pitchFamily="18" charset="0"/>
                <a:cs typeface="Times New Roman" panose="02020603050405020304" pitchFamily="18" charset="0"/>
              </a:rPr>
              <a:t>FeNO</a:t>
            </a:r>
            <a:r>
              <a:rPr lang="en-IN" sz="1800" dirty="0">
                <a:latin typeface="Times New Roman" panose="02020603050405020304" pitchFamily="18" charset="0"/>
                <a:cs typeface="Times New Roman" panose="02020603050405020304" pitchFamily="18" charset="0"/>
              </a:rPr>
              <a:t> testing, personalised asthma action plans, better inhaler education and improved multidisciplinary working.</a:t>
            </a:r>
          </a:p>
          <a:p>
            <a:pPr algn="just">
              <a:lnSpc>
                <a:spcPct val="100000"/>
              </a:lnSpc>
            </a:pPr>
            <a:endParaRPr lang="en-IN" sz="1800" dirty="0">
              <a:latin typeface="Times New Roman" panose="02020603050405020304" pitchFamily="18" charset="0"/>
              <a:cs typeface="Times New Roman" panose="02020603050405020304" pitchFamily="18" charset="0"/>
            </a:endParaRPr>
          </a:p>
        </p:txBody>
      </p:sp>
      <p:pic>
        <p:nvPicPr>
          <p:cNvPr id="4" name="Picture 3" descr="Asthma Plus: Comorbidities in Severe Childhood Asthma | Springer Nature Link">
            <a:extLst>
              <a:ext uri="{FF2B5EF4-FFF2-40B4-BE49-F238E27FC236}">
                <a16:creationId xmlns:a16="http://schemas.microsoft.com/office/drawing/2014/main" id="{B215DBE1-1CB9-946D-4B8F-B0D9E350089B}"/>
              </a:ext>
            </a:extLst>
          </p:cNvPr>
          <p:cNvPicPr>
            <a:picLocks noChangeAspect="1"/>
          </p:cNvPicPr>
          <p:nvPr/>
        </p:nvPicPr>
        <p:blipFill>
          <a:blip r:embed="rId3"/>
          <a:stretch>
            <a:fillRect/>
          </a:stretch>
        </p:blipFill>
        <p:spPr>
          <a:xfrm>
            <a:off x="177775" y="1265930"/>
            <a:ext cx="3759225" cy="3748249"/>
          </a:xfrm>
          <a:prstGeom prst="rect">
            <a:avLst/>
          </a:prstGeom>
        </p:spPr>
      </p:pic>
      <p:sp>
        <p:nvSpPr>
          <p:cNvPr id="5" name="TextBox 4">
            <a:extLst>
              <a:ext uri="{FF2B5EF4-FFF2-40B4-BE49-F238E27FC236}">
                <a16:creationId xmlns:a16="http://schemas.microsoft.com/office/drawing/2014/main" id="{88D42C83-9DE7-4FE6-5639-BA99773C0B18}"/>
              </a:ext>
            </a:extLst>
          </p:cNvPr>
          <p:cNvSpPr txBox="1"/>
          <p:nvPr/>
        </p:nvSpPr>
        <p:spPr>
          <a:xfrm>
            <a:off x="177775" y="5268653"/>
            <a:ext cx="4710545" cy="646331"/>
          </a:xfrm>
          <a:prstGeom prst="rect">
            <a:avLst/>
          </a:prstGeom>
          <a:noFill/>
        </p:spPr>
        <p:txBody>
          <a:bodyPr wrap="square" rtlCol="0">
            <a:spAutoFit/>
          </a:bodyPr>
          <a:lstStyle/>
          <a:p>
            <a:pPr algn="ctr"/>
            <a:r>
              <a:rPr lang="en-US" b="1" dirty="0">
                <a:latin typeface="Times New Roman" panose="02020603050405020304" pitchFamily="18" charset="0"/>
                <a:cs typeface="Times New Roman" panose="02020603050405020304" pitchFamily="18" charset="0"/>
              </a:rPr>
              <a:t>Figure 13: Different comorbidities of asthma</a:t>
            </a:r>
          </a:p>
          <a:p>
            <a:pPr algn="ctr"/>
            <a:r>
              <a:rPr lang="en-US" dirty="0">
                <a:latin typeface="Times New Roman" panose="02020603050405020304" pitchFamily="18" charset="0"/>
                <a:cs typeface="Times New Roman" panose="02020603050405020304" pitchFamily="18" charset="0"/>
              </a:rPr>
              <a:t>(Source: </a:t>
            </a:r>
            <a:r>
              <a:rPr lang="en-IN" dirty="0">
                <a:latin typeface="Times New Roman" panose="02020603050405020304" pitchFamily="18" charset="0"/>
                <a:cs typeface="Times New Roman" panose="02020603050405020304" pitchFamily="18" charset="0"/>
              </a:rPr>
              <a:t>Khan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p:txBody>
      </p:sp>
    </p:spTree>
    <p:extLst>
      <p:ext uri="{BB962C8B-B14F-4D97-AF65-F5344CB8AC3E}">
        <p14:creationId xmlns:p14="http://schemas.microsoft.com/office/powerpoint/2010/main" val="1679268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5860-1C1D-FBF7-AE53-8CF56774CA92}"/>
              </a:ext>
            </a:extLst>
          </p:cNvPr>
          <p:cNvSpPr>
            <a:spLocks noGrp="1"/>
          </p:cNvSpPr>
          <p:nvPr>
            <p:ph type="title"/>
          </p:nvPr>
        </p:nvSpPr>
        <p:spPr>
          <a:xfrm>
            <a:off x="942109" y="115744"/>
            <a:ext cx="10411690" cy="937202"/>
          </a:xfrm>
        </p:spPr>
        <p:txBody>
          <a:bodyPr>
            <a:normAutofit fontScale="90000"/>
          </a:bodyPr>
          <a:lstStyle/>
          <a:p>
            <a:pPr algn="ctr"/>
            <a:r>
              <a:rPr lang="en-IN" sz="3600" b="1" dirty="0">
                <a:latin typeface="Times New Roman" panose="02020603050405020304" pitchFamily="18" charset="0"/>
                <a:cs typeface="Times New Roman" panose="02020603050405020304" pitchFamily="18" charset="0"/>
              </a:rPr>
              <a:t>References</a:t>
            </a:r>
            <a:br>
              <a:rPr lang="en-IN" sz="3600" b="1" dirty="0">
                <a:latin typeface="Times New Roman" panose="02020603050405020304" pitchFamily="18" charset="0"/>
                <a:cs typeface="Times New Roman" panose="02020603050405020304" pitchFamily="18" charset="0"/>
              </a:rPr>
            </a:b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EFDD71-767E-857A-1C7D-B50630F05F48}"/>
              </a:ext>
            </a:extLst>
          </p:cNvPr>
          <p:cNvSpPr>
            <a:spLocks noGrp="1"/>
          </p:cNvSpPr>
          <p:nvPr>
            <p:ph idx="1"/>
          </p:nvPr>
        </p:nvSpPr>
        <p:spPr>
          <a:xfrm>
            <a:off x="90055" y="692727"/>
            <a:ext cx="11159836" cy="5472545"/>
          </a:xfrm>
        </p:spPr>
        <p:txBody>
          <a:bodyPr>
            <a:noAutofit/>
          </a:bodyPr>
          <a:lstStyle/>
          <a:p>
            <a:pPr marL="0" indent="0" algn="just">
              <a:buNone/>
            </a:pPr>
            <a:r>
              <a:rPr lang="en-IN" sz="500" dirty="0">
                <a:latin typeface="Times New Roman" panose="02020603050405020304" pitchFamily="18" charset="0"/>
                <a:cs typeface="Times New Roman" panose="02020603050405020304" pitchFamily="18" charset="0"/>
              </a:rPr>
              <a:t>Al </a:t>
            </a:r>
            <a:r>
              <a:rPr lang="en-IN" sz="500" dirty="0" err="1">
                <a:latin typeface="Times New Roman" panose="02020603050405020304" pitchFamily="18" charset="0"/>
                <a:cs typeface="Times New Roman" panose="02020603050405020304" pitchFamily="18" charset="0"/>
              </a:rPr>
              <a:t>Ghobain</a:t>
            </a:r>
            <a:r>
              <a:rPr lang="en-IN" sz="500" dirty="0">
                <a:latin typeface="Times New Roman" panose="02020603050405020304" pitchFamily="18" charset="0"/>
                <a:cs typeface="Times New Roman" panose="02020603050405020304" pitchFamily="18" charset="0"/>
              </a:rPr>
              <a:t>, M.O., </a:t>
            </a:r>
            <a:r>
              <a:rPr lang="en-IN" sz="500" dirty="0" err="1">
                <a:latin typeface="Times New Roman" panose="02020603050405020304" pitchFamily="18" charset="0"/>
                <a:cs typeface="Times New Roman" panose="02020603050405020304" pitchFamily="18" charset="0"/>
              </a:rPr>
              <a:t>Alsubaie</a:t>
            </a:r>
            <a:r>
              <a:rPr lang="en-IN" sz="500" dirty="0">
                <a:latin typeface="Times New Roman" panose="02020603050405020304" pitchFamily="18" charset="0"/>
                <a:cs typeface="Times New Roman" panose="02020603050405020304" pitchFamily="18" charset="0"/>
              </a:rPr>
              <a:t>, A.S., </a:t>
            </a:r>
            <a:r>
              <a:rPr lang="en-IN" sz="500" dirty="0" err="1">
                <a:latin typeface="Times New Roman" panose="02020603050405020304" pitchFamily="18" charset="0"/>
                <a:cs typeface="Times New Roman" panose="02020603050405020304" pitchFamily="18" charset="0"/>
              </a:rPr>
              <a:t>Aljumah</a:t>
            </a:r>
            <a:r>
              <a:rPr lang="en-IN" sz="500" dirty="0">
                <a:latin typeface="Times New Roman" panose="02020603050405020304" pitchFamily="18" charset="0"/>
                <a:cs typeface="Times New Roman" panose="02020603050405020304" pitchFamily="18" charset="0"/>
              </a:rPr>
              <a:t>, W.A., </a:t>
            </a:r>
            <a:r>
              <a:rPr lang="en-IN" sz="500" dirty="0" err="1">
                <a:latin typeface="Times New Roman" panose="02020603050405020304" pitchFamily="18" charset="0"/>
                <a:cs typeface="Times New Roman" panose="02020603050405020304" pitchFamily="18" charset="0"/>
              </a:rPr>
              <a:t>Alrumayh</a:t>
            </a:r>
            <a:r>
              <a:rPr lang="en-IN" sz="500" dirty="0">
                <a:latin typeface="Times New Roman" panose="02020603050405020304" pitchFamily="18" charset="0"/>
                <a:cs typeface="Times New Roman" panose="02020603050405020304" pitchFamily="18" charset="0"/>
              </a:rPr>
              <a:t>, F.M., </a:t>
            </a:r>
            <a:r>
              <a:rPr lang="en-IN" sz="500" dirty="0" err="1">
                <a:latin typeface="Times New Roman" panose="02020603050405020304" pitchFamily="18" charset="0"/>
                <a:cs typeface="Times New Roman" panose="02020603050405020304" pitchFamily="18" charset="0"/>
              </a:rPr>
              <a:t>Aldawsari</a:t>
            </a:r>
            <a:r>
              <a:rPr lang="en-IN" sz="500" dirty="0">
                <a:latin typeface="Times New Roman" panose="02020603050405020304" pitchFamily="18" charset="0"/>
                <a:cs typeface="Times New Roman" panose="02020603050405020304" pitchFamily="18" charset="0"/>
              </a:rPr>
              <a:t>, K.F., Alqahtani, A.M., Alotaibi, S.N., </a:t>
            </a:r>
            <a:r>
              <a:rPr lang="en-IN" sz="500" dirty="0" err="1">
                <a:latin typeface="Times New Roman" panose="02020603050405020304" pitchFamily="18" charset="0"/>
                <a:cs typeface="Times New Roman" panose="02020603050405020304" pitchFamily="18" charset="0"/>
              </a:rPr>
              <a:t>Alsubaie</a:t>
            </a:r>
            <a:r>
              <a:rPr lang="en-IN" sz="500" dirty="0">
                <a:latin typeface="Times New Roman" panose="02020603050405020304" pitchFamily="18" charset="0"/>
                <a:cs typeface="Times New Roman" panose="02020603050405020304" pitchFamily="18" charset="0"/>
              </a:rPr>
              <a:t>, A., </a:t>
            </a:r>
            <a:r>
              <a:rPr lang="en-IN" sz="500" dirty="0" err="1">
                <a:latin typeface="Times New Roman" panose="02020603050405020304" pitchFamily="18" charset="0"/>
                <a:cs typeface="Times New Roman" panose="02020603050405020304" pitchFamily="18" charset="0"/>
              </a:rPr>
              <a:t>Alrumayh</a:t>
            </a:r>
            <a:r>
              <a:rPr lang="en-IN" sz="500" dirty="0">
                <a:latin typeface="Times New Roman" panose="02020603050405020304" pitchFamily="18" charset="0"/>
                <a:cs typeface="Times New Roman" panose="02020603050405020304" pitchFamily="18" charset="0"/>
              </a:rPr>
              <a:t>, F., </a:t>
            </a:r>
            <a:r>
              <a:rPr lang="en-IN" sz="500" dirty="0" err="1">
                <a:latin typeface="Times New Roman" panose="02020603050405020304" pitchFamily="18" charset="0"/>
                <a:cs typeface="Times New Roman" panose="02020603050405020304" pitchFamily="18" charset="0"/>
              </a:rPr>
              <a:t>Aldawsari</a:t>
            </a:r>
            <a:r>
              <a:rPr lang="en-IN" sz="500" dirty="0">
                <a:latin typeface="Times New Roman" panose="02020603050405020304" pitchFamily="18" charset="0"/>
                <a:cs typeface="Times New Roman" panose="02020603050405020304" pitchFamily="18" charset="0"/>
              </a:rPr>
              <a:t>, K. and Alqahtani, A., 2023. The correlation between fractional exhaled nitric oxide (</a:t>
            </a:r>
            <a:r>
              <a:rPr lang="en-IN" sz="500" dirty="0" err="1">
                <a:latin typeface="Times New Roman" panose="02020603050405020304" pitchFamily="18" charset="0"/>
                <a:cs typeface="Times New Roman" panose="02020603050405020304" pitchFamily="18" charset="0"/>
              </a:rPr>
              <a:t>FeNO</a:t>
            </a:r>
            <a:r>
              <a:rPr lang="en-IN" sz="500" dirty="0">
                <a:latin typeface="Times New Roman" panose="02020603050405020304" pitchFamily="18" charset="0"/>
                <a:cs typeface="Times New Roman" panose="02020603050405020304" pitchFamily="18" charset="0"/>
              </a:rPr>
              <a:t>), blood eosinophil count, immunoglobulin E levels, and spirometric values in patients with asthma. </a:t>
            </a:r>
            <a:r>
              <a:rPr lang="en-IN" sz="500" dirty="0" err="1">
                <a:latin typeface="Times New Roman" panose="02020603050405020304" pitchFamily="18" charset="0"/>
                <a:cs typeface="Times New Roman" panose="02020603050405020304" pitchFamily="18" charset="0"/>
              </a:rPr>
              <a:t>Cureus</a:t>
            </a:r>
            <a:r>
              <a:rPr lang="en-IN" sz="500" dirty="0">
                <a:latin typeface="Times New Roman" panose="02020603050405020304" pitchFamily="18" charset="0"/>
                <a:cs typeface="Times New Roman" panose="02020603050405020304" pitchFamily="18" charset="0"/>
              </a:rPr>
              <a:t>, 15(2).DOI: </a:t>
            </a:r>
            <a:r>
              <a:rPr lang="en-IN" sz="500" dirty="0">
                <a:latin typeface="Times New Roman" panose="02020603050405020304" pitchFamily="18" charset="0"/>
                <a:cs typeface="Times New Roman" panose="02020603050405020304" pitchFamily="18" charset="0"/>
                <a:hlinkClick r:id="rId2"/>
              </a:rPr>
              <a:t>10.7759/cureus.35289</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BBC News., 2016. Asthma “over-diagnosed and trivialised.” BBC News. [online] 5 Apr. Available at: https://www.bbc.com/news/health-35967380 [Accessed 6 Aug. 2026].</a:t>
            </a:r>
          </a:p>
          <a:p>
            <a:pPr marL="0" indent="0" algn="just">
              <a:buNone/>
            </a:pPr>
            <a:r>
              <a:rPr lang="en-IN" sz="500" dirty="0">
                <a:latin typeface="Times New Roman" panose="02020603050405020304" pitchFamily="18" charset="0"/>
                <a:cs typeface="Times New Roman" panose="02020603050405020304" pitchFamily="18" charset="0"/>
              </a:rPr>
              <a:t>Gruffydd-Jones, K., 2025. BTS/NICE/SIGN guideline for asthma 2024: Diagnosis, monitoring and chronic asthma management. How does this compare to GINA 2024?. NPJ Primary Care Respiratory Medicine, 35(1), p.22.</a:t>
            </a:r>
            <a:r>
              <a:rPr lang="en-IN" sz="500" dirty="0">
                <a:latin typeface="Times New Roman" panose="02020603050405020304" pitchFamily="18" charset="0"/>
                <a:cs typeface="Times New Roman" panose="02020603050405020304" pitchFamily="18" charset="0"/>
                <a:hlinkClick r:id="rId3"/>
              </a:rPr>
              <a:t>https://doi.org/10.1038/s41533-025-00425-x</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Jin, L.U., 2025. Adrenergic agonist therapy and emerging acupuncture targets in asthma: A review of mechanisms and therapeutic implications. World Journal of Acupuncture-</a:t>
            </a:r>
            <a:r>
              <a:rPr lang="en-IN" sz="500" dirty="0" err="1">
                <a:latin typeface="Times New Roman" panose="02020603050405020304" pitchFamily="18" charset="0"/>
                <a:cs typeface="Times New Roman" panose="02020603050405020304" pitchFamily="18" charset="0"/>
              </a:rPr>
              <a:t>Moxibustion.</a:t>
            </a:r>
            <a:r>
              <a:rPr lang="en-IN" sz="500" dirty="0" err="1">
                <a:latin typeface="Times New Roman" panose="02020603050405020304" pitchFamily="18" charset="0"/>
                <a:cs typeface="Times New Roman" panose="02020603050405020304" pitchFamily="18" charset="0"/>
                <a:hlinkClick r:id="rId4"/>
              </a:rPr>
              <a:t>https</a:t>
            </a:r>
            <a:r>
              <a:rPr lang="en-IN" sz="500" dirty="0">
                <a:latin typeface="Times New Roman" panose="02020603050405020304" pitchFamily="18" charset="0"/>
                <a:cs typeface="Times New Roman" panose="02020603050405020304" pitchFamily="18" charset="0"/>
                <a:hlinkClick r:id="rId4"/>
              </a:rPr>
              <a:t>://doi.org/10.1016/j.wjam.2025.08.002</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Khan, J., Moran, B., McCarthy, C., Butler, M.W. and Franciosi, A.N., 2023. Management of comorbidities in difficult and severe asthma. Breathe, 19(3), p.230133.</a:t>
            </a:r>
            <a:r>
              <a:rPr lang="en-IN" sz="500" dirty="0">
                <a:latin typeface="Times New Roman" panose="02020603050405020304" pitchFamily="18" charset="0"/>
                <a:cs typeface="Times New Roman" panose="02020603050405020304" pitchFamily="18" charset="0"/>
                <a:hlinkClick r:id="rId5"/>
              </a:rPr>
              <a:t>https://doi.org/10.1183/20734735.0133-2023</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Leso, V., Candia, C., Pacella, D., Molino, A., Nocera, C., Maniscalco, M. and </a:t>
            </a:r>
            <a:r>
              <a:rPr lang="en-IN" sz="500" dirty="0" err="1">
                <a:latin typeface="Times New Roman" panose="02020603050405020304" pitchFamily="18" charset="0"/>
                <a:cs typeface="Times New Roman" panose="02020603050405020304" pitchFamily="18" charset="0"/>
              </a:rPr>
              <a:t>Iavicoli</a:t>
            </a:r>
            <a:r>
              <a:rPr lang="en-IN" sz="500" dirty="0">
                <a:latin typeface="Times New Roman" panose="02020603050405020304" pitchFamily="18" charset="0"/>
                <a:cs typeface="Times New Roman" panose="02020603050405020304" pitchFamily="18" charset="0"/>
              </a:rPr>
              <a:t>, I., 2024. Quality of life and work functionality in severe asthma patients: the impact of biological therapies. Journal of Occupational Medicine and Toxicology, 19(1), p.8.</a:t>
            </a:r>
            <a:r>
              <a:rPr lang="en-IN" sz="500" dirty="0">
                <a:latin typeface="Times New Roman" panose="02020603050405020304" pitchFamily="18" charset="0"/>
                <a:cs typeface="Times New Roman" panose="02020603050405020304" pitchFamily="18" charset="0"/>
                <a:hlinkClick r:id="rId6"/>
              </a:rPr>
              <a:t>https://doi.org/10.1186/s12995-024-00406-9</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National Institute for Health and Care Excellence., 2024. Overview | Asthma: diagnosis, monitoring and chronic asthma management (BTS, NICE, SIGN) | Guidance | NICE. [online] Nice.org.uk. NICE. Available at: https://www.nice.org.uk/guidance/NG245 [Accessed 6 Aug. 2026].</a:t>
            </a:r>
          </a:p>
          <a:p>
            <a:pPr marL="0" indent="0" algn="just">
              <a:buNone/>
            </a:pPr>
            <a:r>
              <a:rPr lang="en-IN" sz="500" dirty="0">
                <a:latin typeface="Times New Roman" panose="02020603050405020304" pitchFamily="18" charset="0"/>
                <a:cs typeface="Times New Roman" panose="02020603050405020304" pitchFamily="18" charset="0"/>
              </a:rPr>
              <a:t>NHS England., 2021. Comprehensive model of personalised care. [online] NHS England. Available at: https://www.england.nhs.uk/personalisedcare/comprehensive-model-of-personalised-care/ [Accessed 6 Aug. 2026].</a:t>
            </a:r>
          </a:p>
          <a:p>
            <a:pPr marL="0" indent="0" algn="just">
              <a:buNone/>
            </a:pPr>
            <a:r>
              <a:rPr lang="en-IN" sz="500" dirty="0" err="1">
                <a:latin typeface="Times New Roman" panose="02020603050405020304" pitchFamily="18" charset="0"/>
                <a:cs typeface="Times New Roman" panose="02020603050405020304" pitchFamily="18" charset="0"/>
              </a:rPr>
              <a:t>Ominyi</a:t>
            </a:r>
            <a:r>
              <a:rPr lang="en-IN" sz="500" dirty="0">
                <a:latin typeface="Times New Roman" panose="02020603050405020304" pitchFamily="18" charset="0"/>
                <a:cs typeface="Times New Roman" panose="02020603050405020304" pitchFamily="18" charset="0"/>
              </a:rPr>
              <a:t>, J., Clifton, A. and Chima, U., 2026. Co‐Producing Evidence‐Based Care: Nurses' and Patients' Lived Experiences in Long‐Term Condition Management. Journal of Advanced Nursing, 82(5), pp.5288-5304.</a:t>
            </a:r>
            <a:r>
              <a:rPr lang="en-IN" sz="500" dirty="0">
                <a:latin typeface="Times New Roman" panose="02020603050405020304" pitchFamily="18" charset="0"/>
                <a:cs typeface="Times New Roman" panose="02020603050405020304" pitchFamily="18" charset="0"/>
                <a:hlinkClick r:id="rId7"/>
              </a:rPr>
              <a:t>https://doi.org/10.1111/jan.70127</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Savin, I.A., </a:t>
            </a:r>
            <a:r>
              <a:rPr lang="en-IN" sz="500" dirty="0" err="1">
                <a:latin typeface="Times New Roman" panose="02020603050405020304" pitchFamily="18" charset="0"/>
                <a:cs typeface="Times New Roman" panose="02020603050405020304" pitchFamily="18" charset="0"/>
              </a:rPr>
              <a:t>Zenkova</a:t>
            </a:r>
            <a:r>
              <a:rPr lang="en-IN" sz="500" dirty="0">
                <a:latin typeface="Times New Roman" panose="02020603050405020304" pitchFamily="18" charset="0"/>
                <a:cs typeface="Times New Roman" panose="02020603050405020304" pitchFamily="18" charset="0"/>
              </a:rPr>
              <a:t>, M.A. and </a:t>
            </a:r>
            <a:r>
              <a:rPr lang="en-IN" sz="500" dirty="0" err="1">
                <a:latin typeface="Times New Roman" panose="02020603050405020304" pitchFamily="18" charset="0"/>
                <a:cs typeface="Times New Roman" panose="02020603050405020304" pitchFamily="18" charset="0"/>
              </a:rPr>
              <a:t>Sen’kova</a:t>
            </a:r>
            <a:r>
              <a:rPr lang="en-IN" sz="500" dirty="0">
                <a:latin typeface="Times New Roman" panose="02020603050405020304" pitchFamily="18" charset="0"/>
                <a:cs typeface="Times New Roman" panose="02020603050405020304" pitchFamily="18" charset="0"/>
              </a:rPr>
              <a:t>, A.V., 2023. Bronchial asthma, airway </a:t>
            </a:r>
            <a:r>
              <a:rPr lang="en-IN" sz="500" dirty="0" err="1">
                <a:latin typeface="Times New Roman" panose="02020603050405020304" pitchFamily="18" charset="0"/>
                <a:cs typeface="Times New Roman" panose="02020603050405020304" pitchFamily="18" charset="0"/>
              </a:rPr>
              <a:t>remodeling</a:t>
            </a:r>
            <a:r>
              <a:rPr lang="en-IN" sz="500" dirty="0">
                <a:latin typeface="Times New Roman" panose="02020603050405020304" pitchFamily="18" charset="0"/>
                <a:cs typeface="Times New Roman" panose="02020603050405020304" pitchFamily="18" charset="0"/>
              </a:rPr>
              <a:t> and lung fibrosis as successive steps of one process. International journal of molecular sciences, 24(22), p.16042.</a:t>
            </a:r>
            <a:r>
              <a:rPr lang="en-IN" sz="500" dirty="0">
                <a:latin typeface="Times New Roman" panose="02020603050405020304" pitchFamily="18" charset="0"/>
                <a:cs typeface="Times New Roman" panose="02020603050405020304" pitchFamily="18" charset="0"/>
                <a:hlinkClick r:id="rId8"/>
              </a:rPr>
              <a:t>https://doi.org/10.3390/ijms242216042</a:t>
            </a:r>
            <a:endParaRPr lang="en-IN" sz="500" dirty="0">
              <a:latin typeface="Times New Roman" panose="02020603050405020304" pitchFamily="18" charset="0"/>
              <a:cs typeface="Times New Roman" panose="02020603050405020304" pitchFamily="18" charset="0"/>
            </a:endParaRPr>
          </a:p>
          <a:p>
            <a:pPr marL="0" indent="0" algn="just">
              <a:buNone/>
            </a:pPr>
            <a:r>
              <a:rPr lang="en-IN" sz="500" dirty="0">
                <a:latin typeface="Times New Roman" panose="02020603050405020304" pitchFamily="18" charset="0"/>
                <a:cs typeface="Times New Roman" panose="02020603050405020304" pitchFamily="18" charset="0"/>
              </a:rPr>
              <a:t>World Health Organization., 2024. Asthma. [online] World Health Organization. Available at: https://www.who.int/news-room/fact-sheets/detail/asthma [Accessed 6 Aug. 2026].</a:t>
            </a:r>
          </a:p>
          <a:p>
            <a:pPr marL="0" indent="0">
              <a:buNone/>
            </a:pPr>
            <a:r>
              <a:rPr lang="en-IN" sz="500" dirty="0"/>
              <a:t>Simpson, A.J., Drake, S., Healy, L., Wang, R., Bennett, M., Wardman, H., Durrington, H., Fowler, S.J., Murray, C.S. and Simpson, A., 2024. Asthma diagnosis: a comparison of established diagnostic guidelines in adults with respiratory symptoms. </a:t>
            </a:r>
            <a:r>
              <a:rPr lang="en-IN" sz="500" dirty="0" err="1"/>
              <a:t>EClinicalMedicine</a:t>
            </a:r>
            <a:r>
              <a:rPr lang="en-IN" sz="500" dirty="0"/>
              <a:t>, 76.</a:t>
            </a:r>
            <a:r>
              <a:rPr lang="en-IN" sz="500" u="sng" dirty="0">
                <a:hlinkClick r:id="rId9"/>
              </a:rPr>
              <a:t>https://doi.org/10.1016/j.eclinm.2024.102813</a:t>
            </a:r>
            <a:endParaRPr lang="en-IN" sz="500" dirty="0"/>
          </a:p>
          <a:p>
            <a:pPr marL="0" indent="0">
              <a:buNone/>
            </a:pPr>
            <a:r>
              <a:rPr lang="en-IN" sz="500" dirty="0"/>
              <a:t>Taylor, L., Ding, X., Clifton, D. and Lu, H., 2022. Wearable vital signs monitoring for patients with asthma: a review. IEEE sensors journal, 23(3), pp.1734-1751.doi:</a:t>
            </a:r>
            <a:r>
              <a:rPr lang="en-IN" sz="500" u="sng" dirty="0">
                <a:hlinkClick r:id="rId10"/>
              </a:rPr>
              <a:t>10.1109/JSEN.2022.3224411. </a:t>
            </a:r>
            <a:endParaRPr lang="en-IN" sz="500" dirty="0"/>
          </a:p>
          <a:p>
            <a:pPr marL="0" indent="0">
              <a:buNone/>
            </a:pPr>
            <a:r>
              <a:rPr lang="en-IN" sz="500" dirty="0" err="1"/>
              <a:t>Alwafi</a:t>
            </a:r>
            <a:r>
              <a:rPr lang="en-IN" sz="500" dirty="0"/>
              <a:t>, H., Naser, A.Y., Ashoor, D.S., </a:t>
            </a:r>
            <a:r>
              <a:rPr lang="en-IN" sz="500" dirty="0" err="1"/>
              <a:t>Aldhahir</a:t>
            </a:r>
            <a:r>
              <a:rPr lang="en-IN" sz="500" dirty="0"/>
              <a:t>, A.M., Alqahtani, J.S., </a:t>
            </a:r>
            <a:r>
              <a:rPr lang="en-IN" sz="500" dirty="0" err="1"/>
              <a:t>Minshawi</a:t>
            </a:r>
            <a:r>
              <a:rPr lang="en-IN" sz="500" dirty="0"/>
              <a:t>, F., </a:t>
            </a:r>
            <a:r>
              <a:rPr lang="en-IN" sz="500" dirty="0" err="1"/>
              <a:t>Salawati</a:t>
            </a:r>
            <a:r>
              <a:rPr lang="en-IN" sz="500" dirty="0"/>
              <a:t>, E., </a:t>
            </a:r>
            <a:r>
              <a:rPr lang="en-IN" sz="500" dirty="0" err="1"/>
              <a:t>Samannodi</a:t>
            </a:r>
            <a:r>
              <a:rPr lang="en-IN" sz="500" dirty="0"/>
              <a:t>, M., Dairi, M.S., Alansari, A.K. and Ekram, R., 2023. Trends in hospital admissions and prescribing due to chronic obstructive pulmonary disease and asthma in England and Wales between 1999 and 2020: an ecological study. BMC pulmonary medicine, 23(1), p.49.</a:t>
            </a:r>
            <a:r>
              <a:rPr lang="en-IN" sz="500" u="sng" dirty="0">
                <a:hlinkClick r:id="rId11"/>
              </a:rPr>
              <a:t>https://doi.org/10.1186/s12890-023-02342-6</a:t>
            </a:r>
            <a:endParaRPr lang="en-IN" sz="500" dirty="0"/>
          </a:p>
          <a:p>
            <a:pPr marL="0" indent="0">
              <a:buNone/>
            </a:pPr>
            <a:r>
              <a:rPr lang="en-IN" sz="500" dirty="0"/>
              <a:t>Singh, A., Morley, G.L., </a:t>
            </a:r>
            <a:r>
              <a:rPr lang="en-IN" sz="500" dirty="0" err="1"/>
              <a:t>Coignet</a:t>
            </a:r>
            <a:r>
              <a:rPr lang="en-IN" sz="500" dirty="0"/>
              <a:t>, C., Leach, F., Pope, F.D., Neil Thomas, G., Stacey, B., Bush, T., Cole, S., Economides, G. and Anderson, R., 2024. Impacts of ambient air quality on acute asthma hospital admissions during the COVID-19 pandemic in Oxford City, UK: a time-series study. BMJ open, 14(1), p.e070704.</a:t>
            </a:r>
            <a:r>
              <a:rPr lang="en-IN" sz="500" u="sng" dirty="0">
                <a:hlinkClick r:id="rId12"/>
              </a:rPr>
              <a:t>https://doi.org/10.1136/bmjopen-2022-070704</a:t>
            </a:r>
            <a:endParaRPr lang="en-IN" sz="500" dirty="0"/>
          </a:p>
          <a:p>
            <a:pPr marL="0" indent="0">
              <a:buNone/>
            </a:pPr>
            <a:r>
              <a:rPr lang="en-IN" sz="500" dirty="0"/>
              <a:t>Miteva, D., Lazova, S. and </a:t>
            </a:r>
            <a:r>
              <a:rPr lang="en-IN" sz="500" dirty="0" err="1"/>
              <a:t>Velikova</a:t>
            </a:r>
            <a:r>
              <a:rPr lang="en-IN" sz="500" dirty="0"/>
              <a:t>, T., 2023. Genetic and epigenetic factors in risk and susceptibility for childhood asthma. Allergies, 3(2), pp.115-133.</a:t>
            </a:r>
            <a:r>
              <a:rPr lang="en-IN" sz="500" u="sng" dirty="0">
                <a:hlinkClick r:id="rId13"/>
              </a:rPr>
              <a:t>https://doi.org/10.3390/allergies3020009</a:t>
            </a:r>
            <a:endParaRPr lang="en-IN" sz="500" dirty="0"/>
          </a:p>
          <a:p>
            <a:pPr marL="0" indent="0">
              <a:buNone/>
            </a:pPr>
            <a:r>
              <a:rPr lang="en-IN" sz="500" dirty="0"/>
              <a:t>Hernandez‐Pacheco, N., Kere, M. and </a:t>
            </a:r>
            <a:r>
              <a:rPr lang="en-IN" sz="500" dirty="0" err="1"/>
              <a:t>Melén</a:t>
            </a:r>
            <a:r>
              <a:rPr lang="en-IN" sz="500" dirty="0"/>
              <a:t>, E., 2022. Gene‐environment interactions in childhood asthma revisited; expanding the interaction concept. </a:t>
            </a:r>
            <a:r>
              <a:rPr lang="en-IN" sz="500" dirty="0" err="1"/>
              <a:t>Pediatric</a:t>
            </a:r>
            <a:r>
              <a:rPr lang="en-IN" sz="500" dirty="0"/>
              <a:t> Allergy and Immunology, 33(5), p.e13780.DOI: </a:t>
            </a:r>
            <a:r>
              <a:rPr lang="en-IN" sz="500" u="sng" dirty="0">
                <a:hlinkClick r:id="rId14"/>
              </a:rPr>
              <a:t>10.1111/pai.13780 </a:t>
            </a:r>
            <a:endParaRPr lang="en-IN" sz="500" dirty="0"/>
          </a:p>
          <a:p>
            <a:pPr marL="0" indent="0">
              <a:buNone/>
            </a:pPr>
            <a:r>
              <a:rPr lang="en-IN" sz="500" dirty="0" err="1"/>
              <a:t>Chatziparasidis</a:t>
            </a:r>
            <a:r>
              <a:rPr lang="en-IN" sz="500" dirty="0"/>
              <a:t>, G., </a:t>
            </a:r>
            <a:r>
              <a:rPr lang="en-IN" sz="500" dirty="0" err="1"/>
              <a:t>Chatziparasidi</a:t>
            </a:r>
            <a:r>
              <a:rPr lang="en-IN" sz="500" dirty="0"/>
              <a:t>, M.R., Kantar, A. and Bush, A., 2024. Time‐dependent gene–environment interactions are essential drivers of asthma initiation and persistence. </a:t>
            </a:r>
            <a:r>
              <a:rPr lang="en-IN" sz="500" dirty="0" err="1"/>
              <a:t>Pediatric</a:t>
            </a:r>
            <a:r>
              <a:rPr lang="en-IN" sz="500" dirty="0"/>
              <a:t> Pulmonology, 59(5), pp.1143-1152.DOI: </a:t>
            </a:r>
            <a:r>
              <a:rPr lang="en-IN" sz="500" u="sng" dirty="0">
                <a:hlinkClick r:id="rId15"/>
              </a:rPr>
              <a:t>10.1002/ppul.26935</a:t>
            </a:r>
            <a:endParaRPr lang="en-IN" sz="500" dirty="0"/>
          </a:p>
          <a:p>
            <a:pPr marL="0" indent="0">
              <a:buNone/>
            </a:pPr>
            <a:r>
              <a:rPr lang="en-IN" sz="500" dirty="0"/>
              <a:t> Savin, I.A., </a:t>
            </a:r>
            <a:r>
              <a:rPr lang="en-IN" sz="500" dirty="0" err="1"/>
              <a:t>Zenkova</a:t>
            </a:r>
            <a:r>
              <a:rPr lang="en-IN" sz="500" dirty="0"/>
              <a:t>, M.A. and </a:t>
            </a:r>
            <a:r>
              <a:rPr lang="en-IN" sz="500" dirty="0" err="1"/>
              <a:t>Sen’kova</a:t>
            </a:r>
            <a:r>
              <a:rPr lang="en-IN" sz="500" dirty="0"/>
              <a:t>, A.V., 2023. Bronchial asthma, airway </a:t>
            </a:r>
            <a:r>
              <a:rPr lang="en-IN" sz="500" dirty="0" err="1"/>
              <a:t>remodeling</a:t>
            </a:r>
            <a:r>
              <a:rPr lang="en-IN" sz="500" dirty="0"/>
              <a:t> and lung fibrosis as successive steps of one process. International journal of molecular sciences, 24(22), p.16042.</a:t>
            </a:r>
            <a:r>
              <a:rPr lang="en-IN" sz="500" u="sng" dirty="0">
                <a:hlinkClick r:id="rId8"/>
              </a:rPr>
              <a:t>https://doi.org/10.3390/ijms242216042</a:t>
            </a:r>
            <a:endParaRPr lang="en-IN" sz="500" dirty="0"/>
          </a:p>
          <a:p>
            <a:pPr marL="0" indent="0">
              <a:buNone/>
            </a:pPr>
            <a:r>
              <a:rPr lang="en-IN" sz="500" dirty="0"/>
              <a:t>NHS England., 2021. Comprehensive model of personalised care. [online] NHS England. Available at: https://www.england.nhs.uk/personalisedcare/comprehensive-model-of-personalised-care/ [Accessed 7 Aug. 2026].</a:t>
            </a:r>
          </a:p>
          <a:p>
            <a:pPr marL="0" indent="0">
              <a:buNone/>
            </a:pPr>
            <a:r>
              <a:rPr lang="en-IN" sz="500" dirty="0"/>
              <a:t>Kennedy, C.T., Scotland, G.S., Cotton, S. and Turner, S.W., 2024. Direct and indirect costs of paediatric asthma in the UK: a cost analysis. Archives of Disease in Childhood, 109(9), pp.724-729.</a:t>
            </a:r>
            <a:r>
              <a:rPr lang="en-IN" sz="500" u="sng" dirty="0">
                <a:hlinkClick r:id="rId16"/>
              </a:rPr>
              <a:t>https://doi.org/10.1136/archdischild-2023-326306</a:t>
            </a:r>
            <a:endParaRPr lang="en-IN" sz="500" dirty="0"/>
          </a:p>
          <a:p>
            <a:pPr marL="0" indent="0">
              <a:buNone/>
            </a:pPr>
            <a:r>
              <a:rPr lang="en-IN" sz="500" dirty="0"/>
              <a:t>Crawford, A.L., Jones, G.H., Scullion, J., Ryan, D. and Blakey, J.D., 2025. Health system characteristics and evidence-based asthma care. Frontiers in Allergy, 6, p.1528526.</a:t>
            </a:r>
            <a:r>
              <a:rPr lang="en-IN" sz="500" u="sng" dirty="0">
                <a:hlinkClick r:id="rId17"/>
              </a:rPr>
              <a:t>https://doi.org/10.3389/falgy.2025.1528526</a:t>
            </a:r>
            <a:endParaRPr lang="en-IN" sz="500" dirty="0"/>
          </a:p>
          <a:p>
            <a:pPr marL="0" indent="0">
              <a:buNone/>
            </a:pPr>
            <a:r>
              <a:rPr lang="en-IN" sz="500" dirty="0"/>
              <a:t>Golam, S.M., Janson, C., Beasley, R., FitzGerald, J.M., Harrison, T., Chipps, B., Hughes, R., Müllerová, H., </a:t>
            </a:r>
            <a:r>
              <a:rPr lang="en-IN" sz="500" dirty="0" err="1"/>
              <a:t>Olaguibel</a:t>
            </a:r>
            <a:r>
              <a:rPr lang="en-IN" sz="500" dirty="0"/>
              <a:t>, J.M., </a:t>
            </a:r>
            <a:r>
              <a:rPr lang="en-IN" sz="500" dirty="0" err="1"/>
              <a:t>Rapsomaniki</a:t>
            </a:r>
            <a:r>
              <a:rPr lang="en-IN" sz="500" dirty="0"/>
              <a:t>, E. and Reddel, H.K., 2022. The burden of mild asthma: clinical burden and healthcare resource utilisation in the NOVELTY study. Respiratory medicine, 200, p.106863.</a:t>
            </a:r>
            <a:r>
              <a:rPr lang="en-IN" sz="500" u="sng" dirty="0">
                <a:hlinkClick r:id="rId18"/>
              </a:rPr>
              <a:t>https://doi.org/10.1016/j.rmed.2022.106863</a:t>
            </a:r>
            <a:endParaRPr lang="en-IN" sz="500" dirty="0"/>
          </a:p>
          <a:p>
            <a:pPr marL="0" indent="0">
              <a:buNone/>
            </a:pPr>
            <a:r>
              <a:rPr lang="en-IN" sz="500" u="sng" dirty="0">
                <a:hlinkClick r:id="rId19"/>
              </a:rPr>
              <a:t>Nice.org.</a:t>
            </a:r>
            <a:r>
              <a:rPr lang="en-IN" sz="500" u="sng">
                <a:hlinkClick r:id="rId19"/>
              </a:rPr>
              <a:t>uk</a:t>
            </a:r>
            <a:r>
              <a:rPr lang="en-IN" sz="500"/>
              <a:t>., 2013. </a:t>
            </a:r>
            <a:r>
              <a:rPr lang="en-IN" sz="500" dirty="0"/>
              <a:t>Quality statement 1: Objective tests to support diagnosis | Asthma | Quality standards | NICE. [online] NICE. Available at: https://www.nice.org.uk/guidance/qs25/chapter/Quality-statement-1-Objective-tests-to-support-diagnosis [Accessed 7 Aug. 2026].</a:t>
            </a:r>
          </a:p>
          <a:p>
            <a:pPr marL="0" indent="0">
              <a:buNone/>
            </a:pPr>
            <a:r>
              <a:rPr lang="en-IN" sz="500" dirty="0"/>
              <a:t>Tan, L.D., Nguyen, N., Lopez, E., Peverini, D., Shedd, M., </a:t>
            </a:r>
            <a:r>
              <a:rPr lang="en-IN" sz="500" dirty="0" err="1"/>
              <a:t>Alismail</a:t>
            </a:r>
            <a:r>
              <a:rPr lang="en-IN" sz="500" dirty="0"/>
              <a:t>, A. and Nguyen, H.B., 2025. Artificial intelligence in the management of asthma: a review of a new frontier in patient care. Journal of asthma and allergy, pp.1179-1191.</a:t>
            </a:r>
            <a:r>
              <a:rPr lang="en-IN" sz="500" u="sng" dirty="0">
                <a:hlinkClick r:id="rId20"/>
              </a:rPr>
              <a:t>https://doi.org/10.2147/JAA.S535264</a:t>
            </a:r>
            <a:endParaRPr lang="en-IN" sz="500" dirty="0"/>
          </a:p>
          <a:p>
            <a:pPr marL="0" indent="0">
              <a:buNone/>
            </a:pPr>
            <a:r>
              <a:rPr lang="en-IN" sz="500" dirty="0"/>
              <a:t>Marques, L. and Vale, N., 2022. Salbutamol in the management of asthma: a review. International Journal of Molecular Sciences, 23(22), p.14207.</a:t>
            </a:r>
            <a:r>
              <a:rPr lang="en-IN" sz="500" u="sng" dirty="0">
                <a:hlinkClick r:id="rId21"/>
              </a:rPr>
              <a:t>https://doi.org/10.3390/ijms232214207</a:t>
            </a:r>
            <a:endParaRPr lang="en-IN" sz="500" dirty="0"/>
          </a:p>
          <a:p>
            <a:pPr marL="0" indent="0">
              <a:buNone/>
            </a:pPr>
            <a:r>
              <a:rPr lang="en-IN" sz="500" dirty="0" err="1"/>
              <a:t>Farraia</a:t>
            </a:r>
            <a:r>
              <a:rPr lang="en-IN" sz="500" dirty="0"/>
              <a:t>, M., Paciencia, I., Castro Mendes, F., Cavaleiro Rufo, J., Shamji, M., Agache, I. and Moreira, A., 2022. Allergen immunotherapy for asthma prevention: a systematic review and meta‐analysis of randomized and non‐randomized controlled studies. Allergy, 77(6), pp.1719-1735.DOI: </a:t>
            </a:r>
            <a:r>
              <a:rPr lang="en-IN" sz="500" u="sng" dirty="0">
                <a:hlinkClick r:id="rId22"/>
              </a:rPr>
              <a:t>10.1111/all.15295 </a:t>
            </a:r>
            <a:endParaRPr lang="en-IN" sz="500" dirty="0"/>
          </a:p>
          <a:p>
            <a:pPr marL="0" indent="0">
              <a:buNone/>
            </a:pPr>
            <a:r>
              <a:rPr lang="en-IN" sz="500" dirty="0"/>
              <a:t>Binns, E., Tuckerman, J., Licciardi, P.V. and Wurzel, D., 2022. Respiratory syncytial virus, recurrent wheeze and asthma: A narrative review of pathophysiology, prevention and future directions. Journal of Paediatrics and Child Health, 58(10), pp.1741-1746.doi:</a:t>
            </a:r>
            <a:r>
              <a:rPr lang="en-IN" sz="500" u="sng" dirty="0">
                <a:hlinkClick r:id="rId23"/>
              </a:rPr>
              <a:t>10.1111/jpc.16197 </a:t>
            </a:r>
            <a:endParaRPr lang="en-IN" sz="500" dirty="0"/>
          </a:p>
          <a:p>
            <a:pPr marL="0" indent="0">
              <a:buNone/>
            </a:pPr>
            <a:r>
              <a:rPr lang="en-IN" sz="500" dirty="0"/>
              <a:t>Ma, R., Zhang, C., Zhang, Y., Tan, H., Zhang, Y., Li, Q., Bai, Y. and Sun, X., 2025. The impact of respiratory syncytial virus on asthma development and exacerbation. Annals of Allergy, Asthma &amp; </a:t>
            </a:r>
            <a:r>
              <a:rPr lang="en-IN" sz="500" dirty="0" err="1"/>
              <a:t>Immunology.</a:t>
            </a:r>
            <a:r>
              <a:rPr lang="en-IN" sz="500" u="sng" dirty="0" err="1">
                <a:hlinkClick r:id="rId24"/>
              </a:rPr>
              <a:t>https</a:t>
            </a:r>
            <a:r>
              <a:rPr lang="en-IN" sz="500" u="sng" dirty="0">
                <a:hlinkClick r:id="rId24"/>
              </a:rPr>
              <a:t>://doi.org/10.1016/j.anai.2025.05.011</a:t>
            </a:r>
            <a:endParaRPr lang="en-IN" sz="500" dirty="0"/>
          </a:p>
          <a:p>
            <a:pPr marL="0" indent="0">
              <a:buNone/>
            </a:pPr>
            <a:r>
              <a:rPr lang="en-IN" sz="500" dirty="0" err="1"/>
              <a:t>Jesenak</a:t>
            </a:r>
            <a:r>
              <a:rPr lang="en-IN" sz="500" dirty="0"/>
              <a:t>, M., </a:t>
            </a:r>
            <a:r>
              <a:rPr lang="en-IN" sz="500" dirty="0" err="1"/>
              <a:t>Bobcakova</a:t>
            </a:r>
            <a:r>
              <a:rPr lang="en-IN" sz="500" dirty="0"/>
              <a:t>, A., </a:t>
            </a:r>
            <a:r>
              <a:rPr lang="en-IN" sz="500" dirty="0" err="1"/>
              <a:t>Djukanovic</a:t>
            </a:r>
            <a:r>
              <a:rPr lang="en-IN" sz="500" dirty="0"/>
              <a:t>, R., Gaga, M., Hanania, N.A., Heaney, L.G., </a:t>
            </a:r>
            <a:r>
              <a:rPr lang="en-IN" sz="500" dirty="0" err="1"/>
              <a:t>Pavord</a:t>
            </a:r>
            <a:r>
              <a:rPr lang="en-IN" sz="500" dirty="0"/>
              <a:t>, I., Quirce, S., Ryan, D., </a:t>
            </a:r>
            <a:r>
              <a:rPr lang="en-IN" sz="500" dirty="0" err="1"/>
              <a:t>Fokkens</a:t>
            </a:r>
            <a:r>
              <a:rPr lang="en-IN" sz="500" dirty="0"/>
              <a:t>, W. and Conti, D., 2025. Promoting prevention and targeting remission of asthma: a EUFOREA consensus statement on raising the bar in asthma care. Chest, 167(4), pp.956-974.</a:t>
            </a:r>
            <a:r>
              <a:rPr lang="en-IN" sz="500" u="sng" dirty="0">
                <a:hlinkClick r:id="rId25"/>
              </a:rPr>
              <a:t>https://doi.org/10.1016/j.chest.2024.11.035</a:t>
            </a:r>
            <a:endParaRPr lang="en-IN" sz="500" dirty="0"/>
          </a:p>
          <a:p>
            <a:pPr marL="0" indent="0">
              <a:buNone/>
            </a:pPr>
            <a:r>
              <a:rPr lang="en-IN" sz="500" dirty="0"/>
              <a:t>Asthma + Lung UK (2024). ‘Asthma care is in </a:t>
            </a:r>
            <a:r>
              <a:rPr lang="en-IN" sz="500" dirty="0" err="1"/>
              <a:t>crisis’</a:t>
            </a:r>
            <a:r>
              <a:rPr lang="en-IN" sz="500" dirty="0"/>
              <a:t> - charity sounds the siren as asthma death toll rises | Asthma + Lung UK. [online] www.asthmaandlung.org.uk. Available at: https://www.asthmaandlung.org.uk/media/press-releases/asthma-care-crisis-charity-sounds-siren-asthma-death-toll-rises [Accessed 7 Aug. 2026].</a:t>
            </a:r>
            <a:br>
              <a:rPr lang="en-IN" sz="500" dirty="0"/>
            </a:br>
            <a:endParaRPr lang="en-IN" sz="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2627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4638</Words>
  <Application>Microsoft Macintosh PowerPoint</Application>
  <PresentationFormat>Widescreen</PresentationFormat>
  <Paragraphs>157</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 Component 2: A Comprehensive Overview Of Asthma </vt:lpstr>
      <vt:lpstr>Definition and overview of Asthma </vt:lpstr>
      <vt:lpstr>Aetiology and causes of Asthma</vt:lpstr>
      <vt:lpstr>Prevalence of Asthma in the UK and Worldwide</vt:lpstr>
      <vt:lpstr>Framework of Care for Asthma Management</vt:lpstr>
      <vt:lpstr>Economic and Social Burden of Asthma </vt:lpstr>
      <vt:lpstr>Diagnosis and Initial Assessment </vt:lpstr>
      <vt:lpstr>Management of Asthma According to UK Guidelines</vt:lpstr>
      <vt:lpstr>Treatment Options Available in the UK </vt:lpstr>
      <vt:lpstr>Comorbidities</vt:lpstr>
      <vt:lpstr>Prevention</vt:lpstr>
      <vt:lpstr>Co-productive Care: Skills, Values and Behaviours</vt:lpstr>
      <vt:lpstr>Personalised Care and Self-Management Support</vt:lpstr>
      <vt:lpstr>Conclusion and 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2026-08-08T07:59:12Z</dcterms:created>
  <dcterms:modified xsi:type="dcterms:W3CDTF">2026-08-10T21:34:42Z</dcterms:modified>
</cp:coreProperties>
</file>