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2" r:id="rId3"/>
    <p:sldId id="261" r:id="rId4"/>
    <p:sldId id="271" r:id="rId5"/>
    <p:sldId id="274" r:id="rId6"/>
    <p:sldId id="275" r:id="rId7"/>
    <p:sldId id="276" r:id="rId8"/>
    <p:sldId id="265" r:id="rId9"/>
    <p:sldId id="267" r:id="rId10"/>
    <p:sldId id="268" r:id="rId11"/>
    <p:sldId id="269" r:id="rId12"/>
    <p:sldId id="272" r:id="rId13"/>
    <p:sldId id="260" r:id="rId14"/>
    <p:sldId id="277" r:id="rId15"/>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fifa Zaman" initials="AZ" lastIdx="1" clrIdx="0">
    <p:extLst>
      <p:ext uri="{19B8F6BF-5375-455C-9EA6-DF929625EA0E}">
        <p15:presenceInfo xmlns:p15="http://schemas.microsoft.com/office/powerpoint/2012/main" userId="S-1-5-21-809251214-2178901256-4152538893-2528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8" autoAdjust="0"/>
    <p:restoredTop sz="94660"/>
  </p:normalViewPr>
  <p:slideViewPr>
    <p:cSldViewPr snapToGrid="0">
      <p:cViewPr varScale="1">
        <p:scale>
          <a:sx n="106" d="100"/>
          <a:sy n="106" d="100"/>
        </p:scale>
        <p:origin x="138" y="2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2-27T11:05:56.243" idx="1">
    <p:pos x="3901" y="1625"/>
    <p:text/>
    <p:extLst>
      <p:ext uri="{C676402C-5697-4E1C-873F-D02D1690AC5C}">
        <p15:threadingInfo xmlns:p15="http://schemas.microsoft.com/office/powerpoint/2012/main" timeZoneBias="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36C75E2-0D90-43E9-ABE5-9C69FE651016}" type="datetimeFigureOut">
              <a:rPr lang="en-GB" smtClean="0"/>
              <a:t>27/02/2020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A4DF69-FFAE-4244-9566-3E31F27BBAD7}" type="slidenum">
              <a:rPr lang="en-GB" smtClean="0"/>
              <a:t>‹#›</a:t>
            </a:fld>
            <a:endParaRPr lang="en-GB"/>
          </a:p>
        </p:txBody>
      </p:sp>
    </p:spTree>
    <p:extLst>
      <p:ext uri="{BB962C8B-B14F-4D97-AF65-F5344CB8AC3E}">
        <p14:creationId xmlns:p14="http://schemas.microsoft.com/office/powerpoint/2010/main" val="3205108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6C75E2-0D90-43E9-ABE5-9C69FE651016}" type="datetimeFigureOut">
              <a:rPr lang="en-GB" smtClean="0"/>
              <a:t>27/02/2020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A4DF69-FFAE-4244-9566-3E31F27BBAD7}" type="slidenum">
              <a:rPr lang="en-GB" smtClean="0"/>
              <a:t>‹#›</a:t>
            </a:fld>
            <a:endParaRPr lang="en-GB"/>
          </a:p>
        </p:txBody>
      </p:sp>
    </p:spTree>
    <p:extLst>
      <p:ext uri="{BB962C8B-B14F-4D97-AF65-F5344CB8AC3E}">
        <p14:creationId xmlns:p14="http://schemas.microsoft.com/office/powerpoint/2010/main" val="8767553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36C75E2-0D90-43E9-ABE5-9C69FE651016}" type="datetimeFigureOut">
              <a:rPr lang="en-GB" smtClean="0"/>
              <a:t>27/02/2020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A4DF69-FFAE-4244-9566-3E31F27BBAD7}" type="slidenum">
              <a:rPr lang="en-GB" smtClean="0"/>
              <a:t>‹#›</a:t>
            </a:fld>
            <a:endParaRPr lang="en-GB"/>
          </a:p>
        </p:txBody>
      </p:sp>
    </p:spTree>
    <p:extLst>
      <p:ext uri="{BB962C8B-B14F-4D97-AF65-F5344CB8AC3E}">
        <p14:creationId xmlns:p14="http://schemas.microsoft.com/office/powerpoint/2010/main" val="1358389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36C75E2-0D90-43E9-ABE5-9C69FE651016}" type="datetimeFigureOut">
              <a:rPr lang="en-GB" smtClean="0"/>
              <a:t>27/02/2020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A4DF69-FFAE-4244-9566-3E31F27BBAD7}" type="slidenum">
              <a:rPr lang="en-GB" smtClean="0"/>
              <a:t>‹#›</a:t>
            </a:fld>
            <a:endParaRPr lang="en-GB"/>
          </a:p>
        </p:txBody>
      </p:sp>
    </p:spTree>
    <p:extLst>
      <p:ext uri="{BB962C8B-B14F-4D97-AF65-F5344CB8AC3E}">
        <p14:creationId xmlns:p14="http://schemas.microsoft.com/office/powerpoint/2010/main" val="265096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36C75E2-0D90-43E9-ABE5-9C69FE651016}" type="datetimeFigureOut">
              <a:rPr lang="en-GB" smtClean="0"/>
              <a:t>27/02/2020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A4DF69-FFAE-4244-9566-3E31F27BBAD7}" type="slidenum">
              <a:rPr lang="en-GB" smtClean="0"/>
              <a:t>‹#›</a:t>
            </a:fld>
            <a:endParaRPr lang="en-GB"/>
          </a:p>
        </p:txBody>
      </p:sp>
    </p:spTree>
    <p:extLst>
      <p:ext uri="{BB962C8B-B14F-4D97-AF65-F5344CB8AC3E}">
        <p14:creationId xmlns:p14="http://schemas.microsoft.com/office/powerpoint/2010/main" val="30161686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36C75E2-0D90-43E9-ABE5-9C69FE651016}" type="datetimeFigureOut">
              <a:rPr lang="en-GB" smtClean="0"/>
              <a:t>27/02/2020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A4DF69-FFAE-4244-9566-3E31F27BBAD7}" type="slidenum">
              <a:rPr lang="en-GB" smtClean="0"/>
              <a:t>‹#›</a:t>
            </a:fld>
            <a:endParaRPr lang="en-GB"/>
          </a:p>
        </p:txBody>
      </p:sp>
    </p:spTree>
    <p:extLst>
      <p:ext uri="{BB962C8B-B14F-4D97-AF65-F5344CB8AC3E}">
        <p14:creationId xmlns:p14="http://schemas.microsoft.com/office/powerpoint/2010/main" val="29151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6C75E2-0D90-43E9-ABE5-9C69FE651016}" type="datetimeFigureOut">
              <a:rPr lang="en-GB" smtClean="0"/>
              <a:t>27/02/2020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A4DF69-FFAE-4244-9566-3E31F27BBAD7}" type="slidenum">
              <a:rPr lang="en-GB" smtClean="0"/>
              <a:t>‹#›</a:t>
            </a:fld>
            <a:endParaRPr lang="en-GB"/>
          </a:p>
        </p:txBody>
      </p:sp>
    </p:spTree>
    <p:extLst>
      <p:ext uri="{BB962C8B-B14F-4D97-AF65-F5344CB8AC3E}">
        <p14:creationId xmlns:p14="http://schemas.microsoft.com/office/powerpoint/2010/main" val="13166146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36C75E2-0D90-43E9-ABE5-9C69FE651016}" type="datetimeFigureOut">
              <a:rPr lang="en-GB" smtClean="0"/>
              <a:t>27/02/2020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A4DF69-FFAE-4244-9566-3E31F27BBAD7}" type="slidenum">
              <a:rPr lang="en-GB" smtClean="0"/>
              <a:t>‹#›</a:t>
            </a:fld>
            <a:endParaRPr lang="en-GB"/>
          </a:p>
        </p:txBody>
      </p:sp>
    </p:spTree>
    <p:extLst>
      <p:ext uri="{BB962C8B-B14F-4D97-AF65-F5344CB8AC3E}">
        <p14:creationId xmlns:p14="http://schemas.microsoft.com/office/powerpoint/2010/main" val="1502462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36C75E2-0D90-43E9-ABE5-9C69FE651016}" type="datetimeFigureOut">
              <a:rPr lang="en-GB" smtClean="0"/>
              <a:t>27/02/2020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A4DF69-FFAE-4244-9566-3E31F27BBAD7}" type="slidenum">
              <a:rPr lang="en-GB" smtClean="0"/>
              <a:t>‹#›</a:t>
            </a:fld>
            <a:endParaRPr lang="en-GB"/>
          </a:p>
        </p:txBody>
      </p:sp>
    </p:spTree>
    <p:extLst>
      <p:ext uri="{BB962C8B-B14F-4D97-AF65-F5344CB8AC3E}">
        <p14:creationId xmlns:p14="http://schemas.microsoft.com/office/powerpoint/2010/main" val="1681682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6C75E2-0D90-43E9-ABE5-9C69FE651016}" type="datetimeFigureOut">
              <a:rPr lang="en-GB" smtClean="0"/>
              <a:t>27/02/2020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A4DF69-FFAE-4244-9566-3E31F27BBAD7}" type="slidenum">
              <a:rPr lang="en-GB" smtClean="0"/>
              <a:t>‹#›</a:t>
            </a:fld>
            <a:endParaRPr lang="en-GB"/>
          </a:p>
        </p:txBody>
      </p:sp>
    </p:spTree>
    <p:extLst>
      <p:ext uri="{BB962C8B-B14F-4D97-AF65-F5344CB8AC3E}">
        <p14:creationId xmlns:p14="http://schemas.microsoft.com/office/powerpoint/2010/main" val="862263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6C75E2-0D90-43E9-ABE5-9C69FE651016}" type="datetimeFigureOut">
              <a:rPr lang="en-GB" smtClean="0"/>
              <a:t>27/02/2020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A4DF69-FFAE-4244-9566-3E31F27BBAD7}" type="slidenum">
              <a:rPr lang="en-GB" smtClean="0"/>
              <a:t>‹#›</a:t>
            </a:fld>
            <a:endParaRPr lang="en-GB"/>
          </a:p>
        </p:txBody>
      </p:sp>
    </p:spTree>
    <p:extLst>
      <p:ext uri="{BB962C8B-B14F-4D97-AF65-F5344CB8AC3E}">
        <p14:creationId xmlns:p14="http://schemas.microsoft.com/office/powerpoint/2010/main" val="3689945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6C75E2-0D90-43E9-ABE5-9C69FE651016}" type="datetimeFigureOut">
              <a:rPr lang="en-GB" smtClean="0"/>
              <a:t>27/02/2020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A4DF69-FFAE-4244-9566-3E31F27BBAD7}" type="slidenum">
              <a:rPr lang="en-GB" smtClean="0"/>
              <a:t>‹#›</a:t>
            </a:fld>
            <a:endParaRPr lang="en-GB"/>
          </a:p>
        </p:txBody>
      </p:sp>
    </p:spTree>
    <p:extLst>
      <p:ext uri="{BB962C8B-B14F-4D97-AF65-F5344CB8AC3E}">
        <p14:creationId xmlns:p14="http://schemas.microsoft.com/office/powerpoint/2010/main" val="7715562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hyperlink" Target="https://www.open.edu/openlearn/money-business/leadership-management/management-perspective-and-practice/content-section-0?intro=1" TargetMode="External"/><Relationship Id="rId3" Type="http://schemas.openxmlformats.org/officeDocument/2006/relationships/hyperlink" Target="https://www.bbc.co.uk/news/business-48048596" TargetMode="External"/><Relationship Id="rId7" Type="http://schemas.openxmlformats.org/officeDocument/2006/relationships/hyperlink" Target="https://www.theguardian.com/business/2018/apr/30/experts-have-their-say-on-sainsburys-asda-merger" TargetMode="External"/><Relationship Id="rId2" Type="http://schemas.openxmlformats.org/officeDocument/2006/relationships/hyperlink" Target="https://corporate.asda.com/our-story/our-history" TargetMode="External"/><Relationship Id="rId1" Type="http://schemas.openxmlformats.org/officeDocument/2006/relationships/slideLayout" Target="../slideLayouts/slideLayout7.xml"/><Relationship Id="rId6" Type="http://schemas.openxmlformats.org/officeDocument/2006/relationships/hyperlink" Target="https://www.bbc.co.uk/news/business-48362772" TargetMode="External"/><Relationship Id="rId5" Type="http://schemas.openxmlformats.org/officeDocument/2006/relationships/hyperlink" Target="https://www.sainsburyarchive.org.uk/" TargetMode="External"/><Relationship Id="rId4" Type="http://schemas.openxmlformats.org/officeDocument/2006/relationships/hyperlink" Target="https://www.bbc.co.uk/news/business-4786700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asda logo">
            <a:extLst>
              <a:ext uri="{FF2B5EF4-FFF2-40B4-BE49-F238E27FC236}">
                <a16:creationId xmlns:a16="http://schemas.microsoft.com/office/drawing/2014/main" id="{0B3524F0-FBF4-480E-82AE-266865E0C0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27084" y="2266950"/>
            <a:ext cx="3933825" cy="1162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581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38435" y="638598"/>
            <a:ext cx="8321040" cy="7201972"/>
          </a:xfrm>
          <a:prstGeom prst="rect">
            <a:avLst/>
          </a:prstGeom>
          <a:noFill/>
        </p:spPr>
        <p:txBody>
          <a:bodyPr wrap="square" rtlCol="0">
            <a:spAutoFit/>
          </a:bodyPr>
          <a:lstStyle/>
          <a:p>
            <a:r>
              <a:rPr lang="en-GB" sz="2400" b="1" dirty="0"/>
              <a:t>Sainsbury’s and Asda Potential Merger (2019)</a:t>
            </a:r>
          </a:p>
          <a:p>
            <a:endParaRPr lang="en-GB" sz="2400" b="1" dirty="0"/>
          </a:p>
          <a:p>
            <a:pPr marL="285750" indent="-285750">
              <a:buFont typeface="Arial" panose="020B0604020202020204" pitchFamily="34" charset="0"/>
              <a:buChar char="•"/>
            </a:pPr>
            <a:r>
              <a:rPr lang="en-GB" sz="2400" dirty="0"/>
              <a:t>In 2019, Sainsbury’s wanted to merge with Asda so that they could be a supermarket giant, making them the leaders of the four main supermarket retailers.</a:t>
            </a:r>
          </a:p>
          <a:p>
            <a:endParaRPr lang="en-GB" sz="2400" dirty="0"/>
          </a:p>
          <a:p>
            <a:pPr marL="285750" indent="-285750">
              <a:buFont typeface="Arial" panose="020B0604020202020204" pitchFamily="34" charset="0"/>
              <a:buChar char="•"/>
            </a:pPr>
            <a:r>
              <a:rPr lang="en-GB" sz="2400" dirty="0"/>
              <a:t>Asda is owned by Walmart and they were recently looking to sell Asda. As such, Asda started looking for a parent company</a:t>
            </a:r>
          </a:p>
          <a:p>
            <a:endParaRPr lang="en-GB" sz="2400"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The Competition and Markets Authority blocked the merger because they said it would increase prices for customers and suppliers.</a:t>
            </a:r>
          </a:p>
          <a:p>
            <a:pPr lvl="0"/>
            <a:endParaRPr lang="en-GB" sz="2400" dirty="0">
              <a:solidFill>
                <a:prstClr val="black"/>
              </a:solidFill>
            </a:endParaRPr>
          </a:p>
          <a:p>
            <a:pPr lvl="0"/>
            <a:r>
              <a:rPr lang="en-GB" sz="2400" dirty="0">
                <a:solidFill>
                  <a:prstClr val="black"/>
                </a:solidFill>
              </a:rPr>
              <a:t>(The Guardian, 2018). </a:t>
            </a:r>
          </a:p>
          <a:p>
            <a:pPr marL="285750" indent="-285750">
              <a:buFont typeface="Arial" panose="020B0604020202020204" pitchFamily="34" charset="0"/>
              <a:buChar char="•"/>
            </a:pPr>
            <a:endParaRPr lang="en-GB" sz="2400" dirty="0"/>
          </a:p>
          <a:p>
            <a:endParaRPr lang="en-GB" sz="2400"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2050" name="Picture 2" descr="Image result for asda sainsbury merger">
            <a:extLst>
              <a:ext uri="{FF2B5EF4-FFF2-40B4-BE49-F238E27FC236}">
                <a16:creationId xmlns:a16="http://schemas.microsoft.com/office/drawing/2014/main" id="{6A2151EF-AD89-4A26-BCC3-5D68DE604C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05640" y="1978041"/>
            <a:ext cx="2877656" cy="191494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A4E1AC3-6AD2-4560-937C-7A7CFB17779B}"/>
              </a:ext>
            </a:extLst>
          </p:cNvPr>
          <p:cNvSpPr txBox="1"/>
          <p:nvPr/>
        </p:nvSpPr>
        <p:spPr>
          <a:xfrm>
            <a:off x="9297909" y="633743"/>
            <a:ext cx="2344847" cy="369332"/>
          </a:xfrm>
          <a:prstGeom prst="rect">
            <a:avLst/>
          </a:prstGeom>
          <a:noFill/>
        </p:spPr>
        <p:txBody>
          <a:bodyPr wrap="square" rtlCol="0">
            <a:spAutoFit/>
          </a:bodyPr>
          <a:lstStyle/>
          <a:p>
            <a:r>
              <a:rPr lang="en-GB" dirty="0"/>
              <a:t>Task 1</a:t>
            </a:r>
          </a:p>
        </p:txBody>
      </p:sp>
    </p:spTree>
    <p:extLst>
      <p:ext uri="{BB962C8B-B14F-4D97-AF65-F5344CB8AC3E}">
        <p14:creationId xmlns:p14="http://schemas.microsoft.com/office/powerpoint/2010/main" val="19021579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87939" y="889843"/>
            <a:ext cx="6192981" cy="5786199"/>
          </a:xfrm>
          <a:prstGeom prst="rect">
            <a:avLst/>
          </a:prstGeom>
          <a:noFill/>
        </p:spPr>
        <p:txBody>
          <a:bodyPr wrap="square" rtlCol="0">
            <a:spAutoFit/>
          </a:bodyPr>
          <a:lstStyle/>
          <a:p>
            <a:r>
              <a:rPr lang="en-GB" sz="2800" b="1" dirty="0"/>
              <a:t>Background on Asda and Sainsbury’s</a:t>
            </a:r>
          </a:p>
          <a:p>
            <a:endParaRPr lang="en-GB" b="1" dirty="0"/>
          </a:p>
          <a:p>
            <a:r>
              <a:rPr lang="en-GB" b="1" dirty="0"/>
              <a:t>Both public limited companies (PLCs)</a:t>
            </a:r>
          </a:p>
          <a:p>
            <a:r>
              <a:rPr lang="en-GB" dirty="0"/>
              <a:t>Asquith and Stockdale families joined together in the 1940s and then Asda was born in 1965.</a:t>
            </a:r>
          </a:p>
          <a:p>
            <a:r>
              <a:rPr lang="en-GB" dirty="0"/>
              <a:t> </a:t>
            </a:r>
          </a:p>
          <a:p>
            <a:r>
              <a:rPr lang="en-GB" dirty="0" err="1"/>
              <a:t>ASquith</a:t>
            </a:r>
            <a:r>
              <a:rPr lang="en-GB" dirty="0"/>
              <a:t> + </a:t>
            </a:r>
            <a:r>
              <a:rPr lang="en-GB" dirty="0" err="1"/>
              <a:t>DAiries</a:t>
            </a:r>
            <a:r>
              <a:rPr lang="en-GB" dirty="0"/>
              <a:t> = the birth of </a:t>
            </a:r>
            <a:r>
              <a:rPr lang="en-GB" b="1" dirty="0"/>
              <a:t>ASDA</a:t>
            </a:r>
            <a:r>
              <a:rPr lang="en-GB" dirty="0"/>
              <a:t>.</a:t>
            </a:r>
          </a:p>
          <a:p>
            <a:endParaRPr lang="en-GB" dirty="0"/>
          </a:p>
          <a:p>
            <a:pPr marL="285750" indent="-285750">
              <a:buFont typeface="Arial" panose="020B0604020202020204" pitchFamily="34" charset="0"/>
              <a:buChar char="•"/>
            </a:pPr>
            <a:r>
              <a:rPr lang="en-GB" dirty="0"/>
              <a:t>641 stores, Asda living stores, petrol stations, online grocery business and financial services (ASDA, 2018) </a:t>
            </a:r>
          </a:p>
          <a:p>
            <a:endParaRPr lang="en-GB" dirty="0"/>
          </a:p>
          <a:p>
            <a:pPr marL="285750" indent="-285750">
              <a:buFont typeface="Arial" panose="020B0604020202020204" pitchFamily="34" charset="0"/>
              <a:buChar char="•"/>
            </a:pPr>
            <a:r>
              <a:rPr lang="en-GB" b="1" dirty="0"/>
              <a:t>Sainsbury’s</a:t>
            </a:r>
            <a:r>
              <a:rPr lang="en-GB" dirty="0"/>
              <a:t> first opened in London in 1869, by John James and Mary Ann </a:t>
            </a:r>
            <a:r>
              <a:rPr lang="en-GB" b="1" dirty="0"/>
              <a:t>Sainsbury</a:t>
            </a:r>
            <a:r>
              <a:rPr lang="en-GB" dirty="0"/>
              <a:t>.</a:t>
            </a:r>
          </a:p>
          <a:p>
            <a:endParaRPr lang="en-GB" dirty="0"/>
          </a:p>
          <a:p>
            <a:pPr marL="285750" indent="-285750">
              <a:buFont typeface="Arial" panose="020B0604020202020204" pitchFamily="34" charset="0"/>
              <a:buChar char="•"/>
            </a:pPr>
            <a:r>
              <a:rPr lang="en-GB" dirty="0"/>
              <a:t>1428 stores (mixture of supermarkets and convenience stores), online grocery shopping and financial services. They also own Argos and Habitat (Sainsbury, no date). </a:t>
            </a:r>
          </a:p>
          <a:p>
            <a:endParaRPr lang="en-GB" dirty="0"/>
          </a:p>
          <a:p>
            <a:endParaRPr lang="en-GB" dirty="0"/>
          </a:p>
          <a:p>
            <a:endParaRPr lang="en-GB" dirty="0"/>
          </a:p>
        </p:txBody>
      </p:sp>
      <p:sp>
        <p:nvSpPr>
          <p:cNvPr id="2" name="TextBox 1">
            <a:extLst>
              <a:ext uri="{FF2B5EF4-FFF2-40B4-BE49-F238E27FC236}">
                <a16:creationId xmlns:a16="http://schemas.microsoft.com/office/drawing/2014/main" id="{E2995EAF-02B1-4344-9911-B8D1EE73FEAF}"/>
              </a:ext>
            </a:extLst>
          </p:cNvPr>
          <p:cNvSpPr txBox="1"/>
          <p:nvPr/>
        </p:nvSpPr>
        <p:spPr>
          <a:xfrm>
            <a:off x="8953877" y="1086416"/>
            <a:ext cx="2444436" cy="369332"/>
          </a:xfrm>
          <a:prstGeom prst="rect">
            <a:avLst/>
          </a:prstGeom>
          <a:noFill/>
        </p:spPr>
        <p:txBody>
          <a:bodyPr wrap="square" rtlCol="0">
            <a:spAutoFit/>
          </a:bodyPr>
          <a:lstStyle/>
          <a:p>
            <a:r>
              <a:rPr lang="en-GB" dirty="0"/>
              <a:t>Task 2</a:t>
            </a:r>
          </a:p>
        </p:txBody>
      </p:sp>
    </p:spTree>
    <p:extLst>
      <p:ext uri="{BB962C8B-B14F-4D97-AF65-F5344CB8AC3E}">
        <p14:creationId xmlns:p14="http://schemas.microsoft.com/office/powerpoint/2010/main" val="944825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0857" y="684956"/>
            <a:ext cx="9920177" cy="8125301"/>
          </a:xfrm>
          <a:prstGeom prst="rect">
            <a:avLst/>
          </a:prstGeom>
          <a:noFill/>
        </p:spPr>
        <p:txBody>
          <a:bodyPr wrap="square" rtlCol="0">
            <a:spAutoFit/>
          </a:bodyPr>
          <a:lstStyle/>
          <a:p>
            <a:pPr marL="342900" indent="-342900">
              <a:buAutoNum type="arabicPeriod" startAt="3"/>
            </a:pPr>
            <a:endParaRPr lang="en-GB" dirty="0"/>
          </a:p>
          <a:p>
            <a:pPr marL="285750" indent="-285750">
              <a:buFont typeface="Arial" panose="020B0604020202020204" pitchFamily="34" charset="0"/>
              <a:buChar char="•"/>
            </a:pPr>
            <a:r>
              <a:rPr lang="en-GB" dirty="0"/>
              <a:t>Asda and Sainsbury’s wanted the biggest share of the retail market, becoming supermarket giants.</a:t>
            </a:r>
          </a:p>
          <a:p>
            <a:r>
              <a:rPr lang="en-GB" dirty="0"/>
              <a:t>They wanted to fend off Tesco which is currently the leading supermarket (Walmart wanted to sell Asda because when they bought the stores, sales were at £8billion and increased to £22billion.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Asda however, did not perform to Walmart’s expectations and it and remained at third place in the retail sector in the UK. The deal would leave Walmart with 43% shares in the merged companies</a:t>
            </a:r>
          </a:p>
          <a:p>
            <a:endParaRPr lang="en-GB" dirty="0"/>
          </a:p>
          <a:p>
            <a:r>
              <a:rPr lang="en-GB" dirty="0"/>
              <a:t>For the stores and employees themselves, the proposed merger meant:</a:t>
            </a:r>
          </a:p>
          <a:p>
            <a:endParaRPr lang="en-GB" dirty="0"/>
          </a:p>
          <a:p>
            <a:pPr marL="285750" indent="-285750">
              <a:buFont typeface="Arial" panose="020B0604020202020204" pitchFamily="34" charset="0"/>
              <a:buChar char="•"/>
            </a:pPr>
            <a:r>
              <a:rPr lang="en-GB" dirty="0"/>
              <a:t>Trade unions were concerned about a number of job losses</a:t>
            </a:r>
          </a:p>
          <a:p>
            <a:pPr marL="285750" indent="-285750">
              <a:buFont typeface="Arial" panose="020B0604020202020204" pitchFamily="34" charset="0"/>
              <a:buChar char="•"/>
            </a:pPr>
            <a:r>
              <a:rPr lang="en-GB" dirty="0"/>
              <a:t>Suppliers were concerned – reduction in orders, if stores were closed</a:t>
            </a:r>
          </a:p>
          <a:p>
            <a:pPr marL="285750" indent="-285750">
              <a:buFont typeface="Arial" panose="020B0604020202020204" pitchFamily="34" charset="0"/>
              <a:buChar char="•"/>
            </a:pPr>
            <a:r>
              <a:rPr lang="en-GB" dirty="0"/>
              <a:t>Suppliers were concerned about the merged companies reducing their prices – they would be wanting to buy more cheaply from suppliers.</a:t>
            </a:r>
          </a:p>
          <a:p>
            <a:pPr marL="285750" indent="-285750">
              <a:buFont typeface="Arial" panose="020B0604020202020204" pitchFamily="34" charset="0"/>
              <a:buChar char="•"/>
            </a:pPr>
            <a:r>
              <a:rPr lang="en-GB" dirty="0"/>
              <a:t>Depots were going to be closed down</a:t>
            </a:r>
          </a:p>
          <a:p>
            <a:pPr marL="285750" indent="-285750">
              <a:buFont typeface="Arial" panose="020B0604020202020204" pitchFamily="34" charset="0"/>
              <a:buChar char="•"/>
            </a:pPr>
            <a:endParaRPr lang="en-GB" dirty="0"/>
          </a:p>
          <a:p>
            <a:r>
              <a:rPr lang="en-GB" dirty="0"/>
              <a:t>(BBC, 2019) </a:t>
            </a:r>
          </a:p>
          <a:p>
            <a:endParaRPr lang="en-GB" dirty="0"/>
          </a:p>
          <a:p>
            <a:endParaRPr lang="en-GB" dirty="0"/>
          </a:p>
          <a:p>
            <a:pPr marL="285750" indent="-285750">
              <a:buFont typeface="Arial" panose="020B0604020202020204" pitchFamily="34" charset="0"/>
              <a:buChar char="•"/>
            </a:pPr>
            <a:endParaRPr lang="en-GB" dirty="0"/>
          </a:p>
          <a:p>
            <a:pPr marL="342900" indent="-342900">
              <a:buAutoNum type="arabicPeriod" startAt="3"/>
            </a:pPr>
            <a:endParaRPr lang="en-GB" dirty="0"/>
          </a:p>
          <a:p>
            <a:pPr marL="342900" indent="-342900">
              <a:buAutoNum type="arabicPeriod" startAt="3"/>
            </a:pPr>
            <a:endParaRPr lang="en-GB" dirty="0"/>
          </a:p>
          <a:p>
            <a:pPr marL="342900" indent="-342900">
              <a:buAutoNum type="arabicPeriod" startAt="3"/>
            </a:pPr>
            <a:endParaRPr lang="en-GB" dirty="0"/>
          </a:p>
          <a:p>
            <a:pPr marL="342900" indent="-342900">
              <a:buAutoNum type="arabicPeriod" startAt="3"/>
            </a:pPr>
            <a:endParaRPr lang="en-GB" dirty="0"/>
          </a:p>
          <a:p>
            <a:pPr marL="342900" indent="-342900">
              <a:buAutoNum type="arabicPeriod" startAt="3"/>
            </a:pPr>
            <a:endParaRPr lang="en-GB" dirty="0"/>
          </a:p>
          <a:p>
            <a:pPr marL="342900" indent="-342900">
              <a:buAutoNum type="arabicPeriod" startAt="3"/>
            </a:pPr>
            <a:endParaRPr lang="en-GB" dirty="0"/>
          </a:p>
          <a:p>
            <a:pPr marL="342900" indent="-342900">
              <a:buAutoNum type="arabicPeriod" startAt="3"/>
            </a:pPr>
            <a:endParaRPr lang="en-GB" dirty="0"/>
          </a:p>
          <a:p>
            <a:pPr marL="342900" indent="-342900">
              <a:buAutoNum type="arabicPeriod" startAt="3"/>
            </a:pPr>
            <a:endParaRPr lang="en-GB" dirty="0"/>
          </a:p>
        </p:txBody>
      </p:sp>
      <p:sp>
        <p:nvSpPr>
          <p:cNvPr id="3" name="TextBox 2">
            <a:extLst>
              <a:ext uri="{FF2B5EF4-FFF2-40B4-BE49-F238E27FC236}">
                <a16:creationId xmlns:a16="http://schemas.microsoft.com/office/drawing/2014/main" id="{458ECAD3-B53F-4D30-B857-79C9510D97B2}"/>
              </a:ext>
            </a:extLst>
          </p:cNvPr>
          <p:cNvSpPr txBox="1"/>
          <p:nvPr/>
        </p:nvSpPr>
        <p:spPr>
          <a:xfrm>
            <a:off x="10252834" y="375095"/>
            <a:ext cx="2136618" cy="369332"/>
          </a:xfrm>
          <a:prstGeom prst="rect">
            <a:avLst/>
          </a:prstGeom>
          <a:noFill/>
        </p:spPr>
        <p:txBody>
          <a:bodyPr wrap="square" rtlCol="0">
            <a:spAutoFit/>
          </a:bodyPr>
          <a:lstStyle/>
          <a:p>
            <a:r>
              <a:rPr lang="en-GB" dirty="0"/>
              <a:t>Task 3</a:t>
            </a:r>
          </a:p>
        </p:txBody>
      </p:sp>
    </p:spTree>
    <p:extLst>
      <p:ext uri="{BB962C8B-B14F-4D97-AF65-F5344CB8AC3E}">
        <p14:creationId xmlns:p14="http://schemas.microsoft.com/office/powerpoint/2010/main" val="11860186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B678B7E-3FE3-477E-B216-32EB7A285D6F}"/>
              </a:ext>
            </a:extLst>
          </p:cNvPr>
          <p:cNvSpPr/>
          <p:nvPr/>
        </p:nvSpPr>
        <p:spPr>
          <a:xfrm>
            <a:off x="3048000" y="1259175"/>
            <a:ext cx="6096000" cy="4893647"/>
          </a:xfrm>
          <a:prstGeom prst="rect">
            <a:avLst/>
          </a:prstGeom>
        </p:spPr>
        <p:txBody>
          <a:bodyPr>
            <a:spAutoFit/>
          </a:bodyPr>
          <a:lstStyle/>
          <a:p>
            <a:r>
              <a:rPr lang="en-GB" sz="2400" b="1" dirty="0"/>
              <a:t>SWOT analysis</a:t>
            </a:r>
          </a:p>
          <a:p>
            <a:endParaRPr lang="en-GB" b="1" dirty="0"/>
          </a:p>
          <a:p>
            <a:r>
              <a:rPr lang="en-GB" b="1" dirty="0"/>
              <a:t>Strengths</a:t>
            </a:r>
            <a:r>
              <a:rPr lang="en-GB" dirty="0"/>
              <a:t>: both Sainsbury and Asda would be supermarket giants, having the biggest market share of customers ‘accounting for £1 in every £3 spent on groceries’</a:t>
            </a:r>
          </a:p>
          <a:p>
            <a:r>
              <a:rPr lang="en-GB" dirty="0"/>
              <a:t>Every area of the UK would have an easily accessible store, household name and high profits because they would be able to negotiate cheaper costs from suppliers</a:t>
            </a:r>
          </a:p>
          <a:p>
            <a:endParaRPr lang="en-GB" dirty="0"/>
          </a:p>
          <a:p>
            <a:r>
              <a:rPr lang="en-GB" b="1" dirty="0"/>
              <a:t>Weaknesses</a:t>
            </a:r>
            <a:r>
              <a:rPr lang="en-GB" dirty="0"/>
              <a:t>: they both would have to maintain their good quality services.</a:t>
            </a:r>
          </a:p>
          <a:p>
            <a:r>
              <a:rPr lang="en-GB" dirty="0"/>
              <a:t>The decision making process would take longer to process because of the size of the company. There would be a need for more employees to be responsible.</a:t>
            </a:r>
          </a:p>
          <a:p>
            <a:endParaRPr lang="en-GB" dirty="0"/>
          </a:p>
          <a:p>
            <a:r>
              <a:rPr lang="en-GB" dirty="0"/>
              <a:t>(BBC, 2019)</a:t>
            </a:r>
          </a:p>
          <a:p>
            <a:endParaRPr lang="en-GB" dirty="0"/>
          </a:p>
        </p:txBody>
      </p:sp>
    </p:spTree>
    <p:extLst>
      <p:ext uri="{BB962C8B-B14F-4D97-AF65-F5344CB8AC3E}">
        <p14:creationId xmlns:p14="http://schemas.microsoft.com/office/powerpoint/2010/main" val="41949930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173769F-92B3-4B68-BE73-8BBC70C9098B}"/>
              </a:ext>
            </a:extLst>
          </p:cNvPr>
          <p:cNvSpPr/>
          <p:nvPr/>
        </p:nvSpPr>
        <p:spPr>
          <a:xfrm>
            <a:off x="2855053" y="1456668"/>
            <a:ext cx="6096000" cy="3139321"/>
          </a:xfrm>
          <a:prstGeom prst="rect">
            <a:avLst/>
          </a:prstGeom>
        </p:spPr>
        <p:txBody>
          <a:bodyPr>
            <a:spAutoFit/>
          </a:bodyPr>
          <a:lstStyle/>
          <a:p>
            <a:r>
              <a:rPr lang="en-GB" b="1" dirty="0"/>
              <a:t>Opportunities</a:t>
            </a:r>
            <a:r>
              <a:rPr lang="en-GB" dirty="0"/>
              <a:t>: more buying power from suppliers, more profits because larger market share, more recognition, facilitate further growth and more people would want to be associated with them</a:t>
            </a:r>
          </a:p>
          <a:p>
            <a:endParaRPr lang="en-GB" dirty="0"/>
          </a:p>
          <a:p>
            <a:r>
              <a:rPr lang="en-GB" b="1" dirty="0"/>
              <a:t>Threats</a:t>
            </a:r>
            <a:r>
              <a:rPr lang="en-GB" dirty="0"/>
              <a:t>: if they can’t keep to their price promises (Asda) and quality (Sainsbury’s) this would have an affect on the different demographic of customers; closing some stores down; concern that they would not be able to match Lidl and Aldi pricing. </a:t>
            </a:r>
          </a:p>
          <a:p>
            <a:endParaRPr lang="en-GB" dirty="0"/>
          </a:p>
          <a:p>
            <a:endParaRPr lang="en-GB" dirty="0"/>
          </a:p>
        </p:txBody>
      </p:sp>
    </p:spTree>
    <p:extLst>
      <p:ext uri="{BB962C8B-B14F-4D97-AF65-F5344CB8AC3E}">
        <p14:creationId xmlns:p14="http://schemas.microsoft.com/office/powerpoint/2010/main" val="3728593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1F7433E-DF2D-49AE-A244-B73758A888FA}"/>
              </a:ext>
            </a:extLst>
          </p:cNvPr>
          <p:cNvSpPr/>
          <p:nvPr/>
        </p:nvSpPr>
        <p:spPr>
          <a:xfrm>
            <a:off x="2729219" y="574688"/>
            <a:ext cx="6096000" cy="6001643"/>
          </a:xfrm>
          <a:prstGeom prst="rect">
            <a:avLst/>
          </a:prstGeom>
        </p:spPr>
        <p:txBody>
          <a:bodyPr>
            <a:spAutoFit/>
          </a:bodyPr>
          <a:lstStyle/>
          <a:p>
            <a:r>
              <a:rPr lang="en-GB" sz="1600" b="1" dirty="0"/>
              <a:t>PESTLE ANALYSIS</a:t>
            </a:r>
          </a:p>
          <a:p>
            <a:endParaRPr lang="en-GB" sz="1600" b="1" dirty="0"/>
          </a:p>
          <a:p>
            <a:r>
              <a:rPr lang="en-GB" sz="1600" b="1" dirty="0"/>
              <a:t>Political:  </a:t>
            </a:r>
            <a:r>
              <a:rPr lang="en-GB" sz="1600" dirty="0"/>
              <a:t>Brexit impact?  Walmart – which would have a seat on the board of the company and would own shares in the merged companies, is an American company, exchange rate.</a:t>
            </a:r>
            <a:endParaRPr lang="en-GB" sz="1600" b="1" dirty="0"/>
          </a:p>
          <a:p>
            <a:endParaRPr lang="en-GB" sz="1600" b="1" dirty="0"/>
          </a:p>
          <a:p>
            <a:r>
              <a:rPr lang="en-GB" sz="1600" b="1" dirty="0"/>
              <a:t>Economic: </a:t>
            </a:r>
            <a:r>
              <a:rPr lang="en-GB" sz="1600" dirty="0"/>
              <a:t>job losses, consumers may have less choice; prices may go up (less competition), suppliers might increase their prices because of Brexit for import.</a:t>
            </a:r>
            <a:endParaRPr lang="en-GB" sz="1600" b="1" dirty="0"/>
          </a:p>
          <a:p>
            <a:endParaRPr lang="en-GB" sz="1600" b="1" dirty="0"/>
          </a:p>
          <a:p>
            <a:r>
              <a:rPr lang="en-GB" sz="1600" b="1" dirty="0"/>
              <a:t>Social: </a:t>
            </a:r>
            <a:r>
              <a:rPr lang="en-GB" sz="1600" dirty="0"/>
              <a:t>target customers – different consumers (Sainsbury’s = middle class for example). Same organisation with two different brandings with different prices.</a:t>
            </a:r>
            <a:endParaRPr lang="en-GB" sz="1600" b="1" dirty="0"/>
          </a:p>
          <a:p>
            <a:endParaRPr lang="en-GB" sz="1600" b="1" dirty="0"/>
          </a:p>
          <a:p>
            <a:r>
              <a:rPr lang="en-GB" sz="1600" b="1" dirty="0"/>
              <a:t>Technological: </a:t>
            </a:r>
            <a:r>
              <a:rPr lang="en-GB" sz="1600" dirty="0"/>
              <a:t>Sainsbury’s have more up to date technology and equipment than Asda because Asda invest their money in keeping low prices </a:t>
            </a:r>
            <a:endParaRPr lang="en-GB" sz="1600" b="1" dirty="0"/>
          </a:p>
          <a:p>
            <a:endParaRPr lang="en-GB" sz="1600" b="1" dirty="0"/>
          </a:p>
          <a:p>
            <a:r>
              <a:rPr lang="en-GB" sz="1600" b="1" dirty="0"/>
              <a:t>Legal: </a:t>
            </a:r>
            <a:r>
              <a:rPr lang="en-GB" sz="1600" dirty="0"/>
              <a:t>they will need to make sure that everyone is being treated fairly under the merger (i.e. human resources etc)</a:t>
            </a:r>
            <a:endParaRPr lang="en-GB" sz="1600" b="1" dirty="0"/>
          </a:p>
          <a:p>
            <a:endParaRPr lang="en-GB" sz="1600" b="1" dirty="0"/>
          </a:p>
          <a:p>
            <a:r>
              <a:rPr lang="en-GB" sz="1600" b="1" dirty="0"/>
              <a:t>Environmental: </a:t>
            </a:r>
            <a:r>
              <a:rPr lang="en-GB" sz="1600" dirty="0"/>
              <a:t>Asda is trying to use less plastic for wrapping; both stores will need to be sure that they are working together to protect the environment e.g. reducing plastic (Guardian, 2018)</a:t>
            </a:r>
            <a:endParaRPr lang="en-GB" sz="1600" b="1" dirty="0"/>
          </a:p>
        </p:txBody>
      </p:sp>
    </p:spTree>
    <p:extLst>
      <p:ext uri="{BB962C8B-B14F-4D97-AF65-F5344CB8AC3E}">
        <p14:creationId xmlns:p14="http://schemas.microsoft.com/office/powerpoint/2010/main" val="16500989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64403" y="969886"/>
            <a:ext cx="7986252" cy="4678204"/>
          </a:xfrm>
          <a:prstGeom prst="rect">
            <a:avLst/>
          </a:prstGeom>
          <a:noFill/>
        </p:spPr>
        <p:txBody>
          <a:bodyPr wrap="square" rtlCol="0">
            <a:spAutoFit/>
          </a:bodyPr>
          <a:lstStyle/>
          <a:p>
            <a:r>
              <a:rPr lang="en-GB" sz="2800" b="1" dirty="0"/>
              <a:t>Coping Cycle </a:t>
            </a:r>
            <a:r>
              <a:rPr lang="en-GB" sz="2800" dirty="0"/>
              <a:t>(Kubler-Ross, 1969)</a:t>
            </a:r>
          </a:p>
          <a:p>
            <a:endParaRPr lang="en-GB" dirty="0"/>
          </a:p>
          <a:p>
            <a:endParaRPr lang="en-GB" dirty="0"/>
          </a:p>
          <a:p>
            <a:r>
              <a:rPr lang="en-GB" dirty="0"/>
              <a:t>This change model has five stages:</a:t>
            </a:r>
          </a:p>
          <a:p>
            <a:pPr marL="285750" lvl="0" indent="-285750">
              <a:buFont typeface="Arial" panose="020B0604020202020204" pitchFamily="34" charset="0"/>
              <a:buChar char="•"/>
            </a:pPr>
            <a:r>
              <a:rPr lang="en-GB" dirty="0"/>
              <a:t>Denial</a:t>
            </a:r>
          </a:p>
          <a:p>
            <a:pPr marL="285750" lvl="0" indent="-285750">
              <a:buFont typeface="Arial" panose="020B0604020202020204" pitchFamily="34" charset="0"/>
              <a:buChar char="•"/>
            </a:pPr>
            <a:r>
              <a:rPr lang="en-GB" dirty="0"/>
              <a:t>Anger</a:t>
            </a:r>
          </a:p>
          <a:p>
            <a:pPr marL="285750" lvl="0" indent="-285750">
              <a:buFont typeface="Arial" panose="020B0604020202020204" pitchFamily="34" charset="0"/>
              <a:buChar char="•"/>
            </a:pPr>
            <a:r>
              <a:rPr lang="en-GB" dirty="0"/>
              <a:t>Bargaining</a:t>
            </a:r>
          </a:p>
          <a:p>
            <a:pPr marL="285750" lvl="0" indent="-285750">
              <a:buFont typeface="Arial" panose="020B0604020202020204" pitchFamily="34" charset="0"/>
              <a:buChar char="•"/>
            </a:pPr>
            <a:r>
              <a:rPr lang="en-GB" dirty="0"/>
              <a:t>Depression</a:t>
            </a:r>
          </a:p>
          <a:p>
            <a:pPr marL="285750" lvl="0" indent="-285750">
              <a:buFont typeface="Arial" panose="020B0604020202020204" pitchFamily="34" charset="0"/>
              <a:buChar char="•"/>
            </a:pPr>
            <a:r>
              <a:rPr lang="en-GB" dirty="0"/>
              <a:t>Acceptance</a:t>
            </a:r>
          </a:p>
          <a:p>
            <a:endParaRPr lang="en-GB" dirty="0"/>
          </a:p>
          <a:p>
            <a:r>
              <a:rPr lang="en-GB" dirty="0"/>
              <a:t>The stages are reactions any individual will have when a change is made in a workplace or to  tragic news.   The different stages help individuals to cope and move though any change. However, the period of time may vary from individual to individual in the stages.</a:t>
            </a:r>
          </a:p>
          <a:p>
            <a:endParaRPr lang="en-GB" b="1" dirty="0"/>
          </a:p>
          <a:p>
            <a:r>
              <a:rPr lang="en-GB" dirty="0"/>
              <a:t>(Kubler-Ross, 2009)</a:t>
            </a:r>
          </a:p>
        </p:txBody>
      </p:sp>
      <p:sp>
        <p:nvSpPr>
          <p:cNvPr id="3" name="TextBox 2">
            <a:extLst>
              <a:ext uri="{FF2B5EF4-FFF2-40B4-BE49-F238E27FC236}">
                <a16:creationId xmlns:a16="http://schemas.microsoft.com/office/drawing/2014/main" id="{D67B44E6-BF7D-4846-8735-B5B0410CD441}"/>
              </a:ext>
            </a:extLst>
          </p:cNvPr>
          <p:cNvSpPr txBox="1"/>
          <p:nvPr/>
        </p:nvSpPr>
        <p:spPr>
          <a:xfrm>
            <a:off x="8546472" y="840578"/>
            <a:ext cx="3069125" cy="369332"/>
          </a:xfrm>
          <a:prstGeom prst="rect">
            <a:avLst/>
          </a:prstGeom>
          <a:noFill/>
        </p:spPr>
        <p:txBody>
          <a:bodyPr wrap="square" rtlCol="0">
            <a:spAutoFit/>
          </a:bodyPr>
          <a:lstStyle/>
          <a:p>
            <a:r>
              <a:rPr lang="en-GB" dirty="0"/>
              <a:t>Task 4</a:t>
            </a:r>
          </a:p>
        </p:txBody>
      </p:sp>
    </p:spTree>
    <p:extLst>
      <p:ext uri="{BB962C8B-B14F-4D97-AF65-F5344CB8AC3E}">
        <p14:creationId xmlns:p14="http://schemas.microsoft.com/office/powerpoint/2010/main" val="35289087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8200" y="394692"/>
            <a:ext cx="10515600" cy="6463308"/>
          </a:xfrm>
          <a:prstGeom prst="rect">
            <a:avLst/>
          </a:prstGeom>
          <a:noFill/>
        </p:spPr>
        <p:txBody>
          <a:bodyPr wrap="square" rtlCol="0">
            <a:spAutoFit/>
          </a:bodyPr>
          <a:lstStyle/>
          <a:p>
            <a:pPr marL="285750" indent="-285750">
              <a:buFont typeface="Arial" panose="020B0604020202020204" pitchFamily="34" charset="0"/>
              <a:buChar char="•"/>
            </a:pPr>
            <a:r>
              <a:rPr lang="en-GB" b="1" dirty="0"/>
              <a:t>Denial</a:t>
            </a:r>
            <a:endParaRPr lang="en-GB" dirty="0"/>
          </a:p>
          <a:p>
            <a:r>
              <a:rPr lang="en-GB" dirty="0"/>
              <a:t>When a change is first announced, individuals get in a shock and think what’s happening, feeling down, thinking why me? This leaves them unhappy and the individuals want to pretend that the change is not happing.</a:t>
            </a:r>
          </a:p>
          <a:p>
            <a:endParaRPr lang="en-GB" b="1" dirty="0"/>
          </a:p>
          <a:p>
            <a:pPr marL="285750" indent="-285750">
              <a:buFont typeface="Arial" panose="020B0604020202020204" pitchFamily="34" charset="0"/>
              <a:buChar char="•"/>
            </a:pPr>
            <a:r>
              <a:rPr lang="en-GB" b="1" dirty="0"/>
              <a:t>Anger </a:t>
            </a:r>
            <a:endParaRPr lang="en-GB" dirty="0"/>
          </a:p>
          <a:p>
            <a:r>
              <a:rPr lang="en-GB" dirty="0"/>
              <a:t>Most individuals think why me, and have a sense of anger.</a:t>
            </a:r>
          </a:p>
          <a:p>
            <a:endParaRPr lang="en-GB" dirty="0"/>
          </a:p>
          <a:p>
            <a:pPr marL="285750" indent="-285750">
              <a:buFont typeface="Arial" panose="020B0604020202020204" pitchFamily="34" charset="0"/>
              <a:buChar char="•"/>
            </a:pPr>
            <a:r>
              <a:rPr lang="en-GB" b="1" dirty="0"/>
              <a:t>Bargaining </a:t>
            </a:r>
            <a:endParaRPr lang="en-GB" dirty="0"/>
          </a:p>
          <a:p>
            <a:r>
              <a:rPr lang="en-GB" dirty="0"/>
              <a:t>In some situations, bargaining takes place in workplaces to prevent or try to reduce the impact of the change, by working harder and doing overtime to prove themselves.</a:t>
            </a:r>
          </a:p>
          <a:p>
            <a:endParaRPr lang="en-GB" dirty="0"/>
          </a:p>
          <a:p>
            <a:pPr marL="285750" indent="-285750">
              <a:buFont typeface="Arial" panose="020B0604020202020204" pitchFamily="34" charset="0"/>
              <a:buChar char="•"/>
            </a:pPr>
            <a:r>
              <a:rPr lang="en-GB" b="1" dirty="0"/>
              <a:t>Depression</a:t>
            </a:r>
          </a:p>
          <a:p>
            <a:r>
              <a:rPr lang="en-GB" dirty="0"/>
              <a:t>Experienced when bargaining fails and individuals realise reality and become aware of losses. </a:t>
            </a:r>
          </a:p>
          <a:p>
            <a:endParaRPr lang="en-GB" dirty="0"/>
          </a:p>
          <a:p>
            <a:pPr marL="285750" indent="-285750">
              <a:buFont typeface="Arial" panose="020B0604020202020204" pitchFamily="34" charset="0"/>
              <a:buChar char="•"/>
            </a:pPr>
            <a:r>
              <a:rPr lang="en-GB" b="1" dirty="0"/>
              <a:t>Acceptance</a:t>
            </a:r>
            <a:endParaRPr lang="en-GB" dirty="0"/>
          </a:p>
          <a:p>
            <a:r>
              <a:rPr lang="en-GB" dirty="0"/>
              <a:t>When individuals accept that change will take place, and that if they do not accept the change then they will lose their job, then they accept and look for options that are available. </a:t>
            </a:r>
          </a:p>
          <a:p>
            <a:r>
              <a:rPr lang="en-GB" dirty="0"/>
              <a:t>Change helps an individual to be creative and explore to learn new skills and knowledge. However, bravery and keeping positive is the key to accepting change.  </a:t>
            </a:r>
          </a:p>
          <a:p>
            <a:endParaRPr lang="en-GB" b="1" dirty="0"/>
          </a:p>
          <a:p>
            <a:r>
              <a:rPr lang="en-GB" dirty="0"/>
              <a:t>(Kubler-Ross, 2009)</a:t>
            </a:r>
          </a:p>
          <a:p>
            <a:endParaRPr lang="en-GB" dirty="0"/>
          </a:p>
        </p:txBody>
      </p:sp>
    </p:spTree>
    <p:extLst>
      <p:ext uri="{BB962C8B-B14F-4D97-AF65-F5344CB8AC3E}">
        <p14:creationId xmlns:p14="http://schemas.microsoft.com/office/powerpoint/2010/main" val="1325708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83144" y="974186"/>
            <a:ext cx="9122735" cy="4616648"/>
          </a:xfrm>
          <a:prstGeom prst="rect">
            <a:avLst/>
          </a:prstGeom>
          <a:noFill/>
        </p:spPr>
        <p:txBody>
          <a:bodyPr wrap="square" rtlCol="0">
            <a:spAutoFit/>
          </a:bodyPr>
          <a:lstStyle/>
          <a:p>
            <a:r>
              <a:rPr lang="en-GB" sz="2400" b="1" dirty="0"/>
              <a:t>Charles Handy</a:t>
            </a:r>
          </a:p>
          <a:p>
            <a:endParaRPr lang="en-GB" dirty="0"/>
          </a:p>
          <a:p>
            <a:r>
              <a:rPr lang="en-GB" dirty="0"/>
              <a:t>Known best for his Four Cultures theory in business structures and organisation. </a:t>
            </a:r>
          </a:p>
          <a:p>
            <a:r>
              <a:rPr lang="en-GB" dirty="0"/>
              <a:t>Based upon the function and roles of individuals, </a:t>
            </a:r>
            <a:r>
              <a:rPr lang="en-GB" dirty="0" err="1"/>
              <a:t>Handy’s</a:t>
            </a:r>
            <a:r>
              <a:rPr lang="en-GB" dirty="0"/>
              <a:t> theory has had powerful effect on today’s management and the way modern business work and think.  His four cultures are as follows:</a:t>
            </a:r>
          </a:p>
          <a:p>
            <a:pPr marL="285750" indent="-285750">
              <a:buFont typeface="Arial" panose="020B0604020202020204" pitchFamily="34" charset="0"/>
              <a:buChar char="•"/>
            </a:pPr>
            <a:r>
              <a:rPr lang="en-GB" dirty="0"/>
              <a:t>Power culture (change would happen from the top down)</a:t>
            </a:r>
          </a:p>
          <a:p>
            <a:pPr marL="285750" indent="-285750">
              <a:buFont typeface="Arial" panose="020B0604020202020204" pitchFamily="34" charset="0"/>
              <a:buChar char="•"/>
            </a:pPr>
            <a:r>
              <a:rPr lang="en-GB" dirty="0"/>
              <a:t>Role culture (based on bureaucratic run by strict procedures, change would come from the top and you have to follow the instructions relating to the change)</a:t>
            </a:r>
          </a:p>
          <a:p>
            <a:pPr marL="285750" indent="-285750">
              <a:buFont typeface="Arial" panose="020B0604020202020204" pitchFamily="34" charset="0"/>
              <a:buChar char="•"/>
            </a:pPr>
            <a:r>
              <a:rPr lang="en-GB" dirty="0"/>
              <a:t>Task culture (team based and flexibility – together with team members, come up with ideas on how to adapt to the change)</a:t>
            </a:r>
          </a:p>
          <a:p>
            <a:pPr marL="285750" indent="-285750">
              <a:buFont typeface="Arial" panose="020B0604020202020204" pitchFamily="34" charset="0"/>
              <a:buChar char="•"/>
            </a:pPr>
            <a:r>
              <a:rPr lang="en-GB" dirty="0"/>
              <a:t>Person culture (focusses on individuals and the values and needs of an employee, change takes into consideration the employee’s needs)</a:t>
            </a:r>
          </a:p>
          <a:p>
            <a:pPr marL="285750" indent="-285750">
              <a:buFont typeface="Arial" panose="020B0604020202020204" pitchFamily="34" charset="0"/>
              <a:buChar char="•"/>
            </a:pPr>
            <a:endParaRPr lang="en-GB" dirty="0"/>
          </a:p>
          <a:p>
            <a:r>
              <a:rPr lang="en-GB" dirty="0"/>
              <a:t>(The Open University, no date)</a:t>
            </a:r>
          </a:p>
          <a:p>
            <a:endParaRPr lang="en-GB" dirty="0"/>
          </a:p>
        </p:txBody>
      </p:sp>
    </p:spTree>
    <p:extLst>
      <p:ext uri="{BB962C8B-B14F-4D97-AF65-F5344CB8AC3E}">
        <p14:creationId xmlns:p14="http://schemas.microsoft.com/office/powerpoint/2010/main" val="3320693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77926" y="1137684"/>
            <a:ext cx="8867553" cy="5078313"/>
          </a:xfrm>
          <a:prstGeom prst="rect">
            <a:avLst/>
          </a:prstGeom>
          <a:noFill/>
        </p:spPr>
        <p:txBody>
          <a:bodyPr wrap="square" rtlCol="0">
            <a:spAutoFit/>
          </a:bodyPr>
          <a:lstStyle/>
          <a:p>
            <a:r>
              <a:rPr lang="en-GB" b="1" dirty="0"/>
              <a:t>Kurt Lewin’s Three Stage Theory (1951)</a:t>
            </a:r>
          </a:p>
          <a:p>
            <a:endParaRPr lang="en-GB" b="1" dirty="0"/>
          </a:p>
          <a:p>
            <a:r>
              <a:rPr lang="en-GB" dirty="0"/>
              <a:t>Lewin was the most influential scholar of the twentieth century in organisational change and leadership.  Some have criticised the model for being too simple but others think it is easy to understand and significant for organisational change</a:t>
            </a:r>
          </a:p>
          <a:p>
            <a:endParaRPr lang="en-GB" dirty="0"/>
          </a:p>
          <a:p>
            <a:r>
              <a:rPr lang="en-GB" b="1" dirty="0"/>
              <a:t>Unfreeze, Change, Refreeze</a:t>
            </a:r>
          </a:p>
          <a:p>
            <a:endParaRPr lang="en-GB" b="1" dirty="0"/>
          </a:p>
          <a:p>
            <a:r>
              <a:rPr lang="en-GB" b="1" dirty="0"/>
              <a:t>Unfreeze</a:t>
            </a:r>
            <a:r>
              <a:rPr lang="en-GB" dirty="0"/>
              <a:t> – to shake up the habitual moods of thinking and broadening the awareness of the need for change. </a:t>
            </a:r>
          </a:p>
          <a:p>
            <a:endParaRPr lang="en-GB" dirty="0"/>
          </a:p>
          <a:p>
            <a:r>
              <a:rPr lang="en-GB" b="1" dirty="0"/>
              <a:t>Change </a:t>
            </a:r>
            <a:r>
              <a:rPr lang="en-GB" dirty="0"/>
              <a:t>– the process of making the actual change, moving the organisation to a new state, brining new types of thought processes.</a:t>
            </a:r>
          </a:p>
          <a:p>
            <a:endParaRPr lang="en-GB" dirty="0"/>
          </a:p>
          <a:p>
            <a:r>
              <a:rPr lang="en-GB" b="1" dirty="0"/>
              <a:t>Refreeze</a:t>
            </a:r>
            <a:r>
              <a:rPr lang="en-GB" dirty="0"/>
              <a:t> – Stabilising new change and adapting to the new changes. </a:t>
            </a:r>
          </a:p>
          <a:p>
            <a:endParaRPr lang="en-GB" b="1" dirty="0"/>
          </a:p>
          <a:p>
            <a:endParaRPr lang="en-GB" b="1" dirty="0"/>
          </a:p>
          <a:p>
            <a:r>
              <a:rPr lang="en-GB" dirty="0"/>
              <a:t>(Cummings, Bridgman and Brown, 2015) </a:t>
            </a:r>
          </a:p>
        </p:txBody>
      </p:sp>
    </p:spTree>
    <p:extLst>
      <p:ext uri="{BB962C8B-B14F-4D97-AF65-F5344CB8AC3E}">
        <p14:creationId xmlns:p14="http://schemas.microsoft.com/office/powerpoint/2010/main" val="37426530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74456" y="685853"/>
            <a:ext cx="9154633" cy="6001643"/>
          </a:xfrm>
          <a:prstGeom prst="rect">
            <a:avLst/>
          </a:prstGeom>
          <a:noFill/>
        </p:spPr>
        <p:txBody>
          <a:bodyPr wrap="square" rtlCol="0">
            <a:spAutoFit/>
          </a:bodyPr>
          <a:lstStyle/>
          <a:p>
            <a:r>
              <a:rPr lang="en-GB" sz="2400" b="1" dirty="0"/>
              <a:t>Case studies</a:t>
            </a:r>
          </a:p>
          <a:p>
            <a:endParaRPr lang="en-GB" b="1" dirty="0"/>
          </a:p>
          <a:p>
            <a:r>
              <a:rPr lang="en-GB" b="1" dirty="0"/>
              <a:t>Success in M&amp;S</a:t>
            </a:r>
          </a:p>
          <a:p>
            <a:r>
              <a:rPr lang="en-GB" dirty="0"/>
              <a:t>The organisation has implemented many changes to their workplace. One of the changes was to make their sportswear more fashionable and universal. The collection showed the firm’s ability to shed its reputation as a seller of frumpy clothes to over fifties. M&amp;S’  new strategy aims to bring in younger customers by offering athleisure range at an affordable price. </a:t>
            </a:r>
          </a:p>
          <a:p>
            <a:endParaRPr lang="en-GB" dirty="0"/>
          </a:p>
          <a:p>
            <a:r>
              <a:rPr lang="en-GB" dirty="0"/>
              <a:t>The change has given the organisation a fresh lease of life to the clothes department.   In terms of success, the decision of managing change of the leisure clothing range has been a success within the organisation. However, the company is still struggling with competition and is planning to expand its food services to include delivery with Ocado (Simpson, 2019). </a:t>
            </a:r>
          </a:p>
          <a:p>
            <a:endParaRPr lang="en-GB" dirty="0"/>
          </a:p>
          <a:p>
            <a:endParaRPr lang="en-GB" dirty="0"/>
          </a:p>
          <a:p>
            <a:r>
              <a:rPr lang="en-GB" b="1" dirty="0"/>
              <a:t>Failure in Debenhams </a:t>
            </a:r>
          </a:p>
          <a:p>
            <a:r>
              <a:rPr lang="en-GB" dirty="0"/>
              <a:t>In the recent years, the organisation is facing fierce competition and therefore, needed to implement new changes. One of the main issues for Debenhams’ failure was because they didn’t follow fashion trends, and the failure to adapt, has left them behind other competitors.  Debenhams has tried to change by investing money in its structure and prime locations instead of the trends and demands of customers ( Marston, 2019). </a:t>
            </a:r>
          </a:p>
          <a:p>
            <a:endParaRPr lang="en-GB" dirty="0"/>
          </a:p>
        </p:txBody>
      </p:sp>
      <p:pic>
        <p:nvPicPr>
          <p:cNvPr id="3074" name="Picture 2" descr="Image result for m&amp;s">
            <a:extLst>
              <a:ext uri="{FF2B5EF4-FFF2-40B4-BE49-F238E27FC236}">
                <a16:creationId xmlns:a16="http://schemas.microsoft.com/office/drawing/2014/main" id="{B10F59D2-94FE-4F92-B361-787A6B607E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11522" y="0"/>
            <a:ext cx="2847975" cy="16002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Image result for debenhams logo">
            <a:extLst>
              <a:ext uri="{FF2B5EF4-FFF2-40B4-BE49-F238E27FC236}">
                <a16:creationId xmlns:a16="http://schemas.microsoft.com/office/drawing/2014/main" id="{1D6EE83D-9AB5-47F4-BCF3-9C3B905AA3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39263" y="3686674"/>
            <a:ext cx="2657475" cy="17240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556AD35-C0BC-43A1-B7BA-33B7B366697F}"/>
              </a:ext>
            </a:extLst>
          </p:cNvPr>
          <p:cNvSpPr txBox="1"/>
          <p:nvPr/>
        </p:nvSpPr>
        <p:spPr>
          <a:xfrm>
            <a:off x="10049347" y="452673"/>
            <a:ext cx="1493821" cy="369332"/>
          </a:xfrm>
          <a:prstGeom prst="rect">
            <a:avLst/>
          </a:prstGeom>
          <a:noFill/>
        </p:spPr>
        <p:txBody>
          <a:bodyPr wrap="square" rtlCol="0">
            <a:spAutoFit/>
          </a:bodyPr>
          <a:lstStyle/>
          <a:p>
            <a:r>
              <a:rPr lang="en-GB" dirty="0"/>
              <a:t>Task 5</a:t>
            </a:r>
          </a:p>
        </p:txBody>
      </p:sp>
    </p:spTree>
    <p:extLst>
      <p:ext uri="{BB962C8B-B14F-4D97-AF65-F5344CB8AC3E}">
        <p14:creationId xmlns:p14="http://schemas.microsoft.com/office/powerpoint/2010/main" val="3724466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10903" y="345102"/>
            <a:ext cx="7635319" cy="6309420"/>
          </a:xfrm>
          <a:prstGeom prst="rect">
            <a:avLst/>
          </a:prstGeom>
          <a:noFill/>
        </p:spPr>
        <p:txBody>
          <a:bodyPr wrap="square" rtlCol="0">
            <a:spAutoFit/>
          </a:bodyPr>
          <a:lstStyle/>
          <a:p>
            <a:r>
              <a:rPr lang="en-GB" b="1" dirty="0"/>
              <a:t>Research Report</a:t>
            </a:r>
          </a:p>
          <a:p>
            <a:endParaRPr lang="en-GB" b="1" dirty="0"/>
          </a:p>
          <a:p>
            <a:r>
              <a:rPr lang="en-GB" dirty="0"/>
              <a:t>The aim will be to give a detailed analysis of the failure of the proposed merger between Sainsbury’s and Asda. This will give an insight into why - after considerable planning and action by the two companies, their proposal to merge was refused by the CMA.  </a:t>
            </a:r>
          </a:p>
          <a:p>
            <a:endParaRPr lang="en-GB" dirty="0"/>
          </a:p>
          <a:p>
            <a:r>
              <a:rPr lang="en-GB" dirty="0"/>
              <a:t>Using the models and theories of change will enable us to look at the potential impact of the proposed change on all stakeholders (e.g. staff, suppliers, customers) and the after effects of the failure of the proposal and the current situation of both companies. </a:t>
            </a:r>
          </a:p>
          <a:p>
            <a:endParaRPr lang="en-GB" b="1" dirty="0"/>
          </a:p>
          <a:p>
            <a:r>
              <a:rPr lang="en-GB" dirty="0"/>
              <a:t>We will be using various research methods including books, online journals and books, organisation web sites and google scholar.</a:t>
            </a:r>
          </a:p>
          <a:p>
            <a:r>
              <a:rPr lang="en-GB" dirty="0"/>
              <a:t>The following shows some of the  books, journals and web sites we have identified so far:</a:t>
            </a:r>
          </a:p>
          <a:p>
            <a:endParaRPr lang="en-GB" dirty="0"/>
          </a:p>
          <a:p>
            <a:r>
              <a:rPr lang="en-GB" sz="1200" dirty="0"/>
              <a:t>Goldberg, B (1992) MANAGE CHANGE-Not The Chaos Caused By Change. </a:t>
            </a:r>
            <a:r>
              <a:rPr lang="en-GB" sz="1200" i="1" dirty="0"/>
              <a:t>Management Review</a:t>
            </a:r>
            <a:r>
              <a:rPr lang="en-GB" sz="1200" dirty="0"/>
              <a:t> 81(11), p. 39-45. </a:t>
            </a:r>
          </a:p>
          <a:p>
            <a:endParaRPr lang="en-GB" sz="1200" dirty="0"/>
          </a:p>
          <a:p>
            <a:r>
              <a:rPr lang="en-GB" sz="1200" dirty="0"/>
              <a:t>Schantz, J (2018) How Can Leaders Manage Change Successfully? 9 Proven Tips for Successful Change Management. </a:t>
            </a:r>
            <a:r>
              <a:rPr lang="en-GB" sz="1200" i="1" dirty="0"/>
              <a:t>Leadership Excellence,</a:t>
            </a:r>
            <a:r>
              <a:rPr lang="en-GB" sz="1200" dirty="0"/>
              <a:t> 35(1) p. 8-10. </a:t>
            </a:r>
          </a:p>
          <a:p>
            <a:endParaRPr lang="en-GB" dirty="0"/>
          </a:p>
          <a:p>
            <a:endParaRPr lang="en-GB" dirty="0"/>
          </a:p>
          <a:p>
            <a:endParaRPr lang="en-GB" dirty="0"/>
          </a:p>
        </p:txBody>
      </p:sp>
      <p:sp>
        <p:nvSpPr>
          <p:cNvPr id="3" name="TextBox 2">
            <a:extLst>
              <a:ext uri="{FF2B5EF4-FFF2-40B4-BE49-F238E27FC236}">
                <a16:creationId xmlns:a16="http://schemas.microsoft.com/office/drawing/2014/main" id="{F950FA27-CFF0-4698-8227-0655B30CAA79}"/>
              </a:ext>
            </a:extLst>
          </p:cNvPr>
          <p:cNvSpPr txBox="1"/>
          <p:nvPr/>
        </p:nvSpPr>
        <p:spPr>
          <a:xfrm>
            <a:off x="9795850" y="570368"/>
            <a:ext cx="2396150" cy="369332"/>
          </a:xfrm>
          <a:prstGeom prst="rect">
            <a:avLst/>
          </a:prstGeom>
          <a:noFill/>
        </p:spPr>
        <p:txBody>
          <a:bodyPr wrap="square" rtlCol="0">
            <a:spAutoFit/>
          </a:bodyPr>
          <a:lstStyle/>
          <a:p>
            <a:r>
              <a:rPr lang="en-GB" dirty="0"/>
              <a:t>Task 6</a:t>
            </a:r>
          </a:p>
        </p:txBody>
      </p:sp>
    </p:spTree>
    <p:extLst>
      <p:ext uri="{BB962C8B-B14F-4D97-AF65-F5344CB8AC3E}">
        <p14:creationId xmlns:p14="http://schemas.microsoft.com/office/powerpoint/2010/main" val="20749284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A55D9F7-B2D8-4E2A-9483-09492A37A7BC}"/>
              </a:ext>
            </a:extLst>
          </p:cNvPr>
          <p:cNvSpPr txBox="1"/>
          <p:nvPr/>
        </p:nvSpPr>
        <p:spPr>
          <a:xfrm>
            <a:off x="1095470" y="506994"/>
            <a:ext cx="8139065" cy="8863965"/>
          </a:xfrm>
          <a:prstGeom prst="rect">
            <a:avLst/>
          </a:prstGeom>
          <a:noFill/>
        </p:spPr>
        <p:txBody>
          <a:bodyPr wrap="square" rtlCol="0">
            <a:spAutoFit/>
          </a:bodyPr>
          <a:lstStyle/>
          <a:p>
            <a:r>
              <a:rPr lang="en-GB" dirty="0"/>
              <a:t>Reference List</a:t>
            </a:r>
          </a:p>
          <a:p>
            <a:endParaRPr lang="en-GB" dirty="0"/>
          </a:p>
          <a:p>
            <a:r>
              <a:rPr lang="en-GB" sz="1200" dirty="0"/>
              <a:t>ASDA (2018) </a:t>
            </a:r>
            <a:r>
              <a:rPr lang="en-GB" sz="1200" i="1" dirty="0"/>
              <a:t>Our History. </a:t>
            </a:r>
            <a:r>
              <a:rPr lang="en-GB" sz="1200" dirty="0"/>
              <a:t>Available at: </a:t>
            </a:r>
            <a:r>
              <a:rPr lang="en-GB" sz="1200" u="sng" dirty="0">
                <a:hlinkClick r:id="rId2"/>
              </a:rPr>
              <a:t>https://corporate.asda.com/our-story/our-history</a:t>
            </a:r>
            <a:r>
              <a:rPr lang="en-GB" sz="1200" dirty="0"/>
              <a:t> (Accessed: 22 February 2020) </a:t>
            </a:r>
          </a:p>
          <a:p>
            <a:endParaRPr lang="en-GB" sz="1200" dirty="0"/>
          </a:p>
          <a:p>
            <a:r>
              <a:rPr lang="en-GB" sz="1200" dirty="0"/>
              <a:t>BBC (2019) ‘Sainsbury's-Asda merger blocked by regulator,’ </a:t>
            </a:r>
            <a:r>
              <a:rPr lang="en-GB" sz="1200" i="1" dirty="0"/>
              <a:t>BBC, 25</a:t>
            </a:r>
            <a:r>
              <a:rPr lang="en-GB" sz="1200" i="1" baseline="30000" dirty="0"/>
              <a:t>th</a:t>
            </a:r>
            <a:r>
              <a:rPr lang="en-GB" sz="1200" i="1" dirty="0"/>
              <a:t> April. Available at: </a:t>
            </a:r>
            <a:r>
              <a:rPr lang="en-GB" sz="1200" u="sng" dirty="0">
                <a:hlinkClick r:id="rId3"/>
              </a:rPr>
              <a:t>https://www.bbc.co.uk/news/business-48048596</a:t>
            </a:r>
            <a:r>
              <a:rPr lang="en-GB" sz="1200" dirty="0"/>
              <a:t> (Accessed: 22 February 2020). </a:t>
            </a:r>
          </a:p>
          <a:p>
            <a:endParaRPr lang="en-GB" sz="1200" dirty="0"/>
          </a:p>
          <a:p>
            <a:r>
              <a:rPr lang="en-GB" sz="1200" dirty="0"/>
              <a:t>Cummings. S., Bridgman. T., &amp; Brown, G. K. (2015) Unfreezing change as three steps: Rethinking Kurt Lewin’s legacy for change management, </a:t>
            </a:r>
            <a:r>
              <a:rPr lang="en-GB" sz="1200" i="1" dirty="0"/>
              <a:t>Human relations, </a:t>
            </a:r>
            <a:r>
              <a:rPr lang="en-GB" sz="1200" dirty="0"/>
              <a:t>69(1), p. 33–60</a:t>
            </a:r>
          </a:p>
          <a:p>
            <a:endParaRPr lang="en-GB" sz="1200" dirty="0"/>
          </a:p>
          <a:p>
            <a:r>
              <a:rPr lang="en-GB" sz="1200" dirty="0"/>
              <a:t>Kubler-Ross (2009) </a:t>
            </a:r>
            <a:r>
              <a:rPr lang="en-GB" sz="1200" i="1" dirty="0"/>
              <a:t>On Death and Dying. </a:t>
            </a:r>
            <a:r>
              <a:rPr lang="en-GB" sz="1200" dirty="0"/>
              <a:t>Abingdon, Oxon: Routledge </a:t>
            </a:r>
          </a:p>
          <a:p>
            <a:endParaRPr lang="en-GB" sz="1200" dirty="0"/>
          </a:p>
          <a:p>
            <a:r>
              <a:rPr lang="en-GB" sz="1200" dirty="0"/>
              <a:t>Marston. R. (2019). ‘Debenhams: Three things that went wrong’, </a:t>
            </a:r>
            <a:r>
              <a:rPr lang="en-GB" sz="1200" i="1" dirty="0"/>
              <a:t>BBC, 9</a:t>
            </a:r>
            <a:r>
              <a:rPr lang="en-GB" sz="1200" i="1" baseline="30000" dirty="0"/>
              <a:t>th</a:t>
            </a:r>
            <a:r>
              <a:rPr lang="en-GB" sz="1200" i="1" dirty="0"/>
              <a:t> April. </a:t>
            </a:r>
            <a:r>
              <a:rPr lang="en-GB" sz="1200" dirty="0"/>
              <a:t>Available at: </a:t>
            </a:r>
            <a:r>
              <a:rPr lang="en-GB" sz="1200" u="sng" dirty="0">
                <a:hlinkClick r:id="rId4"/>
              </a:rPr>
              <a:t>https://www.bbc.co.uk/news/business-47867001</a:t>
            </a:r>
            <a:r>
              <a:rPr lang="en-GB" sz="1200" dirty="0"/>
              <a:t> (Accessed: 21 February 2020). </a:t>
            </a:r>
          </a:p>
          <a:p>
            <a:endParaRPr lang="en-GB" sz="1200" dirty="0"/>
          </a:p>
          <a:p>
            <a:r>
              <a:rPr lang="en-GB" sz="1200" dirty="0"/>
              <a:t>Sainsbury (no, date) </a:t>
            </a:r>
            <a:r>
              <a:rPr lang="en-GB" sz="1200" i="1" dirty="0"/>
              <a:t>Sainsbury Archive. </a:t>
            </a:r>
            <a:r>
              <a:rPr lang="en-GB" sz="1200" dirty="0"/>
              <a:t>Available at: </a:t>
            </a:r>
            <a:r>
              <a:rPr lang="en-GB" sz="1200" u="sng" dirty="0">
                <a:hlinkClick r:id="rId5"/>
              </a:rPr>
              <a:t>https://www.sainsburyarchive.org.uk/#0</a:t>
            </a:r>
            <a:r>
              <a:rPr lang="en-GB" sz="1200" dirty="0"/>
              <a:t> (Accessed: 22 February 2020) </a:t>
            </a:r>
          </a:p>
          <a:p>
            <a:endParaRPr lang="en-GB" sz="1200" dirty="0"/>
          </a:p>
          <a:p>
            <a:r>
              <a:rPr lang="en-GB" sz="1200" dirty="0"/>
              <a:t>Simpson. E. (2019) ‘M&amp;S sales and profits fall amid shake-up,’ </a:t>
            </a:r>
            <a:r>
              <a:rPr lang="en-GB" sz="1200" i="1" dirty="0"/>
              <a:t>BBC, </a:t>
            </a:r>
            <a:r>
              <a:rPr lang="en-GB" sz="1200" dirty="0"/>
              <a:t>22 May.</a:t>
            </a:r>
            <a:r>
              <a:rPr lang="en-GB" sz="1200" i="1" dirty="0"/>
              <a:t> </a:t>
            </a:r>
            <a:r>
              <a:rPr lang="en-GB" sz="1200" dirty="0"/>
              <a:t>Available at: </a:t>
            </a:r>
            <a:r>
              <a:rPr lang="en-GB" sz="1200" u="sng" dirty="0">
                <a:hlinkClick r:id="rId6"/>
              </a:rPr>
              <a:t>https://www.bbc.co.uk/news/business-48362772</a:t>
            </a:r>
            <a:r>
              <a:rPr lang="en-GB" sz="1200" dirty="0"/>
              <a:t> (Accessed: 22 February 2020). </a:t>
            </a:r>
          </a:p>
          <a:p>
            <a:endParaRPr lang="en-GB" sz="1200" dirty="0"/>
          </a:p>
          <a:p>
            <a:r>
              <a:rPr lang="en-GB" sz="1200" dirty="0"/>
              <a:t>The Guardian (2018). ‘Experts have their say on the Sainsbury's and Asda merger,’ </a:t>
            </a:r>
            <a:r>
              <a:rPr lang="en-GB" sz="1200" i="1" dirty="0"/>
              <a:t>The Guardian, </a:t>
            </a:r>
            <a:r>
              <a:rPr lang="en-GB" sz="1200" dirty="0"/>
              <a:t>30</a:t>
            </a:r>
            <a:r>
              <a:rPr lang="en-GB" sz="1200" baseline="30000" dirty="0"/>
              <a:t>th</a:t>
            </a:r>
            <a:r>
              <a:rPr lang="en-GB" sz="1200" dirty="0"/>
              <a:t> April. Available at: </a:t>
            </a:r>
            <a:r>
              <a:rPr lang="en-GB" sz="1200" i="1" dirty="0"/>
              <a:t> </a:t>
            </a:r>
            <a:r>
              <a:rPr lang="en-GB" sz="1200" u="sng" dirty="0">
                <a:hlinkClick r:id="rId7"/>
              </a:rPr>
              <a:t>https://www.theguardian.com/business/2018/apr/30/experts-have-their-say-on-sainsburys-asda-merger</a:t>
            </a:r>
            <a:r>
              <a:rPr lang="en-GB" sz="1200" dirty="0"/>
              <a:t> (Accessed: 22 February 2020) </a:t>
            </a:r>
          </a:p>
          <a:p>
            <a:endParaRPr lang="en-GB" sz="1200" i="1" dirty="0"/>
          </a:p>
          <a:p>
            <a:r>
              <a:rPr lang="en-GB" sz="1200" i="1" dirty="0"/>
              <a:t>The Open University (no date) Management: perspective and practice, Organisational Culture. </a:t>
            </a:r>
            <a:r>
              <a:rPr lang="en-GB" sz="1200" dirty="0"/>
              <a:t>Available at: </a:t>
            </a:r>
            <a:r>
              <a:rPr lang="en-GB" sz="1200" i="1" dirty="0"/>
              <a:t> </a:t>
            </a:r>
            <a:r>
              <a:rPr lang="en-GB" sz="1200" u="sng" dirty="0">
                <a:hlinkClick r:id="rId8"/>
              </a:rPr>
              <a:t>https://www.open.edu/openlearn/money-business/leadership-management/management-perspective-and-practice/content-section-0?intro=1</a:t>
            </a:r>
            <a:r>
              <a:rPr lang="en-GB" sz="1200" dirty="0"/>
              <a:t> (Accessed: 22 February 2020). </a:t>
            </a:r>
          </a:p>
          <a:p>
            <a:r>
              <a:rPr lang="en-GB" sz="1200" dirty="0"/>
              <a:t> </a:t>
            </a:r>
          </a:p>
          <a:p>
            <a:endParaRPr lang="en-GB" sz="1200" b="1" i="1" dirty="0"/>
          </a:p>
          <a:p>
            <a:endParaRPr lang="en-GB" sz="1200" b="1" i="1" dirty="0"/>
          </a:p>
          <a:p>
            <a:endParaRPr lang="en-GB" dirty="0"/>
          </a:p>
          <a:p>
            <a:endParaRPr lang="en-GB" dirty="0"/>
          </a:p>
          <a:p>
            <a:endParaRPr lang="en-GB" dirty="0"/>
          </a:p>
          <a:p>
            <a:endParaRPr lang="en-GB" dirty="0"/>
          </a:p>
          <a:p>
            <a:endParaRPr lang="en-GB" dirty="0"/>
          </a:p>
          <a:p>
            <a:endParaRPr lang="en-GB" dirty="0"/>
          </a:p>
          <a:p>
            <a:r>
              <a:rPr lang="en-GB" dirty="0"/>
              <a:t> </a:t>
            </a:r>
          </a:p>
          <a:p>
            <a:endParaRPr lang="en-GB" i="1" dirty="0"/>
          </a:p>
          <a:p>
            <a:endParaRPr lang="en-GB" i="1" dirty="0"/>
          </a:p>
          <a:p>
            <a:endParaRPr lang="en-GB" i="1" dirty="0"/>
          </a:p>
          <a:p>
            <a:endParaRPr lang="en-GB" dirty="0"/>
          </a:p>
        </p:txBody>
      </p:sp>
    </p:spTree>
    <p:extLst>
      <p:ext uri="{BB962C8B-B14F-4D97-AF65-F5344CB8AC3E}">
        <p14:creationId xmlns:p14="http://schemas.microsoft.com/office/powerpoint/2010/main" val="16680315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444</TotalTime>
  <Words>1993</Words>
  <Application>Microsoft Office PowerPoint</Application>
  <PresentationFormat>Widescreen</PresentationFormat>
  <Paragraphs>188</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Asda</dc:title>
  <dc:creator>Claire Morgan</dc:creator>
  <cp:lastModifiedBy>Afifa Zaman</cp:lastModifiedBy>
  <cp:revision>43</cp:revision>
  <cp:lastPrinted>2020-02-27T11:06:37Z</cp:lastPrinted>
  <dcterms:created xsi:type="dcterms:W3CDTF">2020-01-28T12:03:20Z</dcterms:created>
  <dcterms:modified xsi:type="dcterms:W3CDTF">2020-02-27T11:09:41Z</dcterms:modified>
</cp:coreProperties>
</file>