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Montserrat" panose="020B0604020202020204" charset="0"/>
      <p:regular r:id="rId13"/>
      <p:bold r:id="rId14"/>
      <p:italic r:id="rId15"/>
      <p:boldItalic r:id="rId16"/>
    </p:embeddedFont>
    <p:embeddedFont>
      <p:font typeface="Oswald" panose="020B0604020202020204" charset="0"/>
      <p:regular r:id="rId17"/>
      <p:bold r:id="rId18"/>
    </p:embeddedFont>
    <p:embeddedFont>
      <p:font typeface="Playfair Display" panose="020B0604020202020204"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7" d="100"/>
          <a:sy n="107" d="100"/>
        </p:scale>
        <p:origin x="75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aaf2f1641b_0_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aaf2f1641b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aaf2f1641b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aaf2f1641b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aaf2f1641b_0_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aaf2f1641b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aaf2f1641b_0_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aaf2f1641b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aaf2f1641b_0_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aaf2f1641b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aaf2f1641b_0_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aaf2f1641b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aaf2f1641b_0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aaf2f1641b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aaf2f1641b_0_1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aaf2f1641b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aaf2f1641b_0_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aaf2f1641b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4358475" y="0"/>
            <a:ext cx="38532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6800"/>
              <a:buFont typeface="Playfair Display"/>
              <a:buNone/>
              <a:defRPr sz="6800" b="1">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sz="6800" b="1">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sz="6800" b="1">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sz="6800" b="1">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sz="6800" b="1">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sz="6800" b="1">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sz="6800" b="1">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sz="6800" b="1">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sz="6800" b="1">
                <a:latin typeface="Playfair Display"/>
                <a:ea typeface="Playfair Display"/>
                <a:cs typeface="Playfair Display"/>
                <a:sym typeface="Playfair Display"/>
              </a:defRPr>
            </a:lvl9pPr>
          </a:lstStyle>
          <a:p>
            <a:endParaRPr/>
          </a:p>
        </p:txBody>
      </p:sp>
      <p:sp>
        <p:nvSpPr>
          <p:cNvPr id="13" name="Google Shape;13;p2"/>
          <p:cNvSpPr txBox="1">
            <a:spLocks noGrp="1"/>
          </p:cNvSpPr>
          <p:nvPr>
            <p:ph type="subTitle" idx="1"/>
          </p:nvPr>
        </p:nvSpPr>
        <p:spPr>
          <a:xfrm>
            <a:off x="344250" y="3550650"/>
            <a:ext cx="4910100" cy="577800"/>
          </a:xfrm>
          <a:prstGeom prst="rect">
            <a:avLst/>
          </a:prstGeom>
          <a:solidFill>
            <a:schemeClr val="dk2"/>
          </a:solidFill>
        </p:spPr>
        <p:txBody>
          <a:bodyPr spcFirstLastPara="1" wrap="square" lIns="91425" tIns="91425" rIns="91425" bIns="91425" anchor="ctr" anchorCtr="0">
            <a:normAutofit/>
          </a:bodyPr>
          <a:lstStyle>
            <a:lvl1pPr lvl="0">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9pPr>
          </a:lstStyle>
          <a:p>
            <a:endParaRPr/>
          </a:p>
        </p:txBody>
      </p:sp>
      <p:sp>
        <p:nvSpPr>
          <p:cNvPr id="14" name="Google Shape;14;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4"/>
        </a:solidFill>
        <a:effectLst/>
      </p:bgPr>
    </p:bg>
    <p:spTree>
      <p:nvGrpSpPr>
        <p:cNvPr id="1"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Font typeface="Playfair Display"/>
              <a:buNone/>
              <a:defRPr sz="4800" b="1">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sz="4800" b="1">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sz="4800" b="1">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sz="4800" b="1">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sz="4800" b="1">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sz="4800" b="1">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sz="4800" b="1">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sz="4800" b="1">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sz="4800" b="1">
                <a:latin typeface="Playfair Display"/>
                <a:ea typeface="Playfair Display"/>
                <a:cs typeface="Playfair Display"/>
                <a:sym typeface="Playfair Display"/>
              </a:defRPr>
            </a:lvl9pPr>
          </a:lstStyle>
          <a:p>
            <a:endParaRPr/>
          </a:p>
        </p:txBody>
      </p:sp>
      <p:sp>
        <p:nvSpPr>
          <p:cNvPr id="18" name="Google Shape;18;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5"/>
          <p:cNvSpPr txBox="1">
            <a:spLocks noGrp="1"/>
          </p:cNvSpPr>
          <p:nvPr>
            <p:ph type="body" idx="1"/>
          </p:nvPr>
        </p:nvSpPr>
        <p:spPr>
          <a:xfrm>
            <a:off x="3117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0" name="Google Shape;30;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a:endParaRPr/>
          </a:p>
        </p:txBody>
      </p:sp>
      <p:sp>
        <p:nvSpPr>
          <p:cNvPr id="37" name="Google Shape;3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9"/>
          <p:cNvSpPr txBox="1">
            <a:spLocks noGrp="1"/>
          </p:cNvSpPr>
          <p:nvPr>
            <p:ph type="title"/>
          </p:nvPr>
        </p:nvSpPr>
        <p:spPr>
          <a:xfrm>
            <a:off x="265500" y="1081675"/>
            <a:ext cx="4045200" cy="178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highlight>
                  <a:schemeClr val="lt1"/>
                </a:highlight>
              </a:defRPr>
            </a:lvl1pPr>
            <a:lvl2pPr marL="914400" lvl="1" indent="-317500">
              <a:spcBef>
                <a:spcPts val="0"/>
              </a:spcBef>
              <a:spcAft>
                <a:spcPts val="0"/>
              </a:spcAft>
              <a:buSzPts val="1400"/>
              <a:buChar char="○"/>
              <a:defRPr>
                <a:highlight>
                  <a:schemeClr val="lt1"/>
                </a:highlight>
              </a:defRPr>
            </a:lvl2pPr>
            <a:lvl3pPr marL="1371600" lvl="2" indent="-317500">
              <a:spcBef>
                <a:spcPts val="0"/>
              </a:spcBef>
              <a:spcAft>
                <a:spcPts val="0"/>
              </a:spcAft>
              <a:buSzPts val="1400"/>
              <a:buChar char="■"/>
              <a:defRPr>
                <a:highlight>
                  <a:schemeClr val="lt1"/>
                </a:highlight>
              </a:defRPr>
            </a:lvl3pPr>
            <a:lvl4pPr marL="1828800" lvl="3" indent="-317500">
              <a:spcBef>
                <a:spcPts val="0"/>
              </a:spcBef>
              <a:spcAft>
                <a:spcPts val="0"/>
              </a:spcAft>
              <a:buSzPts val="1400"/>
              <a:buChar char="●"/>
              <a:defRPr>
                <a:highlight>
                  <a:schemeClr val="lt1"/>
                </a:highlight>
              </a:defRPr>
            </a:lvl4pPr>
            <a:lvl5pPr marL="2286000" lvl="4" indent="-317500">
              <a:spcBef>
                <a:spcPts val="0"/>
              </a:spcBef>
              <a:spcAft>
                <a:spcPts val="0"/>
              </a:spcAft>
              <a:buSzPts val="1400"/>
              <a:buChar char="○"/>
              <a:defRPr>
                <a:highlight>
                  <a:schemeClr val="lt1"/>
                </a:highlight>
              </a:defRPr>
            </a:lvl5pPr>
            <a:lvl6pPr marL="2743200" lvl="5" indent="-317500">
              <a:spcBef>
                <a:spcPts val="0"/>
              </a:spcBef>
              <a:spcAft>
                <a:spcPts val="0"/>
              </a:spcAft>
              <a:buSzPts val="1400"/>
              <a:buChar char="■"/>
              <a:defRPr>
                <a:highlight>
                  <a:schemeClr val="lt1"/>
                </a:highlight>
              </a:defRPr>
            </a:lvl6pPr>
            <a:lvl7pPr marL="3200400" lvl="6" indent="-317500">
              <a:spcBef>
                <a:spcPts val="0"/>
              </a:spcBef>
              <a:spcAft>
                <a:spcPts val="0"/>
              </a:spcAft>
              <a:buSzPts val="1400"/>
              <a:buChar char="●"/>
              <a:defRPr>
                <a:highlight>
                  <a:schemeClr val="lt1"/>
                </a:highlight>
              </a:defRPr>
            </a:lvl7pPr>
            <a:lvl8pPr marL="3657600" lvl="7" indent="-317500">
              <a:spcBef>
                <a:spcPts val="0"/>
              </a:spcBef>
              <a:spcAft>
                <a:spcPts val="0"/>
              </a:spcAft>
              <a:buSzPts val="1400"/>
              <a:buChar char="○"/>
              <a:defRPr>
                <a:highlight>
                  <a:schemeClr val="lt1"/>
                </a:highlight>
              </a:defRPr>
            </a:lvl8pPr>
            <a:lvl9pPr marL="4114800" lvl="8" indent="-317500">
              <a:spcBef>
                <a:spcPts val="0"/>
              </a:spcBef>
              <a:spcAft>
                <a:spcPts val="0"/>
              </a:spcAft>
              <a:buSzPts val="1400"/>
              <a:buChar char="■"/>
              <a:defRPr>
                <a:highlight>
                  <a:schemeClr val="lt1"/>
                </a:highlight>
              </a:defRPr>
            </a:lvl9pPr>
          </a:lstStyle>
          <a:p>
            <a:endParaRPr/>
          </a:p>
        </p:txBody>
      </p:sp>
      <p:sp>
        <p:nvSpPr>
          <p:cNvPr id="44" name="Google Shape;4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highlight>
                  <a:schemeClr val="dk1"/>
                </a:highlight>
              </a:defRPr>
            </a:lvl1pPr>
          </a:lstStyle>
          <a:p>
            <a:endParaRPr/>
          </a:p>
        </p:txBody>
      </p:sp>
      <p:sp>
        <p:nvSpPr>
          <p:cNvPr id="47" name="Google Shape;47;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txBox="1">
            <a:spLocks noGrp="1"/>
          </p:cNvSpPr>
          <p:nvPr>
            <p:ph type="title" hasCustomPrompt="1"/>
          </p:nvPr>
        </p:nvSpPr>
        <p:spPr>
          <a:xfrm>
            <a:off x="311700" y="999925"/>
            <a:ext cx="8520600" cy="214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highlight>
                  <a:schemeClr val="dk1"/>
                </a:highlight>
              </a:defRPr>
            </a:lvl1pPr>
            <a:lvl2pPr marL="914400" lvl="1" indent="-317500" algn="ctr">
              <a:spcBef>
                <a:spcPts val="0"/>
              </a:spcBef>
              <a:spcAft>
                <a:spcPts val="0"/>
              </a:spcAft>
              <a:buSzPts val="1400"/>
              <a:buChar char="○"/>
              <a:defRPr>
                <a:highlight>
                  <a:schemeClr val="dk1"/>
                </a:highlight>
              </a:defRPr>
            </a:lvl2pPr>
            <a:lvl3pPr marL="1371600" lvl="2" indent="-317500" algn="ctr">
              <a:spcBef>
                <a:spcPts val="0"/>
              </a:spcBef>
              <a:spcAft>
                <a:spcPts val="0"/>
              </a:spcAft>
              <a:buSzPts val="1400"/>
              <a:buChar char="■"/>
              <a:defRPr>
                <a:highlight>
                  <a:schemeClr val="dk1"/>
                </a:highlight>
              </a:defRPr>
            </a:lvl3pPr>
            <a:lvl4pPr marL="1828800" lvl="3" indent="-317500" algn="ctr">
              <a:spcBef>
                <a:spcPts val="0"/>
              </a:spcBef>
              <a:spcAft>
                <a:spcPts val="0"/>
              </a:spcAft>
              <a:buSzPts val="1400"/>
              <a:buChar char="●"/>
              <a:defRPr>
                <a:highlight>
                  <a:schemeClr val="dk1"/>
                </a:highlight>
              </a:defRPr>
            </a:lvl4pPr>
            <a:lvl5pPr marL="2286000" lvl="4" indent="-317500" algn="ctr">
              <a:spcBef>
                <a:spcPts val="0"/>
              </a:spcBef>
              <a:spcAft>
                <a:spcPts val="0"/>
              </a:spcAft>
              <a:buSzPts val="1400"/>
              <a:buChar char="○"/>
              <a:defRPr>
                <a:highlight>
                  <a:schemeClr val="dk1"/>
                </a:highlight>
              </a:defRPr>
            </a:lvl5pPr>
            <a:lvl6pPr marL="2743200" lvl="5" indent="-317500" algn="ctr">
              <a:spcBef>
                <a:spcPts val="0"/>
              </a:spcBef>
              <a:spcAft>
                <a:spcPts val="0"/>
              </a:spcAft>
              <a:buSzPts val="1400"/>
              <a:buChar char="■"/>
              <a:defRPr>
                <a:highlight>
                  <a:schemeClr val="dk1"/>
                </a:highlight>
              </a:defRPr>
            </a:lvl6pPr>
            <a:lvl7pPr marL="3200400" lvl="6" indent="-317500" algn="ctr">
              <a:spcBef>
                <a:spcPts val="0"/>
              </a:spcBef>
              <a:spcAft>
                <a:spcPts val="0"/>
              </a:spcAft>
              <a:buSzPts val="1400"/>
              <a:buChar char="●"/>
              <a:defRPr>
                <a:highlight>
                  <a:schemeClr val="dk1"/>
                </a:highlight>
              </a:defRPr>
            </a:lvl7pPr>
            <a:lvl8pPr marL="3657600" lvl="7" indent="-317500" algn="ctr">
              <a:spcBef>
                <a:spcPts val="0"/>
              </a:spcBef>
              <a:spcAft>
                <a:spcPts val="0"/>
              </a:spcAft>
              <a:buSzPts val="1400"/>
              <a:buChar char="○"/>
              <a:defRPr>
                <a:highlight>
                  <a:schemeClr val="dk1"/>
                </a:highlight>
              </a:defRPr>
            </a:lvl8pPr>
            <a:lvl9pPr marL="4114800" lvl="8" indent="-317500" algn="ctr">
              <a:spcBef>
                <a:spcPts val="0"/>
              </a:spcBef>
              <a:spcAft>
                <a:spcPts val="0"/>
              </a:spcAft>
              <a:buSzPts val="1400"/>
              <a:buChar char="■"/>
              <a:defRPr>
                <a:highlight>
                  <a:schemeClr val="dk1"/>
                </a:highlight>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op">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234075"/>
            <a:ext cx="8520600" cy="3334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marL="914400" lvl="1"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marL="1371600" lvl="2"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marL="1828800" lvl="3"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marL="2286000" lvl="4"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marL="2743200" lvl="5"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marL="3200400" lvl="6"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marL="3657600" lvl="7"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marL="4114800" lvl="8"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hyperlink" Target="https://ancientegyptonline.co.uk/hathor/" TargetMode="External"/><Relationship Id="rId13" Type="http://schemas.openxmlformats.org/officeDocument/2006/relationships/hyperlink" Target="https://www.metmuseum.org/art/collection/search/546840" TargetMode="External"/><Relationship Id="rId3" Type="http://schemas.openxmlformats.org/officeDocument/2006/relationships/hyperlink" Target="https://www.britannica.com/topic/Hathor-Egyptian-goddess" TargetMode="External"/><Relationship Id="rId7" Type="http://schemas.openxmlformats.org/officeDocument/2006/relationships/hyperlink" Target="https://egyptianstreets.com/2015/09/21/tutankhamuns-tomb-will-close-for-restorations/" TargetMode="External"/><Relationship Id="rId12" Type="http://schemas.openxmlformats.org/officeDocument/2006/relationships/hyperlink" Target="https://www.metmuseum.org/art/collection/search/544227"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hyperlink" Target="http://www.egyptianmyths.net/hathor.htm" TargetMode="External"/><Relationship Id="rId11" Type="http://schemas.openxmlformats.org/officeDocument/2006/relationships/hyperlink" Target="https://hathorsystrum.com/about-the-systrum/hathor-clappers" TargetMode="External"/><Relationship Id="rId5" Type="http://schemas.openxmlformats.org/officeDocument/2006/relationships/hyperlink" Target="https://rawi-magazine.com/articles/ancientmusic/" TargetMode="External"/><Relationship Id="rId10" Type="http://schemas.openxmlformats.org/officeDocument/2006/relationships/hyperlink" Target="https://www.spiralnature.com/spirituality/many-roles-hathor/" TargetMode="External"/><Relationship Id="rId4" Type="http://schemas.openxmlformats.org/officeDocument/2006/relationships/hyperlink" Target="https://www.brooklynmuseum.org/opencollection/objects/74421" TargetMode="External"/><Relationship Id="rId9" Type="http://schemas.openxmlformats.org/officeDocument/2006/relationships/hyperlink" Target="https://www.louvre.fr/en/oeuvre-notices/pair-clappers" TargetMode="External"/><Relationship Id="rId14" Type="http://schemas.openxmlformats.org/officeDocument/2006/relationships/hyperlink" Target="https://es.wikipedia.org/wiki/Hathor#/media/Archivo:Hathor.sv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ctrTitle"/>
          </p:nvPr>
        </p:nvSpPr>
        <p:spPr>
          <a:xfrm>
            <a:off x="344250" y="1403850"/>
            <a:ext cx="8455500" cy="2146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SzPts val="990"/>
              <a:buNone/>
            </a:pPr>
            <a:r>
              <a:rPr lang="en-GB" sz="4820" dirty="0"/>
              <a:t>Clappers and their                       relatedness to Egyptian             funerary beliefs      </a:t>
            </a:r>
            <a:endParaRPr sz="4820" dirty="0"/>
          </a:p>
        </p:txBody>
      </p:sp>
      <p:sp>
        <p:nvSpPr>
          <p:cNvPr id="59" name="Google Shape;59;p13"/>
          <p:cNvSpPr txBox="1">
            <a:spLocks noGrp="1"/>
          </p:cNvSpPr>
          <p:nvPr>
            <p:ph type="subTitle" idx="1"/>
          </p:nvPr>
        </p:nvSpPr>
        <p:spPr>
          <a:xfrm>
            <a:off x="344250" y="3550650"/>
            <a:ext cx="4910100" cy="5778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GB"/>
              <a:t>Saskia Judd, 1900292</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GB"/>
              <a:t>What are Clappers?</a:t>
            </a:r>
            <a:endParaRPr/>
          </a:p>
        </p:txBody>
      </p:sp>
      <p:sp>
        <p:nvSpPr>
          <p:cNvPr id="65" name="Google Shape;65;p14"/>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fontScale="92500" lnSpcReduction="10000"/>
          </a:bodyPr>
          <a:lstStyle/>
          <a:p>
            <a:pPr marL="0" lvl="0" indent="0" algn="l" rtl="0">
              <a:spcBef>
                <a:spcPts val="0"/>
              </a:spcBef>
              <a:spcAft>
                <a:spcPts val="0"/>
              </a:spcAft>
              <a:buNone/>
            </a:pPr>
            <a:r>
              <a:rPr lang="en-GB"/>
              <a:t>Described as ‘enigmatic’ by Ellen Morris, the clappers are said to be the first musical instruments seen in ancient Egypt (Dadrian,2010). With their first precursors appearing as early as the 1st dynasty they became widely used from the 6th Dynasty (Morris, 2017). </a:t>
            </a:r>
            <a:endParaRPr/>
          </a:p>
          <a:p>
            <a:pPr marL="0" lvl="0" indent="0" algn="l" rtl="0">
              <a:spcBef>
                <a:spcPts val="1200"/>
              </a:spcBef>
              <a:spcAft>
                <a:spcPts val="0"/>
              </a:spcAft>
              <a:buNone/>
            </a:pPr>
            <a:r>
              <a:rPr lang="en-GB"/>
              <a:t>Clappers are long sticks of wood which are shaped into forearms with hands. Other examples can take the form of curved  forearms, human heads or even animal heads (Morris, 2017). </a:t>
            </a:r>
            <a:endParaRPr/>
          </a:p>
          <a:p>
            <a:pPr marL="0" lvl="0" indent="0" algn="l" rtl="0">
              <a:spcBef>
                <a:spcPts val="1200"/>
              </a:spcBef>
              <a:spcAft>
                <a:spcPts val="1200"/>
              </a:spcAft>
              <a:buNone/>
            </a:pPr>
            <a:r>
              <a:rPr lang="en-GB"/>
              <a:t>They were most popular during the New Kingdom period.</a:t>
            </a:r>
            <a:endParaRPr/>
          </a:p>
        </p:txBody>
      </p:sp>
      <p:pic>
        <p:nvPicPr>
          <p:cNvPr id="66" name="Google Shape;66;p14"/>
          <p:cNvPicPr preferRelativeResize="0"/>
          <p:nvPr/>
        </p:nvPicPr>
        <p:blipFill>
          <a:blip r:embed="rId3">
            <a:alphaModFix/>
          </a:blip>
          <a:stretch>
            <a:fillRect/>
          </a:stretch>
        </p:blipFill>
        <p:spPr>
          <a:xfrm>
            <a:off x="4451725" y="102175"/>
            <a:ext cx="3423848" cy="4565151"/>
          </a:xfrm>
          <a:prstGeom prst="rect">
            <a:avLst/>
          </a:prstGeom>
          <a:noFill/>
          <a:ln>
            <a:noFill/>
          </a:ln>
        </p:spPr>
      </p:pic>
      <p:sp>
        <p:nvSpPr>
          <p:cNvPr id="67" name="Google Shape;67;p14"/>
          <p:cNvSpPr txBox="1"/>
          <p:nvPr/>
        </p:nvSpPr>
        <p:spPr>
          <a:xfrm>
            <a:off x="4451725" y="4667325"/>
            <a:ext cx="35865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800">
                <a:solidFill>
                  <a:schemeClr val="dk2"/>
                </a:solidFill>
                <a:latin typeface="Playfair Display"/>
                <a:ea typeface="Playfair Display"/>
                <a:cs typeface="Playfair Display"/>
                <a:sym typeface="Playfair Display"/>
              </a:rPr>
              <a:t> Cyfarthfa castle clappers</a:t>
            </a:r>
            <a:r>
              <a:rPr lang="en-GB">
                <a:latin typeface="Playfair Display"/>
                <a:ea typeface="Playfair Display"/>
                <a:cs typeface="Playfair Display"/>
                <a:sym typeface="Playfair Display"/>
              </a:rPr>
              <a:t> </a:t>
            </a:r>
            <a:r>
              <a:rPr lang="en-GB" sz="800">
                <a:latin typeface="Playfair Display"/>
                <a:ea typeface="Playfair Display"/>
                <a:cs typeface="Playfair Display"/>
                <a:sym typeface="Playfair Display"/>
              </a:rPr>
              <a:t>(Zinn, 2021)</a:t>
            </a:r>
            <a:endParaRPr sz="800">
              <a:latin typeface="Playfair Display"/>
              <a:ea typeface="Playfair Display"/>
              <a:cs typeface="Playfair Display"/>
              <a:sym typeface="Playfair Display"/>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71"/>
        <p:cNvGrpSpPr/>
        <p:nvPr/>
      </p:nvGrpSpPr>
      <p:grpSpPr>
        <a:xfrm>
          <a:off x="0" y="0"/>
          <a:ext cx="0" cy="0"/>
          <a:chOff x="0" y="0"/>
          <a:chExt cx="0" cy="0"/>
        </a:xfrm>
      </p:grpSpPr>
      <p:sp>
        <p:nvSpPr>
          <p:cNvPr id="72" name="Google Shape;72;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Relatedness to Funerary beliefs</a:t>
            </a:r>
            <a:endParaRPr/>
          </a:p>
        </p:txBody>
      </p:sp>
      <p:sp>
        <p:nvSpPr>
          <p:cNvPr id="73" name="Google Shape;73;p15"/>
          <p:cNvSpPr txBox="1">
            <a:spLocks noGrp="1"/>
          </p:cNvSpPr>
          <p:nvPr>
            <p:ph type="body" idx="1"/>
          </p:nvPr>
        </p:nvSpPr>
        <p:spPr>
          <a:xfrm>
            <a:off x="311700" y="1234075"/>
            <a:ext cx="4650900" cy="3334800"/>
          </a:xfrm>
          <a:prstGeom prst="rect">
            <a:avLst/>
          </a:prstGeom>
        </p:spPr>
        <p:txBody>
          <a:bodyPr spcFirstLastPara="1" wrap="square" lIns="91425" tIns="91425" rIns="91425" bIns="91425" anchor="t" anchorCtr="0">
            <a:normAutofit fontScale="85000" lnSpcReduction="10000"/>
          </a:bodyPr>
          <a:lstStyle/>
          <a:p>
            <a:pPr marL="0" lvl="0" indent="0" algn="l" rtl="0">
              <a:spcBef>
                <a:spcPts val="0"/>
              </a:spcBef>
              <a:spcAft>
                <a:spcPts val="0"/>
              </a:spcAft>
              <a:buClr>
                <a:schemeClr val="dk2"/>
              </a:buClr>
              <a:buSzPct val="61111"/>
              <a:buFont typeface="Arial"/>
              <a:buNone/>
            </a:pPr>
            <a:r>
              <a:rPr lang="en-GB"/>
              <a:t>Archaeologists and scholars agree that the clappers link to Hathor, used in rituals and dances and have a link to the funerary sphere. To properly understand the link to funerary beliefs the archaeological context and a plethora of other evidence has to be considered. </a:t>
            </a:r>
            <a:endParaRPr/>
          </a:p>
          <a:p>
            <a:pPr marL="0" lvl="0" indent="0" algn="l" rtl="0">
              <a:spcBef>
                <a:spcPts val="1200"/>
              </a:spcBef>
              <a:spcAft>
                <a:spcPts val="0"/>
              </a:spcAft>
              <a:buNone/>
            </a:pPr>
            <a:r>
              <a:rPr lang="en-GB"/>
              <a:t>This tomb painting shows female dancers holding clappers and mirrors, performing the ‘Mirror dance.’ </a:t>
            </a:r>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pic>
        <p:nvPicPr>
          <p:cNvPr id="74" name="Google Shape;74;p15"/>
          <p:cNvPicPr preferRelativeResize="0"/>
          <p:nvPr/>
        </p:nvPicPr>
        <p:blipFill>
          <a:blip r:embed="rId3">
            <a:alphaModFix/>
          </a:blip>
          <a:stretch>
            <a:fillRect/>
          </a:stretch>
        </p:blipFill>
        <p:spPr>
          <a:xfrm>
            <a:off x="5115000" y="1170125"/>
            <a:ext cx="3876600" cy="2323109"/>
          </a:xfrm>
          <a:prstGeom prst="rect">
            <a:avLst/>
          </a:prstGeom>
          <a:noFill/>
          <a:ln>
            <a:noFill/>
          </a:ln>
        </p:spPr>
      </p:pic>
      <p:sp>
        <p:nvSpPr>
          <p:cNvPr id="75" name="Google Shape;75;p15"/>
          <p:cNvSpPr txBox="1"/>
          <p:nvPr/>
        </p:nvSpPr>
        <p:spPr>
          <a:xfrm>
            <a:off x="5143500" y="3536150"/>
            <a:ext cx="3787200" cy="307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800">
                <a:latin typeface="Playfair Display"/>
                <a:ea typeface="Playfair Display"/>
                <a:cs typeface="Playfair Display"/>
                <a:sym typeface="Playfair Display"/>
              </a:rPr>
              <a:t>Mirror dance, Mastaba of Mereruka, chamber A 13, Saqqara (Morris, 2017)</a:t>
            </a:r>
            <a:endParaRPr sz="800">
              <a:latin typeface="Playfair Display"/>
              <a:ea typeface="Playfair Display"/>
              <a:cs typeface="Playfair Display"/>
              <a:sym typeface="Playfair Display"/>
            </a:endParaRPr>
          </a:p>
        </p:txBody>
      </p:sp>
      <p:sp>
        <p:nvSpPr>
          <p:cNvPr id="76" name="Google Shape;76;p15"/>
          <p:cNvSpPr txBox="1"/>
          <p:nvPr/>
        </p:nvSpPr>
        <p:spPr>
          <a:xfrm>
            <a:off x="5284150" y="3927950"/>
            <a:ext cx="3566400" cy="7941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Clr>
                <a:schemeClr val="dk2"/>
              </a:buClr>
              <a:buSzPts val="1100"/>
              <a:buFont typeface="Arial"/>
              <a:buNone/>
            </a:pPr>
            <a:r>
              <a:rPr lang="en-GB" sz="1200">
                <a:solidFill>
                  <a:schemeClr val="dk2"/>
                </a:solidFill>
                <a:latin typeface="Playfair Display"/>
                <a:ea typeface="Playfair Display"/>
                <a:cs typeface="Playfair Display"/>
                <a:sym typeface="Playfair Display"/>
              </a:rPr>
              <a:t>‘On being beaten, flesh to (against) flesh, the mistress she says her beautiful name to/of the Lady Hathor’ </a:t>
            </a:r>
            <a:endParaRPr>
              <a:latin typeface="Playfair Display"/>
              <a:ea typeface="Playfair Display"/>
              <a:cs typeface="Playfair Display"/>
              <a:sym typeface="Playfair Displa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80"/>
        <p:cNvGrpSpPr/>
        <p:nvPr/>
      </p:nvGrpSpPr>
      <p:grpSpPr>
        <a:xfrm>
          <a:off x="0" y="0"/>
          <a:ext cx="0" cy="0"/>
          <a:chOff x="0" y="0"/>
          <a:chExt cx="0" cy="0"/>
        </a:xfrm>
      </p:grpSpPr>
      <p:sp>
        <p:nvSpPr>
          <p:cNvPr id="81" name="Google Shape;81;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Clappers and their links to Hathor</a:t>
            </a:r>
            <a:endParaRPr/>
          </a:p>
        </p:txBody>
      </p:sp>
      <p:sp>
        <p:nvSpPr>
          <p:cNvPr id="82" name="Google Shape;82;p16"/>
          <p:cNvSpPr txBox="1">
            <a:spLocks noGrp="1"/>
          </p:cNvSpPr>
          <p:nvPr>
            <p:ph type="body" idx="1"/>
          </p:nvPr>
        </p:nvSpPr>
        <p:spPr>
          <a:xfrm>
            <a:off x="311700" y="1017725"/>
            <a:ext cx="6589800" cy="333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358"/>
              <a:buNone/>
            </a:pPr>
            <a:r>
              <a:rPr lang="en-GB" sz="985"/>
              <a:t>Our clappers are plain and unembellished, however the more elaborate clappers sometimes have iconography of Hathor. Hathor had many names and titles within the religion of Ancient Egypt but Hathor was linked ‘Sekhmet’ the destroyer of men (Hill, 2008).</a:t>
            </a:r>
            <a:endParaRPr sz="985"/>
          </a:p>
          <a:p>
            <a:pPr marL="0" lvl="0" indent="0" algn="l" rtl="0">
              <a:spcBef>
                <a:spcPts val="1200"/>
              </a:spcBef>
              <a:spcAft>
                <a:spcPts val="0"/>
              </a:spcAft>
              <a:buClr>
                <a:schemeClr val="dk2"/>
              </a:buClr>
              <a:buSzPts val="358"/>
              <a:buFont typeface="Arial"/>
              <a:buNone/>
            </a:pPr>
            <a:r>
              <a:rPr lang="en-GB" sz="985"/>
              <a:t>There are many other links between clappers and Hathor myths which give the clappers relevance in funerary beliefs of ancient Egypt. These are:</a:t>
            </a:r>
            <a:endParaRPr sz="985"/>
          </a:p>
          <a:p>
            <a:pPr marL="0" lvl="0" indent="0" algn="l" rtl="0">
              <a:spcBef>
                <a:spcPts val="1200"/>
              </a:spcBef>
              <a:spcAft>
                <a:spcPts val="0"/>
              </a:spcAft>
              <a:buSzPts val="358"/>
              <a:buNone/>
            </a:pPr>
            <a:r>
              <a:rPr lang="en-GB" sz="985"/>
              <a:t>Helping the dead through the afterlife ( Wood, 2014).</a:t>
            </a:r>
            <a:endParaRPr sz="985"/>
          </a:p>
          <a:p>
            <a:pPr marL="0" lvl="0" indent="0" algn="l" rtl="0">
              <a:spcBef>
                <a:spcPts val="1200"/>
              </a:spcBef>
              <a:spcAft>
                <a:spcPts val="0"/>
              </a:spcAft>
              <a:buSzPts val="358"/>
              <a:buNone/>
            </a:pPr>
            <a:r>
              <a:rPr lang="en-GB" sz="985"/>
              <a:t>Gave water to the deceased from a Sycamore tree (Hill, 2008).</a:t>
            </a:r>
            <a:endParaRPr sz="985"/>
          </a:p>
          <a:p>
            <a:pPr marL="0" lvl="0" indent="0" algn="l" rtl="0">
              <a:spcBef>
                <a:spcPts val="1200"/>
              </a:spcBef>
              <a:spcAft>
                <a:spcPts val="0"/>
              </a:spcAft>
              <a:buSzPts val="358"/>
              <a:buNone/>
            </a:pPr>
            <a:r>
              <a:rPr lang="en-GB" sz="985"/>
              <a:t>Women wanted to be Hathor as men wanted to be Osiris (Britannica, 2020).</a:t>
            </a:r>
            <a:endParaRPr sz="985"/>
          </a:p>
          <a:p>
            <a:pPr marL="0" lvl="0" indent="0" algn="l" rtl="0">
              <a:spcBef>
                <a:spcPts val="1200"/>
              </a:spcBef>
              <a:spcAft>
                <a:spcPts val="0"/>
              </a:spcAft>
              <a:buSzPts val="358"/>
              <a:buNone/>
            </a:pPr>
            <a:r>
              <a:rPr lang="en-GB" sz="985"/>
              <a:t>She was Goddess of music and dance whos ritual possibly could have been in death and funerary processions (Hill, 2008).</a:t>
            </a:r>
            <a:endParaRPr sz="985"/>
          </a:p>
          <a:p>
            <a:pPr marL="0" lvl="0" indent="0" algn="l" rtl="0">
              <a:spcBef>
                <a:spcPts val="1200"/>
              </a:spcBef>
              <a:spcAft>
                <a:spcPts val="0"/>
              </a:spcAft>
              <a:buSzPts val="358"/>
              <a:buNone/>
            </a:pPr>
            <a:r>
              <a:rPr lang="en-GB" sz="985"/>
              <a:t>Seven Hathors could tell future and fate and death - also questioned dead as traveled land of the dead (Egyptian myths.net,2020).</a:t>
            </a:r>
            <a:endParaRPr sz="985"/>
          </a:p>
          <a:p>
            <a:pPr marL="0" lvl="0" indent="0" algn="l" rtl="0">
              <a:spcBef>
                <a:spcPts val="1200"/>
              </a:spcBef>
              <a:spcAft>
                <a:spcPts val="0"/>
              </a:spcAft>
              <a:buSzPts val="358"/>
              <a:buNone/>
            </a:pPr>
            <a:r>
              <a:rPr lang="en-GB" sz="985"/>
              <a:t>She was the goddess of death in Thebes (Hill, 2008).</a:t>
            </a:r>
            <a:endParaRPr sz="985"/>
          </a:p>
          <a:p>
            <a:pPr marL="0" lvl="0" indent="0" algn="l" rtl="0">
              <a:spcBef>
                <a:spcPts val="1200"/>
              </a:spcBef>
              <a:spcAft>
                <a:spcPts val="0"/>
              </a:spcAft>
              <a:buClr>
                <a:schemeClr val="dk2"/>
              </a:buClr>
              <a:buSzPts val="358"/>
              <a:buFont typeface="Arial"/>
              <a:buNone/>
            </a:pPr>
            <a:r>
              <a:rPr lang="en-GB" sz="985"/>
              <a:t>Hathor was known as the Hand of Atum which may be represented symbolically in the clappers</a:t>
            </a:r>
            <a:endParaRPr sz="985"/>
          </a:p>
          <a:p>
            <a:pPr marL="0" lvl="0" indent="0" algn="l" rtl="0">
              <a:spcBef>
                <a:spcPts val="1200"/>
              </a:spcBef>
              <a:spcAft>
                <a:spcPts val="0"/>
              </a:spcAft>
              <a:buClr>
                <a:schemeClr val="dk2"/>
              </a:buClr>
              <a:buSzPts val="358"/>
              <a:buFont typeface="Arial"/>
              <a:buNone/>
            </a:pPr>
            <a:r>
              <a:rPr lang="en-GB" sz="985"/>
              <a:t>Goddess of fertility in Dendera (Her cult centre) ( Brooklyn Museum,2020).</a:t>
            </a:r>
            <a:endParaRPr sz="985"/>
          </a:p>
          <a:p>
            <a:pPr marL="0" lvl="0" indent="0" algn="l" rtl="0">
              <a:spcBef>
                <a:spcPts val="1200"/>
              </a:spcBef>
              <a:spcAft>
                <a:spcPts val="0"/>
              </a:spcAft>
              <a:buClr>
                <a:schemeClr val="dk2"/>
              </a:buClr>
              <a:buSzPts val="358"/>
              <a:buFont typeface="Arial"/>
              <a:buNone/>
            </a:pPr>
            <a:endParaRPr sz="985"/>
          </a:p>
          <a:p>
            <a:pPr marL="0" lvl="0" indent="0" algn="l" rtl="0">
              <a:spcBef>
                <a:spcPts val="1200"/>
              </a:spcBef>
              <a:spcAft>
                <a:spcPts val="0"/>
              </a:spcAft>
              <a:buSzPts val="358"/>
              <a:buNone/>
            </a:pPr>
            <a:r>
              <a:rPr lang="en-GB" sz="985"/>
              <a:t> </a:t>
            </a:r>
            <a:endParaRPr sz="985"/>
          </a:p>
          <a:p>
            <a:pPr marL="0" lvl="0" indent="0" algn="l" rtl="0">
              <a:spcBef>
                <a:spcPts val="1200"/>
              </a:spcBef>
              <a:spcAft>
                <a:spcPts val="1200"/>
              </a:spcAft>
              <a:buSzPts val="358"/>
              <a:buNone/>
            </a:pPr>
            <a:endParaRPr sz="985"/>
          </a:p>
        </p:txBody>
      </p:sp>
      <p:pic>
        <p:nvPicPr>
          <p:cNvPr id="83" name="Google Shape;83;p16"/>
          <p:cNvPicPr preferRelativeResize="0"/>
          <p:nvPr/>
        </p:nvPicPr>
        <p:blipFill>
          <a:blip r:embed="rId3">
            <a:alphaModFix/>
          </a:blip>
          <a:stretch>
            <a:fillRect/>
          </a:stretch>
        </p:blipFill>
        <p:spPr>
          <a:xfrm>
            <a:off x="7118300" y="120550"/>
            <a:ext cx="1960176" cy="4621124"/>
          </a:xfrm>
          <a:prstGeom prst="rect">
            <a:avLst/>
          </a:prstGeom>
          <a:noFill/>
          <a:ln>
            <a:noFill/>
          </a:ln>
        </p:spPr>
      </p:pic>
      <p:sp>
        <p:nvSpPr>
          <p:cNvPr id="84" name="Google Shape;84;p16"/>
          <p:cNvSpPr txBox="1"/>
          <p:nvPr/>
        </p:nvSpPr>
        <p:spPr>
          <a:xfrm>
            <a:off x="7383725" y="4852175"/>
            <a:ext cx="1527000" cy="323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900">
                <a:latin typeface="Playfair Display"/>
                <a:ea typeface="Playfair Display"/>
                <a:cs typeface="Playfair Display"/>
                <a:sym typeface="Playfair Display"/>
              </a:rPr>
              <a:t>Hathor (Wikipedia, 2020)</a:t>
            </a:r>
            <a:endParaRPr sz="900">
              <a:latin typeface="Playfair Display"/>
              <a:ea typeface="Playfair Display"/>
              <a:cs typeface="Playfair Display"/>
              <a:sym typeface="Playfair Display"/>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88"/>
        <p:cNvGrpSpPr/>
        <p:nvPr/>
      </p:nvGrpSpPr>
      <p:grpSpPr>
        <a:xfrm>
          <a:off x="0" y="0"/>
          <a:ext cx="0" cy="0"/>
          <a:chOff x="0" y="0"/>
          <a:chExt cx="0" cy="0"/>
        </a:xfrm>
      </p:grpSpPr>
      <p:sp>
        <p:nvSpPr>
          <p:cNvPr id="89" name="Google Shape;89;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Clappers and Rebirth</a:t>
            </a:r>
            <a:endParaRPr/>
          </a:p>
        </p:txBody>
      </p:sp>
      <p:sp>
        <p:nvSpPr>
          <p:cNvPr id="90" name="Google Shape;90;p17"/>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fontScale="85000" lnSpcReduction="10000"/>
          </a:bodyPr>
          <a:lstStyle/>
          <a:p>
            <a:pPr marL="0" lvl="0" indent="0" algn="l" rtl="0">
              <a:spcBef>
                <a:spcPts val="0"/>
              </a:spcBef>
              <a:spcAft>
                <a:spcPts val="0"/>
              </a:spcAft>
              <a:buNone/>
            </a:pPr>
            <a:r>
              <a:rPr lang="en-GB"/>
              <a:t>Due to the connotations of rebirth which surround clappers they are seen as a funerary artifact as rebirth and new life are key components of the ancient Egyptians belief in the afterlife.</a:t>
            </a:r>
            <a:endParaRPr/>
          </a:p>
          <a:p>
            <a:pPr marL="0" lvl="0" indent="0" algn="l" rtl="0">
              <a:spcBef>
                <a:spcPts val="1200"/>
              </a:spcBef>
              <a:spcAft>
                <a:spcPts val="0"/>
              </a:spcAft>
              <a:buNone/>
            </a:pPr>
            <a:r>
              <a:rPr lang="en-GB"/>
              <a:t>In the second intermediate period clappers were buried with statues of Bes/Beset who was the protector of women, children and childbirth (Morris, 2017).</a:t>
            </a:r>
            <a:endParaRPr/>
          </a:p>
          <a:p>
            <a:pPr marL="0" lvl="0" indent="0" algn="l" rtl="0">
              <a:spcBef>
                <a:spcPts val="1200"/>
              </a:spcBef>
              <a:spcAft>
                <a:spcPts val="0"/>
              </a:spcAft>
              <a:buNone/>
            </a:pPr>
            <a:r>
              <a:rPr lang="en-GB"/>
              <a:t>Clappers are also believed to be played in birthing chambers (To honour Hathor) (Morris, 2017, Ruiz, 2001).</a:t>
            </a:r>
            <a:endParaRPr/>
          </a:p>
          <a:p>
            <a:pPr marL="0" lvl="0" indent="0" algn="l" rtl="0">
              <a:spcBef>
                <a:spcPts val="1200"/>
              </a:spcBef>
              <a:spcAft>
                <a:spcPts val="0"/>
              </a:spcAft>
              <a:buNone/>
            </a:pPr>
            <a:r>
              <a:rPr lang="en-GB"/>
              <a:t>Other examples of clappers are made of hippo ivory. This links to rebirth due to hippos disappearing underwater then resurfacing (The Met,N.d.).</a:t>
            </a:r>
            <a:endParaRPr/>
          </a:p>
          <a:p>
            <a:pPr marL="0" lvl="0" indent="0" algn="l" rtl="0">
              <a:spcBef>
                <a:spcPts val="1200"/>
              </a:spcBef>
              <a:spcAft>
                <a:spcPts val="1200"/>
              </a:spcAft>
              <a:buNone/>
            </a:pPr>
            <a:r>
              <a:rPr lang="en-GB"/>
              <a:t>Some other clappers which have been discovered are curved - Does this link to apotropaic wands? </a:t>
            </a:r>
            <a:endParaRPr/>
          </a:p>
        </p:txBody>
      </p:sp>
      <p:pic>
        <p:nvPicPr>
          <p:cNvPr id="91" name="Google Shape;91;p17"/>
          <p:cNvPicPr preferRelativeResize="0"/>
          <p:nvPr/>
        </p:nvPicPr>
        <p:blipFill rotWithShape="1">
          <a:blip r:embed="rId3">
            <a:alphaModFix/>
          </a:blip>
          <a:srcRect t="28437" b="24528"/>
          <a:stretch/>
        </p:blipFill>
        <p:spPr>
          <a:xfrm>
            <a:off x="6872700" y="2"/>
            <a:ext cx="1959591" cy="1230249"/>
          </a:xfrm>
          <a:prstGeom prst="rect">
            <a:avLst/>
          </a:prstGeom>
          <a:noFill/>
          <a:ln>
            <a:noFill/>
          </a:ln>
        </p:spPr>
      </p:pic>
      <p:sp>
        <p:nvSpPr>
          <p:cNvPr id="92" name="Google Shape;92;p17"/>
          <p:cNvSpPr txBox="1"/>
          <p:nvPr/>
        </p:nvSpPr>
        <p:spPr>
          <a:xfrm>
            <a:off x="6872700" y="1149875"/>
            <a:ext cx="33534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800">
                <a:latin typeface="Playfair Display"/>
                <a:ea typeface="Playfair Display"/>
                <a:cs typeface="Playfair Display"/>
                <a:sym typeface="Playfair Display"/>
              </a:rPr>
              <a:t>‘William’ Hippopotamus (The Met, 2020).</a:t>
            </a:r>
            <a:r>
              <a:rPr lang="en-GB" sz="1000">
                <a:latin typeface="Playfair Display"/>
                <a:ea typeface="Playfair Display"/>
                <a:cs typeface="Playfair Display"/>
                <a:sym typeface="Playfair Display"/>
              </a:rPr>
              <a:t> </a:t>
            </a:r>
            <a:endParaRPr sz="1000">
              <a:latin typeface="Playfair Display"/>
              <a:ea typeface="Playfair Display"/>
              <a:cs typeface="Playfair Display"/>
              <a:sym typeface="Playfair Display"/>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pic>
        <p:nvPicPr>
          <p:cNvPr id="97" name="Google Shape;97;p18"/>
          <p:cNvPicPr preferRelativeResize="0"/>
          <p:nvPr/>
        </p:nvPicPr>
        <p:blipFill>
          <a:blip r:embed="rId3">
            <a:alphaModFix/>
          </a:blip>
          <a:stretch>
            <a:fillRect/>
          </a:stretch>
        </p:blipFill>
        <p:spPr>
          <a:xfrm>
            <a:off x="-1" y="0"/>
            <a:ext cx="9144000" cy="5143499"/>
          </a:xfrm>
          <a:prstGeom prst="rect">
            <a:avLst/>
          </a:prstGeom>
          <a:noFill/>
          <a:ln>
            <a:noFill/>
          </a:ln>
        </p:spPr>
      </p:pic>
      <p:sp>
        <p:nvSpPr>
          <p:cNvPr id="98" name="Google Shape;98;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Where the clappers have been found</a:t>
            </a:r>
            <a:endParaRPr/>
          </a:p>
        </p:txBody>
      </p:sp>
      <p:sp>
        <p:nvSpPr>
          <p:cNvPr id="99" name="Google Shape;99;p18"/>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Autofit/>
          </a:bodyPr>
          <a:lstStyle/>
          <a:p>
            <a:pPr marL="0" lvl="0" indent="0" algn="l" rtl="0">
              <a:lnSpc>
                <a:spcPct val="95000"/>
              </a:lnSpc>
              <a:spcBef>
                <a:spcPts val="0"/>
              </a:spcBef>
              <a:spcAft>
                <a:spcPts val="0"/>
              </a:spcAft>
              <a:buNone/>
            </a:pPr>
            <a:r>
              <a:rPr lang="en-GB" sz="1900">
                <a:solidFill>
                  <a:srgbClr val="000000"/>
                </a:solidFill>
                <a:highlight>
                  <a:srgbClr val="FFFFFF"/>
                </a:highlight>
              </a:rPr>
              <a:t>Clappers were found in many tombs most notably Tutankhamun's (Dadrian,2010). They were also found in tombs in cities linked to the cult of dead kings, Abydos, Thebes and Lisht (Morris, 2017).</a:t>
            </a:r>
            <a:endParaRPr sz="1900">
              <a:solidFill>
                <a:srgbClr val="000000"/>
              </a:solidFill>
              <a:highlight>
                <a:srgbClr val="FFFFFF"/>
              </a:highlight>
            </a:endParaRPr>
          </a:p>
          <a:p>
            <a:pPr marL="0" lvl="0" indent="0" algn="l" rtl="0">
              <a:lnSpc>
                <a:spcPct val="95000"/>
              </a:lnSpc>
              <a:spcBef>
                <a:spcPts val="1200"/>
              </a:spcBef>
              <a:spcAft>
                <a:spcPts val="0"/>
              </a:spcAft>
              <a:buClr>
                <a:schemeClr val="dk2"/>
              </a:buClr>
              <a:buSzPts val="1100"/>
              <a:buFont typeface="Arial"/>
              <a:buNone/>
            </a:pPr>
            <a:r>
              <a:rPr lang="en-GB" sz="1900">
                <a:highlight>
                  <a:schemeClr val="lt1"/>
                </a:highlight>
              </a:rPr>
              <a:t>From the second intermediate and New Kingdom periods clappers were found in tombs and two temples (Morris, 2017).</a:t>
            </a:r>
            <a:endParaRPr sz="1900">
              <a:solidFill>
                <a:srgbClr val="000000"/>
              </a:solidFill>
              <a:highlight>
                <a:srgbClr val="FFFFFF"/>
              </a:highlight>
            </a:endParaRPr>
          </a:p>
          <a:p>
            <a:pPr marL="0" lvl="0" indent="0" algn="l" rtl="0">
              <a:lnSpc>
                <a:spcPct val="95000"/>
              </a:lnSpc>
              <a:spcBef>
                <a:spcPts val="1200"/>
              </a:spcBef>
              <a:spcAft>
                <a:spcPts val="0"/>
              </a:spcAft>
              <a:buNone/>
            </a:pPr>
            <a:r>
              <a:rPr lang="en-GB" sz="1900">
                <a:solidFill>
                  <a:srgbClr val="000000"/>
                </a:solidFill>
                <a:highlight>
                  <a:srgbClr val="FFFFFF"/>
                </a:highlight>
              </a:rPr>
              <a:t>Clappers were also found in tombs with other instruments (Louvre, 2020). </a:t>
            </a:r>
            <a:endParaRPr sz="1900">
              <a:solidFill>
                <a:srgbClr val="000000"/>
              </a:solidFill>
              <a:highlight>
                <a:srgbClr val="FFFFFF"/>
              </a:highlight>
            </a:endParaRPr>
          </a:p>
          <a:p>
            <a:pPr marL="0" lvl="0" indent="0" algn="l" rtl="0">
              <a:lnSpc>
                <a:spcPct val="95000"/>
              </a:lnSpc>
              <a:spcBef>
                <a:spcPts val="1200"/>
              </a:spcBef>
              <a:spcAft>
                <a:spcPts val="0"/>
              </a:spcAft>
              <a:buNone/>
            </a:pPr>
            <a:r>
              <a:rPr lang="en-GB" sz="1900">
                <a:highlight>
                  <a:srgbClr val="FFFFFF"/>
                </a:highlight>
              </a:rPr>
              <a:t>Images of the clappers have been found inside tombs and in pyramid texts showing various ritual dances such as the mirror dance (Morris, 2017).</a:t>
            </a:r>
            <a:endParaRPr sz="1900">
              <a:highlight>
                <a:srgbClr val="FFFFFF"/>
              </a:highlight>
            </a:endParaRPr>
          </a:p>
          <a:p>
            <a:pPr marL="0" lvl="0" indent="0" algn="l" rtl="0">
              <a:lnSpc>
                <a:spcPct val="95000"/>
              </a:lnSpc>
              <a:spcBef>
                <a:spcPts val="1200"/>
              </a:spcBef>
              <a:spcAft>
                <a:spcPts val="0"/>
              </a:spcAft>
              <a:buNone/>
            </a:pPr>
            <a:endParaRPr sz="1900">
              <a:solidFill>
                <a:srgbClr val="000000"/>
              </a:solidFill>
              <a:highlight>
                <a:srgbClr val="FFFFFF"/>
              </a:highlight>
            </a:endParaRPr>
          </a:p>
          <a:p>
            <a:pPr marL="0" lvl="0" indent="0" algn="l" rtl="0">
              <a:lnSpc>
                <a:spcPct val="95000"/>
              </a:lnSpc>
              <a:spcBef>
                <a:spcPts val="1200"/>
              </a:spcBef>
              <a:spcAft>
                <a:spcPts val="1200"/>
              </a:spcAft>
              <a:buNone/>
            </a:pPr>
            <a:endParaRPr sz="1900"/>
          </a:p>
        </p:txBody>
      </p:sp>
      <p:sp>
        <p:nvSpPr>
          <p:cNvPr id="100" name="Google Shape;100;p18"/>
          <p:cNvSpPr txBox="1"/>
          <p:nvPr/>
        </p:nvSpPr>
        <p:spPr>
          <a:xfrm>
            <a:off x="5605600" y="4852175"/>
            <a:ext cx="3226800" cy="354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100">
                <a:highlight>
                  <a:srgbClr val="FFFFFF"/>
                </a:highlight>
                <a:latin typeface="Playfair Display"/>
                <a:ea typeface="Playfair Display"/>
                <a:cs typeface="Playfair Display"/>
                <a:sym typeface="Playfair Display"/>
              </a:rPr>
              <a:t>Tutankhamun's tomb (Egyptian streets, 2015).</a:t>
            </a:r>
            <a:endParaRPr sz="1100">
              <a:highlight>
                <a:srgbClr val="FFFFFF"/>
              </a:highlight>
              <a:latin typeface="Playfair Display"/>
              <a:ea typeface="Playfair Display"/>
              <a:cs typeface="Playfair Display"/>
              <a:sym typeface="Playfair Display"/>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104"/>
        <p:cNvGrpSpPr/>
        <p:nvPr/>
      </p:nvGrpSpPr>
      <p:grpSpPr>
        <a:xfrm>
          <a:off x="0" y="0"/>
          <a:ext cx="0" cy="0"/>
          <a:chOff x="0" y="0"/>
          <a:chExt cx="0" cy="0"/>
        </a:xfrm>
      </p:grpSpPr>
      <p:sp>
        <p:nvSpPr>
          <p:cNvPr id="105" name="Google Shape;105;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Music is sacred as well as secular</a:t>
            </a:r>
            <a:endParaRPr/>
          </a:p>
        </p:txBody>
      </p:sp>
      <p:sp>
        <p:nvSpPr>
          <p:cNvPr id="106" name="Google Shape;106;p19"/>
          <p:cNvSpPr txBox="1">
            <a:spLocks noGrp="1"/>
          </p:cNvSpPr>
          <p:nvPr>
            <p:ph type="body" idx="1"/>
          </p:nvPr>
        </p:nvSpPr>
        <p:spPr>
          <a:xfrm>
            <a:off x="311700" y="1234075"/>
            <a:ext cx="5544900" cy="3334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Music was not just played for fun, it was included in many rituals and important festivals (Tahya Ceremonial Systrum, N.d, Morris, 2017).</a:t>
            </a:r>
            <a:endParaRPr/>
          </a:p>
          <a:p>
            <a:pPr marL="0" lvl="0" indent="0" algn="l" rtl="0">
              <a:spcBef>
                <a:spcPts val="1200"/>
              </a:spcBef>
              <a:spcAft>
                <a:spcPts val="0"/>
              </a:spcAft>
              <a:buNone/>
            </a:pPr>
            <a:r>
              <a:rPr lang="en-GB"/>
              <a:t>Furthermore, It is believed that clappers may have been used to drive away evil and hostile spirits (Tahya Ceremonial Systrum, N.d).</a:t>
            </a:r>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sp>
        <p:nvSpPr>
          <p:cNvPr id="107" name="Google Shape;107;p19"/>
          <p:cNvSpPr txBox="1"/>
          <p:nvPr/>
        </p:nvSpPr>
        <p:spPr>
          <a:xfrm>
            <a:off x="6077775" y="4621125"/>
            <a:ext cx="2803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Playfair Display"/>
                <a:ea typeface="Playfair Display"/>
                <a:cs typeface="Playfair Display"/>
                <a:sym typeface="Playfair Display"/>
              </a:rPr>
              <a:t>Ivory clappers (Louvre, 2020)</a:t>
            </a:r>
            <a:endParaRPr>
              <a:latin typeface="Playfair Display"/>
              <a:ea typeface="Playfair Display"/>
              <a:cs typeface="Playfair Display"/>
              <a:sym typeface="Playfair Display"/>
            </a:endParaRPr>
          </a:p>
        </p:txBody>
      </p:sp>
      <p:pic>
        <p:nvPicPr>
          <p:cNvPr id="108" name="Google Shape;108;p19"/>
          <p:cNvPicPr preferRelativeResize="0"/>
          <p:nvPr/>
        </p:nvPicPr>
        <p:blipFill>
          <a:blip r:embed="rId3">
            <a:alphaModFix/>
          </a:blip>
          <a:stretch>
            <a:fillRect/>
          </a:stretch>
        </p:blipFill>
        <p:spPr>
          <a:xfrm>
            <a:off x="6119500" y="1170125"/>
            <a:ext cx="2467507" cy="3298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112"/>
        <p:cNvGrpSpPr/>
        <p:nvPr/>
      </p:nvGrpSpPr>
      <p:grpSpPr>
        <a:xfrm>
          <a:off x="0" y="0"/>
          <a:ext cx="0" cy="0"/>
          <a:chOff x="0" y="0"/>
          <a:chExt cx="0" cy="0"/>
        </a:xfrm>
      </p:grpSpPr>
      <p:sp>
        <p:nvSpPr>
          <p:cNvPr id="113" name="Google Shape;113;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Issues</a:t>
            </a:r>
            <a:endParaRPr/>
          </a:p>
        </p:txBody>
      </p:sp>
      <p:sp>
        <p:nvSpPr>
          <p:cNvPr id="114" name="Google Shape;114;p20"/>
          <p:cNvSpPr txBox="1">
            <a:spLocks noGrp="1"/>
          </p:cNvSpPr>
          <p:nvPr>
            <p:ph type="body" idx="1"/>
          </p:nvPr>
        </p:nvSpPr>
        <p:spPr>
          <a:xfrm>
            <a:off x="311700" y="1234075"/>
            <a:ext cx="6650100" cy="3334800"/>
          </a:xfrm>
          <a:prstGeom prst="rect">
            <a:avLst/>
          </a:prstGeom>
        </p:spPr>
        <p:txBody>
          <a:bodyPr spcFirstLastPara="1" wrap="square" lIns="91425" tIns="91425" rIns="91425" bIns="91425" anchor="t" anchorCtr="0">
            <a:normAutofit fontScale="77500" lnSpcReduction="10000"/>
          </a:bodyPr>
          <a:lstStyle/>
          <a:p>
            <a:pPr marL="0" lvl="0" indent="0" algn="l" rtl="0">
              <a:spcBef>
                <a:spcPts val="0"/>
              </a:spcBef>
              <a:spcAft>
                <a:spcPts val="0"/>
              </a:spcAft>
              <a:buNone/>
            </a:pPr>
            <a:r>
              <a:rPr lang="en-GB"/>
              <a:t>There are many issues when it comes to stating the relevance of clappers in the ancient Egyptian funerary sphere. </a:t>
            </a:r>
            <a:endParaRPr/>
          </a:p>
          <a:p>
            <a:pPr marL="0" lvl="0" indent="0" algn="l" rtl="0">
              <a:spcBef>
                <a:spcPts val="1200"/>
              </a:spcBef>
              <a:spcAft>
                <a:spcPts val="0"/>
              </a:spcAft>
              <a:buNone/>
            </a:pPr>
            <a:r>
              <a:rPr lang="en-GB"/>
              <a:t>It is difficult to tell difference between everyday and ritual items (Louvre, 2021).</a:t>
            </a:r>
            <a:endParaRPr/>
          </a:p>
          <a:p>
            <a:pPr marL="0" lvl="0" indent="0" algn="l" rtl="0">
              <a:spcBef>
                <a:spcPts val="1200"/>
              </a:spcBef>
              <a:spcAft>
                <a:spcPts val="0"/>
              </a:spcAft>
              <a:buNone/>
            </a:pPr>
            <a:r>
              <a:rPr lang="en-GB"/>
              <a:t>The meanings have been lost.</a:t>
            </a:r>
            <a:endParaRPr/>
          </a:p>
          <a:p>
            <a:pPr marL="0" lvl="0" indent="0" algn="l" rtl="0">
              <a:spcBef>
                <a:spcPts val="1200"/>
              </a:spcBef>
              <a:spcAft>
                <a:spcPts val="0"/>
              </a:spcAft>
              <a:buNone/>
            </a:pPr>
            <a:r>
              <a:rPr lang="en-GB"/>
              <a:t>Today the sound or rhythm are unknown so there is uncertainty of the precise use or how to play the tunes accurately as the ancient Egyptians had no form of musical notation (Louvre, 2020).</a:t>
            </a:r>
            <a:endParaRPr/>
          </a:p>
          <a:p>
            <a:pPr marL="0" lvl="0" indent="0" algn="l" rtl="0">
              <a:spcBef>
                <a:spcPts val="1200"/>
              </a:spcBef>
              <a:spcAft>
                <a:spcPts val="0"/>
              </a:spcAft>
              <a:buClr>
                <a:schemeClr val="dk2"/>
              </a:buClr>
              <a:buSzPct val="61111"/>
              <a:buFont typeface="Arial"/>
              <a:buNone/>
            </a:pPr>
            <a:r>
              <a:rPr lang="en-GB"/>
              <a:t>Finally, there is a lack of archaeological context with some, especially with the pair at university (Louvre, 2020).</a:t>
            </a:r>
            <a:endParaRPr/>
          </a:p>
          <a:p>
            <a:pPr marL="0" lvl="0" indent="0" algn="l" rtl="0">
              <a:spcBef>
                <a:spcPts val="1200"/>
              </a:spcBef>
              <a:spcAft>
                <a:spcPts val="1200"/>
              </a:spcAft>
              <a:buNone/>
            </a:pPr>
            <a:endParaRPr/>
          </a:p>
        </p:txBody>
      </p:sp>
      <p:pic>
        <p:nvPicPr>
          <p:cNvPr id="115" name="Google Shape;115;p20"/>
          <p:cNvPicPr preferRelativeResize="0"/>
          <p:nvPr/>
        </p:nvPicPr>
        <p:blipFill>
          <a:blip r:embed="rId3">
            <a:alphaModFix/>
          </a:blip>
          <a:stretch>
            <a:fillRect/>
          </a:stretch>
        </p:blipFill>
        <p:spPr>
          <a:xfrm>
            <a:off x="6961797" y="1325600"/>
            <a:ext cx="1975025" cy="2642525"/>
          </a:xfrm>
          <a:prstGeom prst="rect">
            <a:avLst/>
          </a:prstGeom>
          <a:noFill/>
          <a:ln>
            <a:noFill/>
          </a:ln>
        </p:spPr>
      </p:pic>
      <p:sp>
        <p:nvSpPr>
          <p:cNvPr id="116" name="Google Shape;116;p20"/>
          <p:cNvSpPr txBox="1"/>
          <p:nvPr/>
        </p:nvSpPr>
        <p:spPr>
          <a:xfrm>
            <a:off x="6961800" y="3968125"/>
            <a:ext cx="1870500" cy="492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000">
                <a:latin typeface="Playfair Display"/>
                <a:ea typeface="Playfair Display"/>
                <a:cs typeface="Playfair Display"/>
                <a:sym typeface="Playfair Display"/>
              </a:rPr>
              <a:t>Decorated ivory clappers (Brooklyn Museum, 2020 )</a:t>
            </a:r>
            <a:endParaRPr sz="1000">
              <a:latin typeface="Playfair Display"/>
              <a:ea typeface="Playfair Display"/>
              <a:cs typeface="Playfair Display"/>
              <a:sym typeface="Playfair Display"/>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120"/>
        <p:cNvGrpSpPr/>
        <p:nvPr/>
      </p:nvGrpSpPr>
      <p:grpSpPr>
        <a:xfrm>
          <a:off x="0" y="0"/>
          <a:ext cx="0" cy="0"/>
          <a:chOff x="0" y="0"/>
          <a:chExt cx="0" cy="0"/>
        </a:xfrm>
      </p:grpSpPr>
      <p:sp>
        <p:nvSpPr>
          <p:cNvPr id="121" name="Google Shape;121;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Conclusion</a:t>
            </a:r>
            <a:endParaRPr/>
          </a:p>
        </p:txBody>
      </p:sp>
      <p:sp>
        <p:nvSpPr>
          <p:cNvPr id="122" name="Google Shape;122;p21"/>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Overall, clappers can be seen as connected to the funerary beliefs of ancient Egypt through the association with Hathor and the fact that some have been found in tombs. Lack of evidence and provenance, especially with the pair which are at the university, leads to speculation about the precise connection.</a:t>
            </a:r>
            <a:endParaRPr/>
          </a:p>
          <a:p>
            <a:pPr marL="0" lvl="0" indent="0" algn="l" rtl="0">
              <a:spcBef>
                <a:spcPts val="1200"/>
              </a:spcBef>
              <a:spcAft>
                <a:spcPts val="1200"/>
              </a:spcAft>
              <a:buNone/>
            </a:pPr>
            <a:r>
              <a:rPr lang="en-GB"/>
              <a:t> The clappers were definitely part of Egyptian life as they can be seen in texts and on vases (Louvre, 2020) but the exact usages and social and religious meaning of the objects has been lost to history. Their usage can be placed within the funerary sphere but to what extent will never be known.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126"/>
        <p:cNvGrpSpPr/>
        <p:nvPr/>
      </p:nvGrpSpPr>
      <p:grpSpPr>
        <a:xfrm>
          <a:off x="0" y="0"/>
          <a:ext cx="0" cy="0"/>
          <a:chOff x="0" y="0"/>
          <a:chExt cx="0" cy="0"/>
        </a:xfrm>
      </p:grpSpPr>
      <p:sp>
        <p:nvSpPr>
          <p:cNvPr id="127" name="Google Shape;127;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 List</a:t>
            </a:r>
            <a:endParaRPr/>
          </a:p>
        </p:txBody>
      </p:sp>
      <p:sp>
        <p:nvSpPr>
          <p:cNvPr id="128" name="Google Shape;128;p22"/>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Autofit/>
          </a:bodyPr>
          <a:lstStyle/>
          <a:p>
            <a:pPr marL="0" lvl="0" indent="0" algn="l" rtl="0">
              <a:lnSpc>
                <a:spcPct val="95000"/>
              </a:lnSpc>
              <a:spcBef>
                <a:spcPts val="0"/>
              </a:spcBef>
              <a:spcAft>
                <a:spcPts val="0"/>
              </a:spcAft>
              <a:buSzPts val="275"/>
              <a:buNone/>
            </a:pPr>
            <a:r>
              <a:rPr lang="en-GB" sz="500"/>
              <a:t>Britannica (2020) </a:t>
            </a:r>
            <a:r>
              <a:rPr lang="en-GB" sz="500" i="1"/>
              <a:t>Hathor. </a:t>
            </a:r>
            <a:r>
              <a:rPr lang="en-GB" sz="500"/>
              <a:t>Available at: </a:t>
            </a:r>
            <a:r>
              <a:rPr lang="en-GB" sz="500" u="sng">
                <a:solidFill>
                  <a:schemeClr val="accent5"/>
                </a:solidFill>
                <a:hlinkClick r:id="rId3">
                  <a:extLst>
                    <a:ext uri="{A12FA001-AC4F-418D-AE19-62706E023703}">
                      <ahyp:hlinkClr xmlns:ahyp="http://schemas.microsoft.com/office/drawing/2018/hyperlinkcolor" val="tx"/>
                    </a:ext>
                  </a:extLst>
                </a:hlinkClick>
              </a:rPr>
              <a:t>https://www.britannica.com/topic/Hathor-Egyptian-goddess</a:t>
            </a:r>
            <a:r>
              <a:rPr lang="en-GB" sz="500"/>
              <a:t> (Accessed on: 12th January 2021)  </a:t>
            </a:r>
            <a:endParaRPr sz="500"/>
          </a:p>
          <a:p>
            <a:pPr marL="0" lvl="0" indent="0" algn="l" rtl="0">
              <a:lnSpc>
                <a:spcPct val="95000"/>
              </a:lnSpc>
              <a:spcBef>
                <a:spcPts val="1200"/>
              </a:spcBef>
              <a:spcAft>
                <a:spcPts val="0"/>
              </a:spcAft>
              <a:buSzPts val="275"/>
              <a:buNone/>
            </a:pPr>
            <a:r>
              <a:rPr lang="en-GB" sz="500"/>
              <a:t>Brooklyn Museum (2020) </a:t>
            </a:r>
            <a:r>
              <a:rPr lang="en-GB" sz="500" i="1"/>
              <a:t>Pair of Clappers. </a:t>
            </a:r>
            <a:r>
              <a:rPr lang="en-GB" sz="500"/>
              <a:t>Available at: </a:t>
            </a:r>
            <a:r>
              <a:rPr lang="en-GB" sz="500" u="sng">
                <a:solidFill>
                  <a:schemeClr val="accent5"/>
                </a:solidFill>
                <a:hlinkClick r:id="rId4">
                  <a:extLst>
                    <a:ext uri="{A12FA001-AC4F-418D-AE19-62706E023703}">
                      <ahyp:hlinkClr xmlns:ahyp="http://schemas.microsoft.com/office/drawing/2018/hyperlinkcolor" val="tx"/>
                    </a:ext>
                  </a:extLst>
                </a:hlinkClick>
              </a:rPr>
              <a:t>https://www.brooklynmuseum.org/opencollection/objects/74421</a:t>
            </a:r>
            <a:r>
              <a:rPr lang="en-GB" sz="500"/>
              <a:t>  (Accessed on: 12th January 2021)</a:t>
            </a:r>
            <a:endParaRPr sz="500" b="1"/>
          </a:p>
          <a:p>
            <a:pPr marL="0" lvl="0" indent="0" algn="l" rtl="0">
              <a:lnSpc>
                <a:spcPct val="95000"/>
              </a:lnSpc>
              <a:spcBef>
                <a:spcPts val="1200"/>
              </a:spcBef>
              <a:spcAft>
                <a:spcPts val="0"/>
              </a:spcAft>
              <a:buSzPts val="275"/>
              <a:buNone/>
            </a:pPr>
            <a:r>
              <a:rPr lang="en-GB" sz="500"/>
              <a:t>Dadrian, E (2010) </a:t>
            </a:r>
            <a:r>
              <a:rPr lang="en-GB" sz="500" i="1"/>
              <a:t>Let there be Music! Musical Instruments in Ancient Egypt. </a:t>
            </a:r>
            <a:r>
              <a:rPr lang="en-GB" sz="500"/>
              <a:t>Available at:</a:t>
            </a:r>
            <a:r>
              <a:rPr lang="en-GB" sz="500" i="1"/>
              <a:t> </a:t>
            </a:r>
            <a:r>
              <a:rPr lang="en-GB" sz="500" u="sng">
                <a:solidFill>
                  <a:schemeClr val="accent5"/>
                </a:solidFill>
                <a:hlinkClick r:id="rId5">
                  <a:extLst>
                    <a:ext uri="{A12FA001-AC4F-418D-AE19-62706E023703}">
                      <ahyp:hlinkClr xmlns:ahyp="http://schemas.microsoft.com/office/drawing/2018/hyperlinkcolor" val="tx"/>
                    </a:ext>
                  </a:extLst>
                </a:hlinkClick>
              </a:rPr>
              <a:t>https://rawi-magazine.com/articles/ancientmusic/</a:t>
            </a:r>
            <a:r>
              <a:rPr lang="en-GB" sz="500"/>
              <a:t>  (Accessed on: 8th January 2021</a:t>
            </a:r>
            <a:endParaRPr sz="500"/>
          </a:p>
          <a:p>
            <a:pPr marL="0" lvl="0" indent="0" algn="l" rtl="0">
              <a:lnSpc>
                <a:spcPct val="95000"/>
              </a:lnSpc>
              <a:spcBef>
                <a:spcPts val="1200"/>
              </a:spcBef>
              <a:spcAft>
                <a:spcPts val="0"/>
              </a:spcAft>
              <a:buSzPts val="275"/>
              <a:buNone/>
            </a:pPr>
            <a:r>
              <a:rPr lang="en-GB" sz="500"/>
              <a:t>Egyptian Myths (n.d.) </a:t>
            </a:r>
            <a:r>
              <a:rPr lang="en-GB" sz="500" i="1"/>
              <a:t>Hathor. </a:t>
            </a:r>
            <a:r>
              <a:rPr lang="en-GB" sz="500"/>
              <a:t>Available at: </a:t>
            </a:r>
            <a:r>
              <a:rPr lang="en-GB" sz="500" u="sng">
                <a:solidFill>
                  <a:schemeClr val="accent5"/>
                </a:solidFill>
                <a:hlinkClick r:id="rId6">
                  <a:extLst>
                    <a:ext uri="{A12FA001-AC4F-418D-AE19-62706E023703}">
                      <ahyp:hlinkClr xmlns:ahyp="http://schemas.microsoft.com/office/drawing/2018/hyperlinkcolor" val="tx"/>
                    </a:ext>
                  </a:extLst>
                </a:hlinkClick>
              </a:rPr>
              <a:t>http://www.egyptianmyths.net/hathor.htm</a:t>
            </a:r>
            <a:r>
              <a:rPr lang="en-GB" sz="500"/>
              <a:t> (Accessed on: 12th January 2021)</a:t>
            </a:r>
            <a:endParaRPr sz="500"/>
          </a:p>
          <a:p>
            <a:pPr marL="0" lvl="0" indent="0" algn="l" rtl="0">
              <a:lnSpc>
                <a:spcPct val="95000"/>
              </a:lnSpc>
              <a:spcBef>
                <a:spcPts val="1200"/>
              </a:spcBef>
              <a:spcAft>
                <a:spcPts val="0"/>
              </a:spcAft>
              <a:buSzPts val="275"/>
              <a:buNone/>
            </a:pPr>
            <a:r>
              <a:rPr lang="en-GB" sz="500"/>
              <a:t>Egyptian Streets (2015) </a:t>
            </a:r>
            <a:r>
              <a:rPr lang="en-GB" sz="500" i="1"/>
              <a:t>Tutankhamun’s Tomb Will Close for Restorations. </a:t>
            </a:r>
            <a:r>
              <a:rPr lang="en-GB" sz="500"/>
              <a:t>Available at: </a:t>
            </a:r>
            <a:r>
              <a:rPr lang="en-GB" sz="500" u="sng">
                <a:solidFill>
                  <a:schemeClr val="accent5"/>
                </a:solidFill>
                <a:hlinkClick r:id="rId7">
                  <a:extLst>
                    <a:ext uri="{A12FA001-AC4F-418D-AE19-62706E023703}">
                      <ahyp:hlinkClr xmlns:ahyp="http://schemas.microsoft.com/office/drawing/2018/hyperlinkcolor" val="tx"/>
                    </a:ext>
                  </a:extLst>
                </a:hlinkClick>
              </a:rPr>
              <a:t>https://egyptianstreets.com/2015/09/21/tutankhamuns-tomb-will-close-for-restorations/</a:t>
            </a:r>
            <a:r>
              <a:rPr lang="en-GB" sz="500"/>
              <a:t>  (Accessed on: 12th January 2021)</a:t>
            </a:r>
            <a:endParaRPr sz="500"/>
          </a:p>
          <a:p>
            <a:pPr marL="0" lvl="0" indent="0" algn="l" rtl="0">
              <a:lnSpc>
                <a:spcPct val="95000"/>
              </a:lnSpc>
              <a:spcBef>
                <a:spcPts val="1200"/>
              </a:spcBef>
              <a:spcAft>
                <a:spcPts val="0"/>
              </a:spcAft>
              <a:buSzPts val="275"/>
              <a:buNone/>
            </a:pPr>
            <a:r>
              <a:rPr lang="en-GB" sz="500"/>
              <a:t>Gadalla, M. (2018) </a:t>
            </a:r>
            <a:r>
              <a:rPr lang="en-GB" sz="500" i="1"/>
              <a:t>Egyptian Musical Instruments: Second Edition. </a:t>
            </a:r>
            <a:r>
              <a:rPr lang="en-GB" sz="500"/>
              <a:t>Greensboro: Tehuti Research Foundation</a:t>
            </a:r>
            <a:endParaRPr sz="500"/>
          </a:p>
          <a:p>
            <a:pPr marL="0" lvl="0" indent="0" algn="l" rtl="0">
              <a:lnSpc>
                <a:spcPct val="95000"/>
              </a:lnSpc>
              <a:spcBef>
                <a:spcPts val="1200"/>
              </a:spcBef>
              <a:spcAft>
                <a:spcPts val="0"/>
              </a:spcAft>
              <a:buSzPts val="275"/>
              <a:buNone/>
            </a:pPr>
            <a:r>
              <a:rPr lang="en-GB" sz="500"/>
              <a:t>Hill, J. (2008) </a:t>
            </a:r>
            <a:r>
              <a:rPr lang="en-GB" sz="500" i="1"/>
              <a:t>Hathor. </a:t>
            </a:r>
            <a:r>
              <a:rPr lang="en-GB" sz="500"/>
              <a:t>Available at: </a:t>
            </a:r>
            <a:r>
              <a:rPr lang="en-GB" sz="500" u="sng">
                <a:solidFill>
                  <a:schemeClr val="accent5"/>
                </a:solidFill>
                <a:hlinkClick r:id="rId8">
                  <a:extLst>
                    <a:ext uri="{A12FA001-AC4F-418D-AE19-62706E023703}">
                      <ahyp:hlinkClr xmlns:ahyp="http://schemas.microsoft.com/office/drawing/2018/hyperlinkcolor" val="tx"/>
                    </a:ext>
                  </a:extLst>
                </a:hlinkClick>
              </a:rPr>
              <a:t>https://ancientegyptonline.co.uk/hathor/</a:t>
            </a:r>
            <a:r>
              <a:rPr lang="en-GB" sz="500"/>
              <a:t> (Accessed on: 12th January 2021)</a:t>
            </a:r>
            <a:endParaRPr sz="500"/>
          </a:p>
          <a:p>
            <a:pPr marL="0" lvl="0" indent="0" algn="l" rtl="0">
              <a:lnSpc>
                <a:spcPct val="95000"/>
              </a:lnSpc>
              <a:spcBef>
                <a:spcPts val="1200"/>
              </a:spcBef>
              <a:spcAft>
                <a:spcPts val="0"/>
              </a:spcAft>
              <a:buSzPts val="275"/>
              <a:buNone/>
            </a:pPr>
            <a:r>
              <a:rPr lang="en-GB" sz="500"/>
              <a:t>Louvre (2020) </a:t>
            </a:r>
            <a:r>
              <a:rPr lang="en-GB" sz="500" i="1"/>
              <a:t>Pair of Clappers.</a:t>
            </a:r>
            <a:r>
              <a:rPr lang="en-GB" sz="500"/>
              <a:t> Available at: </a:t>
            </a:r>
            <a:r>
              <a:rPr lang="en-GB" sz="500" u="sng">
                <a:solidFill>
                  <a:schemeClr val="accent5"/>
                </a:solidFill>
                <a:hlinkClick r:id="rId9">
                  <a:extLst>
                    <a:ext uri="{A12FA001-AC4F-418D-AE19-62706E023703}">
                      <ahyp:hlinkClr xmlns:ahyp="http://schemas.microsoft.com/office/drawing/2018/hyperlinkcolor" val="tx"/>
                    </a:ext>
                  </a:extLst>
                </a:hlinkClick>
              </a:rPr>
              <a:t>https://www.louvre.fr/en/oeuvre-notices/pair-clappers</a:t>
            </a:r>
            <a:r>
              <a:rPr lang="en-GB" sz="500"/>
              <a:t>  (Accessed on: 12th January 2021)</a:t>
            </a:r>
            <a:endParaRPr sz="500"/>
          </a:p>
          <a:p>
            <a:pPr marL="0" lvl="0" indent="0" algn="l" rtl="0">
              <a:lnSpc>
                <a:spcPct val="95000"/>
              </a:lnSpc>
              <a:spcBef>
                <a:spcPts val="1200"/>
              </a:spcBef>
              <a:spcAft>
                <a:spcPts val="0"/>
              </a:spcAft>
              <a:buSzPts val="275"/>
              <a:buNone/>
            </a:pPr>
            <a:r>
              <a:rPr lang="en-GB" sz="500"/>
              <a:t>Morris, E. (2017) ‘Middle Kingdom clappers, dancers, birth magic, and the reinvention of ritual’. In  ed. Gianluca Miniaci, Marilina Betrò, Stephen Quirke </a:t>
            </a:r>
            <a:r>
              <a:rPr lang="en-GB" sz="500" i="1"/>
              <a:t>Company of Images: Modelling the Imaginary World of Middle Kingdom Egypt (2000-1500 BC)</a:t>
            </a:r>
            <a:r>
              <a:rPr lang="en-GB" sz="500"/>
              <a:t>. Leuven: Peeters Publishers, pp. 285-335.</a:t>
            </a:r>
            <a:endParaRPr sz="500"/>
          </a:p>
          <a:p>
            <a:pPr marL="0" lvl="0" indent="0" algn="l" rtl="0">
              <a:lnSpc>
                <a:spcPct val="95000"/>
              </a:lnSpc>
              <a:spcBef>
                <a:spcPts val="1200"/>
              </a:spcBef>
              <a:spcAft>
                <a:spcPts val="0"/>
              </a:spcAft>
              <a:buSzPts val="275"/>
              <a:buNone/>
            </a:pPr>
            <a:r>
              <a:rPr lang="en-GB" sz="500"/>
              <a:t>Ruiz, A. (2001)</a:t>
            </a:r>
            <a:r>
              <a:rPr lang="en-GB" sz="500" i="1"/>
              <a:t>The Spirit of Ancient Egypt. </a:t>
            </a:r>
            <a:r>
              <a:rPr lang="en-GB" sz="500"/>
              <a:t>Algora Publishing</a:t>
            </a:r>
            <a:endParaRPr sz="500"/>
          </a:p>
          <a:p>
            <a:pPr marL="0" lvl="0" indent="0" algn="l" rtl="0">
              <a:lnSpc>
                <a:spcPct val="95000"/>
              </a:lnSpc>
              <a:spcBef>
                <a:spcPts val="1200"/>
              </a:spcBef>
              <a:spcAft>
                <a:spcPts val="0"/>
              </a:spcAft>
              <a:buSzPts val="275"/>
              <a:buNone/>
            </a:pPr>
            <a:r>
              <a:rPr lang="en-GB" sz="500"/>
              <a:t>Sufi,T. (2015) </a:t>
            </a:r>
            <a:r>
              <a:rPr lang="en-GB" sz="500" i="1"/>
              <a:t>On the many roles of Hathor. </a:t>
            </a:r>
            <a:r>
              <a:rPr lang="en-GB" sz="500"/>
              <a:t>Available at: </a:t>
            </a:r>
            <a:r>
              <a:rPr lang="en-GB" sz="500" u="sng">
                <a:solidFill>
                  <a:schemeClr val="hlink"/>
                </a:solidFill>
                <a:hlinkClick r:id="rId10"/>
              </a:rPr>
              <a:t>https://www.spiralnature.com/spirituality/many-roles-hathor/</a:t>
            </a:r>
            <a:r>
              <a:rPr lang="en-GB" sz="500"/>
              <a:t> (Accessed on: 18th January 2021)</a:t>
            </a:r>
            <a:endParaRPr sz="500"/>
          </a:p>
          <a:p>
            <a:pPr marL="0" lvl="0" indent="0" algn="l" rtl="0">
              <a:lnSpc>
                <a:spcPct val="95000"/>
              </a:lnSpc>
              <a:spcBef>
                <a:spcPts val="1200"/>
              </a:spcBef>
              <a:spcAft>
                <a:spcPts val="0"/>
              </a:spcAft>
              <a:buSzPts val="275"/>
              <a:buNone/>
            </a:pPr>
            <a:r>
              <a:rPr lang="en-GB" sz="500"/>
              <a:t>Tahya Ceremonial Systrum (N.d) </a:t>
            </a:r>
            <a:r>
              <a:rPr lang="en-GB" sz="500" i="1"/>
              <a:t>Hathor &amp; Ancient Egyptian Clappers. </a:t>
            </a:r>
            <a:r>
              <a:rPr lang="en-GB" sz="500"/>
              <a:t>Available at: </a:t>
            </a:r>
            <a:r>
              <a:rPr lang="en-GB" sz="500" u="sng">
                <a:solidFill>
                  <a:schemeClr val="accent5"/>
                </a:solidFill>
                <a:hlinkClick r:id="rId11">
                  <a:extLst>
                    <a:ext uri="{A12FA001-AC4F-418D-AE19-62706E023703}">
                      <ahyp:hlinkClr xmlns:ahyp="http://schemas.microsoft.com/office/drawing/2018/hyperlinkcolor" val="tx"/>
                    </a:ext>
                  </a:extLst>
                </a:hlinkClick>
              </a:rPr>
              <a:t>https://hathorsystrum.com/about-the-systrum/hathor-clappers</a:t>
            </a:r>
            <a:r>
              <a:rPr lang="en-GB" sz="500"/>
              <a:t> (Accessed on: 12th January 2021)</a:t>
            </a:r>
            <a:endParaRPr sz="500"/>
          </a:p>
          <a:p>
            <a:pPr marL="0" lvl="0" indent="0" algn="l" rtl="0">
              <a:lnSpc>
                <a:spcPct val="95000"/>
              </a:lnSpc>
              <a:spcBef>
                <a:spcPts val="1200"/>
              </a:spcBef>
              <a:spcAft>
                <a:spcPts val="0"/>
              </a:spcAft>
              <a:buSzPts val="275"/>
              <a:buNone/>
            </a:pPr>
            <a:r>
              <a:rPr lang="en-GB" sz="500"/>
              <a:t>The Met (2020) </a:t>
            </a:r>
            <a:r>
              <a:rPr lang="en-GB" sz="500" i="1"/>
              <a:t>Hippopotamus ("William"). </a:t>
            </a:r>
            <a:r>
              <a:rPr lang="en-GB" sz="500"/>
              <a:t>Available at: </a:t>
            </a:r>
            <a:r>
              <a:rPr lang="en-GB" sz="500" u="sng">
                <a:solidFill>
                  <a:schemeClr val="accent5"/>
                </a:solidFill>
                <a:hlinkClick r:id="rId12">
                  <a:extLst>
                    <a:ext uri="{A12FA001-AC4F-418D-AE19-62706E023703}">
                      <ahyp:hlinkClr xmlns:ahyp="http://schemas.microsoft.com/office/drawing/2018/hyperlinkcolor" val="tx"/>
                    </a:ext>
                  </a:extLst>
                </a:hlinkClick>
              </a:rPr>
              <a:t>https://www.metmuseum.org/art/collection/search/544227</a:t>
            </a:r>
            <a:r>
              <a:rPr lang="en-GB" sz="500"/>
              <a:t> (Accessed on: 12th January 2021)</a:t>
            </a:r>
            <a:endParaRPr sz="500"/>
          </a:p>
          <a:p>
            <a:pPr marL="0" lvl="0" indent="0" algn="l" rtl="0">
              <a:lnSpc>
                <a:spcPct val="95000"/>
              </a:lnSpc>
              <a:spcBef>
                <a:spcPts val="1200"/>
              </a:spcBef>
              <a:spcAft>
                <a:spcPts val="0"/>
              </a:spcAft>
              <a:buSzPts val="275"/>
              <a:buNone/>
            </a:pPr>
            <a:r>
              <a:rPr lang="en-GB" sz="500"/>
              <a:t>The Met (n.d.) </a:t>
            </a:r>
            <a:r>
              <a:rPr lang="en-GB" sz="500" i="1"/>
              <a:t>Pair of Clappers</a:t>
            </a:r>
            <a:r>
              <a:rPr lang="en-GB" sz="500"/>
              <a:t>. Available at: </a:t>
            </a:r>
            <a:r>
              <a:rPr lang="en-GB" sz="500" u="sng">
                <a:solidFill>
                  <a:schemeClr val="accent5"/>
                </a:solidFill>
                <a:hlinkClick r:id="rId13">
                  <a:extLst>
                    <a:ext uri="{A12FA001-AC4F-418D-AE19-62706E023703}">
                      <ahyp:hlinkClr xmlns:ahyp="http://schemas.microsoft.com/office/drawing/2018/hyperlinkcolor" val="tx"/>
                    </a:ext>
                  </a:extLst>
                </a:hlinkClick>
              </a:rPr>
              <a:t>https://www.metmuseum.org/art/collection/search/546840</a:t>
            </a:r>
            <a:r>
              <a:rPr lang="en-GB" sz="500"/>
              <a:t>  (Accessed on: 12th January 2021)</a:t>
            </a:r>
            <a:endParaRPr sz="500"/>
          </a:p>
          <a:p>
            <a:pPr marL="0" lvl="0" indent="0" algn="l" rtl="0">
              <a:lnSpc>
                <a:spcPct val="95000"/>
              </a:lnSpc>
              <a:spcBef>
                <a:spcPts val="1200"/>
              </a:spcBef>
              <a:spcAft>
                <a:spcPts val="0"/>
              </a:spcAft>
              <a:buSzPts val="275"/>
              <a:buNone/>
            </a:pPr>
            <a:r>
              <a:rPr lang="en-GB" sz="500"/>
              <a:t>Wikipedia (2020) </a:t>
            </a:r>
            <a:r>
              <a:rPr lang="en-GB" sz="500" i="1"/>
              <a:t>Hathor. </a:t>
            </a:r>
            <a:r>
              <a:rPr lang="en-GB" sz="500"/>
              <a:t>Available at:</a:t>
            </a:r>
            <a:r>
              <a:rPr lang="en-GB" sz="500" i="1"/>
              <a:t> </a:t>
            </a:r>
            <a:r>
              <a:rPr lang="en-GB" sz="500"/>
              <a:t> </a:t>
            </a:r>
            <a:r>
              <a:rPr lang="en-GB" sz="500" u="sng">
                <a:solidFill>
                  <a:schemeClr val="accent5"/>
                </a:solidFill>
                <a:hlinkClick r:id="rId14">
                  <a:extLst>
                    <a:ext uri="{A12FA001-AC4F-418D-AE19-62706E023703}">
                      <ahyp:hlinkClr xmlns:ahyp="http://schemas.microsoft.com/office/drawing/2018/hyperlinkcolor" val="tx"/>
                    </a:ext>
                  </a:extLst>
                </a:hlinkClick>
              </a:rPr>
              <a:t>https://es.wikipedia.org/wiki/Hathor#/media/Archivo:Hathor.svg</a:t>
            </a:r>
            <a:r>
              <a:rPr lang="en-GB" sz="500"/>
              <a:t> (Accessed on: 12th January 2021)</a:t>
            </a:r>
            <a:endParaRPr sz="500"/>
          </a:p>
          <a:p>
            <a:pPr marL="0" lvl="0" indent="0" algn="l" rtl="0">
              <a:lnSpc>
                <a:spcPct val="95000"/>
              </a:lnSpc>
              <a:spcBef>
                <a:spcPts val="1200"/>
              </a:spcBef>
              <a:spcAft>
                <a:spcPts val="0"/>
              </a:spcAft>
              <a:buSzPts val="275"/>
              <a:buNone/>
            </a:pPr>
            <a:r>
              <a:rPr lang="en-GB" sz="500"/>
              <a:t>Wood, C (2014) ‘Hathor Death on the Nile, Life on the Broads’ ,</a:t>
            </a:r>
            <a:r>
              <a:rPr lang="en-GB" sz="500" i="1"/>
              <a:t>Quest.</a:t>
            </a:r>
            <a:r>
              <a:rPr lang="en-GB" sz="500"/>
              <a:t> 178 (June).</a:t>
            </a:r>
            <a:endParaRPr sz="500"/>
          </a:p>
          <a:p>
            <a:pPr marL="0" lvl="0" indent="0" algn="l" rtl="0">
              <a:lnSpc>
                <a:spcPct val="95000"/>
              </a:lnSpc>
              <a:spcBef>
                <a:spcPts val="1200"/>
              </a:spcBef>
              <a:spcAft>
                <a:spcPts val="0"/>
              </a:spcAft>
              <a:buSzPts val="275"/>
              <a:buNone/>
            </a:pPr>
            <a:r>
              <a:rPr lang="en-GB" sz="500"/>
              <a:t>Zinn (2021 Carfartha castle clappers</a:t>
            </a:r>
            <a:r>
              <a:rPr lang="en-GB" sz="200"/>
              <a:t>)</a:t>
            </a:r>
            <a:endParaRPr sz="200"/>
          </a:p>
          <a:p>
            <a:pPr marL="0" lvl="0" indent="0" algn="l" rtl="0">
              <a:lnSpc>
                <a:spcPct val="95000"/>
              </a:lnSpc>
              <a:spcBef>
                <a:spcPts val="1200"/>
              </a:spcBef>
              <a:spcAft>
                <a:spcPts val="0"/>
              </a:spcAft>
              <a:buSzPts val="275"/>
              <a:buNone/>
            </a:pPr>
            <a:endParaRPr sz="500"/>
          </a:p>
          <a:p>
            <a:pPr marL="0" lvl="0" indent="0" algn="l" rtl="0">
              <a:lnSpc>
                <a:spcPct val="95000"/>
              </a:lnSpc>
              <a:spcBef>
                <a:spcPts val="1200"/>
              </a:spcBef>
              <a:spcAft>
                <a:spcPts val="0"/>
              </a:spcAft>
              <a:buClr>
                <a:schemeClr val="dk2"/>
              </a:buClr>
              <a:buSzPts val="275"/>
              <a:buFont typeface="Arial"/>
              <a:buNone/>
            </a:pPr>
            <a:endParaRPr sz="500"/>
          </a:p>
          <a:p>
            <a:pPr marL="0" lvl="0" indent="0" algn="l" rtl="0">
              <a:lnSpc>
                <a:spcPct val="95000"/>
              </a:lnSpc>
              <a:spcBef>
                <a:spcPts val="1200"/>
              </a:spcBef>
              <a:spcAft>
                <a:spcPts val="0"/>
              </a:spcAft>
              <a:buSzPts val="275"/>
              <a:buNone/>
            </a:pPr>
            <a:endParaRPr sz="400"/>
          </a:p>
          <a:p>
            <a:pPr marL="0" lvl="0" indent="0" algn="l" rtl="0">
              <a:lnSpc>
                <a:spcPct val="95000"/>
              </a:lnSpc>
              <a:spcBef>
                <a:spcPts val="1200"/>
              </a:spcBef>
              <a:spcAft>
                <a:spcPts val="0"/>
              </a:spcAft>
              <a:buSzPts val="275"/>
              <a:buNone/>
            </a:pPr>
            <a:endParaRPr sz="400"/>
          </a:p>
          <a:p>
            <a:pPr marL="0" lvl="0" indent="0" algn="l" rtl="0">
              <a:lnSpc>
                <a:spcPct val="95000"/>
              </a:lnSpc>
              <a:spcBef>
                <a:spcPts val="1200"/>
              </a:spcBef>
              <a:spcAft>
                <a:spcPts val="0"/>
              </a:spcAft>
              <a:buSzPts val="275"/>
              <a:buNone/>
            </a:pPr>
            <a:endParaRPr sz="400"/>
          </a:p>
          <a:p>
            <a:pPr marL="0" lvl="0" indent="0" algn="l" rtl="0">
              <a:lnSpc>
                <a:spcPct val="95000"/>
              </a:lnSpc>
              <a:spcBef>
                <a:spcPts val="1200"/>
              </a:spcBef>
              <a:spcAft>
                <a:spcPts val="0"/>
              </a:spcAft>
              <a:buSzPts val="275"/>
              <a:buNone/>
            </a:pPr>
            <a:endParaRPr sz="900"/>
          </a:p>
          <a:p>
            <a:pPr marL="0" lvl="0" indent="0" algn="l" rtl="0">
              <a:lnSpc>
                <a:spcPct val="95000"/>
              </a:lnSpc>
              <a:spcBef>
                <a:spcPts val="1200"/>
              </a:spcBef>
              <a:spcAft>
                <a:spcPts val="0"/>
              </a:spcAft>
              <a:buSzPts val="275"/>
              <a:buNone/>
            </a:pPr>
            <a:endParaRPr sz="900"/>
          </a:p>
          <a:p>
            <a:pPr marL="0" lvl="0" indent="0" algn="l" rtl="0">
              <a:lnSpc>
                <a:spcPct val="95000"/>
              </a:lnSpc>
              <a:spcBef>
                <a:spcPts val="1200"/>
              </a:spcBef>
              <a:spcAft>
                <a:spcPts val="0"/>
              </a:spcAft>
              <a:buSzPts val="275"/>
              <a:buNone/>
            </a:pPr>
            <a:r>
              <a:rPr lang="en-GB" sz="250"/>
              <a:t> </a:t>
            </a:r>
            <a:endParaRPr sz="250"/>
          </a:p>
          <a:p>
            <a:pPr marL="0" lvl="0" indent="0" algn="l" rtl="0">
              <a:lnSpc>
                <a:spcPct val="95000"/>
              </a:lnSpc>
              <a:spcBef>
                <a:spcPts val="1200"/>
              </a:spcBef>
              <a:spcAft>
                <a:spcPts val="1200"/>
              </a:spcAft>
              <a:buSzPts val="275"/>
              <a:buNone/>
            </a:pPr>
            <a:endParaRPr sz="250"/>
          </a:p>
        </p:txBody>
      </p:sp>
    </p:spTree>
  </p:cSld>
  <p:clrMapOvr>
    <a:masterClrMapping/>
  </p:clrMapOvr>
</p:sld>
</file>

<file path=ppt/theme/theme1.xml><?xml version="1.0" encoding="utf-8"?>
<a:theme xmlns:a="http://schemas.openxmlformats.org/drawingml/2006/main"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1544</Words>
  <Application>Microsoft Office PowerPoint</Application>
  <PresentationFormat>On-screen Show (16:9)</PresentationFormat>
  <Paragraphs>79</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Montserrat</vt:lpstr>
      <vt:lpstr>Oswald</vt:lpstr>
      <vt:lpstr>Arial</vt:lpstr>
      <vt:lpstr>Playfair Display</vt:lpstr>
      <vt:lpstr>Pop</vt:lpstr>
      <vt:lpstr>Clappers and their                       relatedness to Egyptian             funerary beliefs      </vt:lpstr>
      <vt:lpstr>What are Clappers?</vt:lpstr>
      <vt:lpstr>Relatedness to Funerary beliefs</vt:lpstr>
      <vt:lpstr>Clappers and their links to Hathor</vt:lpstr>
      <vt:lpstr>Clappers and Rebirth</vt:lpstr>
      <vt:lpstr>Where the clappers have been found</vt:lpstr>
      <vt:lpstr>Music is sacred as well as secular</vt:lpstr>
      <vt:lpstr>Issues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Clappers and their                       relatedness to Egyptian             funerary beliefs      </dc:title>
  <cp:lastModifiedBy>Saskia Judd (1900292)</cp:lastModifiedBy>
  <cp:revision>1</cp:revision>
  <dcterms:modified xsi:type="dcterms:W3CDTF">2021-01-24T10:51:39Z</dcterms:modified>
</cp:coreProperties>
</file>