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8" r:id="rId2"/>
    <p:sldId id="256" r:id="rId3"/>
    <p:sldId id="257" r:id="rId4"/>
    <p:sldId id="259" r:id="rId5"/>
    <p:sldId id="261" r:id="rId6"/>
    <p:sldId id="262" r:id="rId7"/>
    <p:sldId id="263" r:id="rId8"/>
    <p:sldId id="264" r:id="rId9"/>
    <p:sldId id="265" r:id="rId10"/>
    <p:sldId id="266" r:id="rId11"/>
    <p:sldId id="267"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42E279-1AD5-49CE-A415-02240EC7E036}" v="44" dt="2025-12-11T08:14:09.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snapToGrid="0">
      <p:cViewPr varScale="1">
        <p:scale>
          <a:sx n="79" d="100"/>
          <a:sy n="79" d="100"/>
        </p:scale>
        <p:origin x="8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11/12/2025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7B254F6-63FB-4552-865A-04E009DB38C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1084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849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9ED04F-1ACF-4F96-8042-026197C401C4}"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01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9ED04F-1ACF-4F96-8042-026197C401C4}"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803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9ED04F-1ACF-4F96-8042-026197C401C4}"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254F6-63FB-4552-865A-04E009DB38C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294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9ED04F-1ACF-4F96-8042-026197C401C4}" type="datetimeFigureOut">
              <a:rPr lang="en-GB" smtClean="0"/>
              <a:t>11/12/2025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254F6-63FB-4552-865A-04E009DB38C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9731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9ED04F-1ACF-4F96-8042-026197C401C4}" type="datetimeFigureOut">
              <a:rPr lang="en-GB" smtClean="0"/>
              <a:t>11/12/2025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254F6-63FB-4552-865A-04E009DB38CA}" type="slidenum">
              <a:rPr lang="en-GB" smtClean="0"/>
              <a:t>‹#›</a:t>
            </a:fld>
            <a:endParaRPr lang="en-GB"/>
          </a:p>
        </p:txBody>
      </p:sp>
    </p:spTree>
    <p:extLst>
      <p:ext uri="{BB962C8B-B14F-4D97-AF65-F5344CB8AC3E}">
        <p14:creationId xmlns:p14="http://schemas.microsoft.com/office/powerpoint/2010/main" val="3803069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9ED04F-1ACF-4F96-8042-026197C401C4}"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3105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B9ED04F-1ACF-4F96-8042-026197C401C4}" type="datetimeFigureOut">
              <a:rPr lang="en-GB" smtClean="0"/>
              <a:t>11/12/2025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7B254F6-63FB-4552-865A-04E009DB38C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8313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7699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ED04F-1ACF-4F96-8042-026197C401C4}"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254F6-63FB-4552-865A-04E009DB38C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1105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9ED04F-1ACF-4F96-8042-026197C401C4}" type="datetimeFigureOut">
              <a:rPr lang="en-GB" smtClean="0"/>
              <a:t>11/12/2025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B254F6-63FB-4552-865A-04E009DB38C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68147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udocu.com/en-gb/document/learndirect/unit-6-child-development-early-socialisation/nature-vs-nurture-attachment-social-behavior-theories-ld-09042025/127065761" TargetMode="External"/><Relationship Id="rId2" Type="http://schemas.openxmlformats.org/officeDocument/2006/relationships/hyperlink" Target="https://www.appliedpsychologies.com/post/emotion-coaching-helping-children-to-regulate-their-emotions"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338696030_Criticism_of_Attachment_Theory_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19ACC-CEC0-8803-0712-78B9689089F4}"/>
              </a:ext>
            </a:extLst>
          </p:cNvPr>
          <p:cNvSpPr>
            <a:spLocks noGrp="1"/>
          </p:cNvSpPr>
          <p:nvPr>
            <p:ph idx="1"/>
          </p:nvPr>
        </p:nvSpPr>
        <p:spPr>
          <a:xfrm>
            <a:off x="1319025" y="1861329"/>
            <a:ext cx="10515600" cy="4351338"/>
          </a:xfrm>
        </p:spPr>
        <p:txBody>
          <a:bodyPr/>
          <a:lstStyle/>
          <a:p>
            <a:pPr marL="0" indent="0">
              <a:buNone/>
            </a:pPr>
            <a:r>
              <a:rPr lang="en-US" dirty="0"/>
              <a:t>University of Wales</a:t>
            </a:r>
            <a:r>
              <a:rPr lang="en-GB" dirty="0"/>
              <a:t>                                                                                                                  Trinity Saint David</a:t>
            </a:r>
          </a:p>
          <a:p>
            <a:pPr marL="0" indent="0">
              <a:buNone/>
            </a:pPr>
            <a:r>
              <a:rPr lang="en-GB" dirty="0"/>
              <a:t>Module: Psychology in Health and Social Care (LCHS4010_Lon) </a:t>
            </a:r>
          </a:p>
          <a:p>
            <a:pPr marL="0" indent="0">
              <a:buNone/>
            </a:pPr>
            <a:r>
              <a:rPr lang="en-GB" dirty="0"/>
              <a:t>Student name: Sanamaria Hamilton                                                                                                 Student ID: 2336404 </a:t>
            </a:r>
          </a:p>
          <a:p>
            <a:pPr marL="0" indent="0">
              <a:buNone/>
            </a:pPr>
            <a:r>
              <a:rPr lang="en-GB" dirty="0"/>
              <a:t>Lecturer: Sheila Hussain</a:t>
            </a:r>
            <a:endParaRPr lang="en-US" dirty="0"/>
          </a:p>
        </p:txBody>
      </p:sp>
    </p:spTree>
    <p:extLst>
      <p:ext uri="{BB962C8B-B14F-4D97-AF65-F5344CB8AC3E}">
        <p14:creationId xmlns:p14="http://schemas.microsoft.com/office/powerpoint/2010/main" val="3072910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Rectangle 6">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BDD27-1C4C-0B57-825C-81B14BB868C1}"/>
              </a:ext>
            </a:extLst>
          </p:cNvPr>
          <p:cNvSpPr>
            <a:spLocks noGrp="1"/>
          </p:cNvSpPr>
          <p:nvPr>
            <p:ph type="ctrTitle"/>
          </p:nvPr>
        </p:nvSpPr>
        <p:spPr>
          <a:xfrm>
            <a:off x="1557071" y="1584552"/>
            <a:ext cx="9099255" cy="2537251"/>
          </a:xfrm>
        </p:spPr>
        <p:txBody>
          <a:bodyPr anchor="ctr">
            <a:normAutofit/>
          </a:bodyPr>
          <a:lstStyle/>
          <a:p>
            <a:pPr algn="ctr"/>
            <a:r>
              <a:rPr lang="en-US" sz="5600">
                <a:solidFill>
                  <a:srgbClr val="454545"/>
                </a:solidFill>
              </a:rPr>
              <a:t>John Bowlby’s 1969 Theory of Attachment applied to Amira </a:t>
            </a:r>
            <a:endParaRPr lang="en-GB" sz="5600">
              <a:solidFill>
                <a:srgbClr val="454545"/>
              </a:solidFill>
            </a:endParaRPr>
          </a:p>
        </p:txBody>
      </p:sp>
      <p:sp>
        <p:nvSpPr>
          <p:cNvPr id="3" name="Subtitle 2">
            <a:extLst>
              <a:ext uri="{FF2B5EF4-FFF2-40B4-BE49-F238E27FC236}">
                <a16:creationId xmlns:a16="http://schemas.microsoft.com/office/drawing/2014/main" id="{29EAC48B-DE5B-4941-ADD8-EE6F86260705}"/>
              </a:ext>
            </a:extLst>
          </p:cNvPr>
          <p:cNvSpPr>
            <a:spLocks noGrp="1"/>
          </p:cNvSpPr>
          <p:nvPr>
            <p:ph type="subTitle" idx="1"/>
          </p:nvPr>
        </p:nvSpPr>
        <p:spPr>
          <a:xfrm>
            <a:off x="1535372" y="4133234"/>
            <a:ext cx="9120954" cy="744373"/>
          </a:xfrm>
        </p:spPr>
        <p:txBody>
          <a:bodyPr>
            <a:normAutofit/>
          </a:bodyPr>
          <a:lstStyle/>
          <a:p>
            <a:pPr algn="ctr"/>
            <a:r>
              <a:rPr lang="en-US">
                <a:solidFill>
                  <a:schemeClr val="accent1"/>
                </a:solidFill>
              </a:rPr>
              <a:t>Sanamaria HamiltoN</a:t>
            </a:r>
            <a:endParaRPr lang="en-GB">
              <a:solidFill>
                <a:schemeClr val="accent1"/>
              </a:solidFill>
            </a:endParaRP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46907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8BB61-F827-A011-B340-D32EE40C41EE}"/>
              </a:ext>
            </a:extLst>
          </p:cNvPr>
          <p:cNvSpPr>
            <a:spLocks noGrp="1"/>
          </p:cNvSpPr>
          <p:nvPr>
            <p:ph type="title"/>
          </p:nvPr>
        </p:nvSpPr>
        <p:spPr>
          <a:xfrm>
            <a:off x="1451579" y="804519"/>
            <a:ext cx="9603275" cy="1049235"/>
          </a:xfrm>
        </p:spPr>
        <p:txBody>
          <a:bodyPr>
            <a:normAutofit/>
          </a:bodyPr>
          <a:lstStyle/>
          <a:p>
            <a:r>
              <a:rPr lang="en-US" dirty="0"/>
              <a:t>                           Introduction </a:t>
            </a:r>
            <a:endParaRPr lang="en-GB" dirty="0"/>
          </a:p>
        </p:txBody>
      </p:sp>
      <p:sp>
        <p:nvSpPr>
          <p:cNvPr id="3" name="Content Placeholder 2">
            <a:extLst>
              <a:ext uri="{FF2B5EF4-FFF2-40B4-BE49-F238E27FC236}">
                <a16:creationId xmlns:a16="http://schemas.microsoft.com/office/drawing/2014/main" id="{EF7CE541-1958-C823-99F7-BEA4C69AB243}"/>
              </a:ext>
            </a:extLst>
          </p:cNvPr>
          <p:cNvSpPr>
            <a:spLocks noGrp="1"/>
          </p:cNvSpPr>
          <p:nvPr>
            <p:ph idx="1"/>
          </p:nvPr>
        </p:nvSpPr>
        <p:spPr>
          <a:xfrm>
            <a:off x="1451579" y="2015734"/>
            <a:ext cx="5435733" cy="3450613"/>
          </a:xfrm>
        </p:spPr>
        <p:txBody>
          <a:bodyPr>
            <a:normAutofit lnSpcReduction="10000"/>
          </a:bodyPr>
          <a:lstStyle/>
          <a:p>
            <a:pPr>
              <a:lnSpc>
                <a:spcPct val="110000"/>
              </a:lnSpc>
            </a:pPr>
            <a:r>
              <a:rPr lang="en-US" sz="1600" dirty="0"/>
              <a:t>John Bowlby investigated the relevance of an infant’s bond to their primary caregiver                                                           -he deciphered how these bonds influence the child’s personality and wellbeing                </a:t>
            </a:r>
          </a:p>
          <a:p>
            <a:pPr>
              <a:lnSpc>
                <a:spcPct val="110000"/>
              </a:lnSpc>
            </a:pPr>
            <a:r>
              <a:rPr lang="en-US" sz="1600" dirty="0"/>
              <a:t>Attachment theory indicates that this connection is vital to positive childhood development </a:t>
            </a:r>
          </a:p>
          <a:p>
            <a:pPr>
              <a:lnSpc>
                <a:spcPct val="110000"/>
              </a:lnSpc>
            </a:pPr>
            <a:r>
              <a:rPr lang="en-US" sz="1600" dirty="0"/>
              <a:t>The connection between a carer and a child is very strong and can be applied to aiding 3-year-old Amira with struggles in her new nursery </a:t>
            </a:r>
          </a:p>
          <a:p>
            <a:pPr>
              <a:lnSpc>
                <a:spcPct val="110000"/>
              </a:lnSpc>
            </a:pPr>
            <a:r>
              <a:rPr lang="en-US" sz="1600" dirty="0"/>
              <a:t>We will explore Bowlby’s ideas and relate them to Amira’s scenario and implement an evaluated support plan to ease her anxieties</a:t>
            </a:r>
          </a:p>
          <a:p>
            <a:pPr>
              <a:lnSpc>
                <a:spcPct val="110000"/>
              </a:lnSpc>
            </a:pPr>
            <a:endParaRPr lang="en-US" sz="1600" dirty="0"/>
          </a:p>
          <a:p>
            <a:pPr>
              <a:lnSpc>
                <a:spcPct val="110000"/>
              </a:lnSpc>
            </a:pPr>
            <a:endParaRPr lang="en-GB" sz="1600" dirty="0"/>
          </a:p>
        </p:txBody>
      </p:sp>
      <p:grpSp>
        <p:nvGrpSpPr>
          <p:cNvPr id="7" name="Group 6">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1" name="Rectangle 10">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A39B2B8-1C2C-C529-9A2F-5C2EDEE40E42}"/>
              </a:ext>
            </a:extLst>
          </p:cNvPr>
          <p:cNvPicPr>
            <a:picLocks noChangeAspect="1"/>
          </p:cNvPicPr>
          <p:nvPr/>
        </p:nvPicPr>
        <p:blipFill>
          <a:blip r:embed="rId2"/>
          <a:srcRect r="-6" b="6367"/>
          <a:stretch>
            <a:fillRect/>
          </a:stretch>
        </p:blipFill>
        <p:spPr>
          <a:xfrm>
            <a:off x="7554139" y="2174242"/>
            <a:ext cx="3336989" cy="3124351"/>
          </a:xfrm>
          <a:prstGeom prst="rect">
            <a:avLst/>
          </a:prstGeom>
        </p:spPr>
      </p:pic>
    </p:spTree>
    <p:extLst>
      <p:ext uri="{BB962C8B-B14F-4D97-AF65-F5344CB8AC3E}">
        <p14:creationId xmlns:p14="http://schemas.microsoft.com/office/powerpoint/2010/main" val="362455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9B42900-5FB1-48E3-ACEA-FA763F268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53D9885-0B3B-42FF-9D61-60DAE1CB0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1" name="Group 30">
            <a:extLst>
              <a:ext uri="{FF2B5EF4-FFF2-40B4-BE49-F238E27FC236}">
                <a16:creationId xmlns:a16="http://schemas.microsoft.com/office/drawing/2014/main" id="{75A18FAB-584B-4F26-9CF2-677F6991DD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32" name="Rectangle 31">
              <a:extLst>
                <a:ext uri="{FF2B5EF4-FFF2-40B4-BE49-F238E27FC236}">
                  <a16:creationId xmlns:a16="http://schemas.microsoft.com/office/drawing/2014/main" id="{5EB803CD-6D21-4F72-98EC-CD72881D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2D59006-30FA-4C89-B82C-414CB766E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9287991C-0326-7744-AA35-119B4DC96BB0}"/>
              </a:ext>
            </a:extLst>
          </p:cNvPr>
          <p:cNvPicPr>
            <a:picLocks noChangeAspect="1"/>
          </p:cNvPicPr>
          <p:nvPr/>
        </p:nvPicPr>
        <p:blipFill>
          <a:blip r:embed="rId2"/>
          <a:srcRect l="14928" r="3" b="3"/>
          <a:stretch>
            <a:fillRect/>
          </a:stretch>
        </p:blipFill>
        <p:spPr>
          <a:xfrm>
            <a:off x="1279526" y="1116344"/>
            <a:ext cx="2799103" cy="1850789"/>
          </a:xfrm>
          <a:prstGeom prst="rect">
            <a:avLst/>
          </a:prstGeom>
        </p:spPr>
      </p:pic>
      <p:cxnSp>
        <p:nvCxnSpPr>
          <p:cNvPr id="34" name="Straight Connector 33">
            <a:extLst>
              <a:ext uri="{FF2B5EF4-FFF2-40B4-BE49-F238E27FC236}">
                <a16:creationId xmlns:a16="http://schemas.microsoft.com/office/drawing/2014/main" id="{E9E3E53F-B8EC-4C5F-9FC6-511053D0CE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86C3876-1DF7-61AD-D700-650D2C316156}"/>
              </a:ext>
            </a:extLst>
          </p:cNvPr>
          <p:cNvSpPr>
            <a:spLocks noGrp="1"/>
          </p:cNvSpPr>
          <p:nvPr>
            <p:ph type="title"/>
          </p:nvPr>
        </p:nvSpPr>
        <p:spPr>
          <a:xfrm>
            <a:off x="5196457" y="804519"/>
            <a:ext cx="5550357" cy="1049235"/>
          </a:xfrm>
        </p:spPr>
        <p:txBody>
          <a:bodyPr>
            <a:normAutofit/>
          </a:bodyPr>
          <a:lstStyle/>
          <a:p>
            <a:r>
              <a:rPr lang="en-US" dirty="0"/>
              <a:t>John Bowlby’s theory of attachment, 1969</a:t>
            </a:r>
            <a:endParaRPr lang="en-GB" dirty="0"/>
          </a:p>
        </p:txBody>
      </p:sp>
      <p:pic>
        <p:nvPicPr>
          <p:cNvPr id="5" name="Picture 4">
            <a:extLst>
              <a:ext uri="{FF2B5EF4-FFF2-40B4-BE49-F238E27FC236}">
                <a16:creationId xmlns:a16="http://schemas.microsoft.com/office/drawing/2014/main" id="{75BC256C-6488-CD1E-D85A-991E67A62DD6}"/>
              </a:ext>
            </a:extLst>
          </p:cNvPr>
          <p:cNvPicPr>
            <a:picLocks noChangeAspect="1"/>
          </p:cNvPicPr>
          <p:nvPr/>
        </p:nvPicPr>
        <p:blipFill>
          <a:blip r:embed="rId3"/>
          <a:srcRect t="13532" r="1" b="33407"/>
          <a:stretch>
            <a:fillRect/>
          </a:stretch>
        </p:blipFill>
        <p:spPr>
          <a:xfrm>
            <a:off x="1279526" y="3131726"/>
            <a:ext cx="2799103" cy="1850790"/>
          </a:xfrm>
          <a:prstGeom prst="rect">
            <a:avLst/>
          </a:prstGeom>
        </p:spPr>
      </p:pic>
      <p:sp>
        <p:nvSpPr>
          <p:cNvPr id="3" name="Content Placeholder 2">
            <a:extLst>
              <a:ext uri="{FF2B5EF4-FFF2-40B4-BE49-F238E27FC236}">
                <a16:creationId xmlns:a16="http://schemas.microsoft.com/office/drawing/2014/main" id="{6AE5E7FF-1C3A-9B98-8390-7A2B38CB9CE2}"/>
              </a:ext>
            </a:extLst>
          </p:cNvPr>
          <p:cNvSpPr>
            <a:spLocks noGrp="1"/>
          </p:cNvSpPr>
          <p:nvPr>
            <p:ph idx="1"/>
          </p:nvPr>
        </p:nvSpPr>
        <p:spPr>
          <a:xfrm>
            <a:off x="5196457" y="2015732"/>
            <a:ext cx="5550357" cy="3450613"/>
          </a:xfrm>
        </p:spPr>
        <p:txBody>
          <a:bodyPr>
            <a:normAutofit fontScale="92500" lnSpcReduction="10000"/>
          </a:bodyPr>
          <a:lstStyle/>
          <a:p>
            <a:pPr>
              <a:lnSpc>
                <a:spcPct val="110000"/>
              </a:lnSpc>
            </a:pPr>
            <a:r>
              <a:rPr lang="en-GB" sz="1600" dirty="0"/>
              <a:t>“To feel attached is to feel safe and secure. By contrast, an insecurely attached person may have a mixture of feelings towards their attachment figure: intense love and dependency, fear of rejection, irritability and vigilance.”</a:t>
            </a:r>
            <a:r>
              <a:rPr lang="en-GB" sz="1100" dirty="0"/>
              <a:t>(1) </a:t>
            </a:r>
            <a:r>
              <a:rPr lang="en-GB" sz="1600" dirty="0"/>
              <a:t>(Holmes,1993)</a:t>
            </a:r>
          </a:p>
          <a:p>
            <a:pPr>
              <a:lnSpc>
                <a:spcPct val="110000"/>
              </a:lnSpc>
            </a:pPr>
            <a:r>
              <a:rPr lang="en-GB" sz="1600" dirty="0"/>
              <a:t>Bowlby argued that a child needs to bond to a caregiver within their first two and a half years of life</a:t>
            </a:r>
          </a:p>
          <a:p>
            <a:pPr>
              <a:lnSpc>
                <a:spcPct val="110000"/>
              </a:lnSpc>
            </a:pPr>
            <a:r>
              <a:rPr lang="en-GB" sz="1600" dirty="0"/>
              <a:t>If this innate need is not met the child may develop one of four attachment styles as an instinctual mechanism of coping;                                                                                          - secure attachment, avoidant attachment, anxious- ambivalent attachment or disorganised attachment </a:t>
            </a:r>
          </a:p>
          <a:p>
            <a:pPr>
              <a:lnSpc>
                <a:spcPct val="110000"/>
              </a:lnSpc>
            </a:pPr>
            <a:r>
              <a:rPr lang="en-GB" sz="1600" dirty="0"/>
              <a:t>These styles determine how an individual navigates life and relationships, with secure attachment styles considered healthiest</a:t>
            </a:r>
          </a:p>
        </p:txBody>
      </p:sp>
      <p:pic>
        <p:nvPicPr>
          <p:cNvPr id="35" name="Picture 34">
            <a:extLst>
              <a:ext uri="{FF2B5EF4-FFF2-40B4-BE49-F238E27FC236}">
                <a16:creationId xmlns:a16="http://schemas.microsoft.com/office/drawing/2014/main" id="{4EEF8F14-688E-4183-927F-F2F26971FF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610D637D-57B0-4D5B-859D-4528AFFF62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38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D2B910-B28F-4A54-B17C-8B7E5893A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545F118-1DF8-46A9-8A77-B3D9422CE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8AF732C-0431-F212-F194-2AC1FB863761}"/>
              </a:ext>
            </a:extLst>
          </p:cNvPr>
          <p:cNvSpPr>
            <a:spLocks noGrp="1"/>
          </p:cNvSpPr>
          <p:nvPr>
            <p:ph type="title"/>
          </p:nvPr>
        </p:nvSpPr>
        <p:spPr>
          <a:xfrm>
            <a:off x="5196457" y="804519"/>
            <a:ext cx="5550357" cy="1049235"/>
          </a:xfrm>
        </p:spPr>
        <p:txBody>
          <a:bodyPr>
            <a:normAutofit/>
          </a:bodyPr>
          <a:lstStyle/>
          <a:p>
            <a:r>
              <a:rPr lang="en-US" dirty="0"/>
              <a:t>Amira and the four stages of development</a:t>
            </a:r>
            <a:endParaRPr lang="en-GB" dirty="0"/>
          </a:p>
        </p:txBody>
      </p:sp>
      <p:sp>
        <p:nvSpPr>
          <p:cNvPr id="14" name="Rectangle 13">
            <a:extLst>
              <a:ext uri="{FF2B5EF4-FFF2-40B4-BE49-F238E27FC236}">
                <a16:creationId xmlns:a16="http://schemas.microsoft.com/office/drawing/2014/main" id="{7CAB7D27-148D-4082-B160-72FAD580D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F3933B76-334F-1584-3CF9-7E6BEF54E239}"/>
              </a:ext>
            </a:extLst>
          </p:cNvPr>
          <p:cNvPicPr>
            <a:picLocks noChangeAspect="1"/>
          </p:cNvPicPr>
          <p:nvPr/>
        </p:nvPicPr>
        <p:blipFill>
          <a:blip r:embed="rId2"/>
          <a:stretch>
            <a:fillRect/>
          </a:stretch>
        </p:blipFill>
        <p:spPr>
          <a:xfrm>
            <a:off x="632239" y="784710"/>
            <a:ext cx="4074836" cy="1884611"/>
          </a:xfrm>
          <a:prstGeom prst="rect">
            <a:avLst/>
          </a:prstGeom>
        </p:spPr>
      </p:pic>
      <p:pic>
        <p:nvPicPr>
          <p:cNvPr id="5" name="Picture 4">
            <a:extLst>
              <a:ext uri="{FF2B5EF4-FFF2-40B4-BE49-F238E27FC236}">
                <a16:creationId xmlns:a16="http://schemas.microsoft.com/office/drawing/2014/main" id="{A08FE187-0954-8BF9-4A8B-30DAC7F654F5}"/>
              </a:ext>
            </a:extLst>
          </p:cNvPr>
          <p:cNvPicPr>
            <a:picLocks noChangeAspect="1"/>
          </p:cNvPicPr>
          <p:nvPr/>
        </p:nvPicPr>
        <p:blipFill>
          <a:blip r:embed="rId3"/>
          <a:stretch>
            <a:fillRect/>
          </a:stretch>
        </p:blipFill>
        <p:spPr>
          <a:xfrm>
            <a:off x="1734828" y="3137516"/>
            <a:ext cx="1869658" cy="2492878"/>
          </a:xfrm>
          <a:prstGeom prst="rect">
            <a:avLst/>
          </a:prstGeom>
        </p:spPr>
      </p:pic>
      <p:sp>
        <p:nvSpPr>
          <p:cNvPr id="3" name="Content Placeholder 2">
            <a:extLst>
              <a:ext uri="{FF2B5EF4-FFF2-40B4-BE49-F238E27FC236}">
                <a16:creationId xmlns:a16="http://schemas.microsoft.com/office/drawing/2014/main" id="{80694B20-7EC0-78DF-D0F7-B8DA1BEAEE01}"/>
              </a:ext>
            </a:extLst>
          </p:cNvPr>
          <p:cNvSpPr>
            <a:spLocks noGrp="1"/>
          </p:cNvSpPr>
          <p:nvPr>
            <p:ph idx="1"/>
          </p:nvPr>
        </p:nvSpPr>
        <p:spPr>
          <a:xfrm>
            <a:off x="4876801" y="1846026"/>
            <a:ext cx="7183120" cy="4269024"/>
          </a:xfrm>
        </p:spPr>
        <p:txBody>
          <a:bodyPr>
            <a:normAutofit fontScale="92500" lnSpcReduction="10000"/>
          </a:bodyPr>
          <a:lstStyle/>
          <a:p>
            <a:r>
              <a:rPr lang="en-US" dirty="0"/>
              <a:t>Bowlby outlined four stages of development, stages in which babies learn to trust and connect:                                                                                                                                      </a:t>
            </a:r>
            <a:r>
              <a:rPr lang="en-US" sz="1600" dirty="0"/>
              <a:t>-birth to six weeks old is the pre-attachment phase, where babies show natural, undirected signals to fulfill needs </a:t>
            </a:r>
            <a:r>
              <a:rPr lang="en-GB" sz="1600" dirty="0"/>
              <a:t>                                                                                    -6 weeks to 8 months old is the attachment-in making phase, babies beginning demonstrating familiarity to some caregivers                                                                  - 6-8 months to 2 years old is the clear-cut-attachment phase where children develop obvious preferences among caregivers </a:t>
            </a:r>
          </a:p>
          <a:p>
            <a:r>
              <a:rPr lang="en-GB" sz="1600" dirty="0"/>
              <a:t>The fourth stage applies to 3-year-old Amira, who has recently joined a new nursery, she is in the goal-corrected-partnership phase from 2 years old an onwards, where she has developed a multifaceted relationship with her caregiver</a:t>
            </a:r>
          </a:p>
          <a:p>
            <a:r>
              <a:rPr lang="en-US" sz="1600" dirty="0"/>
              <a:t>Amira and her caregiver now understand each other and methods of communicating on a deeper level, for example,  Amira may want to eat ice-cream, but her caregiver has just prepared food, they might negotiate and have ice-cream for dessert if Amira eats all her food    -this is a more complex relationship than shown in the pre-attachment phase</a:t>
            </a:r>
          </a:p>
        </p:txBody>
      </p:sp>
      <p:pic>
        <p:nvPicPr>
          <p:cNvPr id="16" name="Picture 15">
            <a:extLst>
              <a:ext uri="{FF2B5EF4-FFF2-40B4-BE49-F238E27FC236}">
                <a16:creationId xmlns:a16="http://schemas.microsoft.com/office/drawing/2014/main" id="{CD88FC76-F691-462A-BCF9-0BA4F5DE6D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3204A7E-B7E9-42D0-9DC4-B82FDC8C4B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883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9F3A-9880-40C2-B018-B79F4A85A5E9}"/>
              </a:ext>
            </a:extLst>
          </p:cNvPr>
          <p:cNvSpPr>
            <a:spLocks noGrp="1"/>
          </p:cNvSpPr>
          <p:nvPr>
            <p:ph type="title"/>
          </p:nvPr>
        </p:nvSpPr>
        <p:spPr>
          <a:xfrm>
            <a:off x="1451579" y="804519"/>
            <a:ext cx="9603275" cy="1049235"/>
          </a:xfrm>
        </p:spPr>
        <p:txBody>
          <a:bodyPr>
            <a:normAutofit/>
          </a:bodyPr>
          <a:lstStyle/>
          <a:p>
            <a:r>
              <a:rPr lang="en-US" dirty="0"/>
              <a:t>Helping Amira </a:t>
            </a:r>
            <a:endParaRPr lang="en-GB" dirty="0"/>
          </a:p>
        </p:txBody>
      </p:sp>
      <p:sp>
        <p:nvSpPr>
          <p:cNvPr id="3" name="Content Placeholder 2">
            <a:extLst>
              <a:ext uri="{FF2B5EF4-FFF2-40B4-BE49-F238E27FC236}">
                <a16:creationId xmlns:a16="http://schemas.microsoft.com/office/drawing/2014/main" id="{714756F4-6A9F-D133-B25B-F6A3AD750D72}"/>
              </a:ext>
            </a:extLst>
          </p:cNvPr>
          <p:cNvSpPr>
            <a:spLocks noGrp="1"/>
          </p:cNvSpPr>
          <p:nvPr>
            <p:ph idx="1"/>
          </p:nvPr>
        </p:nvSpPr>
        <p:spPr>
          <a:xfrm>
            <a:off x="1451578" y="2015734"/>
            <a:ext cx="7169742" cy="3450613"/>
          </a:xfrm>
        </p:spPr>
        <p:txBody>
          <a:bodyPr>
            <a:normAutofit fontScale="85000" lnSpcReduction="20000"/>
          </a:bodyPr>
          <a:lstStyle/>
          <a:p>
            <a:r>
              <a:rPr lang="en-US" sz="1600" dirty="0"/>
              <a:t>“The preschool period ushers in developmental changes that affect both children’s attachment relationships, such as the emergence of a goal corrected partnership, and factors underlying care for others, such as maturing emotion regulation and enhanced executive functioning” </a:t>
            </a:r>
            <a:r>
              <a:rPr lang="en-US" sz="1000" dirty="0"/>
              <a:t>(2) </a:t>
            </a:r>
            <a:r>
              <a:rPr lang="en-US" sz="1600" dirty="0"/>
              <a:t>(Cassidy and Shaver, 2016</a:t>
            </a:r>
            <a:r>
              <a:rPr lang="en-US" dirty="0"/>
              <a:t>)</a:t>
            </a:r>
          </a:p>
          <a:p>
            <a:r>
              <a:rPr lang="en-US" dirty="0"/>
              <a:t>Amira shows signs of anxiety when left at the nursery by her carers: difficulty communicating verballing and engaging in group play</a:t>
            </a:r>
          </a:p>
          <a:p>
            <a:r>
              <a:rPr lang="en-US" dirty="0"/>
              <a:t>Bowlby would suggest that Amira hasn’t yet developed a secure attachment style as she doesn’t show confidence in environments without her caregiver </a:t>
            </a:r>
          </a:p>
          <a:p>
            <a:r>
              <a:rPr lang="en-US" dirty="0"/>
              <a:t>To help Amira develop secure attachments within the nursery, interventions can be put in place to ease her transition into education; to do so we must analyse the behaviour of children and research studies that successfully identifies methods of comforting children </a:t>
            </a:r>
          </a:p>
          <a:p>
            <a:endParaRPr lang="en-GB" dirty="0"/>
          </a:p>
        </p:txBody>
      </p:sp>
      <p:pic>
        <p:nvPicPr>
          <p:cNvPr id="4" name="Picture 3">
            <a:extLst>
              <a:ext uri="{FF2B5EF4-FFF2-40B4-BE49-F238E27FC236}">
                <a16:creationId xmlns:a16="http://schemas.microsoft.com/office/drawing/2014/main" id="{4AE10B10-81B5-8C45-03A4-316FE0887CB1}"/>
              </a:ext>
            </a:extLst>
          </p:cNvPr>
          <p:cNvPicPr>
            <a:picLocks noChangeAspect="1"/>
          </p:cNvPicPr>
          <p:nvPr/>
        </p:nvPicPr>
        <p:blipFill>
          <a:blip r:embed="rId2"/>
          <a:stretch>
            <a:fillRect/>
          </a:stretch>
        </p:blipFill>
        <p:spPr>
          <a:xfrm>
            <a:off x="8621320" y="2015734"/>
            <a:ext cx="1940969" cy="3450613"/>
          </a:xfrm>
          <a:prstGeom prst="rect">
            <a:avLst/>
          </a:prstGeom>
        </p:spPr>
      </p:pic>
    </p:spTree>
    <p:extLst>
      <p:ext uri="{BB962C8B-B14F-4D97-AF65-F5344CB8AC3E}">
        <p14:creationId xmlns:p14="http://schemas.microsoft.com/office/powerpoint/2010/main" val="963669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E76EBD-873A-E7A0-B61A-3F306BEABC73}"/>
              </a:ext>
            </a:extLst>
          </p:cNvPr>
          <p:cNvPicPr>
            <a:picLocks noChangeAspect="1"/>
          </p:cNvPicPr>
          <p:nvPr/>
        </p:nvPicPr>
        <p:blipFill>
          <a:blip r:embed="rId2">
            <a:alphaModFix amt="50000"/>
          </a:blip>
          <a:srcRect t="24532" r="-1" b="19497"/>
          <a:stretch>
            <a:fillRect/>
          </a:stretch>
        </p:blipFill>
        <p:spPr>
          <a:xfrm>
            <a:off x="305" y="-15679"/>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897597F-70DD-68C5-A590-7B5719AD1ED1}"/>
              </a:ext>
            </a:extLst>
          </p:cNvPr>
          <p:cNvSpPr>
            <a:spLocks noGrp="1"/>
          </p:cNvSpPr>
          <p:nvPr>
            <p:ph type="title"/>
          </p:nvPr>
        </p:nvSpPr>
        <p:spPr>
          <a:xfrm>
            <a:off x="1130271" y="1193800"/>
            <a:ext cx="3193050" cy="4699000"/>
          </a:xfrm>
        </p:spPr>
        <p:txBody>
          <a:bodyPr anchor="ctr">
            <a:normAutofit/>
          </a:bodyPr>
          <a:lstStyle/>
          <a:p>
            <a:r>
              <a:rPr lang="en-US" sz="3000"/>
              <a:t>Interventions </a:t>
            </a:r>
            <a:endParaRPr lang="en-GB" sz="3000"/>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F2DDBB-52AB-C4BA-3AB2-0CD50E6AF97A}"/>
              </a:ext>
            </a:extLst>
          </p:cNvPr>
          <p:cNvSpPr>
            <a:spLocks noGrp="1"/>
          </p:cNvSpPr>
          <p:nvPr>
            <p:ph idx="1"/>
          </p:nvPr>
        </p:nvSpPr>
        <p:spPr>
          <a:xfrm>
            <a:off x="4976636" y="1193800"/>
            <a:ext cx="6085091" cy="4699000"/>
          </a:xfrm>
        </p:spPr>
        <p:txBody>
          <a:bodyPr anchor="ctr">
            <a:normAutofit fontScale="92500"/>
          </a:bodyPr>
          <a:lstStyle/>
          <a:p>
            <a:pPr>
              <a:lnSpc>
                <a:spcPct val="110000"/>
              </a:lnSpc>
            </a:pPr>
            <a:endParaRPr lang="en-US" sz="1600" dirty="0"/>
          </a:p>
          <a:p>
            <a:pPr>
              <a:lnSpc>
                <a:spcPct val="110000"/>
              </a:lnSpc>
            </a:pPr>
            <a:r>
              <a:rPr lang="en-US" sz="1600" dirty="0"/>
              <a:t>“Actual observations of children in situations where transitional objects could be facilitative (e.g., going to sleep, being in novel surroundings, and coping with separation from parents) have been useful for demonstrating the functional properties of attachment objects” </a:t>
            </a:r>
            <a:r>
              <a:rPr lang="en-US" sz="1000" dirty="0"/>
              <a:t>(3) </a:t>
            </a:r>
            <a:r>
              <a:rPr lang="en-US" sz="1600" dirty="0"/>
              <a:t>(Lehman, Arnold and Reeves, 1995)</a:t>
            </a:r>
          </a:p>
          <a:p>
            <a:pPr>
              <a:lnSpc>
                <a:spcPct val="110000"/>
              </a:lnSpc>
            </a:pPr>
            <a:r>
              <a:rPr lang="en-US" sz="1600" dirty="0"/>
              <a:t>Lehman, Arnold and Reeves conducted an empirical study showing that 60% of children attach to inanimate objects, these objects provide support with familiar sensory devices</a:t>
            </a:r>
            <a:r>
              <a:rPr lang="en-GB" sz="1600" dirty="0"/>
              <a:t>                                                                                            for example,  Amira’s favourite teddy bear or blanket may hold familiar scents or textures to soothe her in unknown environments</a:t>
            </a:r>
          </a:p>
          <a:p>
            <a:pPr>
              <a:lnSpc>
                <a:spcPct val="110000"/>
              </a:lnSpc>
            </a:pPr>
            <a:r>
              <a:rPr lang="en-GB" sz="1600" dirty="0"/>
              <a:t>Allowing Amira to attend nursery with her favourite object is likely to lower stress, help regulate emotions and build confidence in new spaces and consequently lower her anxiety talking and playing with her peers</a:t>
            </a:r>
          </a:p>
          <a:p>
            <a:pPr>
              <a:lnSpc>
                <a:spcPct val="110000"/>
              </a:lnSpc>
            </a:pPr>
            <a:r>
              <a:rPr lang="en-US" sz="1600" dirty="0"/>
              <a:t>Bowlby may suggest Amira is attached to her favourite object and facilitate that bond to create attachments within the nursery</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0660593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6310C-61F6-5FE4-ABF4-A3B6C81DA4DA}"/>
              </a:ext>
            </a:extLst>
          </p:cNvPr>
          <p:cNvSpPr>
            <a:spLocks noGrp="1"/>
          </p:cNvSpPr>
          <p:nvPr>
            <p:ph type="title"/>
          </p:nvPr>
        </p:nvSpPr>
        <p:spPr>
          <a:xfrm>
            <a:off x="1451579" y="804519"/>
            <a:ext cx="9603275" cy="1049235"/>
          </a:xfrm>
        </p:spPr>
        <p:txBody>
          <a:bodyPr>
            <a:normAutofit/>
          </a:bodyPr>
          <a:lstStyle/>
          <a:p>
            <a:r>
              <a:rPr lang="en-US" dirty="0"/>
              <a:t>Interventions </a:t>
            </a:r>
            <a:endParaRPr lang="en-GB" dirty="0"/>
          </a:p>
        </p:txBody>
      </p:sp>
      <p:sp>
        <p:nvSpPr>
          <p:cNvPr id="3" name="Content Placeholder 2">
            <a:extLst>
              <a:ext uri="{FF2B5EF4-FFF2-40B4-BE49-F238E27FC236}">
                <a16:creationId xmlns:a16="http://schemas.microsoft.com/office/drawing/2014/main" id="{5D103568-9081-8B90-0150-112FCF6137BD}"/>
              </a:ext>
            </a:extLst>
          </p:cNvPr>
          <p:cNvSpPr>
            <a:spLocks noGrp="1"/>
          </p:cNvSpPr>
          <p:nvPr>
            <p:ph idx="1"/>
          </p:nvPr>
        </p:nvSpPr>
        <p:spPr>
          <a:xfrm>
            <a:off x="1451579" y="2015734"/>
            <a:ext cx="5622284" cy="3450613"/>
          </a:xfrm>
        </p:spPr>
        <p:txBody>
          <a:bodyPr>
            <a:normAutofit fontScale="85000" lnSpcReduction="20000"/>
          </a:bodyPr>
          <a:lstStyle/>
          <a:p>
            <a:r>
              <a:rPr lang="en-US" dirty="0"/>
              <a:t>Emotional coaching focuses on recognizing, naming and normalizing the child’s emotions</a:t>
            </a:r>
          </a:p>
          <a:p>
            <a:r>
              <a:rPr lang="en-US" dirty="0"/>
              <a:t>This includes reinforcing Amira and letting her know that what she feels is okay, whilst communicating that she is safe</a:t>
            </a:r>
          </a:p>
          <a:p>
            <a:r>
              <a:rPr lang="en-US" dirty="0"/>
              <a:t>Nursery practitioners could reiterate, for example, “I know you miss your mum, but it’s okay she’ll be back soon”</a:t>
            </a:r>
          </a:p>
          <a:p>
            <a:r>
              <a:rPr lang="en-US" dirty="0"/>
              <a:t>Bowlby would argue this reassures Amira just as her carer would and would subsequently reduce her anxieties</a:t>
            </a:r>
          </a:p>
          <a:p>
            <a:r>
              <a:rPr lang="en-US" dirty="0"/>
              <a:t>“It </a:t>
            </a:r>
            <a:r>
              <a:rPr lang="en-US" dirty="0" err="1"/>
              <a:t>recognises</a:t>
            </a:r>
            <a:r>
              <a:rPr lang="en-US" dirty="0"/>
              <a:t> the shared, relational experience of emotion and empowers adults to model emotional regulation and coregulate emotions with the child.” </a:t>
            </a:r>
            <a:r>
              <a:rPr lang="en-US" sz="1200" dirty="0"/>
              <a:t>(4) </a:t>
            </a:r>
            <a:r>
              <a:rPr lang="en-US" dirty="0"/>
              <a:t>(Heffernan, 2020)</a:t>
            </a:r>
            <a:endParaRPr lang="en-GB" dirty="0"/>
          </a:p>
        </p:txBody>
      </p:sp>
      <p:pic>
        <p:nvPicPr>
          <p:cNvPr id="4" name="Picture 3">
            <a:extLst>
              <a:ext uri="{FF2B5EF4-FFF2-40B4-BE49-F238E27FC236}">
                <a16:creationId xmlns:a16="http://schemas.microsoft.com/office/drawing/2014/main" id="{21A34A01-1B8E-AEF7-2155-3811530F6563}"/>
              </a:ext>
            </a:extLst>
          </p:cNvPr>
          <p:cNvPicPr>
            <a:picLocks noChangeAspect="1"/>
          </p:cNvPicPr>
          <p:nvPr/>
        </p:nvPicPr>
        <p:blipFill>
          <a:blip r:embed="rId2"/>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114071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ACAD-D2B7-E8BF-197E-C86F837E7EC1}"/>
              </a:ext>
            </a:extLst>
          </p:cNvPr>
          <p:cNvSpPr>
            <a:spLocks noGrp="1"/>
          </p:cNvSpPr>
          <p:nvPr>
            <p:ph type="title"/>
          </p:nvPr>
        </p:nvSpPr>
        <p:spPr>
          <a:xfrm>
            <a:off x="1390619" y="824839"/>
            <a:ext cx="9603275" cy="1049235"/>
          </a:xfrm>
        </p:spPr>
        <p:txBody>
          <a:bodyPr/>
          <a:lstStyle/>
          <a:p>
            <a:br>
              <a:rPr lang="en-US" dirty="0"/>
            </a:br>
            <a:r>
              <a:rPr lang="en-GB" dirty="0"/>
              <a:t>           Nature                             Nurture</a:t>
            </a:r>
          </a:p>
        </p:txBody>
      </p:sp>
      <p:cxnSp>
        <p:nvCxnSpPr>
          <p:cNvPr id="5" name="Straight Connector 4">
            <a:extLst>
              <a:ext uri="{FF2B5EF4-FFF2-40B4-BE49-F238E27FC236}">
                <a16:creationId xmlns:a16="http://schemas.microsoft.com/office/drawing/2014/main" id="{4853B870-0BFC-B842-5177-AADAEBBF15EA}"/>
              </a:ext>
            </a:extLst>
          </p:cNvPr>
          <p:cNvCxnSpPr>
            <a:cxnSpLocks/>
            <a:stCxn id="2" idx="0"/>
          </p:cNvCxnSpPr>
          <p:nvPr/>
        </p:nvCxnSpPr>
        <p:spPr>
          <a:xfrm>
            <a:off x="6192257" y="824839"/>
            <a:ext cx="0" cy="4346601"/>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A3CF5B7-5202-3EDE-E7C5-A4765F66C8DA}"/>
              </a:ext>
            </a:extLst>
          </p:cNvPr>
          <p:cNvSpPr txBox="1"/>
          <p:nvPr/>
        </p:nvSpPr>
        <p:spPr>
          <a:xfrm>
            <a:off x="1390618" y="1968276"/>
            <a:ext cx="4680243" cy="3539430"/>
          </a:xfrm>
          <a:prstGeom prst="rect">
            <a:avLst/>
          </a:prstGeom>
          <a:noFill/>
        </p:spPr>
        <p:txBody>
          <a:bodyPr wrap="square" rtlCol="0">
            <a:spAutoFit/>
          </a:bodyPr>
          <a:lstStyle/>
          <a:p>
            <a:r>
              <a:rPr lang="en-US" sz="1400" dirty="0"/>
              <a:t>‘Nature’ focuses on the biological, innate factors of development, the characteristics humans are born with </a:t>
            </a:r>
          </a:p>
          <a:p>
            <a:pPr fontAlgn="auto"/>
            <a:endParaRPr lang="en-US" sz="1400" dirty="0"/>
          </a:p>
          <a:p>
            <a:pPr fontAlgn="auto"/>
            <a:r>
              <a:rPr lang="en-US" sz="1400" dirty="0"/>
              <a:t>“Bowlby proposed that attachment behaviours are innately programmed to enhance survival” </a:t>
            </a:r>
            <a:r>
              <a:rPr lang="en-US" sz="1000" dirty="0"/>
              <a:t>(5)  </a:t>
            </a:r>
            <a:r>
              <a:rPr lang="en-US" sz="1400" dirty="0"/>
              <a:t>(Coupe.2025)</a:t>
            </a:r>
          </a:p>
          <a:p>
            <a:pPr fontAlgn="auto"/>
            <a:endParaRPr lang="en-US" sz="1400" dirty="0"/>
          </a:p>
          <a:p>
            <a:pPr fontAlgn="auto"/>
            <a:r>
              <a:rPr lang="en-US" sz="1400" dirty="0"/>
              <a:t>Bowlby’s first stage of development, the pre-attachment phase takes nature into account with how babies communicate through crying and are driven by instincts for basic needs </a:t>
            </a:r>
          </a:p>
          <a:p>
            <a:pPr fontAlgn="auto"/>
            <a:endParaRPr lang="en-US" sz="1400" dirty="0"/>
          </a:p>
          <a:p>
            <a:pPr fontAlgn="auto"/>
            <a:r>
              <a:rPr lang="en-US" sz="1400" dirty="0"/>
              <a:t>Bowlby also considers the natural need of company as humans are a social animal, and has created this theory off the intrinsic need for connection                                                        -Amira is in an unfamiliar situation at the nursery and we are biologically programmed to fear the unknown, it naturally makes her uncomfortable</a:t>
            </a:r>
            <a:endParaRPr lang="en-GB" sz="1400" dirty="0"/>
          </a:p>
        </p:txBody>
      </p:sp>
      <p:sp>
        <p:nvSpPr>
          <p:cNvPr id="12" name="TextBox 11">
            <a:extLst>
              <a:ext uri="{FF2B5EF4-FFF2-40B4-BE49-F238E27FC236}">
                <a16:creationId xmlns:a16="http://schemas.microsoft.com/office/drawing/2014/main" id="{AFD69B08-A221-7FE7-4B2C-E0DAEA716ADA}"/>
              </a:ext>
            </a:extLst>
          </p:cNvPr>
          <p:cNvSpPr txBox="1"/>
          <p:nvPr/>
        </p:nvSpPr>
        <p:spPr>
          <a:xfrm>
            <a:off x="6250811" y="1874074"/>
            <a:ext cx="4684529" cy="4308872"/>
          </a:xfrm>
          <a:prstGeom prst="rect">
            <a:avLst/>
          </a:prstGeom>
          <a:noFill/>
        </p:spPr>
        <p:txBody>
          <a:bodyPr wrap="square" rtlCol="0">
            <a:spAutoFit/>
          </a:bodyPr>
          <a:lstStyle/>
          <a:p>
            <a:r>
              <a:rPr lang="en-US" sz="1400" dirty="0"/>
              <a:t>‘Nurture’ refers to the behaviours that are taught and is more environment-related than biological</a:t>
            </a:r>
          </a:p>
          <a:p>
            <a:endParaRPr lang="en-US" sz="1400" dirty="0"/>
          </a:p>
          <a:p>
            <a:r>
              <a:rPr lang="en-US" sz="1400" dirty="0"/>
              <a:t>Amira has learnt to trust her caregiver at home and has been taught behaviour by them</a:t>
            </a:r>
          </a:p>
          <a:p>
            <a:endParaRPr lang="en-US" sz="1400" dirty="0"/>
          </a:p>
          <a:p>
            <a:r>
              <a:rPr lang="en-US" sz="1400" dirty="0"/>
              <a:t>Amira is also stressed by the change in the caregiving environment as she has not been taught familiarity with this place</a:t>
            </a:r>
          </a:p>
          <a:p>
            <a:endParaRPr lang="en-US" sz="1400" dirty="0"/>
          </a:p>
          <a:p>
            <a:r>
              <a:rPr lang="en-US" sz="1400" dirty="0"/>
              <a:t>Amira needs to be taught how to create relationships outside of her safe haven and this is a nuturistic quality to help become a functioning member of society with good wellbeing</a:t>
            </a:r>
          </a:p>
          <a:p>
            <a:endParaRPr lang="en-US" sz="1400" dirty="0"/>
          </a:p>
          <a:p>
            <a:r>
              <a:rPr lang="en-US" sz="1400" dirty="0"/>
              <a:t>Bowlby has ‘nurture aspects to his theory of attachment within Amira’s phase of wellbeing:  goal-corrected partnership where she learns from her surroundings and company</a:t>
            </a:r>
          </a:p>
          <a:p>
            <a:endParaRPr lang="en-US" dirty="0"/>
          </a:p>
          <a:p>
            <a:endParaRPr lang="en-GB" dirty="0"/>
          </a:p>
        </p:txBody>
      </p:sp>
      <p:sp>
        <p:nvSpPr>
          <p:cNvPr id="13" name="TextBox 12">
            <a:extLst>
              <a:ext uri="{FF2B5EF4-FFF2-40B4-BE49-F238E27FC236}">
                <a16:creationId xmlns:a16="http://schemas.microsoft.com/office/drawing/2014/main" id="{536420EC-8928-9054-3DE1-82DE0358F5CF}"/>
              </a:ext>
            </a:extLst>
          </p:cNvPr>
          <p:cNvSpPr txBox="1"/>
          <p:nvPr/>
        </p:nvSpPr>
        <p:spPr>
          <a:xfrm>
            <a:off x="1449174" y="5601908"/>
            <a:ext cx="9603274" cy="369332"/>
          </a:xfrm>
          <a:prstGeom prst="rect">
            <a:avLst/>
          </a:prstGeom>
          <a:noFill/>
        </p:spPr>
        <p:txBody>
          <a:bodyPr wrap="square" rtlCol="0">
            <a:spAutoFit/>
          </a:bodyPr>
          <a:lstStyle/>
          <a:p>
            <a:r>
              <a:rPr lang="en-US" dirty="0"/>
              <a:t>Bowlby’s theory of attachment considers both nature and nurture as an explanation for behaviour</a:t>
            </a:r>
            <a:endParaRPr lang="en-GB" dirty="0"/>
          </a:p>
        </p:txBody>
      </p:sp>
    </p:spTree>
    <p:extLst>
      <p:ext uri="{BB962C8B-B14F-4D97-AF65-F5344CB8AC3E}">
        <p14:creationId xmlns:p14="http://schemas.microsoft.com/office/powerpoint/2010/main" val="964999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0802-2566-663C-CC3A-C5CC02CF5464}"/>
              </a:ext>
            </a:extLst>
          </p:cNvPr>
          <p:cNvSpPr>
            <a:spLocks noGrp="1"/>
          </p:cNvSpPr>
          <p:nvPr>
            <p:ph type="title"/>
          </p:nvPr>
        </p:nvSpPr>
        <p:spPr/>
        <p:txBody>
          <a:bodyPr/>
          <a:lstStyle/>
          <a:p>
            <a:r>
              <a:rPr lang="en-US" dirty="0"/>
              <a:t>Strengths and weaknesses</a:t>
            </a:r>
            <a:endParaRPr lang="en-GB" dirty="0"/>
          </a:p>
        </p:txBody>
      </p:sp>
      <p:sp>
        <p:nvSpPr>
          <p:cNvPr id="3" name="Content Placeholder 2">
            <a:extLst>
              <a:ext uri="{FF2B5EF4-FFF2-40B4-BE49-F238E27FC236}">
                <a16:creationId xmlns:a16="http://schemas.microsoft.com/office/drawing/2014/main" id="{05CE89DB-84A2-855C-5199-E6B517CD9AAD}"/>
              </a:ext>
            </a:extLst>
          </p:cNvPr>
          <p:cNvSpPr>
            <a:spLocks noGrp="1"/>
          </p:cNvSpPr>
          <p:nvPr>
            <p:ph idx="1"/>
          </p:nvPr>
        </p:nvSpPr>
        <p:spPr/>
        <p:txBody>
          <a:bodyPr>
            <a:normAutofit fontScale="70000" lnSpcReduction="20000"/>
          </a:bodyPr>
          <a:lstStyle/>
          <a:p>
            <a:r>
              <a:rPr lang="en-US" dirty="0"/>
              <a:t>Strengths:</a:t>
            </a:r>
            <a:r>
              <a:rPr lang="en-GB" dirty="0"/>
              <a:t>                                                                                                                                                                              “</a:t>
            </a:r>
            <a:r>
              <a:rPr lang="en-US" dirty="0"/>
              <a:t>It shaped child psychiatry, psychology, child care and our understanding of various problems of children and adolescents.” </a:t>
            </a:r>
            <a:r>
              <a:rPr lang="en-US" sz="1000" dirty="0"/>
              <a:t>(6) </a:t>
            </a:r>
            <a:r>
              <a:rPr lang="en-US" dirty="0"/>
              <a:t>(Fitzgerald, 2020)                                                                                                                                                                  -Bowlby’s theory of attachment has lots of empirical support and as seen by Amira’s scenario, attachment theory has and can be applied to many real-life situations. Bowlby considers evolutionary ideas of growth (nature) and considers sociological factors of development (nurture). </a:t>
            </a:r>
          </a:p>
          <a:p>
            <a:r>
              <a:rPr lang="en-US" dirty="0"/>
              <a:t>The theory of attachment is holistic and relevant to our society and growth</a:t>
            </a:r>
          </a:p>
          <a:p>
            <a:r>
              <a:rPr lang="en-US" dirty="0"/>
              <a:t>Weaknesses:                                                                                                                                                                       Bowlby’s theory can be viewed as deterministic as it hints that those who don’t make secure relationships in their infancy will struggle with attachment in the future, when in reality there are exceptions and connection cannot be this simplified</a:t>
            </a:r>
          </a:p>
          <a:p>
            <a:r>
              <a:rPr lang="en-US" dirty="0"/>
              <a:t>Bowlby’s attachment theory may have cultural bias as this study was constructed with traditionally western views of a nuclear family and may not apply to family dynamics worldwide, even though it is relevant to many, we cannot solely rely on Bowlby’s attachment theory</a:t>
            </a:r>
          </a:p>
        </p:txBody>
      </p:sp>
    </p:spTree>
    <p:extLst>
      <p:ext uri="{BB962C8B-B14F-4D97-AF65-F5344CB8AC3E}">
        <p14:creationId xmlns:p14="http://schemas.microsoft.com/office/powerpoint/2010/main" val="3584473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D68D5-03C4-F8E0-09D5-4484555A29A5}"/>
              </a:ext>
            </a:extLst>
          </p:cNvPr>
          <p:cNvSpPr>
            <a:spLocks noGrp="1"/>
          </p:cNvSpPr>
          <p:nvPr>
            <p:ph type="title"/>
          </p:nvPr>
        </p:nvSpPr>
        <p:spPr>
          <a:xfrm>
            <a:off x="1451580" y="804519"/>
            <a:ext cx="4325112" cy="1049235"/>
          </a:xfrm>
        </p:spPr>
        <p:txBody>
          <a:bodyPr>
            <a:normAutofit/>
          </a:bodyPr>
          <a:lstStyle/>
          <a:p>
            <a:r>
              <a:rPr lang="en-US" sz="2800"/>
              <a:t>Conclusion </a:t>
            </a:r>
            <a:endParaRPr lang="en-GB" sz="2800"/>
          </a:p>
        </p:txBody>
      </p:sp>
      <p:cxnSp>
        <p:nvCxnSpPr>
          <p:cNvPr id="11" name="Straight Connector 10">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43251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3736188-6BD6-3A1A-8B42-E46CF5C0D406}"/>
              </a:ext>
            </a:extLst>
          </p:cNvPr>
          <p:cNvSpPr>
            <a:spLocks noGrp="1"/>
          </p:cNvSpPr>
          <p:nvPr>
            <p:ph idx="1"/>
          </p:nvPr>
        </p:nvSpPr>
        <p:spPr>
          <a:xfrm>
            <a:off x="1108953" y="2015732"/>
            <a:ext cx="4667739" cy="4074172"/>
          </a:xfrm>
        </p:spPr>
        <p:txBody>
          <a:bodyPr>
            <a:normAutofit fontScale="25000" lnSpcReduction="20000"/>
          </a:bodyPr>
          <a:lstStyle/>
          <a:p>
            <a:r>
              <a:rPr lang="en-US" sz="5600" dirty="0"/>
              <a:t>John Bowlby outlined how infants form attachments and how insecure attachments in youth develop into long-term attachment issues</a:t>
            </a:r>
          </a:p>
          <a:p>
            <a:r>
              <a:rPr lang="en-US" sz="5600" dirty="0"/>
              <a:t>John Bowlby identified four developmental stages </a:t>
            </a:r>
          </a:p>
          <a:p>
            <a:r>
              <a:rPr lang="en-US" sz="5600" dirty="0"/>
              <a:t>Amira, 3, started nursery and was having anxieties when left by her carers</a:t>
            </a:r>
          </a:p>
          <a:p>
            <a:r>
              <a:rPr lang="en-US" sz="5600" dirty="0"/>
              <a:t>To help Amira navigate nursery, she should bring an object she cares for and the adults around her should help emotionally coach her </a:t>
            </a:r>
          </a:p>
          <a:p>
            <a:r>
              <a:rPr lang="en-US" sz="5600" dirty="0"/>
              <a:t>Attachment theory contains aspects of both nature and nurture and has many strengths and weaknesses</a:t>
            </a:r>
          </a:p>
          <a:p>
            <a:r>
              <a:rPr lang="en-US" sz="5600" dirty="0"/>
              <a:t>Bowlby’s attachment theory is relevant and mostly accurate to modern society </a:t>
            </a:r>
          </a:p>
          <a:p>
            <a:r>
              <a:rPr lang="en-US" sz="5600" dirty="0"/>
              <a:t>Psychology is crucial to understanding individuals. Nurseries and many adults have a duty of care towards children and we should place importance on psychology and health and social care to optimize and better society</a:t>
            </a:r>
          </a:p>
          <a:p>
            <a:endParaRPr lang="en-GB" dirty="0"/>
          </a:p>
        </p:txBody>
      </p:sp>
      <p:pic>
        <p:nvPicPr>
          <p:cNvPr id="4" name="Picture 3">
            <a:extLst>
              <a:ext uri="{FF2B5EF4-FFF2-40B4-BE49-F238E27FC236}">
                <a16:creationId xmlns:a16="http://schemas.microsoft.com/office/drawing/2014/main" id="{7A5F4514-DA25-4C11-0709-89A70F9C9222}"/>
              </a:ext>
            </a:extLst>
          </p:cNvPr>
          <p:cNvPicPr>
            <a:picLocks noChangeAspect="1"/>
          </p:cNvPicPr>
          <p:nvPr/>
        </p:nvPicPr>
        <p:blipFill>
          <a:blip r:embed="rId2"/>
          <a:stretch>
            <a:fillRect/>
          </a:stretch>
        </p:blipFill>
        <p:spPr>
          <a:xfrm>
            <a:off x="6972295" y="804519"/>
            <a:ext cx="3527994" cy="5285385"/>
          </a:xfrm>
          <a:prstGeom prst="rect">
            <a:avLst/>
          </a:prstGeom>
        </p:spPr>
      </p:pic>
    </p:spTree>
    <p:extLst>
      <p:ext uri="{BB962C8B-B14F-4D97-AF65-F5344CB8AC3E}">
        <p14:creationId xmlns:p14="http://schemas.microsoft.com/office/powerpoint/2010/main" val="1014912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AA21-CB18-71F9-8CFC-84B9B8518C9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1BE7FFD8-CC18-2C1E-0D6E-E080E6CBCAB2}"/>
              </a:ext>
            </a:extLst>
          </p:cNvPr>
          <p:cNvSpPr>
            <a:spLocks noGrp="1"/>
          </p:cNvSpPr>
          <p:nvPr>
            <p:ph idx="1"/>
          </p:nvPr>
        </p:nvSpPr>
        <p:spPr/>
        <p:txBody>
          <a:bodyPr>
            <a:normAutofit fontScale="70000" lnSpcReduction="20000"/>
          </a:bodyPr>
          <a:lstStyle/>
          <a:p>
            <a:r>
              <a:rPr lang="en-GB" dirty="0"/>
              <a:t>Holmes, J. (1993). </a:t>
            </a:r>
            <a:r>
              <a:rPr lang="en-GB" i="1" dirty="0"/>
              <a:t>John Bowlby and attachment theory</a:t>
            </a:r>
            <a:r>
              <a:rPr lang="en-GB" dirty="0"/>
              <a:t>. 2nd ed. London ; New York: Routledge, Taylor &amp; Francis Group. </a:t>
            </a:r>
            <a:r>
              <a:rPr lang="en-GB" sz="1300" dirty="0"/>
              <a:t>(1)</a:t>
            </a:r>
          </a:p>
          <a:p>
            <a:r>
              <a:rPr lang="en-US" dirty="0"/>
              <a:t>Cassidy, J. and Shaver, P. (2016). </a:t>
            </a:r>
            <a:r>
              <a:rPr lang="en-US" i="1" dirty="0"/>
              <a:t>Handbook of attachment: Theory, research, and clinical applications</a:t>
            </a:r>
            <a:r>
              <a:rPr lang="en-US" dirty="0"/>
              <a:t>. 3rd ed. New York: Guilford Press. </a:t>
            </a:r>
            <a:r>
              <a:rPr lang="en-US" sz="1400" dirty="0"/>
              <a:t>(2)</a:t>
            </a:r>
          </a:p>
          <a:p>
            <a:r>
              <a:rPr lang="en-US" dirty="0"/>
              <a:t>Lehman, E.B., Arnold, B.E. and Reeves, S.L. (1995). Attachments to Blankets, Teddy Bears, and Other Nonsocial Objects: A Child’s Perspective. </a:t>
            </a:r>
            <a:r>
              <a:rPr lang="en-US" i="1" dirty="0"/>
              <a:t>The Journal of Genetic Psychology</a:t>
            </a:r>
            <a:r>
              <a:rPr lang="en-US" dirty="0"/>
              <a:t>, 156(4), pp.443–459. </a:t>
            </a:r>
            <a:r>
              <a:rPr lang="en-US" dirty="0" err="1"/>
              <a:t>doi:https</a:t>
            </a:r>
            <a:r>
              <a:rPr lang="en-US" dirty="0"/>
              <a:t>://doi.org/10.1080/00221325.1995.9914836. </a:t>
            </a:r>
            <a:r>
              <a:rPr lang="en-US" sz="1400" dirty="0"/>
              <a:t>(3)</a:t>
            </a:r>
          </a:p>
          <a:p>
            <a:r>
              <a:rPr lang="en-US" dirty="0"/>
              <a:t>Heffernan, D.F. (2020). </a:t>
            </a:r>
            <a:r>
              <a:rPr lang="en-US" i="1" dirty="0"/>
              <a:t>Emotion Coaching – helping children to regulate their emotions.</a:t>
            </a:r>
            <a:r>
              <a:rPr lang="en-US" dirty="0"/>
              <a:t> [online] Applied Psychologies. Available at: </a:t>
            </a:r>
            <a:r>
              <a:rPr lang="en-US" dirty="0">
                <a:hlinkClick r:id="rId2"/>
              </a:rPr>
              <a:t>https://www.appliedpsychologies.com/post/emotion-coaching-helping-children-to-regulate-their-emotions</a:t>
            </a:r>
            <a:r>
              <a:rPr lang="en-US" dirty="0"/>
              <a:t>. </a:t>
            </a:r>
            <a:r>
              <a:rPr lang="en-US" sz="1400" dirty="0"/>
              <a:t>(4)</a:t>
            </a:r>
          </a:p>
          <a:p>
            <a:r>
              <a:rPr lang="en-US" dirty="0"/>
              <a:t>‌Coupe, M. (2025). </a:t>
            </a:r>
            <a:r>
              <a:rPr lang="en-US" i="1" dirty="0"/>
              <a:t>Nature vs Nurture: Attachment &amp; Social Behavior Theories (LD 09.04.2025)</a:t>
            </a:r>
            <a:r>
              <a:rPr lang="en-US" dirty="0"/>
              <a:t>. [online] </a:t>
            </a:r>
            <a:r>
              <a:rPr lang="en-US" dirty="0" err="1"/>
              <a:t>Studocu</a:t>
            </a:r>
            <a:r>
              <a:rPr lang="en-US" dirty="0"/>
              <a:t>. Available at: </a:t>
            </a:r>
            <a:r>
              <a:rPr lang="en-US" dirty="0">
                <a:hlinkClick r:id="rId3"/>
              </a:rPr>
              <a:t>https://www.studocu.com/en-gb/document/learndirect/unit-6-child-development-early-socialisation/nature-vs-nurture-attachment-social-behavior-theories-ld-09042025/127065761</a:t>
            </a:r>
            <a:r>
              <a:rPr lang="en-US" dirty="0"/>
              <a:t>. </a:t>
            </a:r>
            <a:r>
              <a:rPr lang="en-US" sz="1400" dirty="0"/>
              <a:t>(5)</a:t>
            </a:r>
          </a:p>
          <a:p>
            <a:r>
              <a:rPr lang="en-US" sz="1400" dirty="0"/>
              <a:t>‌</a:t>
            </a:r>
            <a:r>
              <a:rPr lang="en-US" dirty="0"/>
              <a:t>Fitzgerald, M. (2020). </a:t>
            </a:r>
            <a:r>
              <a:rPr lang="en-US" i="1" dirty="0"/>
              <a:t>Criticism of Attachment Theory 2020</a:t>
            </a:r>
            <a:r>
              <a:rPr lang="en-US" dirty="0"/>
              <a:t>. [online] ResearchGate. Available at: </a:t>
            </a:r>
            <a:r>
              <a:rPr lang="en-US" dirty="0">
                <a:hlinkClick r:id="rId4"/>
              </a:rPr>
              <a:t>https://www.researchgate.net/publication/338696030_Criticism_of_Attachment_Theory_2020</a:t>
            </a:r>
            <a:r>
              <a:rPr lang="en-US" dirty="0"/>
              <a:t>. </a:t>
            </a:r>
            <a:r>
              <a:rPr lang="en-US" sz="1400" dirty="0"/>
              <a:t>(6)</a:t>
            </a:r>
          </a:p>
          <a:p>
            <a:endParaRPr lang="en-US" sz="1400" dirty="0"/>
          </a:p>
          <a:p>
            <a:endParaRPr lang="en-US" dirty="0"/>
          </a:p>
          <a:p>
            <a:endParaRPr lang="en-US" sz="1000" dirty="0"/>
          </a:p>
          <a:p>
            <a:pPr marL="0" indent="0">
              <a:buNone/>
            </a:pPr>
            <a:endParaRPr lang="en-US" sz="1000" dirty="0"/>
          </a:p>
        </p:txBody>
      </p:sp>
    </p:spTree>
    <p:extLst>
      <p:ext uri="{BB962C8B-B14F-4D97-AF65-F5344CB8AC3E}">
        <p14:creationId xmlns:p14="http://schemas.microsoft.com/office/powerpoint/2010/main" val="14487669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1674</Words>
  <Application>Microsoft Office PowerPoint</Application>
  <PresentationFormat>Widescreen</PresentationFormat>
  <Paragraphs>77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Gallery</vt:lpstr>
      <vt:lpstr>PowerPoint Presentation</vt:lpstr>
      <vt:lpstr>John Bowlby’s 1969 Theory of Attachment applied to Amira </vt:lpstr>
      <vt:lpstr>                           Introduction </vt:lpstr>
      <vt:lpstr>John Bowlby’s theory of attachment, 1969</vt:lpstr>
      <vt:lpstr>Amira and the four stages of development</vt:lpstr>
      <vt:lpstr>Helping Amira </vt:lpstr>
      <vt:lpstr>Interventions </vt:lpstr>
      <vt:lpstr>Interventions </vt:lpstr>
      <vt:lpstr>            Nature                             Nurture</vt:lpstr>
      <vt:lpstr>Strengths and weaknesses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jasminehamilton1811@gmail.com</dc:creator>
  <cp:lastModifiedBy>jasminehamilton1811@gmail.com</cp:lastModifiedBy>
  <cp:revision>4</cp:revision>
  <dcterms:created xsi:type="dcterms:W3CDTF">2025-12-09T14:36:50Z</dcterms:created>
  <dcterms:modified xsi:type="dcterms:W3CDTF">2025-12-11T19:01:20Z</dcterms:modified>
</cp:coreProperties>
</file>