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8" r:id="rId3"/>
    <p:sldId id="259" r:id="rId4"/>
    <p:sldId id="276" r:id="rId5"/>
    <p:sldId id="261" r:id="rId6"/>
    <p:sldId id="262" r:id="rId7"/>
    <p:sldId id="263" r:id="rId8"/>
    <p:sldId id="271" r:id="rId9"/>
    <p:sldId id="274" r:id="rId10"/>
    <p:sldId id="264" r:id="rId11"/>
    <p:sldId id="277" r:id="rId12"/>
    <p:sldId id="265" r:id="rId13"/>
    <p:sldId id="269" r:id="rId14"/>
    <p:sldId id="275" r:id="rId15"/>
    <p:sldId id="266" r:id="rId16"/>
    <p:sldId id="267" r:id="rId17"/>
    <p:sldId id="268" r:id="rId18"/>
    <p:sldId id="270" r:id="rId19"/>
    <p:sldId id="272" r:id="rId20"/>
    <p:sldId id="273" r:id="rId21"/>
    <p:sldId id="27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boss8785@gmail.com" initials="j" lastIdx="1" clrIdx="0">
    <p:extLst>
      <p:ext uri="{19B8F6BF-5375-455C-9EA6-DF929625EA0E}">
        <p15:presenceInfo xmlns:p15="http://schemas.microsoft.com/office/powerpoint/2012/main" userId="e3527f537604517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5" autoAdjust="0"/>
    <p:restoredTop sz="94660"/>
  </p:normalViewPr>
  <p:slideViewPr>
    <p:cSldViewPr snapToGrid="0">
      <p:cViewPr varScale="1">
        <p:scale>
          <a:sx n="72" d="100"/>
          <a:sy n="72" d="100"/>
        </p:scale>
        <p:origin x="6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12/14/2017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80449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4452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12/14/2017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2064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9785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22575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2127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84766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27540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19374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2073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12/14/2017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171553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12/14/2017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98625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12/14/2017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61786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43107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8324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821509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12/14/2017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76105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12/14/2017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2117143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25306-4B9B-407A-B964-BB037829C7F0}"/>
              </a:ext>
            </a:extLst>
          </p:cNvPr>
          <p:cNvSpPr>
            <a:spLocks noGrp="1"/>
          </p:cNvSpPr>
          <p:nvPr>
            <p:ph type="ctrTitle"/>
          </p:nvPr>
        </p:nvSpPr>
        <p:spPr>
          <a:xfrm>
            <a:off x="1371600" y="244061"/>
            <a:ext cx="9448800" cy="1358900"/>
          </a:xfrm>
        </p:spPr>
        <p:txBody>
          <a:bodyPr>
            <a:normAutofit/>
          </a:bodyPr>
          <a:lstStyle/>
          <a:p>
            <a:pPr algn="ctr"/>
            <a:r>
              <a:rPr lang="en-GB" sz="4400" b="1" dirty="0"/>
              <a:t>Small Business Entrepreneur </a:t>
            </a:r>
          </a:p>
        </p:txBody>
      </p:sp>
      <p:sp>
        <p:nvSpPr>
          <p:cNvPr id="3" name="Subtitle 2">
            <a:extLst>
              <a:ext uri="{FF2B5EF4-FFF2-40B4-BE49-F238E27FC236}">
                <a16:creationId xmlns:a16="http://schemas.microsoft.com/office/drawing/2014/main" id="{99B0B5D7-2DC3-4836-8DFA-EBA192D1476D}"/>
              </a:ext>
            </a:extLst>
          </p:cNvPr>
          <p:cNvSpPr>
            <a:spLocks noGrp="1"/>
          </p:cNvSpPr>
          <p:nvPr>
            <p:ph type="subTitle" idx="1"/>
          </p:nvPr>
        </p:nvSpPr>
        <p:spPr>
          <a:xfrm>
            <a:off x="1371600" y="1756761"/>
            <a:ext cx="9448800" cy="1142324"/>
          </a:xfrm>
        </p:spPr>
        <p:txBody>
          <a:bodyPr>
            <a:normAutofit/>
          </a:bodyPr>
          <a:lstStyle/>
          <a:p>
            <a:pPr algn="ctr"/>
            <a:r>
              <a:rPr lang="en-GB" sz="4800" b="1" dirty="0">
                <a:solidFill>
                  <a:schemeClr val="accent1"/>
                </a:solidFill>
              </a:rPr>
              <a:t>Spicy Indiana Cuisine</a:t>
            </a:r>
          </a:p>
        </p:txBody>
      </p:sp>
      <p:sp>
        <p:nvSpPr>
          <p:cNvPr id="10" name="TextBox 9">
            <a:extLst>
              <a:ext uri="{FF2B5EF4-FFF2-40B4-BE49-F238E27FC236}">
                <a16:creationId xmlns:a16="http://schemas.microsoft.com/office/drawing/2014/main" id="{339FEC40-C890-4C70-9D47-3393B9D73493}"/>
              </a:ext>
            </a:extLst>
          </p:cNvPr>
          <p:cNvSpPr txBox="1"/>
          <p:nvPr/>
        </p:nvSpPr>
        <p:spPr>
          <a:xfrm>
            <a:off x="2312505" y="3164681"/>
            <a:ext cx="8156712" cy="3323987"/>
          </a:xfrm>
          <a:prstGeom prst="rect">
            <a:avLst/>
          </a:prstGeom>
          <a:noFill/>
        </p:spPr>
        <p:txBody>
          <a:bodyPr wrap="square" rtlCol="0">
            <a:spAutoFit/>
          </a:bodyPr>
          <a:lstStyle/>
          <a:p>
            <a:r>
              <a:rPr lang="en-GB" sz="2400" b="1" dirty="0"/>
              <a:t>Group 1                        BMSK4006</a:t>
            </a:r>
          </a:p>
          <a:p>
            <a:endParaRPr lang="en-GB" sz="2400" b="1" dirty="0"/>
          </a:p>
          <a:p>
            <a:r>
              <a:rPr lang="en-GB" sz="2400" b="1" dirty="0"/>
              <a:t>Fatima Islam (1707399)</a:t>
            </a:r>
          </a:p>
          <a:p>
            <a:r>
              <a:rPr lang="en-GB" sz="2400" b="1" dirty="0"/>
              <a:t>Mursheda Begum (1707308)</a:t>
            </a:r>
          </a:p>
          <a:p>
            <a:r>
              <a:rPr lang="en-GB" sz="2400" b="1" dirty="0"/>
              <a:t>Ripa Akhter  (1706497)</a:t>
            </a:r>
          </a:p>
          <a:p>
            <a:r>
              <a:rPr lang="en-GB" sz="2400" b="1" dirty="0"/>
              <a:t>Valentin Drosu (1707405)</a:t>
            </a:r>
          </a:p>
          <a:p>
            <a:r>
              <a:rPr lang="en-GB" sz="2400" b="1" dirty="0"/>
              <a:t>Mathusha Yoganathan (1707407)</a:t>
            </a:r>
          </a:p>
          <a:p>
            <a:endParaRPr lang="en-GB" sz="2400" b="1" dirty="0"/>
          </a:p>
          <a:p>
            <a:endParaRPr lang="en-GB" dirty="0"/>
          </a:p>
        </p:txBody>
      </p:sp>
    </p:spTree>
    <p:extLst>
      <p:ext uri="{BB962C8B-B14F-4D97-AF65-F5344CB8AC3E}">
        <p14:creationId xmlns:p14="http://schemas.microsoft.com/office/powerpoint/2010/main" val="1976863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966F4-724E-42BC-A075-1DBF773044D8}"/>
              </a:ext>
            </a:extLst>
          </p:cNvPr>
          <p:cNvSpPr>
            <a:spLocks noGrp="1"/>
          </p:cNvSpPr>
          <p:nvPr>
            <p:ph type="title"/>
          </p:nvPr>
        </p:nvSpPr>
        <p:spPr>
          <a:xfrm>
            <a:off x="1905000" y="459572"/>
            <a:ext cx="8610600" cy="1293028"/>
          </a:xfrm>
        </p:spPr>
        <p:txBody>
          <a:bodyPr/>
          <a:lstStyle/>
          <a:p>
            <a:pPr algn="ctr"/>
            <a:r>
              <a:rPr lang="en-GB" b="1" dirty="0"/>
              <a:t>Executive summary </a:t>
            </a:r>
          </a:p>
        </p:txBody>
      </p:sp>
      <p:sp>
        <p:nvSpPr>
          <p:cNvPr id="3" name="Content Placeholder 2">
            <a:extLst>
              <a:ext uri="{FF2B5EF4-FFF2-40B4-BE49-F238E27FC236}">
                <a16:creationId xmlns:a16="http://schemas.microsoft.com/office/drawing/2014/main" id="{3011E939-F9C8-41A8-8A6C-C07963501B03}"/>
              </a:ext>
            </a:extLst>
          </p:cNvPr>
          <p:cNvSpPr>
            <a:spLocks noGrp="1"/>
          </p:cNvSpPr>
          <p:nvPr>
            <p:ph idx="1"/>
          </p:nvPr>
        </p:nvSpPr>
        <p:spPr/>
        <p:txBody>
          <a:bodyPr>
            <a:noAutofit/>
          </a:bodyPr>
          <a:lstStyle/>
          <a:p>
            <a:pPr marL="0" indent="0">
              <a:buNone/>
            </a:pPr>
            <a:r>
              <a:rPr lang="en-GB" sz="2000" dirty="0"/>
              <a:t>Our Spicy Indiana Cuisine is a small restaurant that will provide a unique combination of excellent authentic Indian food with a fast food options of British Dishes at a value pricing with friendly atmosphere.</a:t>
            </a:r>
          </a:p>
          <a:p>
            <a:pPr marL="0" indent="0">
              <a:buNone/>
            </a:pPr>
            <a:r>
              <a:rPr lang="en-GB" sz="2000" dirty="0"/>
              <a:t>In todays highly competitive environment, it is become increasingly more difficult to differentiate one restaurant to another.</a:t>
            </a:r>
          </a:p>
          <a:p>
            <a:pPr marL="0" indent="0">
              <a:buNone/>
            </a:pPr>
            <a:r>
              <a:rPr lang="en-GB" sz="2000" dirty="0"/>
              <a:t>Our restaurant is based in the heart of Ilford Town Centre of East London with huge different communities. </a:t>
            </a:r>
          </a:p>
          <a:p>
            <a:pPr marL="0" indent="0">
              <a:buNone/>
            </a:pPr>
            <a:r>
              <a:rPr lang="en-GB" sz="2000" dirty="0"/>
              <a:t>Our restaurant capacity will hold at least 20 seats for customers to dine plus a takeaway service for more convenience.</a:t>
            </a:r>
          </a:p>
          <a:p>
            <a:pPr marL="0" indent="0">
              <a:buNone/>
            </a:pPr>
            <a:endParaRPr lang="en-GB" sz="2400" dirty="0"/>
          </a:p>
          <a:p>
            <a:pPr marL="0" indent="0">
              <a:buNone/>
            </a:pPr>
            <a:r>
              <a:rPr lang="en-GB" sz="2400" dirty="0"/>
              <a:t>  </a:t>
            </a:r>
          </a:p>
        </p:txBody>
      </p:sp>
    </p:spTree>
    <p:extLst>
      <p:ext uri="{BB962C8B-B14F-4D97-AF65-F5344CB8AC3E}">
        <p14:creationId xmlns:p14="http://schemas.microsoft.com/office/powerpoint/2010/main" val="3800286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2728250-C8FA-4AFD-84AB-EE6AC2238A49}"/>
              </a:ext>
            </a:extLst>
          </p:cNvPr>
          <p:cNvSpPr txBox="1"/>
          <p:nvPr/>
        </p:nvSpPr>
        <p:spPr>
          <a:xfrm>
            <a:off x="2115378" y="1208432"/>
            <a:ext cx="8737600" cy="5109091"/>
          </a:xfrm>
          <a:prstGeom prst="rect">
            <a:avLst/>
          </a:prstGeom>
          <a:noFill/>
        </p:spPr>
        <p:txBody>
          <a:bodyPr wrap="square" rtlCol="0">
            <a:spAutoFit/>
          </a:bodyPr>
          <a:lstStyle/>
          <a:p>
            <a:r>
              <a:rPr lang="en-GB" sz="2000" dirty="0"/>
              <a:t>Locating our business in the heart of Ilford Town Centre has one of the highest competitors on board e.g. Subway.  </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Subway is a fast growing competitor catering foods to customers like baguettes with their ideal fillings of choices on the move, however, there are very limited choices of foods for customers to consume. </a:t>
            </a:r>
          </a:p>
          <a:p>
            <a:endParaRPr lang="en-GB" sz="2000" dirty="0"/>
          </a:p>
          <a:p>
            <a:endParaRPr lang="en-GB" sz="2400" dirty="0"/>
          </a:p>
          <a:p>
            <a:r>
              <a:rPr lang="en-GB" sz="2400" dirty="0"/>
              <a:t> </a:t>
            </a:r>
          </a:p>
          <a:p>
            <a:endParaRPr lang="en-GB" dirty="0"/>
          </a:p>
        </p:txBody>
      </p:sp>
      <p:pic>
        <p:nvPicPr>
          <p:cNvPr id="4" name="Picture 3">
            <a:extLst>
              <a:ext uri="{FF2B5EF4-FFF2-40B4-BE49-F238E27FC236}">
                <a16:creationId xmlns:a16="http://schemas.microsoft.com/office/drawing/2014/main" id="{29F669CE-A4AB-456B-802D-291297E72E3E}"/>
              </a:ext>
            </a:extLst>
          </p:cNvPr>
          <p:cNvPicPr>
            <a:picLocks noChangeAspect="1"/>
          </p:cNvPicPr>
          <p:nvPr/>
        </p:nvPicPr>
        <p:blipFill>
          <a:blip r:embed="rId2"/>
          <a:stretch>
            <a:fillRect/>
          </a:stretch>
        </p:blipFill>
        <p:spPr>
          <a:xfrm>
            <a:off x="2115378" y="2107095"/>
            <a:ext cx="4134679" cy="1775793"/>
          </a:xfrm>
          <a:prstGeom prst="rect">
            <a:avLst/>
          </a:prstGeom>
        </p:spPr>
      </p:pic>
      <p:pic>
        <p:nvPicPr>
          <p:cNvPr id="6" name="Picture 5">
            <a:extLst>
              <a:ext uri="{FF2B5EF4-FFF2-40B4-BE49-F238E27FC236}">
                <a16:creationId xmlns:a16="http://schemas.microsoft.com/office/drawing/2014/main" id="{2E08358C-0F18-445D-A659-449E367C0B5C}"/>
              </a:ext>
            </a:extLst>
          </p:cNvPr>
          <p:cNvPicPr>
            <a:picLocks noChangeAspect="1"/>
          </p:cNvPicPr>
          <p:nvPr/>
        </p:nvPicPr>
        <p:blipFill>
          <a:blip r:embed="rId3"/>
          <a:stretch>
            <a:fillRect/>
          </a:stretch>
        </p:blipFill>
        <p:spPr>
          <a:xfrm>
            <a:off x="6484178" y="2215786"/>
            <a:ext cx="3419061" cy="1547191"/>
          </a:xfrm>
          <a:prstGeom prst="rect">
            <a:avLst/>
          </a:prstGeom>
        </p:spPr>
      </p:pic>
    </p:spTree>
    <p:extLst>
      <p:ext uri="{BB962C8B-B14F-4D97-AF65-F5344CB8AC3E}">
        <p14:creationId xmlns:p14="http://schemas.microsoft.com/office/powerpoint/2010/main" val="142923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7AB696-7E9A-4B82-A32F-84B47FB55773}"/>
              </a:ext>
            </a:extLst>
          </p:cNvPr>
          <p:cNvSpPr txBox="1"/>
          <p:nvPr/>
        </p:nvSpPr>
        <p:spPr>
          <a:xfrm>
            <a:off x="2020956" y="1378226"/>
            <a:ext cx="8150087" cy="5324535"/>
          </a:xfrm>
          <a:prstGeom prst="rect">
            <a:avLst/>
          </a:prstGeom>
          <a:noFill/>
        </p:spPr>
        <p:txBody>
          <a:bodyPr wrap="square" rtlCol="0">
            <a:spAutoFit/>
          </a:bodyPr>
          <a:lstStyle/>
          <a:p>
            <a:r>
              <a:rPr lang="en-GB" sz="2000" dirty="0"/>
              <a:t>Our investment in this business enterprise, Spicy Indian Cuisine will be the ideal purpose to cater for busy surrounding of working people and shoppers. We will be open 6 days a week Tuesday – Sunday from 11am till 9.30pm, only Wednesdays will have all you can eat buffet times between 12 noon – 3.30pm at a price of £6.99 per customer access to 6 items of freshly made of our Indian Cuisine.</a:t>
            </a:r>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a:p>
            <a:endParaRPr lang="en-GB" sz="2000" dirty="0"/>
          </a:p>
        </p:txBody>
      </p:sp>
      <p:pic>
        <p:nvPicPr>
          <p:cNvPr id="4" name="Picture 3">
            <a:extLst>
              <a:ext uri="{FF2B5EF4-FFF2-40B4-BE49-F238E27FC236}">
                <a16:creationId xmlns:a16="http://schemas.microsoft.com/office/drawing/2014/main" id="{F33AB3F9-76E3-4E31-8737-560C3FC1216D}"/>
              </a:ext>
            </a:extLst>
          </p:cNvPr>
          <p:cNvPicPr>
            <a:picLocks noChangeAspect="1"/>
          </p:cNvPicPr>
          <p:nvPr/>
        </p:nvPicPr>
        <p:blipFill>
          <a:blip r:embed="rId2"/>
          <a:stretch>
            <a:fillRect/>
          </a:stretch>
        </p:blipFill>
        <p:spPr>
          <a:xfrm>
            <a:off x="2020956" y="3806056"/>
            <a:ext cx="2172529" cy="2896705"/>
          </a:xfrm>
          <a:prstGeom prst="rect">
            <a:avLst/>
          </a:prstGeom>
        </p:spPr>
      </p:pic>
      <p:pic>
        <p:nvPicPr>
          <p:cNvPr id="6" name="Picture 5">
            <a:extLst>
              <a:ext uri="{FF2B5EF4-FFF2-40B4-BE49-F238E27FC236}">
                <a16:creationId xmlns:a16="http://schemas.microsoft.com/office/drawing/2014/main" id="{CA846A21-FB0D-4500-82E0-A8ACF77C4D71}"/>
              </a:ext>
            </a:extLst>
          </p:cNvPr>
          <p:cNvPicPr>
            <a:picLocks noChangeAspect="1"/>
          </p:cNvPicPr>
          <p:nvPr/>
        </p:nvPicPr>
        <p:blipFill>
          <a:blip r:embed="rId3"/>
          <a:stretch>
            <a:fillRect/>
          </a:stretch>
        </p:blipFill>
        <p:spPr>
          <a:xfrm>
            <a:off x="4785690" y="3806055"/>
            <a:ext cx="2172530" cy="2896706"/>
          </a:xfrm>
          <a:prstGeom prst="rect">
            <a:avLst/>
          </a:prstGeom>
        </p:spPr>
      </p:pic>
      <p:pic>
        <p:nvPicPr>
          <p:cNvPr id="8" name="Picture 7">
            <a:extLst>
              <a:ext uri="{FF2B5EF4-FFF2-40B4-BE49-F238E27FC236}">
                <a16:creationId xmlns:a16="http://schemas.microsoft.com/office/drawing/2014/main" id="{6F96E5E1-709C-44C5-9A21-F696552A4264}"/>
              </a:ext>
            </a:extLst>
          </p:cNvPr>
          <p:cNvPicPr>
            <a:picLocks noChangeAspect="1"/>
          </p:cNvPicPr>
          <p:nvPr/>
        </p:nvPicPr>
        <p:blipFill>
          <a:blip r:embed="rId4"/>
          <a:stretch>
            <a:fillRect/>
          </a:stretch>
        </p:blipFill>
        <p:spPr>
          <a:xfrm>
            <a:off x="7647329" y="3806055"/>
            <a:ext cx="2172530" cy="2896706"/>
          </a:xfrm>
          <a:prstGeom prst="rect">
            <a:avLst/>
          </a:prstGeom>
        </p:spPr>
      </p:pic>
    </p:spTree>
    <p:extLst>
      <p:ext uri="{BB962C8B-B14F-4D97-AF65-F5344CB8AC3E}">
        <p14:creationId xmlns:p14="http://schemas.microsoft.com/office/powerpoint/2010/main" val="1540858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CBCC1-C78E-47BB-B372-E1F6A957A763}"/>
              </a:ext>
            </a:extLst>
          </p:cNvPr>
          <p:cNvSpPr>
            <a:spLocks noGrp="1"/>
          </p:cNvSpPr>
          <p:nvPr>
            <p:ph type="title"/>
          </p:nvPr>
        </p:nvSpPr>
        <p:spPr>
          <a:xfrm>
            <a:off x="1790700" y="393864"/>
            <a:ext cx="8610600" cy="1293028"/>
          </a:xfrm>
        </p:spPr>
        <p:txBody>
          <a:bodyPr/>
          <a:lstStyle/>
          <a:p>
            <a:pPr algn="ctr"/>
            <a:r>
              <a:rPr lang="en-GB" b="1" dirty="0"/>
              <a:t>Company Overview</a:t>
            </a:r>
          </a:p>
        </p:txBody>
      </p:sp>
      <p:sp>
        <p:nvSpPr>
          <p:cNvPr id="3" name="Content Placeholder 2">
            <a:extLst>
              <a:ext uri="{FF2B5EF4-FFF2-40B4-BE49-F238E27FC236}">
                <a16:creationId xmlns:a16="http://schemas.microsoft.com/office/drawing/2014/main" id="{7BB27D75-7864-4754-9A97-F70B564BAC83}"/>
              </a:ext>
            </a:extLst>
          </p:cNvPr>
          <p:cNvSpPr>
            <a:spLocks noGrp="1"/>
          </p:cNvSpPr>
          <p:nvPr>
            <p:ph idx="1"/>
          </p:nvPr>
        </p:nvSpPr>
        <p:spPr>
          <a:xfrm>
            <a:off x="685800" y="1816100"/>
            <a:ext cx="10820400" cy="4402585"/>
          </a:xfrm>
        </p:spPr>
        <p:txBody>
          <a:bodyPr>
            <a:normAutofit fontScale="92500" lnSpcReduction="10000"/>
          </a:bodyPr>
          <a:lstStyle/>
          <a:p>
            <a:r>
              <a:rPr lang="en-GB" dirty="0"/>
              <a:t>Spicy Indian Cuisine is a small restaurant delivering authentic food with a fast food options of British dishes cooked by our professional experienced chefs holding accredited Certificates.</a:t>
            </a:r>
          </a:p>
          <a:p>
            <a:r>
              <a:rPr lang="en-GB" dirty="0"/>
              <a:t>Investing £80,000 revenue and buying the place on lease for 2 years, creation of a unique and innovative business renovated from a existing restaurant and purchase the necessities to accommodate our small enterprise to a successful business in the Marketing Industry.</a:t>
            </a:r>
          </a:p>
          <a:p>
            <a:r>
              <a:rPr lang="en-GB" dirty="0"/>
              <a:t>The financing in addition to the capital contributions from our shared owners will allow Spicy Indian Cuisine to successfully open and maintain operations through 1 year.</a:t>
            </a:r>
          </a:p>
          <a:p>
            <a:r>
              <a:rPr lang="en-GB" dirty="0"/>
              <a:t>Initial capital of investment will allow Spicy Indian Cuisine to provide its customers value dining experience.</a:t>
            </a:r>
          </a:p>
          <a:p>
            <a:r>
              <a:rPr lang="en-GB" dirty="0"/>
              <a:t>A successful operations through 1 year will provide adequate cash flow to be self-sufficient in the 2</a:t>
            </a:r>
            <a:r>
              <a:rPr lang="en-GB" baseline="30000" dirty="0"/>
              <a:t>nd</a:t>
            </a:r>
            <a:r>
              <a:rPr lang="en-GB" dirty="0"/>
              <a:t> year.  </a:t>
            </a:r>
          </a:p>
          <a:p>
            <a:r>
              <a:rPr lang="en-GB" dirty="0"/>
              <a:t>We will have 7 staffs to run and establish the business company.    </a:t>
            </a:r>
          </a:p>
        </p:txBody>
      </p:sp>
    </p:spTree>
    <p:extLst>
      <p:ext uri="{BB962C8B-B14F-4D97-AF65-F5344CB8AC3E}">
        <p14:creationId xmlns:p14="http://schemas.microsoft.com/office/powerpoint/2010/main" val="4151710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F9293-A5F1-4B1C-B5B1-36E7B85487C0}"/>
              </a:ext>
            </a:extLst>
          </p:cNvPr>
          <p:cNvSpPr>
            <a:spLocks noGrp="1"/>
          </p:cNvSpPr>
          <p:nvPr>
            <p:ph type="title"/>
          </p:nvPr>
        </p:nvSpPr>
        <p:spPr>
          <a:xfrm>
            <a:off x="1905000" y="738973"/>
            <a:ext cx="8610600" cy="1293028"/>
          </a:xfrm>
        </p:spPr>
        <p:txBody>
          <a:bodyPr/>
          <a:lstStyle/>
          <a:p>
            <a:pPr algn="ctr"/>
            <a:r>
              <a:rPr lang="en-GB" b="1" dirty="0"/>
              <a:t>Customer Analysis</a:t>
            </a:r>
          </a:p>
        </p:txBody>
      </p:sp>
      <p:sp>
        <p:nvSpPr>
          <p:cNvPr id="3" name="Content Placeholder 2">
            <a:extLst>
              <a:ext uri="{FF2B5EF4-FFF2-40B4-BE49-F238E27FC236}">
                <a16:creationId xmlns:a16="http://schemas.microsoft.com/office/drawing/2014/main" id="{0217B7D5-E16E-4ECB-88C9-69BD6AF9BE4C}"/>
              </a:ext>
            </a:extLst>
          </p:cNvPr>
          <p:cNvSpPr>
            <a:spLocks noGrp="1"/>
          </p:cNvSpPr>
          <p:nvPr>
            <p:ph idx="1"/>
          </p:nvPr>
        </p:nvSpPr>
        <p:spPr/>
        <p:txBody>
          <a:bodyPr/>
          <a:lstStyle/>
          <a:p>
            <a:r>
              <a:rPr lang="en-GB" sz="2000" dirty="0"/>
              <a:t>Our dishes will have reasonable prices excluding the buffet times, will offer dish platters for family and party sizes on menus </a:t>
            </a:r>
          </a:p>
          <a:p>
            <a:r>
              <a:rPr lang="en-GB" sz="2000" dirty="0"/>
              <a:t>Most importantly provide customer needs</a:t>
            </a:r>
          </a:p>
          <a:p>
            <a:r>
              <a:rPr lang="en-GB" sz="2000" dirty="0"/>
              <a:t>Customers will give feedbacks at the point of exit via questionnaires and email options</a:t>
            </a:r>
          </a:p>
          <a:p>
            <a:r>
              <a:rPr lang="en-GB" sz="2000" dirty="0"/>
              <a:t>Improved services if failed to meet customer requirements</a:t>
            </a:r>
          </a:p>
          <a:p>
            <a:r>
              <a:rPr lang="en-GB" sz="2000" dirty="0"/>
              <a:t>Offer reliability</a:t>
            </a:r>
          </a:p>
          <a:p>
            <a:r>
              <a:rPr lang="en-GB" sz="2000" dirty="0"/>
              <a:t>Rules &amp; Regulations of the premises</a:t>
            </a:r>
          </a:p>
          <a:p>
            <a:endParaRPr lang="en-GB" dirty="0"/>
          </a:p>
          <a:p>
            <a:pPr marL="0" indent="0">
              <a:buNone/>
            </a:pPr>
            <a:r>
              <a:rPr lang="en-GB" dirty="0"/>
              <a:t> </a:t>
            </a:r>
          </a:p>
        </p:txBody>
      </p:sp>
    </p:spTree>
    <p:extLst>
      <p:ext uri="{BB962C8B-B14F-4D97-AF65-F5344CB8AC3E}">
        <p14:creationId xmlns:p14="http://schemas.microsoft.com/office/powerpoint/2010/main" val="35218010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3CDEE-9385-450E-882A-F18FDDF2EE63}"/>
              </a:ext>
            </a:extLst>
          </p:cNvPr>
          <p:cNvSpPr>
            <a:spLocks noGrp="1"/>
          </p:cNvSpPr>
          <p:nvPr>
            <p:ph type="title"/>
          </p:nvPr>
        </p:nvSpPr>
        <p:spPr>
          <a:xfrm>
            <a:off x="685800" y="764373"/>
            <a:ext cx="10820400" cy="1293028"/>
          </a:xfrm>
        </p:spPr>
        <p:txBody>
          <a:bodyPr/>
          <a:lstStyle/>
          <a:p>
            <a:pPr algn="ctr"/>
            <a:r>
              <a:rPr lang="en-GB" b="1" dirty="0"/>
              <a:t>Operational Plan</a:t>
            </a:r>
          </a:p>
        </p:txBody>
      </p:sp>
      <p:sp>
        <p:nvSpPr>
          <p:cNvPr id="3" name="Content Placeholder 2">
            <a:extLst>
              <a:ext uri="{FF2B5EF4-FFF2-40B4-BE49-F238E27FC236}">
                <a16:creationId xmlns:a16="http://schemas.microsoft.com/office/drawing/2014/main" id="{A8BD0EB1-A491-4618-8D83-20B9716E1F71}"/>
              </a:ext>
            </a:extLst>
          </p:cNvPr>
          <p:cNvSpPr>
            <a:spLocks noGrp="1"/>
          </p:cNvSpPr>
          <p:nvPr>
            <p:ph idx="1"/>
          </p:nvPr>
        </p:nvSpPr>
        <p:spPr/>
        <p:txBody>
          <a:bodyPr>
            <a:normAutofit/>
          </a:bodyPr>
          <a:lstStyle/>
          <a:p>
            <a:r>
              <a:rPr lang="en-GB" sz="2000" dirty="0"/>
              <a:t>Communicate priorities between managers, employees and ultimately customers through the service they receive.</a:t>
            </a:r>
          </a:p>
          <a:p>
            <a:r>
              <a:rPr lang="en-GB" sz="2000" dirty="0"/>
              <a:t>Take account of progress and goals achieved in the marketing Industry.</a:t>
            </a:r>
          </a:p>
          <a:p>
            <a:r>
              <a:rPr lang="en-GB" sz="2000" dirty="0"/>
              <a:t>Offer training to staffs for more effectiveness of services.</a:t>
            </a:r>
          </a:p>
          <a:p>
            <a:r>
              <a:rPr lang="en-GB" sz="2000" dirty="0"/>
              <a:t>Integrate management system – including data bases for Financial accounting with added security.</a:t>
            </a:r>
          </a:p>
          <a:p>
            <a:r>
              <a:rPr lang="en-GB" sz="2000" dirty="0"/>
              <a:t>Parking facilities near business with pay and display.</a:t>
            </a:r>
          </a:p>
          <a:p>
            <a:r>
              <a:rPr lang="en-GB" sz="2000" dirty="0"/>
              <a:t>Always maintain the policy with rules and regulations.</a:t>
            </a:r>
          </a:p>
          <a:p>
            <a:r>
              <a:rPr lang="en-GB" sz="2000" dirty="0"/>
              <a:t>Taking phone calls for ordering food for collection only and pre-booking reservations.</a:t>
            </a:r>
          </a:p>
          <a:p>
            <a:endParaRPr lang="en-GB" dirty="0"/>
          </a:p>
        </p:txBody>
      </p:sp>
    </p:spTree>
    <p:extLst>
      <p:ext uri="{BB962C8B-B14F-4D97-AF65-F5344CB8AC3E}">
        <p14:creationId xmlns:p14="http://schemas.microsoft.com/office/powerpoint/2010/main" val="17422058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9AB98-2326-4123-9544-3382C2104F16}"/>
              </a:ext>
            </a:extLst>
          </p:cNvPr>
          <p:cNvSpPr>
            <a:spLocks noGrp="1"/>
          </p:cNvSpPr>
          <p:nvPr>
            <p:ph type="title"/>
          </p:nvPr>
        </p:nvSpPr>
        <p:spPr>
          <a:xfrm>
            <a:off x="818322" y="291548"/>
            <a:ext cx="10820400" cy="675861"/>
          </a:xfrm>
        </p:spPr>
        <p:txBody>
          <a:bodyPr/>
          <a:lstStyle/>
          <a:p>
            <a:pPr algn="ctr"/>
            <a:r>
              <a:rPr lang="en-GB" b="1" dirty="0"/>
              <a:t>Management plan</a:t>
            </a:r>
          </a:p>
        </p:txBody>
      </p:sp>
      <p:sp>
        <p:nvSpPr>
          <p:cNvPr id="3" name="Content Placeholder 2">
            <a:extLst>
              <a:ext uri="{FF2B5EF4-FFF2-40B4-BE49-F238E27FC236}">
                <a16:creationId xmlns:a16="http://schemas.microsoft.com/office/drawing/2014/main" id="{420541BB-6F5E-4878-B9F8-742A20FA0347}"/>
              </a:ext>
            </a:extLst>
          </p:cNvPr>
          <p:cNvSpPr>
            <a:spLocks noGrp="1"/>
          </p:cNvSpPr>
          <p:nvPr>
            <p:ph idx="1"/>
          </p:nvPr>
        </p:nvSpPr>
        <p:spPr>
          <a:xfrm>
            <a:off x="1371600" y="1205948"/>
            <a:ext cx="10820400" cy="5440017"/>
          </a:xfrm>
        </p:spPr>
        <p:txBody>
          <a:bodyPr>
            <a:normAutofit/>
          </a:bodyPr>
          <a:lstStyle/>
          <a:p>
            <a:pPr marL="0" indent="0">
              <a:buNone/>
            </a:pPr>
            <a:r>
              <a:rPr lang="en-GB" sz="2000" b="1" dirty="0"/>
              <a:t>Main Manager: Fatima Islam</a:t>
            </a:r>
          </a:p>
          <a:p>
            <a:r>
              <a:rPr lang="en-GB" sz="2000" dirty="0"/>
              <a:t>Coordinating daily restaurant management operations.</a:t>
            </a:r>
          </a:p>
          <a:p>
            <a:r>
              <a:rPr lang="en-GB" sz="2000" dirty="0"/>
              <a:t>Responding accurately and efficiently to restaurant customer complaints.</a:t>
            </a:r>
          </a:p>
          <a:p>
            <a:r>
              <a:rPr lang="en-GB" sz="2000" dirty="0"/>
              <a:t>Responsible for the business performance, quality standards and health and safety.</a:t>
            </a:r>
          </a:p>
          <a:p>
            <a:pPr marL="0" indent="0">
              <a:buNone/>
            </a:pPr>
            <a:r>
              <a:rPr lang="en-GB" sz="2000" b="1" dirty="0"/>
              <a:t>Supervisor: Ripa Akhter</a:t>
            </a:r>
          </a:p>
          <a:p>
            <a:r>
              <a:rPr lang="en-GB" sz="2000" dirty="0"/>
              <a:t>Hiring and training.</a:t>
            </a:r>
          </a:p>
          <a:p>
            <a:r>
              <a:rPr lang="en-GB" sz="2000" dirty="0"/>
              <a:t>Overseeing operations.</a:t>
            </a:r>
          </a:p>
          <a:p>
            <a:r>
              <a:rPr lang="en-GB" sz="2000" dirty="0"/>
              <a:t>Ordering and managing inventory .</a:t>
            </a:r>
          </a:p>
          <a:p>
            <a:r>
              <a:rPr lang="en-GB" sz="2000" dirty="0"/>
              <a:t>Building sales and profits.</a:t>
            </a:r>
          </a:p>
          <a:p>
            <a:pPr marL="0" indent="0">
              <a:buNone/>
            </a:pPr>
            <a:r>
              <a:rPr lang="en-GB" sz="2000" b="1" dirty="0"/>
              <a:t>Financial Manager: Mursheda Begum</a:t>
            </a:r>
          </a:p>
          <a:p>
            <a:r>
              <a:rPr lang="en-GB" sz="2000" dirty="0"/>
              <a:t>Process and prepare financial and business forms.</a:t>
            </a:r>
          </a:p>
          <a:p>
            <a:r>
              <a:rPr lang="en-GB" sz="2000" dirty="0"/>
              <a:t>checking account balances, facilitating purchases, etc, collect and enter data for various spreadsheets.</a:t>
            </a:r>
            <a:endParaRPr lang="en-GB" sz="2000" b="1" dirty="0"/>
          </a:p>
          <a:p>
            <a:pPr marL="0" indent="0">
              <a:buNone/>
            </a:pPr>
            <a:endParaRPr lang="en-GB" sz="2000" dirty="0"/>
          </a:p>
          <a:p>
            <a:endParaRPr lang="en-GB" sz="4300" b="1" dirty="0"/>
          </a:p>
          <a:p>
            <a:endParaRPr lang="en-GB" b="1" dirty="0"/>
          </a:p>
        </p:txBody>
      </p:sp>
    </p:spTree>
    <p:extLst>
      <p:ext uri="{BB962C8B-B14F-4D97-AF65-F5344CB8AC3E}">
        <p14:creationId xmlns:p14="http://schemas.microsoft.com/office/powerpoint/2010/main" val="1496786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7C5019-40E2-4422-A61B-6A31EED768D7}"/>
              </a:ext>
            </a:extLst>
          </p:cNvPr>
          <p:cNvSpPr txBox="1"/>
          <p:nvPr/>
        </p:nvSpPr>
        <p:spPr>
          <a:xfrm>
            <a:off x="2173358" y="1033670"/>
            <a:ext cx="9037982" cy="5016758"/>
          </a:xfrm>
          <a:prstGeom prst="rect">
            <a:avLst/>
          </a:prstGeom>
          <a:noFill/>
        </p:spPr>
        <p:txBody>
          <a:bodyPr wrap="square" rtlCol="0">
            <a:spAutoFit/>
          </a:bodyPr>
          <a:lstStyle/>
          <a:p>
            <a:r>
              <a:rPr lang="en-GB" sz="2000" b="1" dirty="0"/>
              <a:t>Administrator: Mathusha </a:t>
            </a:r>
          </a:p>
          <a:p>
            <a:pPr marL="342900" indent="-342900">
              <a:buFont typeface="Arial" panose="020B0604020202020204" pitchFamily="34" charset="0"/>
              <a:buChar char="•"/>
            </a:pPr>
            <a:r>
              <a:rPr lang="en-GB" sz="2000" dirty="0"/>
              <a:t>Perform clerical duties</a:t>
            </a:r>
          </a:p>
          <a:p>
            <a:pPr marL="342900" indent="-342900">
              <a:buFont typeface="Arial" panose="020B0604020202020204" pitchFamily="34" charset="0"/>
              <a:buChar char="•"/>
            </a:pPr>
            <a:r>
              <a:rPr lang="en-GB" sz="2000" dirty="0"/>
              <a:t>Duties revolve around managing and distributing information within business ratio.</a:t>
            </a:r>
          </a:p>
          <a:p>
            <a:pPr marL="342900" indent="-342900">
              <a:buFont typeface="Arial" panose="020B0604020202020204" pitchFamily="34" charset="0"/>
              <a:buChar char="•"/>
            </a:pPr>
            <a:r>
              <a:rPr lang="en-GB" sz="2000" dirty="0"/>
              <a:t>Answering phone calls, taking memos and maintain files.</a:t>
            </a:r>
          </a:p>
          <a:p>
            <a:r>
              <a:rPr lang="en-GB" sz="2000" b="1" dirty="0"/>
              <a:t>2</a:t>
            </a:r>
            <a:r>
              <a:rPr lang="en-GB" sz="2000" b="1" baseline="30000" dirty="0"/>
              <a:t>nd</a:t>
            </a:r>
            <a:r>
              <a:rPr lang="en-GB" sz="2000" b="1" dirty="0"/>
              <a:t> Administrator: Mariya</a:t>
            </a:r>
          </a:p>
          <a:p>
            <a:pPr marL="342900" indent="-342900">
              <a:buFont typeface="Arial" panose="020B0604020202020204" pitchFamily="34" charset="0"/>
              <a:buChar char="•"/>
            </a:pPr>
            <a:r>
              <a:rPr lang="en-GB" sz="2000" dirty="0"/>
              <a:t>Perform clerical duties</a:t>
            </a:r>
          </a:p>
          <a:p>
            <a:pPr marL="342900" indent="-342900">
              <a:buFont typeface="Arial" panose="020B0604020202020204" pitchFamily="34" charset="0"/>
              <a:buChar char="•"/>
            </a:pPr>
            <a:r>
              <a:rPr lang="en-GB" sz="2000" dirty="0"/>
              <a:t>Duties revolve around managing and distributing information within business ratio.</a:t>
            </a:r>
          </a:p>
          <a:p>
            <a:pPr marL="342900" indent="-342900">
              <a:buFont typeface="Arial" panose="020B0604020202020204" pitchFamily="34" charset="0"/>
              <a:buChar char="•"/>
            </a:pPr>
            <a:r>
              <a:rPr lang="en-GB" sz="2000" dirty="0"/>
              <a:t>Answering phone calls, taking memos and maintain files.</a:t>
            </a:r>
          </a:p>
          <a:p>
            <a:r>
              <a:rPr lang="en-GB" sz="2000" b="1" dirty="0"/>
              <a:t>Kitchen Manager &amp; Main Chef: Valentin Drosu</a:t>
            </a:r>
          </a:p>
          <a:p>
            <a:pPr marL="342900" indent="-342900">
              <a:buFont typeface="Arial" panose="020B0604020202020204" pitchFamily="34" charset="0"/>
              <a:buChar char="•"/>
            </a:pPr>
            <a:r>
              <a:rPr lang="en-GB" sz="2000" dirty="0"/>
              <a:t>Responsible for the overall operations for the kitchen area of a restaurant.</a:t>
            </a:r>
          </a:p>
          <a:p>
            <a:pPr marL="342900" indent="-342900">
              <a:buFont typeface="Arial" panose="020B0604020202020204" pitchFamily="34" charset="0"/>
              <a:buChar char="•"/>
            </a:pPr>
            <a:r>
              <a:rPr lang="en-GB" sz="2000" dirty="0"/>
              <a:t>Hire staffs, purchase food and stock.</a:t>
            </a:r>
          </a:p>
          <a:p>
            <a:pPr marL="342900" indent="-342900">
              <a:buFont typeface="Arial" panose="020B0604020202020204" pitchFamily="34" charset="0"/>
              <a:buChar char="•"/>
            </a:pPr>
            <a:r>
              <a:rPr lang="en-GB" sz="2000" dirty="0"/>
              <a:t>Ensure everyone is trained on proper food preparation and kitchen safety techniques.</a:t>
            </a:r>
          </a:p>
        </p:txBody>
      </p:sp>
    </p:spTree>
    <p:extLst>
      <p:ext uri="{BB962C8B-B14F-4D97-AF65-F5344CB8AC3E}">
        <p14:creationId xmlns:p14="http://schemas.microsoft.com/office/powerpoint/2010/main" val="1496981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83A9B-2F02-452D-ACFA-FB388A5D0846}"/>
              </a:ext>
            </a:extLst>
          </p:cNvPr>
          <p:cNvSpPr>
            <a:spLocks noGrp="1"/>
          </p:cNvSpPr>
          <p:nvPr>
            <p:ph type="title"/>
          </p:nvPr>
        </p:nvSpPr>
        <p:spPr>
          <a:xfrm>
            <a:off x="685800" y="764373"/>
            <a:ext cx="10820400" cy="1293028"/>
          </a:xfrm>
        </p:spPr>
        <p:txBody>
          <a:bodyPr/>
          <a:lstStyle/>
          <a:p>
            <a:pPr algn="ctr"/>
            <a:r>
              <a:rPr lang="en-GB" b="1" dirty="0"/>
              <a:t>Marketing Plan</a:t>
            </a:r>
          </a:p>
        </p:txBody>
      </p:sp>
      <p:sp>
        <p:nvSpPr>
          <p:cNvPr id="3" name="Content Placeholder 2">
            <a:extLst>
              <a:ext uri="{FF2B5EF4-FFF2-40B4-BE49-F238E27FC236}">
                <a16:creationId xmlns:a16="http://schemas.microsoft.com/office/drawing/2014/main" id="{F259E508-F5A9-467D-A857-61FC87AB80B6}"/>
              </a:ext>
            </a:extLst>
          </p:cNvPr>
          <p:cNvSpPr>
            <a:spLocks noGrp="1"/>
          </p:cNvSpPr>
          <p:nvPr>
            <p:ph idx="1"/>
          </p:nvPr>
        </p:nvSpPr>
        <p:spPr/>
        <p:txBody>
          <a:bodyPr>
            <a:normAutofit/>
          </a:bodyPr>
          <a:lstStyle/>
          <a:p>
            <a:r>
              <a:rPr lang="en-GB" dirty="0"/>
              <a:t>Our restaurant will have enough staffs to serve customers to reduce long waiting times.</a:t>
            </a:r>
          </a:p>
          <a:p>
            <a:r>
              <a:rPr lang="en-GB" dirty="0"/>
              <a:t>Our marketing tactic to promote our business enterprise will be through social media e.g.: Facebook, twitter and Instagram as this is a powerful tool which comes at the tip of the hands of people, this strategy will be a boost to promote our business.</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85BE508D-E879-4030-B3BF-0B94E267638A}"/>
              </a:ext>
            </a:extLst>
          </p:cNvPr>
          <p:cNvPicPr>
            <a:picLocks noChangeAspect="1"/>
          </p:cNvPicPr>
          <p:nvPr/>
        </p:nvPicPr>
        <p:blipFill>
          <a:blip r:embed="rId2"/>
          <a:stretch>
            <a:fillRect/>
          </a:stretch>
        </p:blipFill>
        <p:spPr>
          <a:xfrm>
            <a:off x="923187" y="4387776"/>
            <a:ext cx="3383770" cy="2193254"/>
          </a:xfrm>
          <a:prstGeom prst="rect">
            <a:avLst/>
          </a:prstGeom>
        </p:spPr>
      </p:pic>
      <p:pic>
        <p:nvPicPr>
          <p:cNvPr id="7" name="Picture 6">
            <a:extLst>
              <a:ext uri="{FF2B5EF4-FFF2-40B4-BE49-F238E27FC236}">
                <a16:creationId xmlns:a16="http://schemas.microsoft.com/office/drawing/2014/main" id="{B31C6663-3929-4943-B5E9-7C0C224A457E}"/>
              </a:ext>
            </a:extLst>
          </p:cNvPr>
          <p:cNvPicPr>
            <a:picLocks noChangeAspect="1"/>
          </p:cNvPicPr>
          <p:nvPr/>
        </p:nvPicPr>
        <p:blipFill>
          <a:blip r:embed="rId3"/>
          <a:stretch>
            <a:fillRect/>
          </a:stretch>
        </p:blipFill>
        <p:spPr>
          <a:xfrm>
            <a:off x="4544344" y="4387776"/>
            <a:ext cx="3510307" cy="2193254"/>
          </a:xfrm>
          <a:prstGeom prst="rect">
            <a:avLst/>
          </a:prstGeom>
        </p:spPr>
      </p:pic>
      <p:pic>
        <p:nvPicPr>
          <p:cNvPr id="9" name="Picture 8">
            <a:extLst>
              <a:ext uri="{FF2B5EF4-FFF2-40B4-BE49-F238E27FC236}">
                <a16:creationId xmlns:a16="http://schemas.microsoft.com/office/drawing/2014/main" id="{7FED00EC-B043-4BDF-AF48-1A5B525285D3}"/>
              </a:ext>
            </a:extLst>
          </p:cNvPr>
          <p:cNvPicPr>
            <a:picLocks noChangeAspect="1"/>
          </p:cNvPicPr>
          <p:nvPr/>
        </p:nvPicPr>
        <p:blipFill>
          <a:blip r:embed="rId4"/>
          <a:stretch>
            <a:fillRect/>
          </a:stretch>
        </p:blipFill>
        <p:spPr>
          <a:xfrm>
            <a:off x="8381812" y="4537646"/>
            <a:ext cx="2797227" cy="1818198"/>
          </a:xfrm>
          <a:prstGeom prst="rect">
            <a:avLst/>
          </a:prstGeom>
        </p:spPr>
      </p:pic>
    </p:spTree>
    <p:extLst>
      <p:ext uri="{BB962C8B-B14F-4D97-AF65-F5344CB8AC3E}">
        <p14:creationId xmlns:p14="http://schemas.microsoft.com/office/powerpoint/2010/main" val="2170750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D70D0E-466B-4B39-AE50-4BF1CBAD6882}"/>
              </a:ext>
            </a:extLst>
          </p:cNvPr>
          <p:cNvSpPr txBox="1"/>
          <p:nvPr/>
        </p:nvSpPr>
        <p:spPr>
          <a:xfrm>
            <a:off x="1736035" y="1311966"/>
            <a:ext cx="8984973" cy="3170099"/>
          </a:xfrm>
          <a:prstGeom prst="rect">
            <a:avLst/>
          </a:prstGeom>
          <a:noFill/>
        </p:spPr>
        <p:txBody>
          <a:bodyPr wrap="square" rtlCol="0">
            <a:spAutoFit/>
          </a:bodyPr>
          <a:lstStyle/>
          <a:p>
            <a:pPr marL="342900" indent="-342900">
              <a:buFont typeface="Arial" panose="020B0604020202020204" pitchFamily="34" charset="0"/>
              <a:buChar char="•"/>
            </a:pPr>
            <a:r>
              <a:rPr lang="en-GB" sz="2000" dirty="0"/>
              <a:t>We will observe the customers needs, ask and listen.</a:t>
            </a:r>
          </a:p>
          <a:p>
            <a:pPr marL="342900" indent="-342900">
              <a:buFont typeface="Arial" panose="020B0604020202020204" pitchFamily="34" charset="0"/>
              <a:buChar char="•"/>
            </a:pPr>
            <a:r>
              <a:rPr lang="en-GB" sz="2000" dirty="0"/>
              <a:t>Identify what advantages we can offer comparing from the marketing competitor: Subway.</a:t>
            </a:r>
          </a:p>
          <a:p>
            <a:pPr marL="342900" indent="-342900">
              <a:buFont typeface="Arial" panose="020B0604020202020204" pitchFamily="34" charset="0"/>
              <a:buChar char="•"/>
            </a:pPr>
            <a:r>
              <a:rPr lang="en-GB" sz="2000" dirty="0"/>
              <a:t>Reasonable price and quality of foods.</a:t>
            </a:r>
          </a:p>
          <a:p>
            <a:pPr marL="342900" indent="-342900">
              <a:buFont typeface="Arial" panose="020B0604020202020204" pitchFamily="34" charset="0"/>
              <a:buChar char="•"/>
            </a:pPr>
            <a:r>
              <a:rPr lang="en-GB" sz="2000" dirty="0"/>
              <a:t>Different tasty menus, bigger options of food dishes.</a:t>
            </a:r>
          </a:p>
          <a:p>
            <a:pPr marL="342900" indent="-342900">
              <a:buFont typeface="Arial" panose="020B0604020202020204" pitchFamily="34" charset="0"/>
              <a:buChar char="•"/>
            </a:pPr>
            <a:r>
              <a:rPr lang="en-GB" sz="2000" dirty="0"/>
              <a:t>Service speed.</a:t>
            </a:r>
          </a:p>
          <a:p>
            <a:pPr marL="342900" indent="-342900">
              <a:buFont typeface="Arial" panose="020B0604020202020204" pitchFamily="34" charset="0"/>
              <a:buChar char="•"/>
            </a:pPr>
            <a:r>
              <a:rPr lang="en-GB" sz="2000" dirty="0"/>
              <a:t>Offer new membership cards to new customers for promotional discount on meals.</a:t>
            </a:r>
          </a:p>
          <a:p>
            <a:pPr marL="342900" indent="-342900">
              <a:buFont typeface="Arial" panose="020B0604020202020204" pitchFamily="34" charset="0"/>
              <a:buChar char="•"/>
            </a:pPr>
            <a:endParaRPr lang="en-GB" sz="2000" dirty="0"/>
          </a:p>
          <a:p>
            <a:endParaRPr lang="en-GB" sz="2000" dirty="0"/>
          </a:p>
        </p:txBody>
      </p:sp>
      <p:pic>
        <p:nvPicPr>
          <p:cNvPr id="4" name="Picture 3">
            <a:extLst>
              <a:ext uri="{FF2B5EF4-FFF2-40B4-BE49-F238E27FC236}">
                <a16:creationId xmlns:a16="http://schemas.microsoft.com/office/drawing/2014/main" id="{9CB01404-C98C-475B-8A2E-098877437D04}"/>
              </a:ext>
            </a:extLst>
          </p:cNvPr>
          <p:cNvPicPr>
            <a:picLocks noChangeAspect="1"/>
          </p:cNvPicPr>
          <p:nvPr/>
        </p:nvPicPr>
        <p:blipFill>
          <a:blip r:embed="rId2"/>
          <a:stretch>
            <a:fillRect/>
          </a:stretch>
        </p:blipFill>
        <p:spPr>
          <a:xfrm>
            <a:off x="2632765" y="4362176"/>
            <a:ext cx="3036217" cy="2277163"/>
          </a:xfrm>
          <a:prstGeom prst="rect">
            <a:avLst/>
          </a:prstGeom>
        </p:spPr>
      </p:pic>
      <p:pic>
        <p:nvPicPr>
          <p:cNvPr id="6" name="Picture 5">
            <a:extLst>
              <a:ext uri="{FF2B5EF4-FFF2-40B4-BE49-F238E27FC236}">
                <a16:creationId xmlns:a16="http://schemas.microsoft.com/office/drawing/2014/main" id="{4765520E-4DF0-4AEC-BB54-C24D4AE8BCDF}"/>
              </a:ext>
            </a:extLst>
          </p:cNvPr>
          <p:cNvPicPr>
            <a:picLocks noChangeAspect="1"/>
          </p:cNvPicPr>
          <p:nvPr/>
        </p:nvPicPr>
        <p:blipFill>
          <a:blip r:embed="rId3"/>
          <a:stretch>
            <a:fillRect/>
          </a:stretch>
        </p:blipFill>
        <p:spPr>
          <a:xfrm>
            <a:off x="6523020" y="3824667"/>
            <a:ext cx="3201290" cy="2814672"/>
          </a:xfrm>
          <a:prstGeom prst="rect">
            <a:avLst/>
          </a:prstGeom>
        </p:spPr>
      </p:pic>
    </p:spTree>
    <p:extLst>
      <p:ext uri="{BB962C8B-B14F-4D97-AF65-F5344CB8AC3E}">
        <p14:creationId xmlns:p14="http://schemas.microsoft.com/office/powerpoint/2010/main" val="534725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904D4-A516-4AB7-BFCA-3507122776F1}"/>
              </a:ext>
            </a:extLst>
          </p:cNvPr>
          <p:cNvSpPr>
            <a:spLocks noGrp="1"/>
          </p:cNvSpPr>
          <p:nvPr>
            <p:ph type="title"/>
          </p:nvPr>
        </p:nvSpPr>
        <p:spPr>
          <a:xfrm>
            <a:off x="1690205" y="378403"/>
            <a:ext cx="8610600" cy="1293028"/>
          </a:xfrm>
        </p:spPr>
        <p:txBody>
          <a:bodyPr/>
          <a:lstStyle/>
          <a:p>
            <a:pPr algn="ctr"/>
            <a:r>
              <a:rPr lang="en-GB" b="1" dirty="0"/>
              <a:t>Products &amp; Services</a:t>
            </a:r>
          </a:p>
        </p:txBody>
      </p:sp>
      <p:sp>
        <p:nvSpPr>
          <p:cNvPr id="3" name="Content Placeholder 2">
            <a:extLst>
              <a:ext uri="{FF2B5EF4-FFF2-40B4-BE49-F238E27FC236}">
                <a16:creationId xmlns:a16="http://schemas.microsoft.com/office/drawing/2014/main" id="{5FA9DAE2-9CC3-4B6E-BEF8-BEB6BD8B892F}"/>
              </a:ext>
            </a:extLst>
          </p:cNvPr>
          <p:cNvSpPr>
            <a:spLocks noGrp="1"/>
          </p:cNvSpPr>
          <p:nvPr>
            <p:ph idx="1"/>
          </p:nvPr>
        </p:nvSpPr>
        <p:spPr>
          <a:xfrm>
            <a:off x="685800" y="1671431"/>
            <a:ext cx="10820400" cy="4024125"/>
          </a:xfrm>
        </p:spPr>
        <p:txBody>
          <a:bodyPr/>
          <a:lstStyle/>
          <a:p>
            <a:r>
              <a:rPr lang="en-GB" sz="2000" dirty="0"/>
              <a:t>Our Meat &amp; Vegetables will be freshly cooked daily to customers preferences.</a:t>
            </a:r>
          </a:p>
          <a:p>
            <a:r>
              <a:rPr lang="en-GB" sz="2000" dirty="0"/>
              <a:t>Utilities of tableware cloths will be clean for new customers every time.</a:t>
            </a:r>
          </a:p>
          <a:p>
            <a:r>
              <a:rPr lang="en-GB" sz="2000" dirty="0"/>
              <a:t>Cleaning products to keep the restaurant hygienically clean and hygiene rated by the Health Authority.</a:t>
            </a:r>
          </a:p>
          <a:p>
            <a:r>
              <a:rPr lang="en-GB" sz="2000" dirty="0"/>
              <a:t>Must have good affordable lending proposition through suppliers for good services.</a:t>
            </a:r>
          </a:p>
          <a:p>
            <a:r>
              <a:rPr lang="en-GB" sz="2000" dirty="0"/>
              <a:t>Lower food costs gives more selling, higher profits.</a:t>
            </a:r>
          </a:p>
          <a:p>
            <a:r>
              <a:rPr lang="en-GB" sz="2000" dirty="0"/>
              <a:t>Moderately priced menus. </a:t>
            </a:r>
          </a:p>
          <a:p>
            <a:endParaRPr lang="en-GB" sz="2000" dirty="0"/>
          </a:p>
          <a:p>
            <a:pPr marL="0" indent="0">
              <a:buNone/>
            </a:pPr>
            <a:endParaRPr lang="en-GB" sz="2000" dirty="0"/>
          </a:p>
          <a:p>
            <a:pPr marL="0" indent="0">
              <a:buNone/>
            </a:pPr>
            <a:endParaRPr lang="en-GB" dirty="0"/>
          </a:p>
        </p:txBody>
      </p:sp>
      <p:pic>
        <p:nvPicPr>
          <p:cNvPr id="5" name="Picture 4">
            <a:extLst>
              <a:ext uri="{FF2B5EF4-FFF2-40B4-BE49-F238E27FC236}">
                <a16:creationId xmlns:a16="http://schemas.microsoft.com/office/drawing/2014/main" id="{A6E186B7-A3ED-4A75-B64A-A912A2256582}"/>
              </a:ext>
            </a:extLst>
          </p:cNvPr>
          <p:cNvPicPr>
            <a:picLocks noChangeAspect="1"/>
          </p:cNvPicPr>
          <p:nvPr/>
        </p:nvPicPr>
        <p:blipFill>
          <a:blip r:embed="rId2"/>
          <a:stretch>
            <a:fillRect/>
          </a:stretch>
        </p:blipFill>
        <p:spPr>
          <a:xfrm>
            <a:off x="5128590" y="4013061"/>
            <a:ext cx="5401365" cy="2347015"/>
          </a:xfrm>
          <a:prstGeom prst="rect">
            <a:avLst/>
          </a:prstGeom>
        </p:spPr>
      </p:pic>
    </p:spTree>
    <p:extLst>
      <p:ext uri="{BB962C8B-B14F-4D97-AF65-F5344CB8AC3E}">
        <p14:creationId xmlns:p14="http://schemas.microsoft.com/office/powerpoint/2010/main" val="3533051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3593B-EA5B-4C7C-8417-DE30273A91E6}"/>
              </a:ext>
            </a:extLst>
          </p:cNvPr>
          <p:cNvSpPr>
            <a:spLocks noGrp="1"/>
          </p:cNvSpPr>
          <p:nvPr>
            <p:ph type="title"/>
          </p:nvPr>
        </p:nvSpPr>
        <p:spPr>
          <a:xfrm>
            <a:off x="1030356" y="359133"/>
            <a:ext cx="10820400" cy="907774"/>
          </a:xfrm>
        </p:spPr>
        <p:txBody>
          <a:bodyPr/>
          <a:lstStyle/>
          <a:p>
            <a:pPr algn="ctr"/>
            <a:r>
              <a:rPr lang="en-GB" b="1" dirty="0"/>
              <a:t>Industry analysis</a:t>
            </a:r>
          </a:p>
        </p:txBody>
      </p:sp>
      <p:sp>
        <p:nvSpPr>
          <p:cNvPr id="3" name="Content Placeholder 2">
            <a:extLst>
              <a:ext uri="{FF2B5EF4-FFF2-40B4-BE49-F238E27FC236}">
                <a16:creationId xmlns:a16="http://schemas.microsoft.com/office/drawing/2014/main" id="{C8FFE0E2-0C53-4E79-AB70-567408CAE22B}"/>
              </a:ext>
            </a:extLst>
          </p:cNvPr>
          <p:cNvSpPr>
            <a:spLocks noGrp="1"/>
          </p:cNvSpPr>
          <p:nvPr>
            <p:ph idx="1"/>
          </p:nvPr>
        </p:nvSpPr>
        <p:spPr>
          <a:xfrm>
            <a:off x="1189384" y="1419307"/>
            <a:ext cx="10820400" cy="5438693"/>
          </a:xfrm>
        </p:spPr>
        <p:txBody>
          <a:bodyPr>
            <a:normAutofit/>
          </a:bodyPr>
          <a:lstStyle/>
          <a:p>
            <a:pPr marL="0" indent="0">
              <a:buNone/>
            </a:pPr>
            <a:r>
              <a:rPr lang="en-GB" sz="2000" b="1" dirty="0"/>
              <a:t>Industry analysis is a marketing tool to help our business understand our market. Several aspects comes into place when we analyse the restaurant industry.</a:t>
            </a:r>
          </a:p>
          <a:p>
            <a:pPr marL="0" indent="0">
              <a:buNone/>
            </a:pPr>
            <a:r>
              <a:rPr lang="en-GB" sz="2000" b="1" dirty="0"/>
              <a:t>They are the following:</a:t>
            </a:r>
          </a:p>
          <a:p>
            <a:pPr marL="0" indent="0">
              <a:buNone/>
            </a:pPr>
            <a:r>
              <a:rPr lang="en-GB" sz="2000" b="1" dirty="0"/>
              <a:t>Economic feature:</a:t>
            </a:r>
          </a:p>
          <a:p>
            <a:r>
              <a:rPr lang="en-GB" sz="2000" dirty="0"/>
              <a:t>Our business is a restaurant, which means that we would need raw materials such as meat and vegetables.</a:t>
            </a:r>
          </a:p>
          <a:p>
            <a:r>
              <a:rPr lang="en-GB" sz="2000" dirty="0"/>
              <a:t>Buying such products in the UK is quite cheap and resourceful.</a:t>
            </a:r>
          </a:p>
          <a:p>
            <a:r>
              <a:rPr lang="en-GB" sz="2000" dirty="0"/>
              <a:t>Profit margin would be tight when we open however, this will change when we have a reasonable amount of customers because the we will increase our price.</a:t>
            </a:r>
          </a:p>
          <a:p>
            <a:pPr marL="0" indent="0">
              <a:buNone/>
            </a:pPr>
            <a:r>
              <a:rPr lang="en-GB" sz="2000" b="1" dirty="0"/>
              <a:t>Supply and demand:</a:t>
            </a:r>
          </a:p>
          <a:p>
            <a:r>
              <a:rPr lang="en-GB" sz="2000" dirty="0"/>
              <a:t>We believe that the demand of good quality restaurant food is quite high in our location, therefore, we would need to acquire more supply our customers grow.</a:t>
            </a:r>
          </a:p>
          <a:p>
            <a:endParaRPr lang="en-GB" dirty="0"/>
          </a:p>
        </p:txBody>
      </p:sp>
    </p:spTree>
    <p:extLst>
      <p:ext uri="{BB962C8B-B14F-4D97-AF65-F5344CB8AC3E}">
        <p14:creationId xmlns:p14="http://schemas.microsoft.com/office/powerpoint/2010/main" val="3676884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55AA4C-CFFD-4A3F-B249-4FEC234211E9}"/>
              </a:ext>
            </a:extLst>
          </p:cNvPr>
          <p:cNvSpPr txBox="1"/>
          <p:nvPr/>
        </p:nvSpPr>
        <p:spPr>
          <a:xfrm>
            <a:off x="1789043" y="1139687"/>
            <a:ext cx="8613913" cy="4708981"/>
          </a:xfrm>
          <a:prstGeom prst="rect">
            <a:avLst/>
          </a:prstGeom>
          <a:noFill/>
        </p:spPr>
        <p:txBody>
          <a:bodyPr wrap="square" rtlCol="0">
            <a:spAutoFit/>
          </a:bodyPr>
          <a:lstStyle/>
          <a:p>
            <a:r>
              <a:rPr lang="en-GB" sz="2000" b="1" dirty="0"/>
              <a:t>Competitors:</a:t>
            </a:r>
            <a:endParaRPr lang="en-GB" sz="2000" dirty="0"/>
          </a:p>
          <a:p>
            <a:pPr marL="342900" indent="-342900">
              <a:buFont typeface="Arial" panose="020B0604020202020204" pitchFamily="34" charset="0"/>
              <a:buChar char="•"/>
            </a:pPr>
            <a:r>
              <a:rPr lang="en-GB" sz="2000" dirty="0"/>
              <a:t>We as a restaurant located in a busy location would have quite a few competitors. This means that the products and services in our market is not limited, therefore we would have to change consumers at competitive prices so we do not fall out.</a:t>
            </a:r>
            <a:endParaRPr lang="en-GB" sz="2000" b="1" dirty="0"/>
          </a:p>
          <a:p>
            <a:r>
              <a:rPr lang="en-GB" sz="2000" b="1" dirty="0"/>
              <a:t>Future conditions:</a:t>
            </a:r>
            <a:endParaRPr lang="en-GB" sz="2000" dirty="0"/>
          </a:p>
          <a:p>
            <a:pPr marL="342900" indent="-342900">
              <a:buFont typeface="Arial" panose="020B0604020202020204" pitchFamily="34" charset="0"/>
              <a:buChar char="•"/>
            </a:pPr>
            <a:r>
              <a:rPr lang="en-GB" sz="2000" dirty="0"/>
              <a:t>No business can determine the future conditions of an industry however we can understand the industries business cycle. Due to the fact that our market is overly occupied we would only profit if our costs is relatively cheap.</a:t>
            </a:r>
            <a:endParaRPr lang="en-GB" sz="2000" b="1" dirty="0"/>
          </a:p>
          <a:p>
            <a:r>
              <a:rPr lang="en-GB" sz="2000" b="1" dirty="0"/>
              <a:t>Government regulations:</a:t>
            </a:r>
          </a:p>
          <a:p>
            <a:pPr marL="342900" indent="-342900">
              <a:buFont typeface="Arial" panose="020B0604020202020204" pitchFamily="34" charset="0"/>
              <a:buChar char="•"/>
            </a:pPr>
            <a:r>
              <a:rPr lang="en-GB" sz="2000" dirty="0"/>
              <a:t>It is crucial to know what taxes we would have to pay as some business industries have more taxes than others. Our business would have a few taxes to pay however, it would not affect our business drastically, we would still be able to profit and manage.</a:t>
            </a:r>
          </a:p>
        </p:txBody>
      </p:sp>
    </p:spTree>
    <p:extLst>
      <p:ext uri="{BB962C8B-B14F-4D97-AF65-F5344CB8AC3E}">
        <p14:creationId xmlns:p14="http://schemas.microsoft.com/office/powerpoint/2010/main" val="3759274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021C4-B759-432B-AE2B-1C503E07E8C7}"/>
              </a:ext>
            </a:extLst>
          </p:cNvPr>
          <p:cNvSpPr>
            <a:spLocks noGrp="1"/>
          </p:cNvSpPr>
          <p:nvPr>
            <p:ph type="title"/>
          </p:nvPr>
        </p:nvSpPr>
        <p:spPr>
          <a:xfrm>
            <a:off x="1689100" y="292101"/>
            <a:ext cx="8610600" cy="749300"/>
          </a:xfrm>
        </p:spPr>
        <p:txBody>
          <a:bodyPr/>
          <a:lstStyle/>
          <a:p>
            <a:pPr algn="ctr"/>
            <a:r>
              <a:rPr lang="en-GB" b="1" dirty="0"/>
              <a:t>Financial Plan</a:t>
            </a:r>
          </a:p>
        </p:txBody>
      </p:sp>
      <p:sp>
        <p:nvSpPr>
          <p:cNvPr id="4" name="Content Placeholder 3">
            <a:extLst>
              <a:ext uri="{FF2B5EF4-FFF2-40B4-BE49-F238E27FC236}">
                <a16:creationId xmlns:a16="http://schemas.microsoft.com/office/drawing/2014/main" id="{8512DA30-682E-4BC5-8DE9-1CAC0DC0D3FA}"/>
              </a:ext>
            </a:extLst>
          </p:cNvPr>
          <p:cNvSpPr>
            <a:spLocks noGrp="1"/>
          </p:cNvSpPr>
          <p:nvPr>
            <p:ph sz="half" idx="2"/>
          </p:nvPr>
        </p:nvSpPr>
        <p:spPr>
          <a:xfrm>
            <a:off x="682625" y="2493352"/>
            <a:ext cx="5311775" cy="3725334"/>
          </a:xfrm>
        </p:spPr>
        <p:txBody>
          <a:bodyPr>
            <a:normAutofit fontScale="70000" lnSpcReduction="20000"/>
          </a:bodyPr>
          <a:lstStyle/>
          <a:p>
            <a:r>
              <a:rPr lang="en-GB" b="1" dirty="0"/>
              <a:t>2 Refrigerators</a:t>
            </a:r>
          </a:p>
          <a:p>
            <a:r>
              <a:rPr lang="en-GB" b="1" dirty="0"/>
              <a:t>6 hob cooker</a:t>
            </a:r>
          </a:p>
          <a:p>
            <a:r>
              <a:rPr lang="en-GB" b="1" dirty="0"/>
              <a:t>5 Tables &amp; 20 Chairs</a:t>
            </a:r>
          </a:p>
          <a:p>
            <a:r>
              <a:rPr lang="en-GB" b="1" dirty="0"/>
              <a:t>Cutlery’s, Plates &amp; Glasses</a:t>
            </a:r>
          </a:p>
          <a:p>
            <a:r>
              <a:rPr lang="en-GB" b="1" dirty="0"/>
              <a:t>30 Menus</a:t>
            </a:r>
          </a:p>
          <a:p>
            <a:r>
              <a:rPr lang="en-GB" b="1" dirty="0"/>
              <a:t>Cash Register ( till )</a:t>
            </a:r>
          </a:p>
          <a:p>
            <a:r>
              <a:rPr lang="en-GB" b="1" dirty="0"/>
              <a:t>Hot plate</a:t>
            </a:r>
          </a:p>
          <a:p>
            <a:r>
              <a:rPr lang="en-GB" b="1" dirty="0"/>
              <a:t>Card reader</a:t>
            </a:r>
          </a:p>
          <a:p>
            <a:r>
              <a:rPr lang="en-GB" b="1" dirty="0"/>
              <a:t>Table Cloths </a:t>
            </a:r>
          </a:p>
          <a:p>
            <a:r>
              <a:rPr lang="en-GB" b="1" dirty="0"/>
              <a:t>Interior Renovation</a:t>
            </a:r>
          </a:p>
          <a:p>
            <a:r>
              <a:rPr lang="en-GB" b="1" dirty="0"/>
              <a:t>Lease paid for 2 years in advance </a:t>
            </a:r>
          </a:p>
          <a:p>
            <a:endParaRPr lang="en-GB" b="1" dirty="0"/>
          </a:p>
          <a:p>
            <a:r>
              <a:rPr lang="en-GB" b="1" dirty="0"/>
              <a:t>Total Start-up revenue -</a:t>
            </a:r>
          </a:p>
          <a:p>
            <a:endParaRPr lang="en-GB" dirty="0"/>
          </a:p>
        </p:txBody>
      </p:sp>
      <p:sp>
        <p:nvSpPr>
          <p:cNvPr id="6" name="Content Placeholder 5">
            <a:extLst>
              <a:ext uri="{FF2B5EF4-FFF2-40B4-BE49-F238E27FC236}">
                <a16:creationId xmlns:a16="http://schemas.microsoft.com/office/drawing/2014/main" id="{AD955F69-1D4C-4C44-90DC-D67F7498E361}"/>
              </a:ext>
            </a:extLst>
          </p:cNvPr>
          <p:cNvSpPr>
            <a:spLocks noGrp="1"/>
          </p:cNvSpPr>
          <p:nvPr>
            <p:ph sz="quarter" idx="4"/>
          </p:nvPr>
        </p:nvSpPr>
        <p:spPr>
          <a:xfrm>
            <a:off x="6172200" y="2493352"/>
            <a:ext cx="5334000" cy="4364648"/>
          </a:xfrm>
        </p:spPr>
        <p:txBody>
          <a:bodyPr>
            <a:normAutofit fontScale="70000" lnSpcReduction="20000"/>
          </a:bodyPr>
          <a:lstStyle/>
          <a:p>
            <a:r>
              <a:rPr lang="en-GB" b="1" dirty="0"/>
              <a:t>£400.00</a:t>
            </a:r>
          </a:p>
          <a:p>
            <a:r>
              <a:rPr lang="en-GB" b="1" dirty="0"/>
              <a:t>£700.00</a:t>
            </a:r>
          </a:p>
          <a:p>
            <a:r>
              <a:rPr lang="en-GB" b="1" dirty="0"/>
              <a:t>£3,500.00</a:t>
            </a:r>
          </a:p>
          <a:p>
            <a:r>
              <a:rPr lang="en-GB" b="1" dirty="0"/>
              <a:t>£1,000.00</a:t>
            </a:r>
          </a:p>
          <a:p>
            <a:r>
              <a:rPr lang="en-GB" b="1" dirty="0"/>
              <a:t>£150.00</a:t>
            </a:r>
          </a:p>
          <a:p>
            <a:r>
              <a:rPr lang="en-GB" b="1" dirty="0"/>
              <a:t>£200.00</a:t>
            </a:r>
          </a:p>
          <a:p>
            <a:r>
              <a:rPr lang="en-GB" b="1" dirty="0"/>
              <a:t>£100.00</a:t>
            </a:r>
          </a:p>
          <a:p>
            <a:r>
              <a:rPr lang="en-GB" b="1" dirty="0"/>
              <a:t>£50.00</a:t>
            </a:r>
          </a:p>
          <a:p>
            <a:r>
              <a:rPr lang="en-GB" b="1" dirty="0"/>
              <a:t>£60.00</a:t>
            </a:r>
          </a:p>
          <a:p>
            <a:r>
              <a:rPr lang="en-GB" b="1" dirty="0"/>
              <a:t>£10,000.00</a:t>
            </a:r>
          </a:p>
          <a:p>
            <a:r>
              <a:rPr lang="en-GB" b="1" dirty="0"/>
              <a:t>£40,000.00</a:t>
            </a:r>
          </a:p>
          <a:p>
            <a:endParaRPr lang="en-GB" b="1" dirty="0"/>
          </a:p>
          <a:p>
            <a:r>
              <a:rPr lang="en-GB" b="1" dirty="0"/>
              <a:t>£56,160.00</a:t>
            </a:r>
          </a:p>
        </p:txBody>
      </p:sp>
      <p:sp>
        <p:nvSpPr>
          <p:cNvPr id="7" name="TextBox 6">
            <a:extLst>
              <a:ext uri="{FF2B5EF4-FFF2-40B4-BE49-F238E27FC236}">
                <a16:creationId xmlns:a16="http://schemas.microsoft.com/office/drawing/2014/main" id="{F19ECCD2-FDD7-4870-987C-FB75615E12DD}"/>
              </a:ext>
            </a:extLst>
          </p:cNvPr>
          <p:cNvSpPr txBox="1"/>
          <p:nvPr/>
        </p:nvSpPr>
        <p:spPr>
          <a:xfrm>
            <a:off x="4241800" y="1024153"/>
            <a:ext cx="3708400" cy="461665"/>
          </a:xfrm>
          <a:prstGeom prst="rect">
            <a:avLst/>
          </a:prstGeom>
          <a:noFill/>
        </p:spPr>
        <p:txBody>
          <a:bodyPr wrap="square" rtlCol="0">
            <a:spAutoFit/>
          </a:bodyPr>
          <a:lstStyle/>
          <a:p>
            <a:pPr algn="ctr"/>
            <a:r>
              <a:rPr lang="en-GB" sz="2400" b="1" dirty="0"/>
              <a:t>Start-up</a:t>
            </a:r>
            <a:r>
              <a:rPr lang="en-GB" sz="2400" dirty="0"/>
              <a:t> </a:t>
            </a:r>
          </a:p>
        </p:txBody>
      </p:sp>
      <p:cxnSp>
        <p:nvCxnSpPr>
          <p:cNvPr id="9" name="Straight Connector 8">
            <a:extLst>
              <a:ext uri="{FF2B5EF4-FFF2-40B4-BE49-F238E27FC236}">
                <a16:creationId xmlns:a16="http://schemas.microsoft.com/office/drawing/2014/main" id="{6945759A-89A8-44CC-BE62-766ECFF16E14}"/>
              </a:ext>
            </a:extLst>
          </p:cNvPr>
          <p:cNvCxnSpPr>
            <a:cxnSpLocks/>
          </p:cNvCxnSpPr>
          <p:nvPr/>
        </p:nvCxnSpPr>
        <p:spPr>
          <a:xfrm>
            <a:off x="6362700" y="6218685"/>
            <a:ext cx="13335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0CC2DD4-6F82-4385-98C6-A6065A43C93C}"/>
              </a:ext>
            </a:extLst>
          </p:cNvPr>
          <p:cNvCxnSpPr/>
          <p:nvPr/>
        </p:nvCxnSpPr>
        <p:spPr>
          <a:xfrm>
            <a:off x="6362700" y="5740400"/>
            <a:ext cx="1333500" cy="0"/>
          </a:xfrm>
          <a:prstGeom prst="line">
            <a:avLst/>
          </a:prstGeom>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EA38829-CB6C-42D2-93C3-CA9E9FAEB00C}"/>
              </a:ext>
            </a:extLst>
          </p:cNvPr>
          <p:cNvSpPr txBox="1"/>
          <p:nvPr/>
        </p:nvSpPr>
        <p:spPr>
          <a:xfrm>
            <a:off x="508000" y="1640451"/>
            <a:ext cx="11633198" cy="923330"/>
          </a:xfrm>
          <a:prstGeom prst="rect">
            <a:avLst/>
          </a:prstGeom>
          <a:noFill/>
        </p:spPr>
        <p:txBody>
          <a:bodyPr wrap="square" rtlCol="0">
            <a:spAutoFit/>
          </a:bodyPr>
          <a:lstStyle/>
          <a:p>
            <a:pPr marL="285750" indent="-285750">
              <a:buFont typeface="Arial" panose="020B0604020202020204" pitchFamily="34" charset="0"/>
              <a:buChar char="•"/>
            </a:pPr>
            <a:r>
              <a:rPr lang="en-GB" b="1" dirty="0"/>
              <a:t>Borrowed loan of £50,000.00 from HSBC Bank with interest</a:t>
            </a:r>
          </a:p>
          <a:p>
            <a:pPr marL="285750" indent="-285750">
              <a:buFont typeface="Arial" panose="020B0604020202020204" pitchFamily="34" charset="0"/>
              <a:buChar char="•"/>
            </a:pPr>
            <a:r>
              <a:rPr lang="en-GB" b="1" dirty="0"/>
              <a:t>6 Shared owners invest £5,000 each = £30,000.00, total of £80,000.00</a:t>
            </a:r>
          </a:p>
          <a:p>
            <a:pPr marL="285750" indent="-285750">
              <a:buFont typeface="Arial" panose="020B0604020202020204" pitchFamily="34" charset="0"/>
              <a:buChar char="•"/>
            </a:pPr>
            <a:endParaRPr lang="en-GB" dirty="0"/>
          </a:p>
        </p:txBody>
      </p:sp>
      <p:cxnSp>
        <p:nvCxnSpPr>
          <p:cNvPr id="10" name="Straight Connector 9">
            <a:extLst>
              <a:ext uri="{FF2B5EF4-FFF2-40B4-BE49-F238E27FC236}">
                <a16:creationId xmlns:a16="http://schemas.microsoft.com/office/drawing/2014/main" id="{5E4DB1EC-17AE-409A-BCCA-3A0149980205}"/>
              </a:ext>
            </a:extLst>
          </p:cNvPr>
          <p:cNvCxnSpPr>
            <a:cxnSpLocks/>
          </p:cNvCxnSpPr>
          <p:nvPr/>
        </p:nvCxnSpPr>
        <p:spPr>
          <a:xfrm>
            <a:off x="495300" y="2279766"/>
            <a:ext cx="72009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2711724-1409-4D3D-8234-B7264E034767}"/>
              </a:ext>
            </a:extLst>
          </p:cNvPr>
          <p:cNvCxnSpPr/>
          <p:nvPr/>
        </p:nvCxnSpPr>
        <p:spPr>
          <a:xfrm flipH="1">
            <a:off x="508000" y="5740400"/>
            <a:ext cx="58547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BA2B610-6BC4-4A6A-8BAC-D7259329E2D3}"/>
              </a:ext>
            </a:extLst>
          </p:cNvPr>
          <p:cNvCxnSpPr/>
          <p:nvPr/>
        </p:nvCxnSpPr>
        <p:spPr>
          <a:xfrm flipH="1">
            <a:off x="495300" y="6218685"/>
            <a:ext cx="5867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DB9E2B-887F-4210-8D39-1A0172B9C5CD}"/>
              </a:ext>
            </a:extLst>
          </p:cNvPr>
          <p:cNvCxnSpPr/>
          <p:nvPr/>
        </p:nvCxnSpPr>
        <p:spPr>
          <a:xfrm>
            <a:off x="495300" y="2279766"/>
            <a:ext cx="12700" cy="3938919"/>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076B86-BD8F-42C9-A82E-FEBE711D5F04}"/>
              </a:ext>
            </a:extLst>
          </p:cNvPr>
          <p:cNvCxnSpPr>
            <a:cxnSpLocks/>
          </p:cNvCxnSpPr>
          <p:nvPr/>
        </p:nvCxnSpPr>
        <p:spPr>
          <a:xfrm>
            <a:off x="7696200" y="2279766"/>
            <a:ext cx="0" cy="3938919"/>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159908C-D434-4CFC-A0F8-61C1B2969957}"/>
              </a:ext>
            </a:extLst>
          </p:cNvPr>
          <p:cNvCxnSpPr/>
          <p:nvPr/>
        </p:nvCxnSpPr>
        <p:spPr>
          <a:xfrm>
            <a:off x="5180012" y="2279766"/>
            <a:ext cx="0" cy="3938919"/>
          </a:xfrm>
          <a:prstGeom prst="line">
            <a:avLst/>
          </a:prstGeom>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BD4F619C-6076-4C95-A5E3-ACF325F9B9AD}"/>
              </a:ext>
            </a:extLst>
          </p:cNvPr>
          <p:cNvPicPr>
            <a:picLocks noChangeAspect="1"/>
          </p:cNvPicPr>
          <p:nvPr/>
        </p:nvPicPr>
        <p:blipFill>
          <a:blip r:embed="rId2"/>
          <a:stretch>
            <a:fillRect/>
          </a:stretch>
        </p:blipFill>
        <p:spPr>
          <a:xfrm>
            <a:off x="7807947" y="2279766"/>
            <a:ext cx="4261872" cy="3747169"/>
          </a:xfrm>
          <a:prstGeom prst="rect">
            <a:avLst/>
          </a:prstGeom>
        </p:spPr>
      </p:pic>
    </p:spTree>
    <p:extLst>
      <p:ext uri="{BB962C8B-B14F-4D97-AF65-F5344CB8AC3E}">
        <p14:creationId xmlns:p14="http://schemas.microsoft.com/office/powerpoint/2010/main" val="2718323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8F373-EAF3-4345-A7FB-7303EF544EFE}"/>
              </a:ext>
            </a:extLst>
          </p:cNvPr>
          <p:cNvSpPr>
            <a:spLocks noGrp="1"/>
          </p:cNvSpPr>
          <p:nvPr>
            <p:ph type="title"/>
          </p:nvPr>
        </p:nvSpPr>
        <p:spPr>
          <a:xfrm>
            <a:off x="685800" y="259308"/>
            <a:ext cx="10820400" cy="914400"/>
          </a:xfrm>
        </p:spPr>
        <p:txBody>
          <a:bodyPr/>
          <a:lstStyle/>
          <a:p>
            <a:pPr algn="ctr"/>
            <a:r>
              <a:rPr lang="en-GB" b="1" dirty="0"/>
              <a:t>Financial plan</a:t>
            </a:r>
          </a:p>
        </p:txBody>
      </p:sp>
      <p:sp>
        <p:nvSpPr>
          <p:cNvPr id="4" name="Content Placeholder 3">
            <a:extLst>
              <a:ext uri="{FF2B5EF4-FFF2-40B4-BE49-F238E27FC236}">
                <a16:creationId xmlns:a16="http://schemas.microsoft.com/office/drawing/2014/main" id="{0ADC6E39-733A-4EC5-9225-DCEB404C416B}"/>
              </a:ext>
            </a:extLst>
          </p:cNvPr>
          <p:cNvSpPr>
            <a:spLocks noGrp="1"/>
          </p:cNvSpPr>
          <p:nvPr>
            <p:ph sz="half" idx="2"/>
          </p:nvPr>
        </p:nvSpPr>
        <p:spPr>
          <a:xfrm>
            <a:off x="685800" y="1972796"/>
            <a:ext cx="5311775" cy="4245889"/>
          </a:xfrm>
        </p:spPr>
        <p:txBody>
          <a:bodyPr>
            <a:normAutofit fontScale="62500" lnSpcReduction="20000"/>
          </a:bodyPr>
          <a:lstStyle/>
          <a:p>
            <a:r>
              <a:rPr lang="en-GB" b="1" dirty="0"/>
              <a:t>£20,000 a year lease hold, breakdown to 12 months  </a:t>
            </a:r>
          </a:p>
          <a:p>
            <a:r>
              <a:rPr lang="en-GB" b="1" dirty="0"/>
              <a:t>Gas &amp; Electric </a:t>
            </a:r>
          </a:p>
          <a:p>
            <a:r>
              <a:rPr lang="en-GB" b="1" dirty="0"/>
              <a:t>Repayment of loan to bank + interest</a:t>
            </a:r>
          </a:p>
          <a:p>
            <a:r>
              <a:rPr lang="en-GB" b="1" dirty="0"/>
              <a:t>Raw materials e.g. Vegetables </a:t>
            </a:r>
          </a:p>
          <a:p>
            <a:r>
              <a:rPr lang="en-GB" b="1" dirty="0"/>
              <a:t>Poultry</a:t>
            </a:r>
          </a:p>
          <a:p>
            <a:r>
              <a:rPr lang="en-GB" b="1" dirty="0"/>
              <a:t>Drinks </a:t>
            </a:r>
          </a:p>
          <a:p>
            <a:r>
              <a:rPr lang="en-GB" b="1" dirty="0"/>
              <a:t>Main Chef + Kitchen Manager</a:t>
            </a:r>
          </a:p>
          <a:p>
            <a:r>
              <a:rPr lang="en-GB" b="1" dirty="0"/>
              <a:t>2</a:t>
            </a:r>
            <a:r>
              <a:rPr lang="en-GB" b="1" baseline="30000" dirty="0"/>
              <a:t>nd</a:t>
            </a:r>
            <a:r>
              <a:rPr lang="en-GB" b="1" dirty="0"/>
              <a:t> Chef</a:t>
            </a:r>
          </a:p>
          <a:p>
            <a:r>
              <a:rPr lang="en-GB" b="1" dirty="0"/>
              <a:t>Kitchen cleaner</a:t>
            </a:r>
          </a:p>
          <a:p>
            <a:r>
              <a:rPr lang="en-GB" b="1" dirty="0"/>
              <a:t>Financial Assistant</a:t>
            </a:r>
          </a:p>
          <a:p>
            <a:r>
              <a:rPr lang="en-GB" b="1" dirty="0"/>
              <a:t>Administrator</a:t>
            </a:r>
          </a:p>
          <a:p>
            <a:r>
              <a:rPr lang="en-GB" b="1" dirty="0"/>
              <a:t>Supervisor</a:t>
            </a:r>
          </a:p>
          <a:p>
            <a:r>
              <a:rPr lang="en-GB" b="1" dirty="0"/>
              <a:t>Main Manager</a:t>
            </a:r>
          </a:p>
          <a:p>
            <a:endParaRPr lang="en-GB" b="1" dirty="0"/>
          </a:p>
          <a:p>
            <a:r>
              <a:rPr lang="en-GB" b="1" dirty="0"/>
              <a:t>Total Monthly expenses of the Business </a:t>
            </a:r>
          </a:p>
          <a:p>
            <a:endParaRPr lang="en-GB" dirty="0"/>
          </a:p>
        </p:txBody>
      </p:sp>
      <p:sp>
        <p:nvSpPr>
          <p:cNvPr id="6" name="Content Placeholder 5">
            <a:extLst>
              <a:ext uri="{FF2B5EF4-FFF2-40B4-BE49-F238E27FC236}">
                <a16:creationId xmlns:a16="http://schemas.microsoft.com/office/drawing/2014/main" id="{6EB7C869-FDF9-4CBE-B9CF-D78C0DA99C23}"/>
              </a:ext>
            </a:extLst>
          </p:cNvPr>
          <p:cNvSpPr>
            <a:spLocks noGrp="1"/>
          </p:cNvSpPr>
          <p:nvPr>
            <p:ph sz="quarter" idx="4"/>
          </p:nvPr>
        </p:nvSpPr>
        <p:spPr>
          <a:xfrm>
            <a:off x="6194427" y="1972796"/>
            <a:ext cx="5334000" cy="4245889"/>
          </a:xfrm>
        </p:spPr>
        <p:txBody>
          <a:bodyPr>
            <a:normAutofit fontScale="62500" lnSpcReduction="20000"/>
          </a:bodyPr>
          <a:lstStyle/>
          <a:p>
            <a:r>
              <a:rPr lang="en-GB" b="1" dirty="0"/>
              <a:t>£1,666.00</a:t>
            </a:r>
          </a:p>
          <a:p>
            <a:r>
              <a:rPr lang="en-GB" b="1" dirty="0"/>
              <a:t>£500.00</a:t>
            </a:r>
          </a:p>
          <a:p>
            <a:r>
              <a:rPr lang="en-GB" b="1" dirty="0"/>
              <a:t>£2,083.00</a:t>
            </a:r>
          </a:p>
          <a:p>
            <a:r>
              <a:rPr lang="en-GB" b="1" dirty="0"/>
              <a:t>£1,500.00</a:t>
            </a:r>
          </a:p>
          <a:p>
            <a:r>
              <a:rPr lang="en-GB" b="1" dirty="0"/>
              <a:t>£3,000.00</a:t>
            </a:r>
          </a:p>
          <a:p>
            <a:r>
              <a:rPr lang="en-GB" b="1" dirty="0"/>
              <a:t>£400.00</a:t>
            </a:r>
          </a:p>
          <a:p>
            <a:r>
              <a:rPr lang="en-GB" b="1" dirty="0"/>
              <a:t>£1,800.00</a:t>
            </a:r>
          </a:p>
          <a:p>
            <a:r>
              <a:rPr lang="en-GB" b="1" dirty="0"/>
              <a:t>£1,120.00</a:t>
            </a:r>
          </a:p>
          <a:p>
            <a:r>
              <a:rPr lang="en-GB" b="1" dirty="0"/>
              <a:t>£880.00</a:t>
            </a:r>
          </a:p>
          <a:p>
            <a:r>
              <a:rPr lang="en-GB" b="1" dirty="0"/>
              <a:t>£2,083.00</a:t>
            </a:r>
          </a:p>
          <a:p>
            <a:r>
              <a:rPr lang="en-GB" b="1" dirty="0"/>
              <a:t>£2,200.00</a:t>
            </a:r>
          </a:p>
          <a:p>
            <a:r>
              <a:rPr lang="en-GB" b="1" dirty="0"/>
              <a:t>£2,500.00</a:t>
            </a:r>
          </a:p>
          <a:p>
            <a:r>
              <a:rPr lang="en-GB" b="1" dirty="0"/>
              <a:t>£2,666.00</a:t>
            </a:r>
          </a:p>
          <a:p>
            <a:endParaRPr lang="en-GB" b="1" dirty="0"/>
          </a:p>
          <a:p>
            <a:r>
              <a:rPr lang="en-GB" b="1" dirty="0"/>
              <a:t>£22,398.00</a:t>
            </a:r>
          </a:p>
        </p:txBody>
      </p:sp>
      <p:sp>
        <p:nvSpPr>
          <p:cNvPr id="7" name="TextBox 6">
            <a:extLst>
              <a:ext uri="{FF2B5EF4-FFF2-40B4-BE49-F238E27FC236}">
                <a16:creationId xmlns:a16="http://schemas.microsoft.com/office/drawing/2014/main" id="{84556CDF-CEBA-4F7B-9C7B-29D0250BE556}"/>
              </a:ext>
            </a:extLst>
          </p:cNvPr>
          <p:cNvSpPr txBox="1"/>
          <p:nvPr/>
        </p:nvSpPr>
        <p:spPr>
          <a:xfrm>
            <a:off x="4400419" y="1063416"/>
            <a:ext cx="7990364" cy="461665"/>
          </a:xfrm>
          <a:prstGeom prst="rect">
            <a:avLst/>
          </a:prstGeom>
          <a:noFill/>
        </p:spPr>
        <p:txBody>
          <a:bodyPr wrap="square" rtlCol="0">
            <a:spAutoFit/>
          </a:bodyPr>
          <a:lstStyle/>
          <a:p>
            <a:r>
              <a:rPr lang="en-GB" sz="2400" b="1" dirty="0"/>
              <a:t>Monthly Expenses</a:t>
            </a:r>
          </a:p>
        </p:txBody>
      </p:sp>
      <p:cxnSp>
        <p:nvCxnSpPr>
          <p:cNvPr id="9" name="Straight Connector 8">
            <a:extLst>
              <a:ext uri="{FF2B5EF4-FFF2-40B4-BE49-F238E27FC236}">
                <a16:creationId xmlns:a16="http://schemas.microsoft.com/office/drawing/2014/main" id="{A60EB411-6B38-4EF9-B554-A8B31867B26E}"/>
              </a:ext>
            </a:extLst>
          </p:cNvPr>
          <p:cNvCxnSpPr>
            <a:cxnSpLocks/>
          </p:cNvCxnSpPr>
          <p:nvPr/>
        </p:nvCxnSpPr>
        <p:spPr>
          <a:xfrm>
            <a:off x="463826" y="6059606"/>
            <a:ext cx="706340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0F67410-F38C-47B6-86A1-4CAEED77E0FC}"/>
              </a:ext>
            </a:extLst>
          </p:cNvPr>
          <p:cNvCxnSpPr>
            <a:cxnSpLocks/>
          </p:cNvCxnSpPr>
          <p:nvPr/>
        </p:nvCxnSpPr>
        <p:spPr>
          <a:xfrm>
            <a:off x="463826" y="5713253"/>
            <a:ext cx="706340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4511FD82-E3A8-4E4F-B21B-6BFD444FA6C1}"/>
              </a:ext>
            </a:extLst>
          </p:cNvPr>
          <p:cNvCxnSpPr/>
          <p:nvPr/>
        </p:nvCxnSpPr>
        <p:spPr>
          <a:xfrm>
            <a:off x="463826" y="1749287"/>
            <a:ext cx="706340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69831E3-1341-4037-AACF-8375971AE397}"/>
              </a:ext>
            </a:extLst>
          </p:cNvPr>
          <p:cNvCxnSpPr>
            <a:cxnSpLocks/>
          </p:cNvCxnSpPr>
          <p:nvPr/>
        </p:nvCxnSpPr>
        <p:spPr>
          <a:xfrm>
            <a:off x="7527235" y="1762539"/>
            <a:ext cx="0" cy="429706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80FB7E4-33DF-459A-958D-1115813F7525}"/>
              </a:ext>
            </a:extLst>
          </p:cNvPr>
          <p:cNvCxnSpPr/>
          <p:nvPr/>
        </p:nvCxnSpPr>
        <p:spPr>
          <a:xfrm>
            <a:off x="463826" y="1749287"/>
            <a:ext cx="0" cy="4310319"/>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DCCFFC-C18B-4018-9244-1C1BF30565C8}"/>
              </a:ext>
            </a:extLst>
          </p:cNvPr>
          <p:cNvCxnSpPr/>
          <p:nvPr/>
        </p:nvCxnSpPr>
        <p:spPr>
          <a:xfrm>
            <a:off x="5777948" y="1762539"/>
            <a:ext cx="0" cy="4297067"/>
          </a:xfrm>
          <a:prstGeom prst="line">
            <a:avLst/>
          </a:prstGeom>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8E9B38F6-8742-4129-B229-271E3AABF86A}"/>
              </a:ext>
            </a:extLst>
          </p:cNvPr>
          <p:cNvPicPr>
            <a:picLocks noChangeAspect="1"/>
          </p:cNvPicPr>
          <p:nvPr/>
        </p:nvPicPr>
        <p:blipFill>
          <a:blip r:embed="rId2"/>
          <a:stretch>
            <a:fillRect/>
          </a:stretch>
        </p:blipFill>
        <p:spPr>
          <a:xfrm>
            <a:off x="7655718" y="1762539"/>
            <a:ext cx="4069561" cy="3578083"/>
          </a:xfrm>
          <a:prstGeom prst="rect">
            <a:avLst/>
          </a:prstGeom>
        </p:spPr>
      </p:pic>
    </p:spTree>
    <p:extLst>
      <p:ext uri="{BB962C8B-B14F-4D97-AF65-F5344CB8AC3E}">
        <p14:creationId xmlns:p14="http://schemas.microsoft.com/office/powerpoint/2010/main" val="758623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4331-2E2D-48E0-B710-1F6975EE9885}"/>
              </a:ext>
            </a:extLst>
          </p:cNvPr>
          <p:cNvSpPr>
            <a:spLocks noGrp="1"/>
          </p:cNvSpPr>
          <p:nvPr>
            <p:ph type="title"/>
          </p:nvPr>
        </p:nvSpPr>
        <p:spPr>
          <a:xfrm>
            <a:off x="914409" y="148399"/>
            <a:ext cx="10591791" cy="1031044"/>
          </a:xfrm>
        </p:spPr>
        <p:txBody>
          <a:bodyPr/>
          <a:lstStyle/>
          <a:p>
            <a:pPr algn="ctr"/>
            <a:r>
              <a:rPr lang="en-GB" b="1" dirty="0"/>
              <a:t>Financial plan</a:t>
            </a:r>
          </a:p>
        </p:txBody>
      </p:sp>
      <p:sp>
        <p:nvSpPr>
          <p:cNvPr id="4" name="Content Placeholder 3">
            <a:extLst>
              <a:ext uri="{FF2B5EF4-FFF2-40B4-BE49-F238E27FC236}">
                <a16:creationId xmlns:a16="http://schemas.microsoft.com/office/drawing/2014/main" id="{C1E0705E-15C2-4961-B78B-869EE9DA7FAC}"/>
              </a:ext>
            </a:extLst>
          </p:cNvPr>
          <p:cNvSpPr>
            <a:spLocks noGrp="1"/>
          </p:cNvSpPr>
          <p:nvPr>
            <p:ph sz="half" idx="2"/>
          </p:nvPr>
        </p:nvSpPr>
        <p:spPr>
          <a:xfrm>
            <a:off x="539058" y="2226365"/>
            <a:ext cx="5311775" cy="3273287"/>
          </a:xfrm>
        </p:spPr>
        <p:txBody>
          <a:bodyPr>
            <a:normAutofit fontScale="25000" lnSpcReduction="20000"/>
          </a:bodyPr>
          <a:lstStyle/>
          <a:p>
            <a:r>
              <a:rPr lang="en-GB" sz="6400" b="1" dirty="0"/>
              <a:t>Family Munch Deals for 8 – 12 people = £185.00</a:t>
            </a:r>
          </a:p>
          <a:p>
            <a:r>
              <a:rPr lang="en-GB" sz="6400" b="1" dirty="0"/>
              <a:t>Spice Manager Deal Plate 3 – 5 people = £59.99</a:t>
            </a:r>
          </a:p>
          <a:p>
            <a:r>
              <a:rPr lang="en-GB" sz="6400" b="1" dirty="0"/>
              <a:t>Special House Platter for</a:t>
            </a:r>
          </a:p>
          <a:p>
            <a:pPr marL="0" indent="0">
              <a:buNone/>
            </a:pPr>
            <a:r>
              <a:rPr lang="en-GB" sz="6400" b="1" dirty="0"/>
              <a:t> 4 people = £32.00</a:t>
            </a:r>
          </a:p>
          <a:p>
            <a:r>
              <a:rPr lang="en-GB" sz="6400" b="1" dirty="0"/>
              <a:t>Special House Platter for</a:t>
            </a:r>
          </a:p>
          <a:p>
            <a:pPr marL="0" indent="0">
              <a:buNone/>
            </a:pPr>
            <a:r>
              <a:rPr lang="en-GB" sz="6400" b="1" dirty="0"/>
              <a:t> 2 people = £22.00</a:t>
            </a:r>
          </a:p>
          <a:p>
            <a:r>
              <a:rPr lang="en-GB" sz="6400" b="1" dirty="0"/>
              <a:t>Special deal for 1 person = £9.00</a:t>
            </a:r>
          </a:p>
          <a:p>
            <a:r>
              <a:rPr lang="en-GB" sz="6400" b="1" dirty="0"/>
              <a:t>Fast food deals –</a:t>
            </a:r>
          </a:p>
          <a:p>
            <a:pPr marL="0" indent="0">
              <a:buNone/>
            </a:pPr>
            <a:r>
              <a:rPr lang="en-GB" sz="6400" b="1" dirty="0"/>
              <a:t>Chicken/Steak Burger + Chips + Drink meal = £4.50</a:t>
            </a:r>
          </a:p>
          <a:p>
            <a:pPr marL="0" indent="0">
              <a:buNone/>
            </a:pPr>
            <a:r>
              <a:rPr lang="en-GB" sz="6400" b="1" dirty="0"/>
              <a:t>6 wings + Chips + Drink = £3.50</a:t>
            </a:r>
          </a:p>
          <a:p>
            <a:r>
              <a:rPr lang="en-GB" sz="6400" b="1" dirty="0"/>
              <a:t>Office Tiffin Order = £5.50</a:t>
            </a:r>
          </a:p>
          <a:p>
            <a:endParaRPr lang="en-GB" sz="6400" b="1" dirty="0"/>
          </a:p>
          <a:p>
            <a:r>
              <a:rPr lang="en-GB" sz="6400" b="1" dirty="0"/>
              <a:t>Total Sales </a:t>
            </a:r>
            <a:endParaRPr lang="en-GB" b="1" dirty="0"/>
          </a:p>
        </p:txBody>
      </p:sp>
      <p:sp>
        <p:nvSpPr>
          <p:cNvPr id="6" name="Content Placeholder 5">
            <a:extLst>
              <a:ext uri="{FF2B5EF4-FFF2-40B4-BE49-F238E27FC236}">
                <a16:creationId xmlns:a16="http://schemas.microsoft.com/office/drawing/2014/main" id="{AE2D4719-F957-4F01-82F1-58A188C7C9F7}"/>
              </a:ext>
            </a:extLst>
          </p:cNvPr>
          <p:cNvSpPr>
            <a:spLocks noGrp="1"/>
          </p:cNvSpPr>
          <p:nvPr>
            <p:ph sz="quarter" idx="4"/>
          </p:nvPr>
        </p:nvSpPr>
        <p:spPr>
          <a:xfrm>
            <a:off x="8797787" y="2136994"/>
            <a:ext cx="2534478" cy="3518451"/>
          </a:xfrm>
        </p:spPr>
        <p:txBody>
          <a:bodyPr>
            <a:normAutofit fontScale="25000" lnSpcReduction="20000"/>
          </a:bodyPr>
          <a:lstStyle/>
          <a:p>
            <a:pPr marL="324000" indent="-324000">
              <a:lnSpc>
                <a:spcPct val="120000"/>
              </a:lnSpc>
            </a:pPr>
            <a:r>
              <a:rPr lang="en-GB" sz="5200" b="1" dirty="0"/>
              <a:t>£4,440.00</a:t>
            </a:r>
          </a:p>
          <a:p>
            <a:pPr marL="324000" indent="-324000">
              <a:lnSpc>
                <a:spcPct val="120000"/>
              </a:lnSpc>
            </a:pPr>
            <a:r>
              <a:rPr lang="en-GB" sz="5200" b="1" dirty="0"/>
              <a:t>£4,319.00</a:t>
            </a:r>
          </a:p>
          <a:p>
            <a:pPr marL="324000" indent="-324000">
              <a:lnSpc>
                <a:spcPct val="120000"/>
              </a:lnSpc>
            </a:pPr>
            <a:endParaRPr lang="en-GB" sz="5200" b="1" dirty="0"/>
          </a:p>
          <a:p>
            <a:pPr marL="324000" indent="-324000">
              <a:lnSpc>
                <a:spcPct val="120000"/>
              </a:lnSpc>
            </a:pPr>
            <a:r>
              <a:rPr lang="en-GB" sz="5200" b="1" dirty="0"/>
              <a:t>£6,144.00</a:t>
            </a:r>
          </a:p>
          <a:p>
            <a:pPr marL="324000" indent="-324000">
              <a:lnSpc>
                <a:spcPct val="120000"/>
              </a:lnSpc>
            </a:pPr>
            <a:endParaRPr lang="en-GB" sz="5200" b="1" dirty="0"/>
          </a:p>
          <a:p>
            <a:pPr marL="324000" indent="-324000">
              <a:lnSpc>
                <a:spcPct val="120000"/>
              </a:lnSpc>
            </a:pPr>
            <a:r>
              <a:rPr lang="en-GB" sz="5200" b="1" dirty="0"/>
              <a:t>£5,280.00</a:t>
            </a:r>
          </a:p>
          <a:p>
            <a:pPr marL="324000" indent="-324000">
              <a:lnSpc>
                <a:spcPct val="120000"/>
              </a:lnSpc>
            </a:pPr>
            <a:r>
              <a:rPr lang="en-GB" sz="5200" b="1" dirty="0"/>
              <a:t>£1,296.00</a:t>
            </a:r>
          </a:p>
          <a:p>
            <a:pPr marL="324000" indent="-324000">
              <a:lnSpc>
                <a:spcPct val="120000"/>
              </a:lnSpc>
            </a:pPr>
            <a:endParaRPr lang="en-GB" sz="5200" b="1" dirty="0"/>
          </a:p>
          <a:p>
            <a:pPr marL="324000" indent="-324000">
              <a:lnSpc>
                <a:spcPct val="120000"/>
              </a:lnSpc>
            </a:pPr>
            <a:r>
              <a:rPr lang="en-GB" sz="5200" b="1" dirty="0"/>
              <a:t>£3,780.00</a:t>
            </a:r>
          </a:p>
          <a:p>
            <a:pPr marL="324000" indent="-324000">
              <a:lnSpc>
                <a:spcPct val="120000"/>
              </a:lnSpc>
            </a:pPr>
            <a:r>
              <a:rPr lang="en-GB" sz="5200" b="1" dirty="0"/>
              <a:t>£2,520.00</a:t>
            </a:r>
          </a:p>
          <a:p>
            <a:pPr marL="324000" indent="-324000">
              <a:lnSpc>
                <a:spcPct val="120000"/>
              </a:lnSpc>
            </a:pPr>
            <a:r>
              <a:rPr lang="en-GB" sz="5200" b="1" dirty="0"/>
              <a:t>£880.00</a:t>
            </a:r>
          </a:p>
          <a:p>
            <a:endParaRPr lang="en-GB" dirty="0"/>
          </a:p>
        </p:txBody>
      </p:sp>
      <p:sp>
        <p:nvSpPr>
          <p:cNvPr id="7" name="TextBox 6">
            <a:extLst>
              <a:ext uri="{FF2B5EF4-FFF2-40B4-BE49-F238E27FC236}">
                <a16:creationId xmlns:a16="http://schemas.microsoft.com/office/drawing/2014/main" id="{269E3086-6F36-4FD9-92B2-623187C3DFAC}"/>
              </a:ext>
            </a:extLst>
          </p:cNvPr>
          <p:cNvSpPr txBox="1"/>
          <p:nvPr/>
        </p:nvSpPr>
        <p:spPr>
          <a:xfrm>
            <a:off x="2771365" y="1076739"/>
            <a:ext cx="6877878" cy="461665"/>
          </a:xfrm>
          <a:prstGeom prst="rect">
            <a:avLst/>
          </a:prstGeom>
          <a:noFill/>
        </p:spPr>
        <p:txBody>
          <a:bodyPr wrap="square" rtlCol="0">
            <a:spAutoFit/>
          </a:bodyPr>
          <a:lstStyle/>
          <a:p>
            <a:pPr algn="ctr"/>
            <a:r>
              <a:rPr lang="en-GB" sz="2400" b="1" dirty="0"/>
              <a:t>Monthly revenue from sales  </a:t>
            </a:r>
          </a:p>
        </p:txBody>
      </p:sp>
      <p:sp>
        <p:nvSpPr>
          <p:cNvPr id="12" name="TextBox 11">
            <a:extLst>
              <a:ext uri="{FF2B5EF4-FFF2-40B4-BE49-F238E27FC236}">
                <a16:creationId xmlns:a16="http://schemas.microsoft.com/office/drawing/2014/main" id="{2C14E634-237E-4F93-81DE-67AAC97043D8}"/>
              </a:ext>
            </a:extLst>
          </p:cNvPr>
          <p:cNvSpPr txBox="1"/>
          <p:nvPr/>
        </p:nvSpPr>
        <p:spPr>
          <a:xfrm>
            <a:off x="7023652" y="1999214"/>
            <a:ext cx="2160105" cy="5139869"/>
          </a:xfrm>
          <a:prstGeom prst="rect">
            <a:avLst/>
          </a:prstGeom>
          <a:noFill/>
        </p:spPr>
        <p:txBody>
          <a:bodyPr wrap="square" rtlCol="0" anchor="ctr">
            <a:spAutoFit/>
          </a:bodyPr>
          <a:lstStyle/>
          <a:p>
            <a:pPr marL="288000" indent="-288000">
              <a:lnSpc>
                <a:spcPct val="200000"/>
              </a:lnSpc>
              <a:spcAft>
                <a:spcPts val="600"/>
              </a:spcAft>
              <a:buSzPct val="100000"/>
              <a:buFont typeface="Arial" panose="020B0604020202020204" pitchFamily="34" charset="0"/>
              <a:buChar char="•"/>
            </a:pPr>
            <a:r>
              <a:rPr lang="en-GB" sz="1500" b="1" dirty="0"/>
              <a:t>£1,110.0</a:t>
            </a:r>
          </a:p>
          <a:p>
            <a:pPr marL="288000" indent="-288000">
              <a:spcAft>
                <a:spcPts val="600"/>
              </a:spcAft>
              <a:buSzPct val="100000"/>
              <a:buFont typeface="Arial" panose="020B0604020202020204" pitchFamily="34" charset="0"/>
              <a:buChar char="•"/>
            </a:pPr>
            <a:r>
              <a:rPr lang="en-GB" sz="1500" b="1" dirty="0"/>
              <a:t>£1,079.82</a:t>
            </a:r>
          </a:p>
          <a:p>
            <a:pPr marL="288000" indent="-288000">
              <a:spcAft>
                <a:spcPts val="600"/>
              </a:spcAft>
              <a:buSzPct val="100000"/>
              <a:buFont typeface="Arial" panose="020B0604020202020204" pitchFamily="34" charset="0"/>
              <a:buChar char="•"/>
            </a:pPr>
            <a:endParaRPr lang="en-GB" sz="1500" b="1" dirty="0"/>
          </a:p>
          <a:p>
            <a:pPr marL="288000" indent="-288000">
              <a:spcAft>
                <a:spcPts val="600"/>
              </a:spcAft>
              <a:buSzPct val="100000"/>
              <a:buFont typeface="Arial" panose="020B0604020202020204" pitchFamily="34" charset="0"/>
              <a:buChar char="•"/>
            </a:pPr>
            <a:r>
              <a:rPr lang="en-GB" sz="1500" b="1" dirty="0"/>
              <a:t>£1,536.00</a:t>
            </a:r>
          </a:p>
          <a:p>
            <a:pPr marL="288000" indent="-288000">
              <a:spcAft>
                <a:spcPts val="600"/>
              </a:spcAft>
              <a:buSzPct val="100000"/>
              <a:buFont typeface="Arial" panose="020B0604020202020204" pitchFamily="34" charset="0"/>
              <a:buChar char="•"/>
            </a:pPr>
            <a:endParaRPr lang="en-GB" sz="1500" b="1" dirty="0"/>
          </a:p>
          <a:p>
            <a:pPr marL="288000" indent="-288000">
              <a:spcAft>
                <a:spcPts val="600"/>
              </a:spcAft>
              <a:buSzPct val="100000"/>
              <a:buFont typeface="Arial" panose="020B0604020202020204" pitchFamily="34" charset="0"/>
              <a:buChar char="•"/>
            </a:pPr>
            <a:r>
              <a:rPr lang="en-GB" sz="1500" b="1" dirty="0"/>
              <a:t>£1,320.00</a:t>
            </a:r>
          </a:p>
          <a:p>
            <a:pPr marL="288000" indent="-288000">
              <a:spcAft>
                <a:spcPts val="600"/>
              </a:spcAft>
              <a:buSzPct val="100000"/>
              <a:buFont typeface="Arial" panose="020B0604020202020204" pitchFamily="34" charset="0"/>
              <a:buChar char="•"/>
            </a:pPr>
            <a:r>
              <a:rPr lang="en-GB" sz="1500" b="1" dirty="0"/>
              <a:t>£324.00</a:t>
            </a:r>
          </a:p>
          <a:p>
            <a:pPr marL="288000" indent="-288000">
              <a:spcAft>
                <a:spcPts val="600"/>
              </a:spcAft>
              <a:buSzPct val="100000"/>
              <a:buFont typeface="Arial" panose="020B0604020202020204" pitchFamily="34" charset="0"/>
              <a:buChar char="•"/>
            </a:pPr>
            <a:endParaRPr lang="en-GB" sz="1500" b="1" dirty="0"/>
          </a:p>
          <a:p>
            <a:pPr marL="288000" indent="-288000">
              <a:spcAft>
                <a:spcPts val="600"/>
              </a:spcAft>
              <a:buSzPct val="100000"/>
              <a:buFont typeface="Arial" panose="020B0604020202020204" pitchFamily="34" charset="0"/>
              <a:buChar char="•"/>
            </a:pPr>
            <a:r>
              <a:rPr lang="en-GB" sz="1500" b="1" dirty="0"/>
              <a:t>£945.00</a:t>
            </a:r>
          </a:p>
          <a:p>
            <a:pPr marL="288000" indent="-288000">
              <a:spcAft>
                <a:spcPts val="600"/>
              </a:spcAft>
              <a:buSzPct val="100000"/>
              <a:buFont typeface="Arial" panose="020B0604020202020204" pitchFamily="34" charset="0"/>
              <a:buChar char="•"/>
            </a:pPr>
            <a:r>
              <a:rPr lang="en-GB" sz="1500" b="1" dirty="0"/>
              <a:t>£630.00</a:t>
            </a:r>
          </a:p>
          <a:p>
            <a:pPr marL="288000" indent="-288000">
              <a:spcAft>
                <a:spcPts val="600"/>
              </a:spcAft>
              <a:buSzPct val="100000"/>
              <a:buFont typeface="Arial" panose="020B0604020202020204" pitchFamily="34" charset="0"/>
              <a:buChar char="•"/>
            </a:pPr>
            <a:r>
              <a:rPr lang="en-GB" sz="1500" b="1" dirty="0"/>
              <a:t>£220.00</a:t>
            </a:r>
          </a:p>
          <a:p>
            <a:pPr marL="285750" indent="-285750">
              <a:buSzPct val="100000"/>
              <a:buFont typeface="Arial" panose="020B0604020202020204" pitchFamily="34" charset="0"/>
              <a:buChar char="•"/>
            </a:pPr>
            <a:endParaRPr lang="en-GB" sz="1500" dirty="0"/>
          </a:p>
          <a:p>
            <a:pPr marL="285750" indent="-285750">
              <a:buSzPct val="100000"/>
              <a:buFont typeface="Arial" panose="020B0604020202020204" pitchFamily="34" charset="0"/>
              <a:buChar char="•"/>
            </a:pPr>
            <a:endParaRPr lang="en-GB" sz="1500" dirty="0"/>
          </a:p>
          <a:p>
            <a:pPr marL="285750" indent="-285750">
              <a:buSzPct val="100000"/>
              <a:buFont typeface="Arial" panose="020B0604020202020204" pitchFamily="34" charset="0"/>
              <a:buChar char="•"/>
            </a:pPr>
            <a:endParaRPr lang="en-GB" sz="1500" dirty="0"/>
          </a:p>
          <a:p>
            <a:pPr marL="285750" indent="-285750">
              <a:buSzPct val="100000"/>
              <a:buFont typeface="Arial" panose="020B0604020202020204" pitchFamily="34" charset="0"/>
              <a:buChar char="•"/>
            </a:pPr>
            <a:endParaRPr lang="en-GB" sz="1500" dirty="0"/>
          </a:p>
          <a:p>
            <a:pPr marL="285750" indent="-285750">
              <a:buSzPct val="100000"/>
              <a:buFont typeface="Arial" panose="020B0604020202020204" pitchFamily="34" charset="0"/>
              <a:buChar char="•"/>
            </a:pPr>
            <a:endParaRPr lang="en-GB" sz="1500" dirty="0"/>
          </a:p>
          <a:p>
            <a:pPr>
              <a:buSzPct val="100000"/>
            </a:pPr>
            <a:endParaRPr lang="en-GB" dirty="0"/>
          </a:p>
        </p:txBody>
      </p:sp>
      <p:sp>
        <p:nvSpPr>
          <p:cNvPr id="13" name="TextBox 12">
            <a:extLst>
              <a:ext uri="{FF2B5EF4-FFF2-40B4-BE49-F238E27FC236}">
                <a16:creationId xmlns:a16="http://schemas.microsoft.com/office/drawing/2014/main" id="{BEF9F238-1BA7-431E-B6BD-EDB7618BA440}"/>
              </a:ext>
            </a:extLst>
          </p:cNvPr>
          <p:cNvSpPr txBox="1"/>
          <p:nvPr/>
        </p:nvSpPr>
        <p:spPr>
          <a:xfrm>
            <a:off x="7328453" y="1629882"/>
            <a:ext cx="1417982" cy="369332"/>
          </a:xfrm>
          <a:prstGeom prst="rect">
            <a:avLst/>
          </a:prstGeom>
          <a:noFill/>
        </p:spPr>
        <p:txBody>
          <a:bodyPr wrap="square" rtlCol="0">
            <a:spAutoFit/>
          </a:bodyPr>
          <a:lstStyle/>
          <a:p>
            <a:r>
              <a:rPr lang="en-GB" b="1" dirty="0"/>
              <a:t>Weekly</a:t>
            </a:r>
          </a:p>
        </p:txBody>
      </p:sp>
      <p:sp>
        <p:nvSpPr>
          <p:cNvPr id="14" name="TextBox 13">
            <a:extLst>
              <a:ext uri="{FF2B5EF4-FFF2-40B4-BE49-F238E27FC236}">
                <a16:creationId xmlns:a16="http://schemas.microsoft.com/office/drawing/2014/main" id="{7CA0A96F-B751-4584-880B-36C2B5F91367}"/>
              </a:ext>
            </a:extLst>
          </p:cNvPr>
          <p:cNvSpPr txBox="1"/>
          <p:nvPr/>
        </p:nvSpPr>
        <p:spPr>
          <a:xfrm>
            <a:off x="9183757" y="1643270"/>
            <a:ext cx="1643270" cy="369332"/>
          </a:xfrm>
          <a:prstGeom prst="rect">
            <a:avLst/>
          </a:prstGeom>
          <a:noFill/>
        </p:spPr>
        <p:txBody>
          <a:bodyPr wrap="square" rtlCol="0">
            <a:spAutoFit/>
          </a:bodyPr>
          <a:lstStyle/>
          <a:p>
            <a:r>
              <a:rPr lang="en-GB" b="1" dirty="0"/>
              <a:t>Monthly</a:t>
            </a:r>
          </a:p>
        </p:txBody>
      </p:sp>
      <p:cxnSp>
        <p:nvCxnSpPr>
          <p:cNvPr id="16" name="Straight Connector 15">
            <a:extLst>
              <a:ext uri="{FF2B5EF4-FFF2-40B4-BE49-F238E27FC236}">
                <a16:creationId xmlns:a16="http://schemas.microsoft.com/office/drawing/2014/main" id="{ED04F42E-95C1-426E-B968-E5AB578FB870}"/>
              </a:ext>
            </a:extLst>
          </p:cNvPr>
          <p:cNvCxnSpPr>
            <a:cxnSpLocks/>
          </p:cNvCxnSpPr>
          <p:nvPr/>
        </p:nvCxnSpPr>
        <p:spPr>
          <a:xfrm>
            <a:off x="6467061" y="1643270"/>
            <a:ext cx="0" cy="4137991"/>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97B17C-46DE-460E-8C63-005EB85B0B5C}"/>
              </a:ext>
            </a:extLst>
          </p:cNvPr>
          <p:cNvCxnSpPr>
            <a:cxnSpLocks/>
          </p:cNvCxnSpPr>
          <p:nvPr/>
        </p:nvCxnSpPr>
        <p:spPr>
          <a:xfrm>
            <a:off x="8627165" y="1629882"/>
            <a:ext cx="0" cy="4151379"/>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339C391-CB94-4357-9091-57543E431D0C}"/>
              </a:ext>
            </a:extLst>
          </p:cNvPr>
          <p:cNvCxnSpPr/>
          <p:nvPr/>
        </p:nvCxnSpPr>
        <p:spPr>
          <a:xfrm>
            <a:off x="10575235" y="1643270"/>
            <a:ext cx="0" cy="413799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7BB38E4-0D81-43E7-BCD9-2255CC9179F4}"/>
              </a:ext>
            </a:extLst>
          </p:cNvPr>
          <p:cNvCxnSpPr/>
          <p:nvPr/>
        </p:nvCxnSpPr>
        <p:spPr>
          <a:xfrm flipV="1">
            <a:off x="6467061" y="1999214"/>
            <a:ext cx="4121426" cy="133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4346B76-7011-4A33-BA91-CF97A21D4AFD}"/>
              </a:ext>
            </a:extLst>
          </p:cNvPr>
          <p:cNvCxnSpPr/>
          <p:nvPr/>
        </p:nvCxnSpPr>
        <p:spPr>
          <a:xfrm>
            <a:off x="6467061" y="1638591"/>
            <a:ext cx="4108174" cy="0"/>
          </a:xfrm>
          <a:prstGeom prst="line">
            <a:avLst/>
          </a:prstGeom>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EFD8EBA-0945-46D5-9807-9CA13CDC3F2A}"/>
              </a:ext>
            </a:extLst>
          </p:cNvPr>
          <p:cNvSpPr txBox="1"/>
          <p:nvPr/>
        </p:nvSpPr>
        <p:spPr>
          <a:xfrm>
            <a:off x="6917635" y="5744816"/>
            <a:ext cx="1828800" cy="338554"/>
          </a:xfrm>
          <a:prstGeom prst="rect">
            <a:avLst/>
          </a:prstGeom>
          <a:noFill/>
        </p:spPr>
        <p:txBody>
          <a:bodyPr wrap="square" rtlCol="0">
            <a:spAutoFit/>
          </a:bodyPr>
          <a:lstStyle/>
          <a:p>
            <a:pPr marL="285750" indent="-285750">
              <a:buFont typeface="Arial" panose="020B0604020202020204" pitchFamily="34" charset="0"/>
              <a:buChar char="•"/>
            </a:pPr>
            <a:r>
              <a:rPr lang="en-GB" sz="1600" b="1" dirty="0"/>
              <a:t>£7,164.82</a:t>
            </a:r>
          </a:p>
        </p:txBody>
      </p:sp>
      <p:sp>
        <p:nvSpPr>
          <p:cNvPr id="28" name="TextBox 27">
            <a:extLst>
              <a:ext uri="{FF2B5EF4-FFF2-40B4-BE49-F238E27FC236}">
                <a16:creationId xmlns:a16="http://schemas.microsoft.com/office/drawing/2014/main" id="{83496604-046B-49C7-8754-94E3C2129E1D}"/>
              </a:ext>
            </a:extLst>
          </p:cNvPr>
          <p:cNvSpPr txBox="1"/>
          <p:nvPr/>
        </p:nvSpPr>
        <p:spPr>
          <a:xfrm>
            <a:off x="9117494" y="5744816"/>
            <a:ext cx="1736036" cy="338554"/>
          </a:xfrm>
          <a:prstGeom prst="rect">
            <a:avLst/>
          </a:prstGeom>
          <a:noFill/>
        </p:spPr>
        <p:txBody>
          <a:bodyPr wrap="square" rtlCol="0">
            <a:spAutoFit/>
          </a:bodyPr>
          <a:lstStyle/>
          <a:p>
            <a:r>
              <a:rPr lang="en-GB" sz="1600" b="1" dirty="0"/>
              <a:t>£28,659</a:t>
            </a:r>
          </a:p>
        </p:txBody>
      </p:sp>
      <p:cxnSp>
        <p:nvCxnSpPr>
          <p:cNvPr id="30" name="Straight Connector 29">
            <a:extLst>
              <a:ext uri="{FF2B5EF4-FFF2-40B4-BE49-F238E27FC236}">
                <a16:creationId xmlns:a16="http://schemas.microsoft.com/office/drawing/2014/main" id="{9546D9F0-EF64-4948-8A3C-BB09B80A1281}"/>
              </a:ext>
            </a:extLst>
          </p:cNvPr>
          <p:cNvCxnSpPr/>
          <p:nvPr/>
        </p:nvCxnSpPr>
        <p:spPr>
          <a:xfrm>
            <a:off x="6467061" y="5710731"/>
            <a:ext cx="410817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5DAE7F1-3979-4E0A-8C21-D1736A2FE8B6}"/>
              </a:ext>
            </a:extLst>
          </p:cNvPr>
          <p:cNvCxnSpPr/>
          <p:nvPr/>
        </p:nvCxnSpPr>
        <p:spPr>
          <a:xfrm>
            <a:off x="6467061" y="6215270"/>
            <a:ext cx="412142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75905BC-72FD-42FF-AB86-18935A7338FE}"/>
              </a:ext>
            </a:extLst>
          </p:cNvPr>
          <p:cNvCxnSpPr/>
          <p:nvPr/>
        </p:nvCxnSpPr>
        <p:spPr>
          <a:xfrm>
            <a:off x="6467061" y="5781261"/>
            <a:ext cx="0" cy="434009"/>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37ED89E-D5E8-4BEE-81CB-29B4CA9AE555}"/>
              </a:ext>
            </a:extLst>
          </p:cNvPr>
          <p:cNvCxnSpPr/>
          <p:nvPr/>
        </p:nvCxnSpPr>
        <p:spPr>
          <a:xfrm>
            <a:off x="8627165" y="5781261"/>
            <a:ext cx="0" cy="434009"/>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788EF76-ADDB-4EB6-8099-EAE16B4D8AB3}"/>
              </a:ext>
            </a:extLst>
          </p:cNvPr>
          <p:cNvCxnSpPr>
            <a:cxnSpLocks/>
          </p:cNvCxnSpPr>
          <p:nvPr/>
        </p:nvCxnSpPr>
        <p:spPr>
          <a:xfrm>
            <a:off x="10575235" y="5791511"/>
            <a:ext cx="0" cy="431006"/>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E26AC1-6D51-4F24-B07F-73AD1F22228B}"/>
              </a:ext>
            </a:extLst>
          </p:cNvPr>
          <p:cNvCxnSpPr/>
          <p:nvPr/>
        </p:nvCxnSpPr>
        <p:spPr>
          <a:xfrm flipH="1" flipV="1">
            <a:off x="406400" y="1999214"/>
            <a:ext cx="6060661" cy="13388"/>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0A8C4C8-DCB6-4554-9D35-F310DE9434B9}"/>
              </a:ext>
            </a:extLst>
          </p:cNvPr>
          <p:cNvCxnSpPr/>
          <p:nvPr/>
        </p:nvCxnSpPr>
        <p:spPr>
          <a:xfrm>
            <a:off x="393700" y="2012602"/>
            <a:ext cx="0" cy="4202668"/>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5B9ADA4-3028-4467-8DC2-B8D74A987483}"/>
              </a:ext>
            </a:extLst>
          </p:cNvPr>
          <p:cNvCxnSpPr/>
          <p:nvPr/>
        </p:nvCxnSpPr>
        <p:spPr>
          <a:xfrm>
            <a:off x="406400" y="6215270"/>
            <a:ext cx="6073913" cy="7247"/>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1BAD2B8-8D90-45DE-B5D5-DD40FD0E23E2}"/>
              </a:ext>
            </a:extLst>
          </p:cNvPr>
          <p:cNvCxnSpPr>
            <a:cxnSpLocks/>
          </p:cNvCxnSpPr>
          <p:nvPr/>
        </p:nvCxnSpPr>
        <p:spPr>
          <a:xfrm flipH="1" flipV="1">
            <a:off x="406400" y="5687383"/>
            <a:ext cx="6060662" cy="2334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5263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F1DAC-58FB-42C7-B37F-84CBABD8D6DE}"/>
              </a:ext>
            </a:extLst>
          </p:cNvPr>
          <p:cNvSpPr>
            <a:spLocks noGrp="1"/>
          </p:cNvSpPr>
          <p:nvPr>
            <p:ph type="title"/>
          </p:nvPr>
        </p:nvSpPr>
        <p:spPr>
          <a:xfrm>
            <a:off x="1205948" y="251791"/>
            <a:ext cx="10300252" cy="861392"/>
          </a:xfrm>
        </p:spPr>
        <p:txBody>
          <a:bodyPr/>
          <a:lstStyle/>
          <a:p>
            <a:pPr algn="ctr"/>
            <a:r>
              <a:rPr lang="en-GB" b="1" dirty="0"/>
              <a:t>Financial plan </a:t>
            </a:r>
          </a:p>
        </p:txBody>
      </p:sp>
      <p:sp>
        <p:nvSpPr>
          <p:cNvPr id="3" name="TextBox 2">
            <a:extLst>
              <a:ext uri="{FF2B5EF4-FFF2-40B4-BE49-F238E27FC236}">
                <a16:creationId xmlns:a16="http://schemas.microsoft.com/office/drawing/2014/main" id="{64FD8681-D3E9-4D27-A593-7A6B91199A86}"/>
              </a:ext>
            </a:extLst>
          </p:cNvPr>
          <p:cNvSpPr txBox="1"/>
          <p:nvPr/>
        </p:nvSpPr>
        <p:spPr>
          <a:xfrm>
            <a:off x="2690191" y="1033670"/>
            <a:ext cx="7063409" cy="830997"/>
          </a:xfrm>
          <a:prstGeom prst="rect">
            <a:avLst/>
          </a:prstGeom>
          <a:noFill/>
        </p:spPr>
        <p:txBody>
          <a:bodyPr wrap="square" rtlCol="0">
            <a:spAutoFit/>
          </a:bodyPr>
          <a:lstStyle/>
          <a:p>
            <a:pPr algn="ctr"/>
            <a:r>
              <a:rPr lang="en-GB" sz="2400" b="1" dirty="0"/>
              <a:t>Example of Business financial breakdown summary</a:t>
            </a:r>
          </a:p>
        </p:txBody>
      </p:sp>
      <p:graphicFrame>
        <p:nvGraphicFramePr>
          <p:cNvPr id="4" name="Table 3">
            <a:extLst>
              <a:ext uri="{FF2B5EF4-FFF2-40B4-BE49-F238E27FC236}">
                <a16:creationId xmlns:a16="http://schemas.microsoft.com/office/drawing/2014/main" id="{A057502B-8F09-48A5-A3C6-E8816EAE1C86}"/>
              </a:ext>
            </a:extLst>
          </p:cNvPr>
          <p:cNvGraphicFramePr>
            <a:graphicFrameLocks noGrp="1"/>
          </p:cNvGraphicFramePr>
          <p:nvPr>
            <p:extLst>
              <p:ext uri="{D42A27DB-BD31-4B8C-83A1-F6EECF244321}">
                <p14:modId xmlns:p14="http://schemas.microsoft.com/office/powerpoint/2010/main" val="382095206"/>
              </p:ext>
            </p:extLst>
          </p:nvPr>
        </p:nvGraphicFramePr>
        <p:xfrm>
          <a:off x="2031999" y="2550045"/>
          <a:ext cx="8128002" cy="4056164"/>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1785947273"/>
                    </a:ext>
                  </a:extLst>
                </a:gridCol>
                <a:gridCol w="1357611">
                  <a:extLst>
                    <a:ext uri="{9D8B030D-6E8A-4147-A177-3AD203B41FA5}">
                      <a16:colId xmlns:a16="http://schemas.microsoft.com/office/drawing/2014/main" val="1340204014"/>
                    </a:ext>
                  </a:extLst>
                </a:gridCol>
                <a:gridCol w="1351723">
                  <a:extLst>
                    <a:ext uri="{9D8B030D-6E8A-4147-A177-3AD203B41FA5}">
                      <a16:colId xmlns:a16="http://schemas.microsoft.com/office/drawing/2014/main" val="3618269570"/>
                    </a:ext>
                  </a:extLst>
                </a:gridCol>
                <a:gridCol w="1354667">
                  <a:extLst>
                    <a:ext uri="{9D8B030D-6E8A-4147-A177-3AD203B41FA5}">
                      <a16:colId xmlns:a16="http://schemas.microsoft.com/office/drawing/2014/main" val="1521796682"/>
                    </a:ext>
                  </a:extLst>
                </a:gridCol>
                <a:gridCol w="1354667">
                  <a:extLst>
                    <a:ext uri="{9D8B030D-6E8A-4147-A177-3AD203B41FA5}">
                      <a16:colId xmlns:a16="http://schemas.microsoft.com/office/drawing/2014/main" val="577525366"/>
                    </a:ext>
                  </a:extLst>
                </a:gridCol>
                <a:gridCol w="1354667">
                  <a:extLst>
                    <a:ext uri="{9D8B030D-6E8A-4147-A177-3AD203B41FA5}">
                      <a16:colId xmlns:a16="http://schemas.microsoft.com/office/drawing/2014/main" val="3160625612"/>
                    </a:ext>
                  </a:extLst>
                </a:gridCol>
              </a:tblGrid>
              <a:tr h="579452">
                <a:tc>
                  <a:txBody>
                    <a:bodyPr/>
                    <a:lstStyle/>
                    <a:p>
                      <a:pPr algn="ctr"/>
                      <a:r>
                        <a:rPr lang="en-GB" dirty="0"/>
                        <a:t>1</a:t>
                      </a:r>
                    </a:p>
                  </a:txBody>
                  <a:tcPr/>
                </a:tc>
                <a:tc>
                  <a:txBody>
                    <a:bodyPr/>
                    <a:lstStyle/>
                    <a:p>
                      <a:pPr algn="ctr"/>
                      <a:r>
                        <a:rPr lang="en-GB" dirty="0"/>
                        <a:t>2</a:t>
                      </a:r>
                    </a:p>
                  </a:txBody>
                  <a:tcPr/>
                </a:tc>
                <a:tc>
                  <a:txBody>
                    <a:bodyPr/>
                    <a:lstStyle/>
                    <a:p>
                      <a:pPr algn="ctr"/>
                      <a:r>
                        <a:rPr lang="en-GB" dirty="0"/>
                        <a:t>3</a:t>
                      </a:r>
                    </a:p>
                  </a:txBody>
                  <a:tcPr/>
                </a:tc>
                <a:tc>
                  <a:txBody>
                    <a:bodyPr/>
                    <a:lstStyle/>
                    <a:p>
                      <a:pPr algn="ctr"/>
                      <a:r>
                        <a:rPr lang="en-GB" dirty="0"/>
                        <a:t>4</a:t>
                      </a:r>
                    </a:p>
                  </a:txBody>
                  <a:tcPr/>
                </a:tc>
                <a:tc>
                  <a:txBody>
                    <a:bodyPr/>
                    <a:lstStyle/>
                    <a:p>
                      <a:pPr algn="ctr"/>
                      <a:r>
                        <a:rPr lang="en-GB" dirty="0"/>
                        <a:t>5</a:t>
                      </a:r>
                    </a:p>
                  </a:txBody>
                  <a:tcPr/>
                </a:tc>
                <a:tc>
                  <a:txBody>
                    <a:bodyPr/>
                    <a:lstStyle/>
                    <a:p>
                      <a:pPr algn="ctr"/>
                      <a:r>
                        <a:rPr lang="en-GB" dirty="0"/>
                        <a:t>6</a:t>
                      </a:r>
                    </a:p>
                  </a:txBody>
                  <a:tcPr/>
                </a:tc>
                <a:extLst>
                  <a:ext uri="{0D108BD9-81ED-4DB2-BD59-A6C34878D82A}">
                    <a16:rowId xmlns:a16="http://schemas.microsoft.com/office/drawing/2014/main" val="2499971359"/>
                  </a:ext>
                </a:extLst>
              </a:tr>
              <a:tr h="579452">
                <a:tc>
                  <a:txBody>
                    <a:bodyPr/>
                    <a:lstStyle/>
                    <a:p>
                      <a:pPr algn="ctr"/>
                      <a:r>
                        <a:rPr lang="en-GB" b="1" dirty="0"/>
                        <a:t>£28,695.00</a:t>
                      </a:r>
                    </a:p>
                  </a:txBody>
                  <a:tcPr/>
                </a:tc>
                <a:tc>
                  <a:txBody>
                    <a:bodyPr/>
                    <a:lstStyle/>
                    <a:p>
                      <a:pPr algn="ctr"/>
                      <a:r>
                        <a:rPr lang="en-GB" b="1" dirty="0"/>
                        <a:t>£25,400.00</a:t>
                      </a:r>
                    </a:p>
                  </a:txBody>
                  <a:tcPr/>
                </a:tc>
                <a:tc>
                  <a:txBody>
                    <a:bodyPr/>
                    <a:lstStyle/>
                    <a:p>
                      <a:pPr algn="ctr"/>
                      <a:r>
                        <a:rPr lang="en-GB" b="1" dirty="0"/>
                        <a:t>£21,680.00</a:t>
                      </a:r>
                    </a:p>
                  </a:txBody>
                  <a:tcPr/>
                </a:tc>
                <a:tc>
                  <a:txBody>
                    <a:bodyPr/>
                    <a:lstStyle/>
                    <a:p>
                      <a:pPr algn="ctr"/>
                      <a:r>
                        <a:rPr lang="en-GB" b="1" dirty="0"/>
                        <a:t>£19,600.00</a:t>
                      </a:r>
                    </a:p>
                  </a:txBody>
                  <a:tcPr/>
                </a:tc>
                <a:tc>
                  <a:txBody>
                    <a:bodyPr/>
                    <a:lstStyle/>
                    <a:p>
                      <a:r>
                        <a:rPr lang="en-GB" b="1" dirty="0"/>
                        <a:t>£23,820.00</a:t>
                      </a:r>
                    </a:p>
                  </a:txBody>
                  <a:tcPr/>
                </a:tc>
                <a:tc>
                  <a:txBody>
                    <a:bodyPr/>
                    <a:lstStyle/>
                    <a:p>
                      <a:r>
                        <a:rPr lang="en-GB" b="1" dirty="0"/>
                        <a:t>£26,450.00</a:t>
                      </a:r>
                    </a:p>
                  </a:txBody>
                  <a:tcPr/>
                </a:tc>
                <a:extLst>
                  <a:ext uri="{0D108BD9-81ED-4DB2-BD59-A6C34878D82A}">
                    <a16:rowId xmlns:a16="http://schemas.microsoft.com/office/drawing/2014/main" val="1399887900"/>
                  </a:ext>
                </a:extLst>
              </a:tr>
              <a:tr h="579452">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568781415"/>
                  </a:ext>
                </a:extLst>
              </a:tr>
              <a:tr h="579452">
                <a:tc>
                  <a:txBody>
                    <a:bodyPr/>
                    <a:lstStyle/>
                    <a:p>
                      <a:pPr algn="ctr"/>
                      <a:r>
                        <a:rPr lang="en-GB" b="1" dirty="0"/>
                        <a:t>£22,398.00</a:t>
                      </a:r>
                    </a:p>
                  </a:txBody>
                  <a:tcPr/>
                </a:tc>
                <a:tc>
                  <a:txBody>
                    <a:bodyPr/>
                    <a:lstStyle/>
                    <a:p>
                      <a:pPr algn="ctr"/>
                      <a:r>
                        <a:rPr lang="en-GB" b="1" dirty="0"/>
                        <a:t>£22,398.00</a:t>
                      </a:r>
                    </a:p>
                  </a:txBody>
                  <a:tcPr/>
                </a:tc>
                <a:tc>
                  <a:txBody>
                    <a:bodyPr/>
                    <a:lstStyle/>
                    <a:p>
                      <a:r>
                        <a:rPr lang="en-GB" b="1" dirty="0"/>
                        <a:t>£22,150.00</a:t>
                      </a:r>
                    </a:p>
                  </a:txBody>
                  <a:tcPr/>
                </a:tc>
                <a:tc>
                  <a:txBody>
                    <a:bodyPr/>
                    <a:lstStyle/>
                    <a:p>
                      <a:pPr algn="ctr"/>
                      <a:r>
                        <a:rPr lang="en-GB" b="1" dirty="0"/>
                        <a:t>£22,050.00</a:t>
                      </a:r>
                    </a:p>
                  </a:txBody>
                  <a:tcPr/>
                </a:tc>
                <a:tc>
                  <a:txBody>
                    <a:bodyPr/>
                    <a:lstStyle/>
                    <a:p>
                      <a:pPr algn="ctr"/>
                      <a:r>
                        <a:rPr lang="en-GB" b="1" dirty="0"/>
                        <a:t>£22,300.00</a:t>
                      </a:r>
                    </a:p>
                  </a:txBody>
                  <a:tcPr/>
                </a:tc>
                <a:tc>
                  <a:txBody>
                    <a:bodyPr/>
                    <a:lstStyle/>
                    <a:p>
                      <a:r>
                        <a:rPr lang="en-GB" b="1" dirty="0"/>
                        <a:t>£22,450.00</a:t>
                      </a:r>
                    </a:p>
                  </a:txBody>
                  <a:tcPr/>
                </a:tc>
                <a:extLst>
                  <a:ext uri="{0D108BD9-81ED-4DB2-BD59-A6C34878D82A}">
                    <a16:rowId xmlns:a16="http://schemas.microsoft.com/office/drawing/2014/main" val="222745329"/>
                  </a:ext>
                </a:extLst>
              </a:tr>
              <a:tr h="579452">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20870363"/>
                  </a:ext>
                </a:extLst>
              </a:tr>
              <a:tr h="579452">
                <a:tc>
                  <a:txBody>
                    <a:bodyPr/>
                    <a:lstStyle/>
                    <a:p>
                      <a:pPr algn="ctr"/>
                      <a:r>
                        <a:rPr lang="en-GB" b="1" dirty="0"/>
                        <a:t>+£6,297.00</a:t>
                      </a:r>
                    </a:p>
                  </a:txBody>
                  <a:tcPr/>
                </a:tc>
                <a:tc>
                  <a:txBody>
                    <a:bodyPr/>
                    <a:lstStyle/>
                    <a:p>
                      <a:r>
                        <a:rPr lang="en-GB" b="1" dirty="0"/>
                        <a:t>+£3,002.00</a:t>
                      </a:r>
                    </a:p>
                  </a:txBody>
                  <a:tcPr/>
                </a:tc>
                <a:tc>
                  <a:txBody>
                    <a:bodyPr/>
                    <a:lstStyle/>
                    <a:p>
                      <a:r>
                        <a:rPr lang="en-GB" b="1" dirty="0"/>
                        <a:t>- £470.00</a:t>
                      </a:r>
                    </a:p>
                  </a:txBody>
                  <a:tcPr/>
                </a:tc>
                <a:tc>
                  <a:txBody>
                    <a:bodyPr/>
                    <a:lstStyle/>
                    <a:p>
                      <a:r>
                        <a:rPr lang="en-GB" b="1" dirty="0"/>
                        <a:t>-£2,450.00</a:t>
                      </a:r>
                    </a:p>
                  </a:txBody>
                  <a:tcPr/>
                </a:tc>
                <a:tc>
                  <a:txBody>
                    <a:bodyPr/>
                    <a:lstStyle/>
                    <a:p>
                      <a:r>
                        <a:rPr lang="en-GB" b="1" dirty="0"/>
                        <a:t>+£1,520.00</a:t>
                      </a:r>
                    </a:p>
                  </a:txBody>
                  <a:tcPr/>
                </a:tc>
                <a:tc>
                  <a:txBody>
                    <a:bodyPr/>
                    <a:lstStyle/>
                    <a:p>
                      <a:r>
                        <a:rPr lang="en-GB" b="1" dirty="0"/>
                        <a:t>+£4,000.00</a:t>
                      </a:r>
                    </a:p>
                  </a:txBody>
                  <a:tcPr/>
                </a:tc>
                <a:extLst>
                  <a:ext uri="{0D108BD9-81ED-4DB2-BD59-A6C34878D82A}">
                    <a16:rowId xmlns:a16="http://schemas.microsoft.com/office/drawing/2014/main" val="3198114726"/>
                  </a:ext>
                </a:extLst>
              </a:tr>
              <a:tr h="579452">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193725992"/>
                  </a:ext>
                </a:extLst>
              </a:tr>
            </a:tbl>
          </a:graphicData>
        </a:graphic>
      </p:graphicFrame>
      <p:sp>
        <p:nvSpPr>
          <p:cNvPr id="5" name="TextBox 4">
            <a:extLst>
              <a:ext uri="{FF2B5EF4-FFF2-40B4-BE49-F238E27FC236}">
                <a16:creationId xmlns:a16="http://schemas.microsoft.com/office/drawing/2014/main" id="{69633C7F-E197-4CBE-B74D-0A678B899BEE}"/>
              </a:ext>
            </a:extLst>
          </p:cNvPr>
          <p:cNvSpPr txBox="1"/>
          <p:nvPr/>
        </p:nvSpPr>
        <p:spPr>
          <a:xfrm>
            <a:off x="4565374" y="2110924"/>
            <a:ext cx="3061252" cy="400110"/>
          </a:xfrm>
          <a:prstGeom prst="rect">
            <a:avLst/>
          </a:prstGeom>
          <a:noFill/>
        </p:spPr>
        <p:txBody>
          <a:bodyPr wrap="square" rtlCol="0">
            <a:spAutoFit/>
          </a:bodyPr>
          <a:lstStyle/>
          <a:p>
            <a:pPr algn="ctr"/>
            <a:r>
              <a:rPr lang="en-GB" sz="2000" b="1" dirty="0"/>
              <a:t>6 Months</a:t>
            </a:r>
          </a:p>
        </p:txBody>
      </p:sp>
      <p:sp>
        <p:nvSpPr>
          <p:cNvPr id="6" name="TextBox 5">
            <a:extLst>
              <a:ext uri="{FF2B5EF4-FFF2-40B4-BE49-F238E27FC236}">
                <a16:creationId xmlns:a16="http://schemas.microsoft.com/office/drawing/2014/main" id="{0F83EA42-04F3-4F7B-808E-C0F2465C566E}"/>
              </a:ext>
            </a:extLst>
          </p:cNvPr>
          <p:cNvSpPr txBox="1"/>
          <p:nvPr/>
        </p:nvSpPr>
        <p:spPr>
          <a:xfrm>
            <a:off x="198783" y="3228945"/>
            <a:ext cx="1484243" cy="400110"/>
          </a:xfrm>
          <a:prstGeom prst="rect">
            <a:avLst/>
          </a:prstGeom>
          <a:noFill/>
        </p:spPr>
        <p:txBody>
          <a:bodyPr wrap="square" rtlCol="0">
            <a:spAutoFit/>
          </a:bodyPr>
          <a:lstStyle/>
          <a:p>
            <a:r>
              <a:rPr lang="en-GB" sz="2000" b="1" dirty="0"/>
              <a:t>Revenue</a:t>
            </a:r>
          </a:p>
        </p:txBody>
      </p:sp>
      <p:sp>
        <p:nvSpPr>
          <p:cNvPr id="7" name="TextBox 6">
            <a:extLst>
              <a:ext uri="{FF2B5EF4-FFF2-40B4-BE49-F238E27FC236}">
                <a16:creationId xmlns:a16="http://schemas.microsoft.com/office/drawing/2014/main" id="{6FE069A9-F99E-483D-81B2-367F93F9BEEF}"/>
              </a:ext>
            </a:extLst>
          </p:cNvPr>
          <p:cNvSpPr txBox="1"/>
          <p:nvPr/>
        </p:nvSpPr>
        <p:spPr>
          <a:xfrm>
            <a:off x="198783" y="4308996"/>
            <a:ext cx="1484243" cy="400110"/>
          </a:xfrm>
          <a:prstGeom prst="rect">
            <a:avLst/>
          </a:prstGeom>
          <a:noFill/>
        </p:spPr>
        <p:txBody>
          <a:bodyPr wrap="square" rtlCol="0">
            <a:spAutoFit/>
          </a:bodyPr>
          <a:lstStyle/>
          <a:p>
            <a:r>
              <a:rPr lang="en-GB" sz="2000" b="1" dirty="0"/>
              <a:t>Expenses</a:t>
            </a:r>
          </a:p>
        </p:txBody>
      </p:sp>
      <p:sp>
        <p:nvSpPr>
          <p:cNvPr id="8" name="TextBox 7">
            <a:extLst>
              <a:ext uri="{FF2B5EF4-FFF2-40B4-BE49-F238E27FC236}">
                <a16:creationId xmlns:a16="http://schemas.microsoft.com/office/drawing/2014/main" id="{84333CB2-916C-4EF1-9004-000C5799A70F}"/>
              </a:ext>
            </a:extLst>
          </p:cNvPr>
          <p:cNvSpPr txBox="1"/>
          <p:nvPr/>
        </p:nvSpPr>
        <p:spPr>
          <a:xfrm>
            <a:off x="198783" y="5406381"/>
            <a:ext cx="1484243" cy="400110"/>
          </a:xfrm>
          <a:prstGeom prst="rect">
            <a:avLst/>
          </a:prstGeom>
          <a:noFill/>
        </p:spPr>
        <p:txBody>
          <a:bodyPr wrap="square" rtlCol="0">
            <a:spAutoFit/>
          </a:bodyPr>
          <a:lstStyle/>
          <a:p>
            <a:r>
              <a:rPr lang="en-GB" sz="2000" b="1" dirty="0"/>
              <a:t>Profit/Loss</a:t>
            </a:r>
          </a:p>
        </p:txBody>
      </p:sp>
    </p:spTree>
    <p:extLst>
      <p:ext uri="{BB962C8B-B14F-4D97-AF65-F5344CB8AC3E}">
        <p14:creationId xmlns:p14="http://schemas.microsoft.com/office/powerpoint/2010/main" val="1996101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4940-760E-4B91-90C2-251A8E62FE1D}"/>
              </a:ext>
            </a:extLst>
          </p:cNvPr>
          <p:cNvSpPr>
            <a:spLocks noGrp="1"/>
          </p:cNvSpPr>
          <p:nvPr>
            <p:ph type="title"/>
          </p:nvPr>
        </p:nvSpPr>
        <p:spPr>
          <a:xfrm>
            <a:off x="685800" y="251792"/>
            <a:ext cx="10820400" cy="949004"/>
          </a:xfrm>
        </p:spPr>
        <p:txBody>
          <a:bodyPr/>
          <a:lstStyle/>
          <a:p>
            <a:pPr algn="ctr"/>
            <a:r>
              <a:rPr lang="en-GB" b="1" dirty="0"/>
              <a:t>Swot Analysis</a:t>
            </a:r>
          </a:p>
        </p:txBody>
      </p:sp>
      <p:sp>
        <p:nvSpPr>
          <p:cNvPr id="3" name="Text Placeholder 2">
            <a:extLst>
              <a:ext uri="{FF2B5EF4-FFF2-40B4-BE49-F238E27FC236}">
                <a16:creationId xmlns:a16="http://schemas.microsoft.com/office/drawing/2014/main" id="{273343C1-BC9F-4882-815E-B63999309C9F}"/>
              </a:ext>
            </a:extLst>
          </p:cNvPr>
          <p:cNvSpPr>
            <a:spLocks noGrp="1"/>
          </p:cNvSpPr>
          <p:nvPr>
            <p:ph type="body" idx="1"/>
          </p:nvPr>
        </p:nvSpPr>
        <p:spPr>
          <a:xfrm>
            <a:off x="553279" y="1233893"/>
            <a:ext cx="5068680" cy="736870"/>
          </a:xfrm>
        </p:spPr>
        <p:txBody>
          <a:bodyPr/>
          <a:lstStyle/>
          <a:p>
            <a:pPr algn="ctr"/>
            <a:r>
              <a:rPr lang="en-GB" b="1" dirty="0"/>
              <a:t>Strengths</a:t>
            </a:r>
          </a:p>
        </p:txBody>
      </p:sp>
      <p:sp>
        <p:nvSpPr>
          <p:cNvPr id="4" name="Content Placeholder 3">
            <a:extLst>
              <a:ext uri="{FF2B5EF4-FFF2-40B4-BE49-F238E27FC236}">
                <a16:creationId xmlns:a16="http://schemas.microsoft.com/office/drawing/2014/main" id="{815D54A1-1D10-4522-B34B-CDD359AB8DEB}"/>
              </a:ext>
            </a:extLst>
          </p:cNvPr>
          <p:cNvSpPr>
            <a:spLocks noGrp="1"/>
          </p:cNvSpPr>
          <p:nvPr>
            <p:ph sz="half" idx="2"/>
          </p:nvPr>
        </p:nvSpPr>
        <p:spPr>
          <a:xfrm>
            <a:off x="685800" y="2584173"/>
            <a:ext cx="5311775" cy="3608007"/>
          </a:xfrm>
        </p:spPr>
        <p:txBody>
          <a:bodyPr>
            <a:normAutofit fontScale="92500" lnSpcReduction="20000"/>
          </a:bodyPr>
          <a:lstStyle/>
          <a:p>
            <a:r>
              <a:rPr lang="en-GB" dirty="0"/>
              <a:t>Loyal customers</a:t>
            </a:r>
          </a:p>
          <a:p>
            <a:r>
              <a:rPr lang="en-GB" dirty="0"/>
              <a:t>Rights</a:t>
            </a:r>
          </a:p>
          <a:p>
            <a:r>
              <a:rPr lang="en-GB" dirty="0"/>
              <a:t>Well recognised brands</a:t>
            </a:r>
          </a:p>
          <a:p>
            <a:r>
              <a:rPr lang="en-GB" dirty="0"/>
              <a:t>Build significant Revenue</a:t>
            </a:r>
          </a:p>
          <a:p>
            <a:r>
              <a:rPr lang="en-GB" dirty="0"/>
              <a:t>Offering quality service</a:t>
            </a:r>
          </a:p>
          <a:p>
            <a:r>
              <a:rPr lang="en-GB" dirty="0"/>
              <a:t>Interior décor to make dining a memorable experience</a:t>
            </a:r>
          </a:p>
          <a:p>
            <a:r>
              <a:rPr lang="en-GB" dirty="0"/>
              <a:t>Lower-priced menu compare to similar restaurants in the area</a:t>
            </a:r>
          </a:p>
          <a:p>
            <a:r>
              <a:rPr lang="en-GB" dirty="0"/>
              <a:t>Serving a specific type of ethnic food not served else where</a:t>
            </a:r>
          </a:p>
        </p:txBody>
      </p:sp>
      <p:sp>
        <p:nvSpPr>
          <p:cNvPr id="5" name="Text Placeholder 4">
            <a:extLst>
              <a:ext uri="{FF2B5EF4-FFF2-40B4-BE49-F238E27FC236}">
                <a16:creationId xmlns:a16="http://schemas.microsoft.com/office/drawing/2014/main" id="{26D8A244-ABC9-44CE-934A-054E0BD5BA87}"/>
              </a:ext>
            </a:extLst>
          </p:cNvPr>
          <p:cNvSpPr>
            <a:spLocks noGrp="1"/>
          </p:cNvSpPr>
          <p:nvPr>
            <p:ph type="body" sz="quarter" idx="3"/>
          </p:nvPr>
        </p:nvSpPr>
        <p:spPr>
          <a:xfrm>
            <a:off x="6194426" y="1277958"/>
            <a:ext cx="5105400" cy="733540"/>
          </a:xfrm>
        </p:spPr>
        <p:txBody>
          <a:bodyPr/>
          <a:lstStyle/>
          <a:p>
            <a:pPr algn="ctr"/>
            <a:r>
              <a:rPr lang="en-GB" b="1" dirty="0"/>
              <a:t>Weaknesses</a:t>
            </a:r>
          </a:p>
        </p:txBody>
      </p:sp>
      <p:sp>
        <p:nvSpPr>
          <p:cNvPr id="6" name="Content Placeholder 5">
            <a:extLst>
              <a:ext uri="{FF2B5EF4-FFF2-40B4-BE49-F238E27FC236}">
                <a16:creationId xmlns:a16="http://schemas.microsoft.com/office/drawing/2014/main" id="{84075024-5775-4E23-AB7D-64A2F3871911}"/>
              </a:ext>
            </a:extLst>
          </p:cNvPr>
          <p:cNvSpPr>
            <a:spLocks noGrp="1"/>
          </p:cNvSpPr>
          <p:nvPr>
            <p:ph sz="quarter" idx="4"/>
          </p:nvPr>
        </p:nvSpPr>
        <p:spPr>
          <a:xfrm>
            <a:off x="6286500" y="2597907"/>
            <a:ext cx="5334000" cy="3620778"/>
          </a:xfrm>
        </p:spPr>
        <p:txBody>
          <a:bodyPr>
            <a:normAutofit fontScale="92500" lnSpcReduction="20000"/>
          </a:bodyPr>
          <a:lstStyle/>
          <a:p>
            <a:r>
              <a:rPr lang="en-GB" dirty="0"/>
              <a:t>Insufficient working </a:t>
            </a:r>
          </a:p>
          <a:p>
            <a:r>
              <a:rPr lang="en-GB" dirty="0"/>
              <a:t>Capital</a:t>
            </a:r>
          </a:p>
          <a:p>
            <a:r>
              <a:rPr lang="en-GB" dirty="0"/>
              <a:t>Distance of suppliers</a:t>
            </a:r>
          </a:p>
          <a:p>
            <a:r>
              <a:rPr lang="en-GB" dirty="0"/>
              <a:t>Decisions</a:t>
            </a:r>
          </a:p>
          <a:p>
            <a:r>
              <a:rPr lang="en-GB" dirty="0"/>
              <a:t>Fall in Revenue</a:t>
            </a:r>
          </a:p>
          <a:p>
            <a:r>
              <a:rPr lang="en-GB" dirty="0"/>
              <a:t>Customer service</a:t>
            </a:r>
          </a:p>
        </p:txBody>
      </p:sp>
      <p:cxnSp>
        <p:nvCxnSpPr>
          <p:cNvPr id="8" name="Straight Connector 7">
            <a:extLst>
              <a:ext uri="{FF2B5EF4-FFF2-40B4-BE49-F238E27FC236}">
                <a16:creationId xmlns:a16="http://schemas.microsoft.com/office/drawing/2014/main" id="{A9CF0DBD-EE21-44FC-93D0-0424E4A4A303}"/>
              </a:ext>
            </a:extLst>
          </p:cNvPr>
          <p:cNvCxnSpPr/>
          <p:nvPr/>
        </p:nvCxnSpPr>
        <p:spPr>
          <a:xfrm>
            <a:off x="5997575" y="1669774"/>
            <a:ext cx="0" cy="5035826"/>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A81C325-6613-4EE7-AFA7-87D8CFE1357D}"/>
              </a:ext>
            </a:extLst>
          </p:cNvPr>
          <p:cNvCxnSpPr>
            <a:cxnSpLocks/>
          </p:cNvCxnSpPr>
          <p:nvPr/>
        </p:nvCxnSpPr>
        <p:spPr>
          <a:xfrm>
            <a:off x="251791" y="2822713"/>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F382595-3B5B-4C83-8CC0-362535DAE32A}"/>
              </a:ext>
            </a:extLst>
          </p:cNvPr>
          <p:cNvCxnSpPr/>
          <p:nvPr/>
        </p:nvCxnSpPr>
        <p:spPr>
          <a:xfrm>
            <a:off x="384313" y="2206967"/>
            <a:ext cx="10230678"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3065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73343C1-BC9F-4882-815E-B63999309C9F}"/>
              </a:ext>
            </a:extLst>
          </p:cNvPr>
          <p:cNvSpPr>
            <a:spLocks noGrp="1"/>
          </p:cNvSpPr>
          <p:nvPr>
            <p:ph type="body" idx="1"/>
          </p:nvPr>
        </p:nvSpPr>
        <p:spPr>
          <a:xfrm>
            <a:off x="685800" y="792324"/>
            <a:ext cx="5079991" cy="823912"/>
          </a:xfrm>
        </p:spPr>
        <p:txBody>
          <a:bodyPr/>
          <a:lstStyle/>
          <a:p>
            <a:pPr algn="ctr"/>
            <a:r>
              <a:rPr lang="en-GB" b="1" dirty="0"/>
              <a:t>Opportunities</a:t>
            </a:r>
          </a:p>
        </p:txBody>
      </p:sp>
      <p:sp>
        <p:nvSpPr>
          <p:cNvPr id="4" name="Content Placeholder 3">
            <a:extLst>
              <a:ext uri="{FF2B5EF4-FFF2-40B4-BE49-F238E27FC236}">
                <a16:creationId xmlns:a16="http://schemas.microsoft.com/office/drawing/2014/main" id="{815D54A1-1D10-4522-B34B-CDD359AB8DEB}"/>
              </a:ext>
            </a:extLst>
          </p:cNvPr>
          <p:cNvSpPr>
            <a:spLocks noGrp="1"/>
          </p:cNvSpPr>
          <p:nvPr>
            <p:ph sz="half" idx="2"/>
          </p:nvPr>
        </p:nvSpPr>
        <p:spPr>
          <a:xfrm>
            <a:off x="708026" y="2205014"/>
            <a:ext cx="5311775" cy="4013671"/>
          </a:xfrm>
        </p:spPr>
        <p:txBody>
          <a:bodyPr/>
          <a:lstStyle/>
          <a:p>
            <a:r>
              <a:rPr lang="en-GB" dirty="0"/>
              <a:t>Look for opportunities that will help business increase its profits, e.g. expanding different types of food</a:t>
            </a:r>
          </a:p>
          <a:p>
            <a:r>
              <a:rPr lang="en-GB" dirty="0"/>
              <a:t>Franchise our business</a:t>
            </a:r>
            <a:r>
              <a:rPr lang="en-GB" sz="2000" dirty="0"/>
              <a:t> </a:t>
            </a:r>
          </a:p>
          <a:p>
            <a:pPr marL="0" indent="0">
              <a:buNone/>
            </a:pPr>
            <a:r>
              <a:rPr lang="en-GB" dirty="0"/>
              <a:t> </a:t>
            </a:r>
          </a:p>
        </p:txBody>
      </p:sp>
      <p:sp>
        <p:nvSpPr>
          <p:cNvPr id="5" name="Text Placeholder 4">
            <a:extLst>
              <a:ext uri="{FF2B5EF4-FFF2-40B4-BE49-F238E27FC236}">
                <a16:creationId xmlns:a16="http://schemas.microsoft.com/office/drawing/2014/main" id="{26D8A244-ABC9-44CE-934A-054E0BD5BA87}"/>
              </a:ext>
            </a:extLst>
          </p:cNvPr>
          <p:cNvSpPr>
            <a:spLocks noGrp="1"/>
          </p:cNvSpPr>
          <p:nvPr>
            <p:ph type="body" sz="quarter" idx="3"/>
          </p:nvPr>
        </p:nvSpPr>
        <p:spPr>
          <a:xfrm>
            <a:off x="6286500" y="792324"/>
            <a:ext cx="5105400" cy="823912"/>
          </a:xfrm>
        </p:spPr>
        <p:txBody>
          <a:bodyPr/>
          <a:lstStyle/>
          <a:p>
            <a:pPr algn="ctr"/>
            <a:r>
              <a:rPr lang="en-GB" b="1" dirty="0"/>
              <a:t>Threats</a:t>
            </a:r>
          </a:p>
        </p:txBody>
      </p:sp>
      <p:sp>
        <p:nvSpPr>
          <p:cNvPr id="6" name="Content Placeholder 5">
            <a:extLst>
              <a:ext uri="{FF2B5EF4-FFF2-40B4-BE49-F238E27FC236}">
                <a16:creationId xmlns:a16="http://schemas.microsoft.com/office/drawing/2014/main" id="{84075024-5775-4E23-AB7D-64A2F3871911}"/>
              </a:ext>
            </a:extLst>
          </p:cNvPr>
          <p:cNvSpPr>
            <a:spLocks noGrp="1"/>
          </p:cNvSpPr>
          <p:nvPr>
            <p:ph sz="quarter" idx="4"/>
          </p:nvPr>
        </p:nvSpPr>
        <p:spPr>
          <a:xfrm>
            <a:off x="6172200" y="2205014"/>
            <a:ext cx="5334000" cy="4013671"/>
          </a:xfrm>
        </p:spPr>
        <p:txBody>
          <a:bodyPr>
            <a:normAutofit/>
          </a:bodyPr>
          <a:lstStyle/>
          <a:p>
            <a:r>
              <a:rPr lang="en-GB" dirty="0"/>
              <a:t>Staff disagreement</a:t>
            </a:r>
          </a:p>
          <a:p>
            <a:r>
              <a:rPr lang="en-GB" dirty="0"/>
              <a:t>Competing restaurants located near by, e.g. selling similar types of food</a:t>
            </a:r>
          </a:p>
          <a:p>
            <a:r>
              <a:rPr lang="en-GB" dirty="0"/>
              <a:t>Potential rise in price on certain foods</a:t>
            </a:r>
          </a:p>
          <a:p>
            <a:r>
              <a:rPr lang="en-GB" dirty="0"/>
              <a:t>Finding a new supplier </a:t>
            </a:r>
          </a:p>
        </p:txBody>
      </p:sp>
      <p:cxnSp>
        <p:nvCxnSpPr>
          <p:cNvPr id="8" name="Straight Connector 7">
            <a:extLst>
              <a:ext uri="{FF2B5EF4-FFF2-40B4-BE49-F238E27FC236}">
                <a16:creationId xmlns:a16="http://schemas.microsoft.com/office/drawing/2014/main" id="{2A074989-7B0F-44F1-94A4-151A1C1A5E78}"/>
              </a:ext>
            </a:extLst>
          </p:cNvPr>
          <p:cNvCxnSpPr/>
          <p:nvPr/>
        </p:nvCxnSpPr>
        <p:spPr>
          <a:xfrm>
            <a:off x="5923722" y="1192696"/>
            <a:ext cx="0" cy="5025989"/>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2483B95-9815-4DCD-9895-1D41508BF834}"/>
              </a:ext>
            </a:extLst>
          </p:cNvPr>
          <p:cNvCxnSpPr>
            <a:cxnSpLocks/>
          </p:cNvCxnSpPr>
          <p:nvPr/>
        </p:nvCxnSpPr>
        <p:spPr>
          <a:xfrm flipV="1">
            <a:off x="708026" y="1855305"/>
            <a:ext cx="10437050" cy="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7625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25B9-2B98-4AE9-A8D2-87653C1B4A86}"/>
              </a:ext>
            </a:extLst>
          </p:cNvPr>
          <p:cNvSpPr>
            <a:spLocks noGrp="1"/>
          </p:cNvSpPr>
          <p:nvPr>
            <p:ph type="title"/>
          </p:nvPr>
        </p:nvSpPr>
        <p:spPr>
          <a:xfrm>
            <a:off x="685800" y="764373"/>
            <a:ext cx="10820400" cy="1293028"/>
          </a:xfrm>
        </p:spPr>
        <p:txBody>
          <a:bodyPr/>
          <a:lstStyle/>
          <a:p>
            <a:pPr algn="ctr"/>
            <a:r>
              <a:rPr lang="en-GB" dirty="0"/>
              <a:t>Contracts and Legal agreement </a:t>
            </a:r>
          </a:p>
        </p:txBody>
      </p:sp>
      <p:sp>
        <p:nvSpPr>
          <p:cNvPr id="3" name="Content Placeholder 2">
            <a:extLst>
              <a:ext uri="{FF2B5EF4-FFF2-40B4-BE49-F238E27FC236}">
                <a16:creationId xmlns:a16="http://schemas.microsoft.com/office/drawing/2014/main" id="{615339F2-1346-43CF-B507-7F3CFE17AB82}"/>
              </a:ext>
            </a:extLst>
          </p:cNvPr>
          <p:cNvSpPr>
            <a:spLocks noGrp="1"/>
          </p:cNvSpPr>
          <p:nvPr>
            <p:ph idx="1"/>
          </p:nvPr>
        </p:nvSpPr>
        <p:spPr/>
        <p:txBody>
          <a:bodyPr/>
          <a:lstStyle/>
          <a:p>
            <a:r>
              <a:rPr lang="en-GB" dirty="0"/>
              <a:t>Our business contract will have a binding agreement between us share-holders investing in partnership in co-operation to Spicy Indiana Cuisine.</a:t>
            </a:r>
          </a:p>
          <a:p>
            <a:r>
              <a:rPr lang="en-GB" dirty="0"/>
              <a:t>We will have a number of business relationships involving commitment and obligation.</a:t>
            </a:r>
          </a:p>
          <a:p>
            <a:r>
              <a:rPr lang="en-GB" dirty="0"/>
              <a:t>A lease contract will also be put in place between the landlord and our enterprise for the agreement of 2 years lease hold. </a:t>
            </a:r>
          </a:p>
          <a:p>
            <a:r>
              <a:rPr lang="en-GB" dirty="0"/>
              <a:t>Insurance agreement is taken out for the business purpose for its provisions.</a:t>
            </a:r>
          </a:p>
          <a:p>
            <a:pPr marL="0" indent="0">
              <a:buNone/>
            </a:pPr>
            <a:endParaRPr lang="en-GB" dirty="0"/>
          </a:p>
        </p:txBody>
      </p:sp>
    </p:spTree>
    <p:extLst>
      <p:ext uri="{BB962C8B-B14F-4D97-AF65-F5344CB8AC3E}">
        <p14:creationId xmlns:p14="http://schemas.microsoft.com/office/powerpoint/2010/main" val="426340437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TM04033937[[fn=Vapor Trail]]</Template>
  <TotalTime>901</TotalTime>
  <Words>1765</Words>
  <Application>Microsoft Office PowerPoint</Application>
  <PresentationFormat>Widescreen</PresentationFormat>
  <Paragraphs>287</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Century Gothic</vt:lpstr>
      <vt:lpstr>Vapor Trail</vt:lpstr>
      <vt:lpstr>Small Business Entrepreneur </vt:lpstr>
      <vt:lpstr>Executive summary </vt:lpstr>
      <vt:lpstr>PowerPoint Presentation</vt:lpstr>
      <vt:lpstr>PowerPoint Presentation</vt:lpstr>
      <vt:lpstr>Company Overview</vt:lpstr>
      <vt:lpstr>Customer Analysis</vt:lpstr>
      <vt:lpstr>Operational Plan</vt:lpstr>
      <vt:lpstr>Management plan</vt:lpstr>
      <vt:lpstr>PowerPoint Presentation</vt:lpstr>
      <vt:lpstr>Marketing Plan</vt:lpstr>
      <vt:lpstr>PowerPoint Presentation</vt:lpstr>
      <vt:lpstr>Products &amp; Services</vt:lpstr>
      <vt:lpstr>Industry analysis</vt:lpstr>
      <vt:lpstr>PowerPoint Presentation</vt:lpstr>
      <vt:lpstr>Financial Plan</vt:lpstr>
      <vt:lpstr>Financial plan</vt:lpstr>
      <vt:lpstr>Financial plan</vt:lpstr>
      <vt:lpstr>Financial plan </vt:lpstr>
      <vt:lpstr>Swot Analysis</vt:lpstr>
      <vt:lpstr>PowerPoint Presentation</vt:lpstr>
      <vt:lpstr>Contracts and Legal agreement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Small Business Entrepreneur</dc:title>
  <dc:creator>jboss8785@gmail.com</dc:creator>
  <cp:lastModifiedBy>jboss8785@gmail.com</cp:lastModifiedBy>
  <cp:revision>121</cp:revision>
  <dcterms:created xsi:type="dcterms:W3CDTF">2017-12-10T17:44:13Z</dcterms:created>
  <dcterms:modified xsi:type="dcterms:W3CDTF">2017-12-15T01:31:41Z</dcterms:modified>
</cp:coreProperties>
</file>