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56" r:id="rId5"/>
    <p:sldId id="281" r:id="rId6"/>
    <p:sldId id="257" r:id="rId7"/>
    <p:sldId id="282" r:id="rId8"/>
    <p:sldId id="283" r:id="rId9"/>
    <p:sldId id="284" r:id="rId10"/>
    <p:sldId id="285" r:id="rId11"/>
    <p:sldId id="286" r:id="rId12"/>
    <p:sldId id="287" r:id="rId13"/>
    <p:sldId id="295" r:id="rId14"/>
    <p:sldId id="288" r:id="rId15"/>
    <p:sldId id="296" r:id="rId16"/>
    <p:sldId id="289" r:id="rId17"/>
    <p:sldId id="290" r:id="rId18"/>
    <p:sldId id="291" r:id="rId19"/>
    <p:sldId id="292" r:id="rId20"/>
    <p:sldId id="293" r:id="rId21"/>
    <p:sldId id="268" r:id="rId22"/>
    <p:sldId id="29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00FF00"/>
    <a:srgbClr val="FF3300"/>
    <a:srgbClr val="FFCCFF"/>
    <a:srgbClr val="33CCFF"/>
    <a:srgbClr val="006600"/>
    <a:srgbClr val="336699"/>
    <a:srgbClr val="700A1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B7D3A-7051-4669-B8D1-0CA1ABE0B8F7}" v="1104" dt="2026-02-25T16:32:22.937"/>
    <p1510:client id="{9DFA1065-C299-7E4F-B878-55521217DB91}" v="76" dt="2026-02-25T16:07:36.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2/25/2026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67491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2/25/2026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7611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2/25/2026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16991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2/25/2026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2045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2/25/2026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88729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2/25/2026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77298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2/25/2026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03639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2/25/2026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7508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2/25/2026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05317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2/25/2026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27451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2/25/2026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34734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2/25/2026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94223489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10.sv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doi.org/10.3389/fmed.2025.1542317"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doi.org/10.1007/s11606-025-10045-3" TargetMode="External"/><Relationship Id="rId5" Type="http://schemas.openxmlformats.org/officeDocument/2006/relationships/hyperlink" Target="https://www.avonhealthcare.co.uk/" TargetMode="Externa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data/qho/data/major-themes/health-and-well-being" TargetMode="External"/><Relationship Id="rId3" Type="http://schemas.openxmlformats.org/officeDocument/2006/relationships/slideLayout" Target="../slideLayouts/slideLayout2.xml"/><Relationship Id="rId7" Type="http://schemas.openxmlformats.org/officeDocument/2006/relationships/hyperlink" Target="https://www.oneeducation.org.uk/" TargetMode="Externa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www.nhs.uk/" TargetMode="External"/><Relationship Id="rId5" Type="http://schemas.openxmlformats.org/officeDocument/2006/relationships/hyperlink" Target="https://doi.org/10.1017/S0144686X10000425" TargetMode="External"/><Relationship Id="rId10" Type="http://schemas.openxmlformats.org/officeDocument/2006/relationships/image" Target="../media/image3.png"/><Relationship Id="rId4" Type="http://schemas.openxmlformats.org/officeDocument/2006/relationships/hyperlink" Target="https://www.healthcarehomes.co.uk/" TargetMode="External"/><Relationship Id="rId9" Type="http://schemas.openxmlformats.org/officeDocument/2006/relationships/hyperlink" Target="https://www.who.int/publications/i/item/97892400702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2D932C-9787-46DD-13A4-35BE9E2F5E30}"/>
              </a:ext>
            </a:extLst>
          </p:cNvPr>
          <p:cNvSpPr>
            <a:spLocks noGrp="1"/>
          </p:cNvSpPr>
          <p:nvPr>
            <p:ph type="ctrTitle"/>
          </p:nvPr>
        </p:nvSpPr>
        <p:spPr>
          <a:xfrm>
            <a:off x="283028" y="511629"/>
            <a:ext cx="4528457" cy="1524000"/>
          </a:xfrm>
        </p:spPr>
        <p:txBody>
          <a:bodyPr vert="horz" lIns="91440" tIns="45720" rIns="91440" bIns="45720" rtlCol="0" anchor="b">
            <a:normAutofit fontScale="90000"/>
          </a:bodyPr>
          <a:lstStyle/>
          <a:p>
            <a:pPr algn="l">
              <a:lnSpc>
                <a:spcPct val="150000"/>
              </a:lnSpc>
            </a:pPr>
            <a:br>
              <a:rPr lang="en-US" sz="1800" b="1" kern="1200">
                <a:solidFill>
                  <a:schemeClr val="tx1"/>
                </a:solidFill>
                <a:latin typeface="Arial" panose="020B0604020202020204" pitchFamily="34" charset="0"/>
                <a:cs typeface="Arial" panose="020B0604020202020204" pitchFamily="34" charset="0"/>
              </a:rPr>
            </a:br>
            <a:r>
              <a:rPr lang="en-US" sz="2200" b="1" kern="1200">
                <a:solidFill>
                  <a:schemeClr val="tx1"/>
                </a:solidFill>
                <a:latin typeface="Arial" panose="020B0604020202020204" pitchFamily="34" charset="0"/>
                <a:cs typeface="Arial" panose="020B0604020202020204" pitchFamily="34" charset="0"/>
              </a:rPr>
              <a:t>EVALUATING THE CARE &amp; SUPPORT OF OLDER PEOPLE</a:t>
            </a:r>
            <a:br>
              <a:rPr lang="en-US" sz="1800" b="1" kern="1200">
                <a:solidFill>
                  <a:schemeClr val="tx1"/>
                </a:solidFill>
                <a:latin typeface="Arial" panose="020B0604020202020204" pitchFamily="34" charset="0"/>
                <a:cs typeface="Arial" panose="020B0604020202020204" pitchFamily="34" charset="0"/>
              </a:rPr>
            </a:br>
            <a:br>
              <a:rPr lang="en-US" sz="1800" b="1" kern="1200">
                <a:solidFill>
                  <a:schemeClr val="tx1"/>
                </a:solidFill>
                <a:latin typeface="Arial" panose="020B0604020202020204" pitchFamily="34" charset="0"/>
                <a:cs typeface="Arial" panose="020B0604020202020204" pitchFamily="34" charset="0"/>
              </a:rPr>
            </a:br>
            <a:endParaRPr lang="en-US" sz="1800" b="1" kern="120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41CF5DE-E62D-F2C1-9630-BE8558210669}"/>
              </a:ext>
            </a:extLst>
          </p:cNvPr>
          <p:cNvSpPr>
            <a:spLocks noGrp="1"/>
          </p:cNvSpPr>
          <p:nvPr>
            <p:ph type="subTitle" idx="1"/>
          </p:nvPr>
        </p:nvSpPr>
        <p:spPr>
          <a:xfrm>
            <a:off x="163287" y="2612571"/>
            <a:ext cx="5595256" cy="2939144"/>
          </a:xfrm>
        </p:spPr>
        <p:txBody>
          <a:bodyPr vert="horz" lIns="91440" tIns="45720" rIns="91440" bIns="45720" rtlCol="0">
            <a:normAutofit fontScale="92500" lnSpcReduction="20000"/>
          </a:bodyPr>
          <a:lstStyle/>
          <a:p>
            <a:pPr indent="-228600" algn="l">
              <a:buFont typeface="Arial" panose="020B0604020202020204" pitchFamily="34" charset="0"/>
              <a:buChar char="•"/>
            </a:pPr>
            <a:r>
              <a:rPr lang="en-US" b="1"/>
              <a:t>Name:</a:t>
            </a:r>
            <a:r>
              <a:rPr lang="en-US"/>
              <a:t> Shamaila Sakhawat</a:t>
            </a:r>
          </a:p>
          <a:p>
            <a:pPr indent="-228600" algn="l">
              <a:buFont typeface="Arial" panose="020B0604020202020204" pitchFamily="34" charset="0"/>
              <a:buChar char="•"/>
            </a:pPr>
            <a:r>
              <a:rPr lang="en-US" b="1"/>
              <a:t>Student ID: </a:t>
            </a:r>
            <a:r>
              <a:rPr lang="en-US"/>
              <a:t>2309140</a:t>
            </a:r>
          </a:p>
          <a:p>
            <a:pPr indent="-228600" algn="l">
              <a:buFont typeface="Arial" panose="020B0604020202020204" pitchFamily="34" charset="0"/>
              <a:buChar char="•"/>
            </a:pPr>
            <a:r>
              <a:rPr lang="en-US" b="1"/>
              <a:t>Module:</a:t>
            </a:r>
            <a:r>
              <a:rPr lang="en-US"/>
              <a:t> Empowering the Older person</a:t>
            </a:r>
          </a:p>
          <a:p>
            <a:pPr indent="-228600" algn="l">
              <a:buFont typeface="Arial" panose="020B0604020202020204" pitchFamily="34" charset="0"/>
              <a:buChar char="•"/>
            </a:pPr>
            <a:r>
              <a:rPr lang="en-US" b="1"/>
              <a:t>Module Code: </a:t>
            </a:r>
            <a:r>
              <a:rPr lang="en-US"/>
              <a:t>BMHP6027</a:t>
            </a:r>
          </a:p>
          <a:p>
            <a:pPr indent="-228600" algn="l">
              <a:buFont typeface="Arial" panose="020B0604020202020204" pitchFamily="34" charset="0"/>
              <a:buChar char="•"/>
            </a:pPr>
            <a:r>
              <a:rPr lang="en-US" b="1"/>
              <a:t>Lecturer: </a:t>
            </a:r>
            <a:r>
              <a:rPr lang="en-US"/>
              <a:t>Rizwan Nadim</a:t>
            </a:r>
          </a:p>
          <a:p>
            <a:pPr indent="-228600" algn="l">
              <a:lnSpc>
                <a:spcPct val="160000"/>
              </a:lnSpc>
              <a:buFont typeface="Arial" panose="020B0604020202020204" pitchFamily="34" charset="0"/>
              <a:buChar char="•"/>
            </a:pPr>
            <a:r>
              <a:rPr lang="en-US" b="1">
                <a:latin typeface="Arial" panose="020B0604020202020204" pitchFamily="34" charset="0"/>
                <a:cs typeface="Arial" panose="020B0604020202020204" pitchFamily="34" charset="0"/>
              </a:rPr>
              <a:t>Assignment Title: </a:t>
            </a:r>
            <a:r>
              <a:rPr lang="en-US" sz="2000">
                <a:latin typeface="Arial" panose="020B0604020202020204" pitchFamily="34" charset="0"/>
                <a:cs typeface="Arial" panose="020B0604020202020204" pitchFamily="34" charset="0"/>
              </a:rPr>
              <a:t>Component 1: Individual Presentation(Power point with Voice-Over)</a:t>
            </a:r>
            <a:endParaRPr lang="en-US" sz="2000"/>
          </a:p>
        </p:txBody>
      </p:sp>
      <p:pic>
        <p:nvPicPr>
          <p:cNvPr id="4" name="Picture 3" descr="Microphone and piano">
            <a:extLst>
              <a:ext uri="{FF2B5EF4-FFF2-40B4-BE49-F238E27FC236}">
                <a16:creationId xmlns:a16="http://schemas.microsoft.com/office/drawing/2014/main" id="{0F58ACCF-0A4E-39FD-DEE8-70780501E41D}"/>
              </a:ext>
            </a:extLst>
          </p:cNvPr>
          <p:cNvPicPr>
            <a:picLocks noChangeAspect="1"/>
          </p:cNvPicPr>
          <p:nvPr/>
        </p:nvPicPr>
        <p:blipFill>
          <a:blip r:embed="rId4"/>
          <a:srcRect l="20915" r="32268" b="-1"/>
          <a:stretch>
            <a:fillRect/>
          </a:stretch>
        </p:blipFill>
        <p:spPr>
          <a:xfrm>
            <a:off x="7345680" y="2449286"/>
            <a:ext cx="4846320" cy="4408714"/>
          </a:xfrm>
          <a:prstGeom prst="rect">
            <a:avLst/>
          </a:prstGeom>
        </p:spPr>
      </p:pic>
      <p:pic>
        <p:nvPicPr>
          <p:cNvPr id="6" name="Picture 5">
            <a:extLst>
              <a:ext uri="{FF2B5EF4-FFF2-40B4-BE49-F238E27FC236}">
                <a16:creationId xmlns:a16="http://schemas.microsoft.com/office/drawing/2014/main" id="{EF3E8238-D5B0-F916-9C36-340508019E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41030" y="119742"/>
            <a:ext cx="4767942" cy="2133601"/>
          </a:xfrm>
          <a:prstGeom prst="rect">
            <a:avLst/>
          </a:prstGeom>
        </p:spPr>
      </p:pic>
      <p:pic>
        <p:nvPicPr>
          <p:cNvPr id="41" name="Audio 40">
            <a:hlinkClick r:id="" action="ppaction://media"/>
            <a:extLst>
              <a:ext uri="{FF2B5EF4-FFF2-40B4-BE49-F238E27FC236}">
                <a16:creationId xmlns:a16="http://schemas.microsoft.com/office/drawing/2014/main" id="{8AF8C5B0-5009-1615-1BF7-1371B232CA5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2380868"/>
      </p:ext>
    </p:extLst>
  </p:cSld>
  <p:clrMapOvr>
    <a:masterClrMapping/>
  </p:clrMapOvr>
  <mc:AlternateContent xmlns:mc="http://schemas.openxmlformats.org/markup-compatibility/2006" xmlns:p14="http://schemas.microsoft.com/office/powerpoint/2010/main">
    <mc:Choice Requires="p14">
      <p:transition spd="slow" p14:dur="2000" advTm="21126"/>
    </mc:Choice>
    <mc:Fallback xmlns="">
      <p:transition spd="slow" advTm="21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C233E-9C58-F66D-C28D-26283D2502D0}"/>
              </a:ext>
            </a:extLst>
          </p:cNvPr>
          <p:cNvSpPr>
            <a:spLocks noGrp="1"/>
          </p:cNvSpPr>
          <p:nvPr>
            <p:ph type="title"/>
          </p:nvPr>
        </p:nvSpPr>
        <p:spPr>
          <a:xfrm>
            <a:off x="5568534" y="603504"/>
            <a:ext cx="5916169" cy="800753"/>
          </a:xfrm>
        </p:spPr>
        <p:txBody>
          <a:bodyPr vert="horz" lIns="91440" tIns="45720" rIns="91440" bIns="45720" rtlCol="0" anchor="b">
            <a:noAutofit/>
          </a:bodyPr>
          <a:lstStyle/>
          <a:p>
            <a:pPr>
              <a:lnSpc>
                <a:spcPct val="150000"/>
              </a:lnSpc>
            </a:pPr>
            <a:r>
              <a:rPr lang="en-US" sz="4000" b="1" kern="1200">
                <a:solidFill>
                  <a:schemeClr val="accent1"/>
                </a:solidFill>
                <a:latin typeface="Arial" panose="020B0604020202020204" pitchFamily="34" charset="0"/>
                <a:cs typeface="Arial" panose="020B0604020202020204" pitchFamily="34" charset="0"/>
              </a:rPr>
              <a:t>Content</a:t>
            </a:r>
          </a:p>
        </p:txBody>
      </p:sp>
      <p:pic>
        <p:nvPicPr>
          <p:cNvPr id="8" name="Picture 7" descr="A person holding a globe">
            <a:extLst>
              <a:ext uri="{FF2B5EF4-FFF2-40B4-BE49-F238E27FC236}">
                <a16:creationId xmlns:a16="http://schemas.microsoft.com/office/drawing/2014/main" id="{ABB299A1-9EDA-06F6-C3B3-1B2374787735}"/>
              </a:ext>
            </a:extLst>
          </p:cNvPr>
          <p:cNvPicPr>
            <a:picLocks noChangeAspect="1"/>
          </p:cNvPicPr>
          <p:nvPr/>
        </p:nvPicPr>
        <p:blipFill>
          <a:blip r:embed="rId4"/>
          <a:srcRect l="28865" r="28533"/>
          <a:stretch>
            <a:fillRect/>
          </a:stretch>
        </p:blipFill>
        <p:spPr>
          <a:xfrm>
            <a:off x="20" y="10"/>
            <a:ext cx="4910308" cy="6857990"/>
          </a:xfrm>
          <a:prstGeom prst="rect">
            <a:avLst/>
          </a:prstGeom>
        </p:spPr>
      </p:pic>
      <p:sp>
        <p:nvSpPr>
          <p:cNvPr id="6" name="TextBox 5">
            <a:extLst>
              <a:ext uri="{FF2B5EF4-FFF2-40B4-BE49-F238E27FC236}">
                <a16:creationId xmlns:a16="http://schemas.microsoft.com/office/drawing/2014/main" id="{7E545702-EFAF-3C47-91DC-992D38BC9327}"/>
              </a:ext>
            </a:extLst>
          </p:cNvPr>
          <p:cNvSpPr txBox="1"/>
          <p:nvPr/>
        </p:nvSpPr>
        <p:spPr>
          <a:xfrm>
            <a:off x="5236029" y="1676400"/>
            <a:ext cx="6248673" cy="3559629"/>
          </a:xfrm>
          <a:prstGeom prst="rect">
            <a:avLst/>
          </a:prstGeom>
        </p:spPr>
        <p:txBody>
          <a:bodyPr vert="horz" lIns="91440" tIns="45720" rIns="91440" bIns="45720" rtlCol="0">
            <a:normAutofit/>
          </a:bodyPr>
          <a:lstStyle/>
          <a:p>
            <a:pPr>
              <a:lnSpc>
                <a:spcPct val="150000"/>
              </a:lnSpc>
              <a:spcAft>
                <a:spcPts val="600"/>
              </a:spcAft>
            </a:pPr>
            <a:r>
              <a:rPr lang="en-US">
                <a:latin typeface="Arial" panose="020B0604020202020204" pitchFamily="34" charset="0"/>
                <a:cs typeface="Arial" panose="020B0604020202020204" pitchFamily="34" charset="0"/>
              </a:rPr>
              <a:t>I will be evaluating the care and support needs of older people in the UK. I will explore current services, relevant policies and legislation, and key theories of ageing. I will also look at technological innovations and real-world case studies, before offering evidence-based recommendations. The aim is to critically assess what works well, the challenges faced, and how theory and policy can guide better outcomes for older people.</a:t>
            </a:r>
          </a:p>
        </p:txBody>
      </p:sp>
      <p:pic>
        <p:nvPicPr>
          <p:cNvPr id="11" name="Audio 10">
            <a:hlinkClick r:id="" action="ppaction://media"/>
            <a:extLst>
              <a:ext uri="{FF2B5EF4-FFF2-40B4-BE49-F238E27FC236}">
                <a16:creationId xmlns:a16="http://schemas.microsoft.com/office/drawing/2014/main" id="{2C71746A-6936-DDDA-CFCA-1B9ACF1295D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2243754"/>
      </p:ext>
    </p:extLst>
  </p:cSld>
  <p:clrMapOvr>
    <a:masterClrMapping/>
  </p:clrMapOvr>
  <mc:AlternateContent xmlns:mc="http://schemas.openxmlformats.org/markup-compatibility/2006" xmlns:p14="http://schemas.microsoft.com/office/powerpoint/2010/main">
    <mc:Choice Requires="p14">
      <p:transition spd="slow" p14:dur="2000" advTm="29630"/>
    </mc:Choice>
    <mc:Fallback xmlns="">
      <p:transition spd="slow" advTm="29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9C095-7D80-5883-994E-0A9F356CA0B5}"/>
              </a:ext>
            </a:extLst>
          </p:cNvPr>
          <p:cNvSpPr>
            <a:spLocks noGrp="1"/>
          </p:cNvSpPr>
          <p:nvPr>
            <p:ph type="title"/>
          </p:nvPr>
        </p:nvSpPr>
        <p:spPr>
          <a:xfrm>
            <a:off x="239485" y="1"/>
            <a:ext cx="3265715" cy="598714"/>
          </a:xfrm>
        </p:spPr>
        <p:txBody>
          <a:bodyPr vert="horz" lIns="91440" tIns="45720" rIns="91440" bIns="45720" rtlCol="0" anchor="b">
            <a:normAutofit fontScale="90000"/>
          </a:bodyPr>
          <a:lstStyle/>
          <a:p>
            <a:pPr>
              <a:lnSpc>
                <a:spcPct val="150000"/>
              </a:lnSpc>
            </a:pPr>
            <a:r>
              <a:rPr lang="en-US" sz="4000" b="1" kern="1200">
                <a:solidFill>
                  <a:srgbClr val="00B0F0"/>
                </a:solidFill>
                <a:latin typeface="Arial" panose="020B0604020202020204" pitchFamily="34" charset="0"/>
                <a:cs typeface="Arial" panose="020B0604020202020204" pitchFamily="34" charset="0"/>
              </a:rPr>
              <a:t>Introduction</a:t>
            </a:r>
            <a:endParaRPr lang="en-US" b="1" kern="1200">
              <a:solidFill>
                <a:schemeClr val="tx1"/>
              </a:solidFill>
              <a:latin typeface="+mj-lt"/>
              <a:ea typeface="+mj-ea"/>
              <a:cs typeface="+mj-cs"/>
            </a:endParaRPr>
          </a:p>
        </p:txBody>
      </p:sp>
      <p:sp>
        <p:nvSpPr>
          <p:cNvPr id="5" name="TextBox 4">
            <a:extLst>
              <a:ext uri="{FF2B5EF4-FFF2-40B4-BE49-F238E27FC236}">
                <a16:creationId xmlns:a16="http://schemas.microsoft.com/office/drawing/2014/main" id="{747C0077-32EB-0570-044E-16D67DE3F80B}"/>
              </a:ext>
            </a:extLst>
          </p:cNvPr>
          <p:cNvSpPr txBox="1"/>
          <p:nvPr/>
        </p:nvSpPr>
        <p:spPr>
          <a:xfrm>
            <a:off x="9568544" y="6085114"/>
            <a:ext cx="2623454" cy="646331"/>
          </a:xfrm>
          <a:prstGeom prst="rect">
            <a:avLst/>
          </a:prstGeom>
          <a:noFill/>
        </p:spPr>
        <p:txBody>
          <a:bodyPr wrap="square">
            <a:spAutoFit/>
          </a:bodyPr>
          <a:lstStyle/>
          <a:p>
            <a:r>
              <a:rPr lang="en-GB"/>
              <a:t>Figure 1: World Health Organisation, 2021).</a:t>
            </a:r>
          </a:p>
        </p:txBody>
      </p:sp>
      <p:pic>
        <p:nvPicPr>
          <p:cNvPr id="12" name="Picture 11">
            <a:extLst>
              <a:ext uri="{FF2B5EF4-FFF2-40B4-BE49-F238E27FC236}">
                <a16:creationId xmlns:a16="http://schemas.microsoft.com/office/drawing/2014/main" id="{C58B1CBB-E7A3-0B9B-3FE8-01C202B1185D}"/>
              </a:ext>
            </a:extLst>
          </p:cNvPr>
          <p:cNvPicPr>
            <a:picLocks noChangeAspect="1"/>
          </p:cNvPicPr>
          <p:nvPr/>
        </p:nvPicPr>
        <p:blipFill>
          <a:blip r:embed="rId4"/>
          <a:stretch>
            <a:fillRect/>
          </a:stretch>
        </p:blipFill>
        <p:spPr>
          <a:xfrm>
            <a:off x="9219844" y="-1"/>
            <a:ext cx="2972154" cy="6042292"/>
          </a:xfrm>
          <a:prstGeom prst="rect">
            <a:avLst/>
          </a:prstGeom>
        </p:spPr>
      </p:pic>
      <p:sp>
        <p:nvSpPr>
          <p:cNvPr id="6" name="TextBox 5">
            <a:extLst>
              <a:ext uri="{FF2B5EF4-FFF2-40B4-BE49-F238E27FC236}">
                <a16:creationId xmlns:a16="http://schemas.microsoft.com/office/drawing/2014/main" id="{93AFB3E6-5B25-4500-2E2A-C288591269C1}"/>
              </a:ext>
            </a:extLst>
          </p:cNvPr>
          <p:cNvSpPr txBox="1"/>
          <p:nvPr/>
        </p:nvSpPr>
        <p:spPr>
          <a:xfrm>
            <a:off x="0" y="489856"/>
            <a:ext cx="9137548" cy="6694653"/>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1600">
                <a:latin typeface="Arial" panose="020B0604020202020204" pitchFamily="34" charset="0"/>
                <a:cs typeface="Arial" panose="020B0604020202020204" pitchFamily="34" charset="0"/>
              </a:rPr>
              <a:t>Ageing is a multidimensional process involving biological, psychological, and social change (Bengston et al., 2018; Phillipson, 2013).</a:t>
            </a:r>
          </a:p>
          <a:p>
            <a:pPr marL="285750" indent="-285750">
              <a:lnSpc>
                <a:spcPct val="150000"/>
              </a:lnSpc>
              <a:buFont typeface="Wingdings" panose="05000000000000000000" pitchFamily="2" charset="2"/>
              <a:buChar char="Ø"/>
            </a:pPr>
            <a:endParaRPr lang="en-GB" sz="16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600">
                <a:latin typeface="Arial" panose="020B0604020202020204" pitchFamily="34" charset="0"/>
                <a:cs typeface="Arial" panose="020B0604020202020204" pitchFamily="34" charset="0"/>
              </a:rPr>
              <a:t>In the UK, over 10 million people are aged 65+, and the 80+ population is projected to more than double within 40 years (Age UK, 2024; Centre for Ageing Better, 2023).</a:t>
            </a:r>
          </a:p>
          <a:p>
            <a:pPr marL="285750" indent="-285750">
              <a:lnSpc>
                <a:spcPct val="150000"/>
              </a:lnSpc>
              <a:buFont typeface="Wingdings" panose="05000000000000000000" pitchFamily="2" charset="2"/>
              <a:buChar char="Ø"/>
            </a:pPr>
            <a:endParaRPr lang="en-GB" sz="16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600">
                <a:latin typeface="Arial" panose="020B0604020202020204" pitchFamily="34" charset="0"/>
                <a:cs typeface="Arial" panose="020B0604020202020204" pitchFamily="34" charset="0"/>
              </a:rPr>
              <a:t>Population ageing increases pressure on health and social care systems.</a:t>
            </a:r>
          </a:p>
          <a:p>
            <a:pPr marL="285750" indent="-285750">
              <a:lnSpc>
                <a:spcPct val="150000"/>
              </a:lnSpc>
              <a:buFont typeface="Wingdings" panose="05000000000000000000" pitchFamily="2" charset="2"/>
              <a:buChar char="Ø"/>
            </a:pPr>
            <a:r>
              <a:rPr lang="en-GB" sz="1600">
                <a:latin typeface="Arial" panose="020B0604020202020204" pitchFamily="34" charset="0"/>
                <a:cs typeface="Arial" panose="020B0604020202020204" pitchFamily="34" charset="0"/>
              </a:rPr>
              <a:t>Longevity is linked to greater multimorbidity, frailty, and long-term condition management (ONS, 2022; Hanania et al., 2023; Chen et al., 2025).</a:t>
            </a:r>
          </a:p>
          <a:p>
            <a:pPr marL="285750" indent="-285750">
              <a:lnSpc>
                <a:spcPct val="150000"/>
              </a:lnSpc>
              <a:buFont typeface="Wingdings" panose="05000000000000000000" pitchFamily="2" charset="2"/>
              <a:buChar char="Ø"/>
            </a:pPr>
            <a:endParaRPr lang="en-GB" sz="16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600">
                <a:latin typeface="Arial" panose="020B0604020202020204" pitchFamily="34" charset="0"/>
                <a:cs typeface="Arial" panose="020B0604020202020204" pitchFamily="34" charset="0"/>
              </a:rPr>
              <a:t>Medical advances have extended life expectancy but intensified demand for complex care.</a:t>
            </a:r>
          </a:p>
          <a:p>
            <a:pPr marL="285750" indent="-285750">
              <a:lnSpc>
                <a:spcPct val="150000"/>
              </a:lnSpc>
              <a:buFont typeface="Wingdings" panose="05000000000000000000" pitchFamily="2" charset="2"/>
              <a:buChar char="Ø"/>
            </a:pPr>
            <a:r>
              <a:rPr lang="en-GB" sz="1600">
                <a:latin typeface="Arial" panose="020B0604020202020204" pitchFamily="34" charset="0"/>
                <a:cs typeface="Arial" panose="020B0604020202020204" pitchFamily="34" charset="0"/>
              </a:rPr>
              <a:t>Policy emphasises quality of life, independence, and functional ability (WHO, 2021).</a:t>
            </a:r>
          </a:p>
          <a:p>
            <a:pPr marL="285750" indent="-285750">
              <a:lnSpc>
                <a:spcPct val="150000"/>
              </a:lnSpc>
              <a:buFont typeface="Wingdings" panose="05000000000000000000" pitchFamily="2" charset="2"/>
              <a:buChar char="Ø"/>
            </a:pPr>
            <a:r>
              <a:rPr lang="en-GB" sz="1600">
                <a:latin typeface="Arial" panose="020B0604020202020204" pitchFamily="34" charset="0"/>
                <a:cs typeface="Arial" panose="020B0604020202020204" pitchFamily="34" charset="0"/>
              </a:rPr>
              <a:t>Ageism continues to affect access, care experiences, and outcomes (Victor, 2015; Baek &amp; Yoon, 2025).</a:t>
            </a:r>
          </a:p>
          <a:p>
            <a:pPr marL="285750" indent="-285750">
              <a:lnSpc>
                <a:spcPct val="150000"/>
              </a:lnSpc>
              <a:buFont typeface="Wingdings" panose="05000000000000000000" pitchFamily="2" charset="2"/>
              <a:buChar char="Ø"/>
            </a:pPr>
            <a:endParaRPr lang="en-GB" sz="16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600">
                <a:latin typeface="Arial" panose="020B0604020202020204" pitchFamily="34" charset="0"/>
                <a:cs typeface="Arial" panose="020B0604020202020204" pitchFamily="34" charset="0"/>
              </a:rPr>
              <a:t>Biological theories inform understanding of ageing but risk reductionism if social and psychological dimensions are overlooked (Lipsky &amp; King, 2015).</a:t>
            </a:r>
          </a:p>
          <a:p>
            <a:pPr marL="285750" indent="-285750">
              <a:lnSpc>
                <a:spcPct val="150000"/>
              </a:lnSpc>
              <a:buFont typeface="Wingdings" panose="05000000000000000000" pitchFamily="2" charset="2"/>
              <a:buChar char="Ø"/>
            </a:pPr>
            <a:endParaRPr lang="en-GB" sz="1600">
              <a:latin typeface="Arial" panose="020B0604020202020204" pitchFamily="34" charset="0"/>
              <a:cs typeface="Arial" panose="020B0604020202020204" pitchFamily="34" charset="0"/>
            </a:endParaRPr>
          </a:p>
        </p:txBody>
      </p:sp>
      <p:pic>
        <p:nvPicPr>
          <p:cNvPr id="26" name="Audio 25">
            <a:hlinkClick r:id="" action="ppaction://media"/>
            <a:extLst>
              <a:ext uri="{FF2B5EF4-FFF2-40B4-BE49-F238E27FC236}">
                <a16:creationId xmlns:a16="http://schemas.microsoft.com/office/drawing/2014/main" id="{81F30E71-6A3F-788C-41C1-32343B44ADA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21460467"/>
      </p:ext>
    </p:extLst>
  </p:cSld>
  <p:clrMapOvr>
    <a:masterClrMapping/>
  </p:clrMapOvr>
  <mc:AlternateContent xmlns:mc="http://schemas.openxmlformats.org/markup-compatibility/2006" xmlns:p14="http://schemas.microsoft.com/office/powerpoint/2010/main">
    <mc:Choice Requires="p14">
      <p:transition spd="slow" p14:dur="2000" advTm="88477"/>
    </mc:Choice>
    <mc:Fallback xmlns="">
      <p:transition spd="slow" advTm="88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824F1-458F-B5FB-7D4C-767490DEDAE8}"/>
              </a:ext>
            </a:extLst>
          </p:cNvPr>
          <p:cNvSpPr>
            <a:spLocks noGrp="1"/>
          </p:cNvSpPr>
          <p:nvPr>
            <p:ph type="title"/>
          </p:nvPr>
        </p:nvSpPr>
        <p:spPr>
          <a:xfrm>
            <a:off x="3907971" y="130629"/>
            <a:ext cx="8284009" cy="1088572"/>
          </a:xfrm>
        </p:spPr>
        <p:txBody>
          <a:bodyPr vert="horz" lIns="91440" tIns="45720" rIns="91440" bIns="45720" rtlCol="0" anchor="b">
            <a:normAutofit/>
          </a:bodyPr>
          <a:lstStyle/>
          <a:p>
            <a:r>
              <a:rPr lang="en-US" sz="3300" b="1" kern="1200">
                <a:solidFill>
                  <a:schemeClr val="accent2"/>
                </a:solidFill>
                <a:latin typeface="+mj-lt"/>
                <a:ea typeface="+mj-ea"/>
                <a:cs typeface="+mj-cs"/>
              </a:rPr>
              <a:t>Overview of Care and Support for Older People in the UK</a:t>
            </a:r>
          </a:p>
        </p:txBody>
      </p:sp>
      <p:pic>
        <p:nvPicPr>
          <p:cNvPr id="6" name="Picture 5">
            <a:extLst>
              <a:ext uri="{FF2B5EF4-FFF2-40B4-BE49-F238E27FC236}">
                <a16:creationId xmlns:a16="http://schemas.microsoft.com/office/drawing/2014/main" id="{E2ECD1D0-FDD2-C096-7908-D5751C916402}"/>
              </a:ext>
            </a:extLst>
          </p:cNvPr>
          <p:cNvPicPr>
            <a:picLocks noChangeAspect="1"/>
          </p:cNvPicPr>
          <p:nvPr/>
        </p:nvPicPr>
        <p:blipFill>
          <a:blip r:embed="rId4"/>
          <a:srcRect r="2" b="6775"/>
          <a:stretch>
            <a:fillRect/>
          </a:stretch>
        </p:blipFill>
        <p:spPr>
          <a:xfrm>
            <a:off x="20" y="9"/>
            <a:ext cx="3777323" cy="5856504"/>
          </a:xfrm>
          <a:prstGeom prst="rect">
            <a:avLst/>
          </a:prstGeom>
        </p:spPr>
      </p:pic>
      <p:sp>
        <p:nvSpPr>
          <p:cNvPr id="4" name="TextBox 3">
            <a:extLst>
              <a:ext uri="{FF2B5EF4-FFF2-40B4-BE49-F238E27FC236}">
                <a16:creationId xmlns:a16="http://schemas.microsoft.com/office/drawing/2014/main" id="{F817D553-7B0D-89D0-37C8-605C170BA259}"/>
              </a:ext>
            </a:extLst>
          </p:cNvPr>
          <p:cNvSpPr txBox="1"/>
          <p:nvPr/>
        </p:nvSpPr>
        <p:spPr>
          <a:xfrm>
            <a:off x="3777343" y="1469571"/>
            <a:ext cx="8414638" cy="5388429"/>
          </a:xfrm>
          <a:prstGeom prst="rect">
            <a:avLst/>
          </a:prstGeom>
        </p:spPr>
        <p:txBody>
          <a:bodyPr vert="horz" lIns="91440" tIns="45720" rIns="91440" bIns="45720" rtlCol="0">
            <a:noAutofit/>
          </a:bodyPr>
          <a:lstStyle/>
          <a:p>
            <a:pPr marL="342900" indent="-342900">
              <a:lnSpc>
                <a:spcPct val="150000"/>
              </a:lnSpc>
              <a:spcAft>
                <a:spcPts val="600"/>
              </a:spcAft>
              <a:buFont typeface="Wingdings" panose="05000000000000000000" pitchFamily="2" charset="2"/>
              <a:buChar char="§"/>
            </a:pPr>
            <a:r>
              <a:rPr lang="en-US" sz="2000">
                <a:latin typeface="Arial" panose="020B0604020202020204" pitchFamily="34" charset="0"/>
                <a:cs typeface="Arial" panose="020B0604020202020204" pitchFamily="34" charset="0"/>
              </a:rPr>
              <a:t>Care for older adults in the UK includes informal family support and formal services such as domiciliary care, residential homes.</a:t>
            </a:r>
          </a:p>
          <a:p>
            <a:pPr>
              <a:lnSpc>
                <a:spcPct val="150000"/>
              </a:lnSpc>
              <a:spcAft>
                <a:spcPts val="600"/>
              </a:spcAft>
            </a:pPr>
            <a:r>
              <a:rPr lang="en-US" sz="2000">
                <a:latin typeface="Arial" panose="020B0604020202020204" pitchFamily="34" charset="0"/>
                <a:cs typeface="Arial" panose="020B0604020202020204" pitchFamily="34" charset="0"/>
              </a:rPr>
              <a:t> </a:t>
            </a:r>
          </a:p>
          <a:p>
            <a:pPr marL="342900" indent="-342900">
              <a:lnSpc>
                <a:spcPct val="150000"/>
              </a:lnSpc>
              <a:spcAft>
                <a:spcPts val="600"/>
              </a:spcAft>
              <a:buFont typeface="Wingdings" panose="05000000000000000000" pitchFamily="2" charset="2"/>
              <a:buChar char="§"/>
            </a:pPr>
            <a:r>
              <a:rPr lang="en-US" sz="2000">
                <a:latin typeface="Arial" panose="020B0604020202020204" pitchFamily="34" charset="0"/>
                <a:cs typeface="Arial" panose="020B0604020202020204" pitchFamily="34" charset="0"/>
              </a:rPr>
              <a:t>These services aim to enhance independence and wellbeing in line with the Care Act 2014 (Department of Health and Social Care, 2014; Centre for </a:t>
            </a:r>
            <a:r>
              <a:rPr lang="en-US" sz="2000" err="1">
                <a:latin typeface="Arial" panose="020B0604020202020204" pitchFamily="34" charset="0"/>
                <a:cs typeface="Arial" panose="020B0604020202020204" pitchFamily="34" charset="0"/>
              </a:rPr>
              <a:t>Ageing</a:t>
            </a:r>
            <a:r>
              <a:rPr lang="en-US" sz="2000">
                <a:latin typeface="Arial" panose="020B0604020202020204" pitchFamily="34" charset="0"/>
                <a:cs typeface="Arial" panose="020B0604020202020204" pitchFamily="34" charset="0"/>
              </a:rPr>
              <a:t> Better, 2021). </a:t>
            </a:r>
          </a:p>
          <a:p>
            <a:pPr marL="342900" indent="-342900">
              <a:lnSpc>
                <a:spcPct val="150000"/>
              </a:lnSpc>
              <a:spcAft>
                <a:spcPts val="600"/>
              </a:spcAft>
              <a:buFont typeface="Wingdings" panose="05000000000000000000" pitchFamily="2" charset="2"/>
              <a:buChar char="§"/>
            </a:pPr>
            <a:endParaRPr lang="en-US" sz="2000">
              <a:latin typeface="Arial" panose="020B0604020202020204" pitchFamily="34" charset="0"/>
              <a:cs typeface="Arial" panose="020B0604020202020204" pitchFamily="34" charset="0"/>
            </a:endParaRPr>
          </a:p>
          <a:p>
            <a:pPr marL="342900" indent="-342900">
              <a:lnSpc>
                <a:spcPct val="150000"/>
              </a:lnSpc>
              <a:spcAft>
                <a:spcPts val="600"/>
              </a:spcAft>
              <a:buFont typeface="Wingdings" panose="05000000000000000000" pitchFamily="2" charset="2"/>
              <a:buChar char="§"/>
            </a:pPr>
            <a:r>
              <a:rPr lang="en-US" sz="2000">
                <a:latin typeface="Arial" panose="020B0604020202020204" pitchFamily="34" charset="0"/>
                <a:cs typeface="Arial" panose="020B0604020202020204" pitchFamily="34" charset="0"/>
              </a:rPr>
              <a:t>However, access and quality vary considerably, highlighting systemic inequities (Victor, 2015; Higgs and </a:t>
            </a:r>
            <a:r>
              <a:rPr lang="en-US" sz="2000" err="1">
                <a:latin typeface="Arial" panose="020B0604020202020204" pitchFamily="34" charset="0"/>
                <a:cs typeface="Arial" panose="020B0604020202020204" pitchFamily="34" charset="0"/>
              </a:rPr>
              <a:t>Gilleard</a:t>
            </a:r>
            <a:r>
              <a:rPr lang="en-US" sz="2000">
                <a:latin typeface="Arial" panose="020B0604020202020204" pitchFamily="34" charset="0"/>
                <a:cs typeface="Arial" panose="020B0604020202020204" pitchFamily="34" charset="0"/>
              </a:rPr>
              <a:t>, 2010).</a:t>
            </a:r>
          </a:p>
        </p:txBody>
      </p:sp>
      <p:sp>
        <p:nvSpPr>
          <p:cNvPr id="8" name="TextBox 7">
            <a:extLst>
              <a:ext uri="{FF2B5EF4-FFF2-40B4-BE49-F238E27FC236}">
                <a16:creationId xmlns:a16="http://schemas.microsoft.com/office/drawing/2014/main" id="{96ECF3E8-364C-5987-AC30-D82B67FAD5D3}"/>
              </a:ext>
            </a:extLst>
          </p:cNvPr>
          <p:cNvSpPr txBox="1"/>
          <p:nvPr/>
        </p:nvSpPr>
        <p:spPr>
          <a:xfrm flipH="1">
            <a:off x="163285" y="5856514"/>
            <a:ext cx="3396343" cy="369332"/>
          </a:xfrm>
          <a:prstGeom prst="rect">
            <a:avLst/>
          </a:prstGeom>
          <a:noFill/>
        </p:spPr>
        <p:txBody>
          <a:bodyPr wrap="square">
            <a:spAutoFit/>
          </a:bodyPr>
          <a:lstStyle/>
          <a:p>
            <a:pPr>
              <a:buNone/>
            </a:pPr>
            <a:r>
              <a:rPr lang="en-GB"/>
              <a:t>Figure 2: (NHS, n.d.)</a:t>
            </a:r>
          </a:p>
        </p:txBody>
      </p:sp>
      <p:pic>
        <p:nvPicPr>
          <p:cNvPr id="13" name="Audio 12">
            <a:hlinkClick r:id="" action="ppaction://media"/>
            <a:extLst>
              <a:ext uri="{FF2B5EF4-FFF2-40B4-BE49-F238E27FC236}">
                <a16:creationId xmlns:a16="http://schemas.microsoft.com/office/drawing/2014/main" id="{872E7867-7948-3BC7-E2EB-C219BEC9BC8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6419315"/>
      </p:ext>
    </p:extLst>
  </p:cSld>
  <p:clrMapOvr>
    <a:masterClrMapping/>
  </p:clrMapOvr>
  <mc:AlternateContent xmlns:mc="http://schemas.openxmlformats.org/markup-compatibility/2006" xmlns:p14="http://schemas.microsoft.com/office/powerpoint/2010/main">
    <mc:Choice Requires="p14">
      <p:transition spd="slow" p14:dur="2000" advTm="43875"/>
    </mc:Choice>
    <mc:Fallback xmlns="">
      <p:transition spd="slow" advTm="43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8F0700-6754-A431-0622-52CC10A04E6D}"/>
              </a:ext>
            </a:extLst>
          </p:cNvPr>
          <p:cNvSpPr>
            <a:spLocks noGrp="1"/>
          </p:cNvSpPr>
          <p:nvPr>
            <p:ph type="title"/>
          </p:nvPr>
        </p:nvSpPr>
        <p:spPr>
          <a:xfrm>
            <a:off x="664737" y="0"/>
            <a:ext cx="7837714" cy="576942"/>
          </a:xfrm>
        </p:spPr>
        <p:txBody>
          <a:bodyPr vert="horz" lIns="91440" tIns="45720" rIns="91440" bIns="45720" rtlCol="0" anchor="b">
            <a:normAutofit fontScale="90000"/>
          </a:bodyPr>
          <a:lstStyle/>
          <a:p>
            <a:pPr>
              <a:lnSpc>
                <a:spcPct val="150000"/>
              </a:lnSpc>
            </a:pPr>
            <a:r>
              <a:rPr lang="en-US" b="1" kern="1200">
                <a:solidFill>
                  <a:srgbClr val="00B050"/>
                </a:solidFill>
                <a:latin typeface="Arial" panose="020B0604020202020204" pitchFamily="34" charset="0"/>
                <a:cs typeface="Arial" panose="020B0604020202020204" pitchFamily="34" charset="0"/>
              </a:rPr>
              <a:t>Care Provision 1: Domiciliary Care</a:t>
            </a:r>
          </a:p>
        </p:txBody>
      </p:sp>
      <p:pic>
        <p:nvPicPr>
          <p:cNvPr id="6" name="Picture 5">
            <a:extLst>
              <a:ext uri="{FF2B5EF4-FFF2-40B4-BE49-F238E27FC236}">
                <a16:creationId xmlns:a16="http://schemas.microsoft.com/office/drawing/2014/main" id="{D94F31A1-178D-8B56-8F5F-F19F2002530C}"/>
              </a:ext>
            </a:extLst>
          </p:cNvPr>
          <p:cNvPicPr>
            <a:picLocks noChangeAspect="1"/>
          </p:cNvPicPr>
          <p:nvPr/>
        </p:nvPicPr>
        <p:blipFill>
          <a:blip r:embed="rId4"/>
          <a:srcRect l="13859" r="24107" b="-2"/>
          <a:stretch>
            <a:fillRect/>
          </a:stretch>
        </p:blipFill>
        <p:spPr>
          <a:xfrm>
            <a:off x="9644035" y="0"/>
            <a:ext cx="2547965" cy="4397829"/>
          </a:xfrm>
          <a:prstGeom prst="rect">
            <a:avLst/>
          </a:prstGeom>
        </p:spPr>
      </p:pic>
      <p:sp>
        <p:nvSpPr>
          <p:cNvPr id="8" name="TextBox 7">
            <a:extLst>
              <a:ext uri="{FF2B5EF4-FFF2-40B4-BE49-F238E27FC236}">
                <a16:creationId xmlns:a16="http://schemas.microsoft.com/office/drawing/2014/main" id="{09AEB6D1-0F9B-B8C5-F7DA-1770F3182B9B}"/>
              </a:ext>
            </a:extLst>
          </p:cNvPr>
          <p:cNvSpPr txBox="1"/>
          <p:nvPr/>
        </p:nvSpPr>
        <p:spPr>
          <a:xfrm>
            <a:off x="9644035" y="4375697"/>
            <a:ext cx="2547965" cy="646331"/>
          </a:xfrm>
          <a:prstGeom prst="rect">
            <a:avLst/>
          </a:prstGeom>
          <a:noFill/>
        </p:spPr>
        <p:txBody>
          <a:bodyPr wrap="square">
            <a:spAutoFit/>
          </a:bodyPr>
          <a:lstStyle/>
          <a:p>
            <a:pPr>
              <a:buNone/>
            </a:pPr>
            <a:r>
              <a:rPr lang="en-GB"/>
              <a:t>Figure 3: (Avon Healthcare, n.d.)</a:t>
            </a:r>
          </a:p>
        </p:txBody>
      </p:sp>
      <p:pic>
        <p:nvPicPr>
          <p:cNvPr id="12" name="Audio 11">
            <a:hlinkClick r:id="" action="ppaction://media"/>
            <a:extLst>
              <a:ext uri="{FF2B5EF4-FFF2-40B4-BE49-F238E27FC236}">
                <a16:creationId xmlns:a16="http://schemas.microsoft.com/office/drawing/2014/main" id="{415799DB-C2DF-FC68-AE41-A601CC24E9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
        <p:nvSpPr>
          <p:cNvPr id="4" name="TextBox 3">
            <a:extLst>
              <a:ext uri="{FF2B5EF4-FFF2-40B4-BE49-F238E27FC236}">
                <a16:creationId xmlns:a16="http://schemas.microsoft.com/office/drawing/2014/main" id="{91ECAED1-8635-002C-DB47-DBF054975EB6}"/>
              </a:ext>
            </a:extLst>
          </p:cNvPr>
          <p:cNvSpPr txBox="1"/>
          <p:nvPr/>
        </p:nvSpPr>
        <p:spPr>
          <a:xfrm>
            <a:off x="82296" y="576942"/>
            <a:ext cx="9479443" cy="6192529"/>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Facilitates ageing in place, supporting continuity of identity and social roles (Bengston et al., 2018; Phillipson, 2013).</a:t>
            </a:r>
          </a:p>
          <a:p>
            <a:pPr marL="285750" indent="-285750">
              <a:lnSpc>
                <a:spcPct val="150000"/>
              </a:lnSpc>
              <a:buFont typeface="Wingdings" panose="05000000000000000000" pitchFamily="2" charset="2"/>
              <a:buChar char="Ø"/>
            </a:pPr>
            <a:endParaRPr lang="en-GB" sz="14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Provides personalised, home-based care that promotes autonomy and self-determination.</a:t>
            </a:r>
          </a:p>
          <a:p>
            <a:pPr marL="285750" indent="-285750">
              <a:lnSpc>
                <a:spcPct val="150000"/>
              </a:lnSpc>
              <a:buFont typeface="Wingdings" panose="05000000000000000000" pitchFamily="2" charset="2"/>
              <a:buChar char="Ø"/>
            </a:pPr>
            <a:endParaRPr lang="en-GB" sz="14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Supports activities of daily living while reducing dependency (SCIE, 2022).</a:t>
            </a:r>
          </a:p>
          <a:p>
            <a:pPr marL="285750" indent="-285750">
              <a:lnSpc>
                <a:spcPct val="150000"/>
              </a:lnSpc>
              <a:buFont typeface="Wingdings" panose="05000000000000000000" pitchFamily="2" charset="2"/>
              <a:buChar char="Ø"/>
            </a:pPr>
            <a:endParaRPr lang="en-GB" sz="14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Offers flexible provision, ranging from short-term visits to 24-hour care.</a:t>
            </a:r>
          </a:p>
          <a:p>
            <a:pPr marL="285750" indent="-285750">
              <a:lnSpc>
                <a:spcPct val="150000"/>
              </a:lnSpc>
              <a:buFont typeface="Wingdings" panose="05000000000000000000" pitchFamily="2" charset="2"/>
              <a:buChar char="Ø"/>
            </a:pPr>
            <a:endParaRPr lang="en-GB" sz="14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Core elements include personal and intimate care, medication management, nutritional support, and social companionship.</a:t>
            </a:r>
          </a:p>
          <a:p>
            <a:pPr marL="285750" indent="-285750">
              <a:lnSpc>
                <a:spcPct val="150000"/>
              </a:lnSpc>
              <a:buFont typeface="Wingdings" panose="05000000000000000000" pitchFamily="2" charset="2"/>
              <a:buChar char="Ø"/>
            </a:pPr>
            <a:endParaRPr lang="en-GB" sz="14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Often preferred to residential care due to familiarity and retained control.</a:t>
            </a:r>
          </a:p>
          <a:p>
            <a:pPr marL="285750" indent="-285750">
              <a:lnSpc>
                <a:spcPct val="150000"/>
              </a:lnSpc>
              <a:buFont typeface="Wingdings" panose="05000000000000000000" pitchFamily="2" charset="2"/>
              <a:buChar char="Ø"/>
            </a:pPr>
            <a:endParaRPr lang="en-GB" sz="14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Individually assessed and funded privately or through local authorities/NHS.</a:t>
            </a:r>
          </a:p>
          <a:p>
            <a:pPr marL="285750" indent="-285750">
              <a:lnSpc>
                <a:spcPct val="150000"/>
              </a:lnSpc>
              <a:buFont typeface="Wingdings" panose="05000000000000000000" pitchFamily="2" charset="2"/>
              <a:buChar char="Ø"/>
            </a:pPr>
            <a:endParaRPr lang="en-GB" sz="14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Regulated by the Care Quality Commission (CQC).</a:t>
            </a:r>
          </a:p>
          <a:p>
            <a:pPr marL="285750" indent="-285750">
              <a:lnSpc>
                <a:spcPct val="150000"/>
              </a:lnSpc>
              <a:buFont typeface="Wingdings" panose="05000000000000000000" pitchFamily="2" charset="2"/>
              <a:buChar char="Ø"/>
            </a:pPr>
            <a:endParaRPr lang="en-GB" sz="14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1400">
                <a:latin typeface="Arial" panose="020B0604020202020204" pitchFamily="34" charset="0"/>
                <a:cs typeface="Arial" panose="020B0604020202020204" pitchFamily="34" charset="0"/>
              </a:rPr>
              <a:t>Promotes safety, dignity, and holistic wellbeing (Centre for Ageing Better, 2021).</a:t>
            </a:r>
          </a:p>
        </p:txBody>
      </p:sp>
    </p:spTree>
    <p:extLst>
      <p:ext uri="{BB962C8B-B14F-4D97-AF65-F5344CB8AC3E}">
        <p14:creationId xmlns:p14="http://schemas.microsoft.com/office/powerpoint/2010/main" val="1933185543"/>
      </p:ext>
    </p:extLst>
  </p:cSld>
  <p:clrMapOvr>
    <a:masterClrMapping/>
  </p:clrMapOvr>
  <mc:AlternateContent xmlns:mc="http://schemas.openxmlformats.org/markup-compatibility/2006" xmlns:p14="http://schemas.microsoft.com/office/powerpoint/2010/main">
    <mc:Choice Requires="p14">
      <p:transition spd="slow" p14:dur="2000" advTm="67065"/>
    </mc:Choice>
    <mc:Fallback xmlns="">
      <p:transition spd="slow" advTm="67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EE888DEA-D6C4-ED51-A65E-E15C29E213AC}"/>
              </a:ext>
            </a:extLst>
          </p:cNvPr>
          <p:cNvSpPr>
            <a:spLocks noGrp="1"/>
          </p:cNvSpPr>
          <p:nvPr>
            <p:ph type="title"/>
          </p:nvPr>
        </p:nvSpPr>
        <p:spPr>
          <a:xfrm>
            <a:off x="4898571" y="119744"/>
            <a:ext cx="7195458" cy="787062"/>
          </a:xfrm>
        </p:spPr>
        <p:txBody>
          <a:bodyPr vert="horz" lIns="91440" tIns="45720" rIns="91440" bIns="45720" rtlCol="0" anchor="b">
            <a:normAutofit/>
          </a:bodyPr>
          <a:lstStyle/>
          <a:p>
            <a:r>
              <a:rPr lang="en-US" sz="3300" b="1" kern="1200">
                <a:solidFill>
                  <a:srgbClr val="FF0066"/>
                </a:solidFill>
                <a:latin typeface="+mj-lt"/>
                <a:ea typeface="+mj-ea"/>
                <a:cs typeface="+mj-cs"/>
              </a:rPr>
              <a:t>Care Provision 2: Residential Care</a:t>
            </a:r>
          </a:p>
        </p:txBody>
      </p:sp>
      <p:pic>
        <p:nvPicPr>
          <p:cNvPr id="9" name="Picture 8">
            <a:extLst>
              <a:ext uri="{FF2B5EF4-FFF2-40B4-BE49-F238E27FC236}">
                <a16:creationId xmlns:a16="http://schemas.microsoft.com/office/drawing/2014/main" id="{E2139618-CAAB-B7D2-4325-9224D9E0C427}"/>
              </a:ext>
            </a:extLst>
          </p:cNvPr>
          <p:cNvPicPr>
            <a:picLocks noChangeAspect="1"/>
          </p:cNvPicPr>
          <p:nvPr/>
        </p:nvPicPr>
        <p:blipFill>
          <a:blip r:embed="rId4"/>
          <a:srcRect r="5683" b="2"/>
          <a:stretch>
            <a:fillRect/>
          </a:stretch>
        </p:blipFill>
        <p:spPr>
          <a:xfrm>
            <a:off x="21" y="10"/>
            <a:ext cx="4781926" cy="6193961"/>
          </a:xfrm>
          <a:prstGeom prst="rect">
            <a:avLst/>
          </a:prstGeom>
        </p:spPr>
      </p:pic>
      <p:sp>
        <p:nvSpPr>
          <p:cNvPr id="4" name="TextBox 3">
            <a:extLst>
              <a:ext uri="{FF2B5EF4-FFF2-40B4-BE49-F238E27FC236}">
                <a16:creationId xmlns:a16="http://schemas.microsoft.com/office/drawing/2014/main" id="{0CA70E3A-ADC7-A26A-AAFC-B14966304B10}"/>
              </a:ext>
            </a:extLst>
          </p:cNvPr>
          <p:cNvSpPr txBox="1"/>
          <p:nvPr/>
        </p:nvSpPr>
        <p:spPr>
          <a:xfrm>
            <a:off x="4996504" y="1026551"/>
            <a:ext cx="7195477" cy="5831450"/>
          </a:xfrm>
          <a:prstGeom prst="rect">
            <a:avLst/>
          </a:prstGeom>
        </p:spPr>
        <p:txBody>
          <a:bodyPr vert="horz" lIns="91440" tIns="45720" rIns="91440" bIns="45720" rtlCol="0">
            <a:noAutofit/>
          </a:bodyPr>
          <a:lstStyle/>
          <a:p>
            <a:pPr marL="285750" indent="-285750">
              <a:lnSpc>
                <a:spcPct val="15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Residential care provides continuous 24-houre supported accommodation for  individuals unable to live independently.</a:t>
            </a:r>
          </a:p>
          <a:p>
            <a:pPr>
              <a:lnSpc>
                <a:spcPct val="150000"/>
              </a:lnSpc>
              <a:spcAft>
                <a:spcPts val="600"/>
              </a:spcAft>
            </a:pPr>
            <a:r>
              <a:rPr lang="en-US">
                <a:latin typeface="Arial" panose="020B0604020202020204" pitchFamily="34" charset="0"/>
                <a:cs typeface="Arial" panose="020B0604020202020204" pitchFamily="34" charset="0"/>
              </a:rPr>
              <a:t> </a:t>
            </a:r>
          </a:p>
          <a:p>
            <a:pPr>
              <a:lnSpc>
                <a:spcPct val="150000"/>
              </a:lnSpc>
              <a:spcAft>
                <a:spcPts val="600"/>
              </a:spcAft>
            </a:pPr>
            <a:endParaRPr lang="en-US" sz="160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DF05A79-C27E-AE59-40EE-E43F36D4A851}"/>
              </a:ext>
            </a:extLst>
          </p:cNvPr>
          <p:cNvSpPr txBox="1"/>
          <p:nvPr/>
        </p:nvSpPr>
        <p:spPr>
          <a:xfrm>
            <a:off x="261256" y="6291317"/>
            <a:ext cx="4103915" cy="369332"/>
          </a:xfrm>
          <a:prstGeom prst="rect">
            <a:avLst/>
          </a:prstGeom>
          <a:noFill/>
        </p:spPr>
        <p:txBody>
          <a:bodyPr wrap="square">
            <a:spAutoFit/>
          </a:bodyPr>
          <a:lstStyle/>
          <a:p>
            <a:pPr>
              <a:buNone/>
            </a:pPr>
            <a:r>
              <a:rPr lang="en-GB"/>
              <a:t>Figure 4:(Healthcare Homes, n.d.)</a:t>
            </a:r>
          </a:p>
        </p:txBody>
      </p:sp>
      <p:sp>
        <p:nvSpPr>
          <p:cNvPr id="5" name="TextBox 4">
            <a:extLst>
              <a:ext uri="{FF2B5EF4-FFF2-40B4-BE49-F238E27FC236}">
                <a16:creationId xmlns:a16="http://schemas.microsoft.com/office/drawing/2014/main" id="{566A628A-1B48-046B-CCAF-09AB30F2C141}"/>
              </a:ext>
            </a:extLst>
          </p:cNvPr>
          <p:cNvSpPr txBox="1"/>
          <p:nvPr/>
        </p:nvSpPr>
        <p:spPr>
          <a:xfrm>
            <a:off x="4781947" y="2035629"/>
            <a:ext cx="7312082" cy="3780522"/>
          </a:xfrm>
          <a:prstGeom prst="rect">
            <a:avLst/>
          </a:prstGeom>
          <a:noFill/>
        </p:spPr>
        <p:txBody>
          <a:bodyPr wrap="square">
            <a:spAutoFit/>
          </a:bodyPr>
          <a:lstStyle/>
          <a:p>
            <a:pPr>
              <a:lnSpc>
                <a:spcPct val="150000"/>
              </a:lnSpc>
              <a:buNone/>
            </a:pPr>
            <a:endParaRPr lang="en-GB">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a:latin typeface="Arial" panose="020B0604020202020204" pitchFamily="34" charset="0"/>
                <a:cs typeface="Arial" panose="020B0604020202020204" pitchFamily="34" charset="0"/>
              </a:rPr>
              <a:t>Residential care supports daily activities like personal care, meals, and medication for older adults and people with disabilities (Higgs &amp; </a:t>
            </a:r>
            <a:r>
              <a:rPr lang="en-GB" err="1">
                <a:latin typeface="Arial" panose="020B0604020202020204" pitchFamily="34" charset="0"/>
                <a:cs typeface="Arial" panose="020B0604020202020204" pitchFamily="34" charset="0"/>
              </a:rPr>
              <a:t>Gillerad</a:t>
            </a:r>
            <a:r>
              <a:rPr lang="en-GB">
                <a:latin typeface="Arial" panose="020B0604020202020204" pitchFamily="34" charset="0"/>
                <a:cs typeface="Arial" panose="020B0604020202020204" pitchFamily="34" charset="0"/>
              </a:rPr>
              <a:t>, 2010; Victor, 2015). </a:t>
            </a:r>
          </a:p>
          <a:p>
            <a:pPr marL="285750" indent="-285750">
              <a:lnSpc>
                <a:spcPct val="150000"/>
              </a:lnSpc>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a:latin typeface="Arial" panose="020B0604020202020204" pitchFamily="34" charset="0"/>
                <a:cs typeface="Arial" panose="020B0604020202020204" pitchFamily="34" charset="0"/>
              </a:rPr>
              <a:t>Unlike nursing homes, they may lack qualified nursing staff. All UK residential care is regulated by the CQC, with quality and access affected by funding arrangements (Higgs &amp; </a:t>
            </a:r>
            <a:r>
              <a:rPr lang="en-GB" err="1">
                <a:latin typeface="Arial" panose="020B0604020202020204" pitchFamily="34" charset="0"/>
                <a:cs typeface="Arial" panose="020B0604020202020204" pitchFamily="34" charset="0"/>
              </a:rPr>
              <a:t>Gillerad</a:t>
            </a:r>
            <a:r>
              <a:rPr lang="en-GB">
                <a:latin typeface="Arial" panose="020B0604020202020204" pitchFamily="34" charset="0"/>
                <a:cs typeface="Arial" panose="020B0604020202020204" pitchFamily="34" charset="0"/>
              </a:rPr>
              <a:t>, 2010; Victor, 2015).</a:t>
            </a:r>
          </a:p>
        </p:txBody>
      </p:sp>
      <p:pic>
        <p:nvPicPr>
          <p:cNvPr id="13" name="Audio 12">
            <a:hlinkClick r:id="" action="ppaction://media"/>
            <a:extLst>
              <a:ext uri="{FF2B5EF4-FFF2-40B4-BE49-F238E27FC236}">
                <a16:creationId xmlns:a16="http://schemas.microsoft.com/office/drawing/2014/main" id="{70A55AC3-CCB3-9D95-5868-C500206AA8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707936"/>
      </p:ext>
    </p:extLst>
  </p:cSld>
  <p:clrMapOvr>
    <a:masterClrMapping/>
  </p:clrMapOvr>
  <mc:AlternateContent xmlns:mc="http://schemas.openxmlformats.org/markup-compatibility/2006" xmlns:p14="http://schemas.microsoft.com/office/powerpoint/2010/main">
    <mc:Choice Requires="p14">
      <p:transition spd="slow" p14:dur="2000" advTm="40891"/>
    </mc:Choice>
    <mc:Fallback xmlns="">
      <p:transition spd="slow" advTm="40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D7D4CB-6307-C6A9-5906-3ED04C5494F4}"/>
              </a:ext>
            </a:extLst>
          </p:cNvPr>
          <p:cNvSpPr>
            <a:spLocks noGrp="1"/>
          </p:cNvSpPr>
          <p:nvPr>
            <p:ph type="title"/>
          </p:nvPr>
        </p:nvSpPr>
        <p:spPr>
          <a:xfrm>
            <a:off x="130629" y="370115"/>
            <a:ext cx="7663542" cy="744808"/>
          </a:xfrm>
        </p:spPr>
        <p:txBody>
          <a:bodyPr vert="horz" lIns="91440" tIns="45720" rIns="91440" bIns="45720" rtlCol="0" anchor="b">
            <a:normAutofit/>
          </a:bodyPr>
          <a:lstStyle/>
          <a:p>
            <a:r>
              <a:rPr lang="en-US" sz="2800" b="1" kern="1200">
                <a:solidFill>
                  <a:srgbClr val="00FF00"/>
                </a:solidFill>
                <a:latin typeface="+mj-lt"/>
                <a:ea typeface="+mj-ea"/>
                <a:cs typeface="+mj-cs"/>
              </a:rPr>
              <a:t>Challenges in Maintaining Independence</a:t>
            </a:r>
          </a:p>
        </p:txBody>
      </p:sp>
      <p:sp>
        <p:nvSpPr>
          <p:cNvPr id="4" name="TextBox 3">
            <a:extLst>
              <a:ext uri="{FF2B5EF4-FFF2-40B4-BE49-F238E27FC236}">
                <a16:creationId xmlns:a16="http://schemas.microsoft.com/office/drawing/2014/main" id="{454C8BBD-70E3-403A-6117-D1537B22CDDF}"/>
              </a:ext>
            </a:extLst>
          </p:cNvPr>
          <p:cNvSpPr txBox="1"/>
          <p:nvPr/>
        </p:nvSpPr>
        <p:spPr>
          <a:xfrm>
            <a:off x="130629" y="1114923"/>
            <a:ext cx="8534400" cy="5743077"/>
          </a:xfrm>
          <a:prstGeom prst="rect">
            <a:avLst/>
          </a:prstGeo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endParaRPr lang="en-US" sz="1400"/>
          </a:p>
          <a:p>
            <a:pPr marL="342900" indent="-342900">
              <a:lnSpc>
                <a:spcPct val="15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Older adults face multiple barriers to independence, including physical decline, cognitive impairment, social isolation, financial constraints, and digital exclusion (Victor, 2015; WHO, 2015; Age UK, 2023). </a:t>
            </a:r>
          </a:p>
          <a:p>
            <a:pPr marL="342900" indent="-342900">
              <a:lnSpc>
                <a:spcPct val="15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342900">
              <a:lnSpc>
                <a:spcPct val="150000"/>
              </a:lnSpc>
              <a:spcAft>
                <a:spcPts val="600"/>
              </a:spcAft>
              <a:buFont typeface="Arial" panose="020B0604020202020204" pitchFamily="34" charset="0"/>
              <a:buChar char="•"/>
            </a:pPr>
            <a:r>
              <a:rPr lang="en-US" sz="2000">
                <a:latin typeface="Arial" panose="020B0604020202020204" pitchFamily="34" charset="0"/>
                <a:cs typeface="Arial" panose="020B0604020202020204" pitchFamily="34" charset="0"/>
              </a:rPr>
              <a:t>Maintaining functional ability depends not only on individual capacity but also on social structures and service accessibility (SCIE, 2022; Baek and Yoon, 2025).</a:t>
            </a:r>
          </a:p>
        </p:txBody>
      </p:sp>
      <p:pic>
        <p:nvPicPr>
          <p:cNvPr id="8" name="Graphic 7" descr="Person with Cane">
            <a:extLst>
              <a:ext uri="{FF2B5EF4-FFF2-40B4-BE49-F238E27FC236}">
                <a16:creationId xmlns:a16="http://schemas.microsoft.com/office/drawing/2014/main" id="{F2AFB86A-A4E5-6A30-1CEB-6A64CC3D957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94171" y="620487"/>
            <a:ext cx="4397829" cy="5122590"/>
          </a:xfrm>
          <a:prstGeom prst="rect">
            <a:avLst/>
          </a:prstGeom>
        </p:spPr>
      </p:pic>
      <p:pic>
        <p:nvPicPr>
          <p:cNvPr id="12" name="Audio 11">
            <a:hlinkClick r:id="" action="ppaction://media"/>
            <a:extLst>
              <a:ext uri="{FF2B5EF4-FFF2-40B4-BE49-F238E27FC236}">
                <a16:creationId xmlns:a16="http://schemas.microsoft.com/office/drawing/2014/main" id="{962E0DD0-3779-AC3F-6F42-CC810D4757E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07592637"/>
      </p:ext>
    </p:extLst>
  </p:cSld>
  <p:clrMapOvr>
    <a:masterClrMapping/>
  </p:clrMapOvr>
  <mc:AlternateContent xmlns:mc="http://schemas.openxmlformats.org/markup-compatibility/2006" xmlns:p14="http://schemas.microsoft.com/office/powerpoint/2010/main">
    <mc:Choice Requires="p14">
      <p:transition spd="slow" p14:dur="2000" advTm="30819"/>
    </mc:Choice>
    <mc:Fallback xmlns="">
      <p:transition spd="slow" advTm="30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4B4D3-5E7C-23F9-351B-7C5D460E0DC5}"/>
              </a:ext>
            </a:extLst>
          </p:cNvPr>
          <p:cNvSpPr>
            <a:spLocks noGrp="1"/>
          </p:cNvSpPr>
          <p:nvPr>
            <p:ph type="title"/>
          </p:nvPr>
        </p:nvSpPr>
        <p:spPr>
          <a:xfrm>
            <a:off x="0" y="-125186"/>
            <a:ext cx="6172200" cy="250371"/>
          </a:xfrm>
        </p:spPr>
        <p:txBody>
          <a:bodyPr>
            <a:noAutofit/>
          </a:bodyPr>
          <a:lstStyle/>
          <a:p>
            <a:pPr>
              <a:lnSpc>
                <a:spcPct val="150000"/>
              </a:lnSpc>
            </a:pPr>
            <a:r>
              <a:rPr lang="en-GB" sz="3200" b="1">
                <a:solidFill>
                  <a:srgbClr val="FFFF00"/>
                </a:solidFill>
                <a:latin typeface="Arial" panose="020B0604020202020204" pitchFamily="34" charset="0"/>
                <a:cs typeface="Arial" panose="020B0604020202020204" pitchFamily="34" charset="0"/>
              </a:rPr>
              <a:t>THEORETICAL FARMEWORKS</a:t>
            </a:r>
          </a:p>
        </p:txBody>
      </p:sp>
      <p:pic>
        <p:nvPicPr>
          <p:cNvPr id="15" name="Audio 14">
            <a:hlinkClick r:id="" action="ppaction://media"/>
            <a:extLst>
              <a:ext uri="{FF2B5EF4-FFF2-40B4-BE49-F238E27FC236}">
                <a16:creationId xmlns:a16="http://schemas.microsoft.com/office/drawing/2014/main" id="{B0059208-8F5E-FBB7-839B-3011807DAD6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
        <p:nvSpPr>
          <p:cNvPr id="4" name="TextBox 3">
            <a:extLst>
              <a:ext uri="{FF2B5EF4-FFF2-40B4-BE49-F238E27FC236}">
                <a16:creationId xmlns:a16="http://schemas.microsoft.com/office/drawing/2014/main" id="{E40D3081-1323-7916-9A22-821E0CA61701}"/>
              </a:ext>
            </a:extLst>
          </p:cNvPr>
          <p:cNvSpPr txBox="1"/>
          <p:nvPr/>
        </p:nvSpPr>
        <p:spPr>
          <a:xfrm>
            <a:off x="0" y="642257"/>
            <a:ext cx="12192000" cy="6036974"/>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US" sz="2000">
                <a:highlight>
                  <a:srgbClr val="00FFFF"/>
                </a:highlight>
                <a:latin typeface="Arial" panose="020B0604020202020204" pitchFamily="34" charset="0"/>
                <a:cs typeface="Arial" panose="020B0604020202020204" pitchFamily="34" charset="0"/>
              </a:rPr>
              <a:t>Disengagement Theory: </a:t>
            </a:r>
            <a:r>
              <a:rPr lang="en-US" sz="2000">
                <a:latin typeface="Arial" panose="020B0604020202020204" pitchFamily="34" charset="0"/>
                <a:cs typeface="Arial" panose="020B0604020202020204" pitchFamily="34" charset="0"/>
              </a:rPr>
              <a:t>suggests withdrawal from social roles (Zhang &amp; Lin, 2022; Larkin, 2009). Criticised for reinforcing ageism and institutionalisation (Bengtson et al., 2018). May encourage dependency over independence.</a:t>
            </a:r>
          </a:p>
          <a:p>
            <a:pPr>
              <a:lnSpc>
                <a:spcPct val="150000"/>
              </a:lnSpc>
            </a:pPr>
            <a:r>
              <a:rPr lang="en-US" sz="2000">
                <a:latin typeface="Arial" panose="020B0604020202020204" pitchFamily="34" charset="0"/>
                <a:cs typeface="Arial" panose="020B0604020202020204" pitchFamily="34" charset="0"/>
              </a:rPr>
              <a:t>		</a:t>
            </a:r>
          </a:p>
          <a:p>
            <a:pPr marL="342900" indent="-342900">
              <a:lnSpc>
                <a:spcPct val="150000"/>
              </a:lnSpc>
              <a:buFont typeface="Wingdings" panose="05000000000000000000" pitchFamily="2" charset="2"/>
              <a:buChar char="Ø"/>
            </a:pPr>
            <a:r>
              <a:rPr lang="en-US" sz="2000">
                <a:solidFill>
                  <a:srgbClr val="00B050"/>
                </a:solidFill>
                <a:latin typeface="Arial" panose="020B0604020202020204" pitchFamily="34" charset="0"/>
                <a:cs typeface="Arial" panose="020B0604020202020204" pitchFamily="34" charset="0"/>
              </a:rPr>
              <a:t>Activity Theory: </a:t>
            </a:r>
            <a:r>
              <a:rPr lang="en-US" sz="2000">
                <a:latin typeface="Arial" panose="020B0604020202020204" pitchFamily="34" charset="0"/>
                <a:cs typeface="Arial" panose="020B0604020202020204" pitchFamily="34" charset="0"/>
              </a:rPr>
              <a:t>Ongoing social participation promotes wellbeing in later life (Phillipson, 2013).	</a:t>
            </a:r>
          </a:p>
          <a:p>
            <a:pPr marL="342900" indent="-342900">
              <a:lnSpc>
                <a:spcPct val="150000"/>
              </a:lnSpc>
              <a:buFont typeface="Wingdings" panose="05000000000000000000" pitchFamily="2" charset="2"/>
              <a:buChar char="Ø"/>
            </a:pPr>
            <a:endParaRPr lang="en-US" sz="20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US" sz="2000">
                <a:latin typeface="Arial" panose="020B0604020202020204" pitchFamily="34" charset="0"/>
                <a:cs typeface="Arial" panose="020B0604020202020204" pitchFamily="34" charset="0"/>
              </a:rPr>
              <a:t>Supports community-based services (e.g., day centers, domiciliary care) that foster independence and inclusion.		</a:t>
            </a:r>
          </a:p>
          <a:p>
            <a:pPr marL="342900" indent="-342900">
              <a:lnSpc>
                <a:spcPct val="150000"/>
              </a:lnSpc>
              <a:buFont typeface="Wingdings" panose="05000000000000000000" pitchFamily="2" charset="2"/>
              <a:buChar char="Ø"/>
            </a:pPr>
            <a:r>
              <a:rPr lang="en-US" sz="2000">
                <a:solidFill>
                  <a:srgbClr val="FF0066"/>
                </a:solidFill>
                <a:latin typeface="Arial" panose="020B0604020202020204" pitchFamily="34" charset="0"/>
                <a:cs typeface="Arial" panose="020B0604020202020204" pitchFamily="34" charset="0"/>
              </a:rPr>
              <a:t>Continuity Theory: </a:t>
            </a:r>
            <a:r>
              <a:rPr lang="en-US" sz="2000">
                <a:latin typeface="Arial" panose="020B0604020202020204" pitchFamily="34" charset="0"/>
                <a:cs typeface="Arial" panose="020B0604020202020204" pitchFamily="34" charset="0"/>
              </a:rPr>
              <a:t>Older adults seek to maintain consistent identities, values, and routines.</a:t>
            </a:r>
          </a:p>
          <a:p>
            <a:pPr>
              <a:lnSpc>
                <a:spcPct val="150000"/>
              </a:lnSpc>
            </a:pPr>
            <a:r>
              <a:rPr lang="en-US" sz="2000">
                <a:latin typeface="Arial" panose="020B0604020202020204" pitchFamily="34" charset="0"/>
                <a:cs typeface="Arial" panose="020B0604020202020204" pitchFamily="34" charset="0"/>
              </a:rPr>
              <a:t>	</a:t>
            </a:r>
          </a:p>
          <a:p>
            <a:pPr marL="342900" indent="-342900">
              <a:lnSpc>
                <a:spcPct val="150000"/>
              </a:lnSpc>
              <a:buFont typeface="Wingdings" panose="05000000000000000000" pitchFamily="2" charset="2"/>
              <a:buChar char="Ø"/>
            </a:pPr>
            <a:r>
              <a:rPr lang="en-US" sz="2000">
                <a:latin typeface="Arial" panose="020B0604020202020204" pitchFamily="34" charset="0"/>
                <a:cs typeface="Arial" panose="020B0604020202020204" pitchFamily="34" charset="0"/>
              </a:rPr>
              <a:t>Underpins person-centered care emphasising choice and familiarity.</a:t>
            </a:r>
          </a:p>
          <a:p>
            <a:pPr>
              <a:lnSpc>
                <a:spcPct val="150000"/>
              </a:lnSpc>
            </a:pPr>
            <a:endParaRPr lang="en-US" sz="20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US" sz="2000">
                <a:latin typeface="Arial" panose="020B0604020202020204" pitchFamily="34" charset="0"/>
                <a:cs typeface="Arial" panose="020B0604020202020204" pitchFamily="34" charset="0"/>
              </a:rPr>
              <a:t>Both align with contemporary policy prioritising wellbeing, autonomy, and empowerment (Victor, 2015).</a:t>
            </a:r>
          </a:p>
        </p:txBody>
      </p:sp>
    </p:spTree>
    <p:extLst>
      <p:ext uri="{BB962C8B-B14F-4D97-AF65-F5344CB8AC3E}">
        <p14:creationId xmlns:p14="http://schemas.microsoft.com/office/powerpoint/2010/main" val="3342224473"/>
      </p:ext>
    </p:extLst>
  </p:cSld>
  <p:clrMapOvr>
    <a:masterClrMapping/>
  </p:clrMapOvr>
  <mc:AlternateContent xmlns:mc="http://schemas.openxmlformats.org/markup-compatibility/2006" xmlns:p14="http://schemas.microsoft.com/office/powerpoint/2010/main">
    <mc:Choice Requires="p14">
      <p:transition spd="slow" p14:dur="2000" advTm="55373"/>
    </mc:Choice>
    <mc:Fallback xmlns="">
      <p:transition spd="slow" advTm="55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6CE35-D400-8AF7-396E-6D2F825F1AA9}"/>
              </a:ext>
            </a:extLst>
          </p:cNvPr>
          <p:cNvSpPr>
            <a:spLocks noGrp="1"/>
          </p:cNvSpPr>
          <p:nvPr>
            <p:ph type="title"/>
          </p:nvPr>
        </p:nvSpPr>
        <p:spPr>
          <a:xfrm>
            <a:off x="174172" y="59872"/>
            <a:ext cx="5756716" cy="582385"/>
          </a:xfrm>
        </p:spPr>
        <p:txBody>
          <a:bodyPr vert="horz" lIns="91440" tIns="45720" rIns="91440" bIns="45720" rtlCol="0" anchor="b">
            <a:normAutofit fontScale="90000"/>
          </a:bodyPr>
          <a:lstStyle/>
          <a:p>
            <a:r>
              <a:rPr lang="en-US" b="1" kern="1200">
                <a:solidFill>
                  <a:schemeClr val="accent3">
                    <a:lumMod val="40000"/>
                    <a:lumOff val="60000"/>
                  </a:schemeClr>
                </a:solidFill>
                <a:latin typeface="+mj-lt"/>
                <a:ea typeface="+mj-ea"/>
                <a:cs typeface="+mj-cs"/>
              </a:rPr>
              <a:t>Policy and Legislation</a:t>
            </a:r>
          </a:p>
        </p:txBody>
      </p:sp>
      <p:sp>
        <p:nvSpPr>
          <p:cNvPr id="5" name="TextBox 4">
            <a:extLst>
              <a:ext uri="{FF2B5EF4-FFF2-40B4-BE49-F238E27FC236}">
                <a16:creationId xmlns:a16="http://schemas.microsoft.com/office/drawing/2014/main" id="{04744772-EF12-2CFA-60DD-C988364E08C1}"/>
              </a:ext>
            </a:extLst>
          </p:cNvPr>
          <p:cNvSpPr txBox="1"/>
          <p:nvPr/>
        </p:nvSpPr>
        <p:spPr>
          <a:xfrm>
            <a:off x="1" y="794657"/>
            <a:ext cx="7946570" cy="6063343"/>
          </a:xfrm>
          <a:prstGeom prst="rect">
            <a:avLst/>
          </a:prstGeom>
        </p:spPr>
        <p:txBody>
          <a:bodyPr vert="horz" lIns="91440" tIns="45720" rIns="91440" bIns="45720" rtlCol="0">
            <a:normAutofit lnSpcReduction="10000"/>
          </a:bodyPr>
          <a:lstStyle/>
          <a:p>
            <a:pPr>
              <a:lnSpc>
                <a:spcPct val="150000"/>
              </a:lnSpc>
              <a:spcAft>
                <a:spcPts val="600"/>
              </a:spcAft>
            </a:pPr>
            <a:r>
              <a:rPr lang="en-US">
                <a:latin typeface="Arial" panose="020B0604020202020204" pitchFamily="34" charset="0"/>
                <a:cs typeface="Arial" panose="020B0604020202020204" pitchFamily="34" charset="0"/>
              </a:rPr>
              <a:t>Policy and legislation provide the scaffolding for care for older people. </a:t>
            </a:r>
          </a:p>
          <a:p>
            <a:pPr marL="342900" indent="-342900">
              <a:lnSpc>
                <a:spcPct val="170000"/>
              </a:lnSpc>
              <a:spcAft>
                <a:spcPts val="600"/>
              </a:spcAft>
              <a:buFont typeface="Wingdings" panose="05000000000000000000" pitchFamily="2" charset="2"/>
              <a:buChar char="Ø"/>
            </a:pPr>
            <a:r>
              <a:rPr lang="en-US" sz="1900">
                <a:latin typeface="Arial" panose="020B0604020202020204" pitchFamily="34" charset="0"/>
                <a:cs typeface="Arial" panose="020B0604020202020204" pitchFamily="34" charset="0"/>
              </a:rPr>
              <a:t>The Care Act 2014- priorities older people wellbeing and personalisation (Department of Health and Social Care, 2014). </a:t>
            </a:r>
          </a:p>
          <a:p>
            <a:pPr marL="342900" indent="-342900">
              <a:lnSpc>
                <a:spcPct val="170000"/>
              </a:lnSpc>
              <a:spcAft>
                <a:spcPts val="600"/>
              </a:spcAft>
              <a:buFont typeface="Wingdings" panose="05000000000000000000" pitchFamily="2" charset="2"/>
              <a:buChar char="Ø"/>
            </a:pPr>
            <a:r>
              <a:rPr lang="en-US" sz="1900">
                <a:latin typeface="Arial" panose="020B0604020202020204" pitchFamily="34" charset="0"/>
                <a:cs typeface="Arial" panose="020B0604020202020204" pitchFamily="34" charset="0"/>
              </a:rPr>
              <a:t> While the Equality Act 2010- protects older people safe from against age discrimination.</a:t>
            </a:r>
          </a:p>
          <a:p>
            <a:pPr marL="342900" indent="-342900">
              <a:lnSpc>
                <a:spcPct val="170000"/>
              </a:lnSpc>
              <a:spcAft>
                <a:spcPts val="600"/>
              </a:spcAft>
              <a:buFont typeface="Wingdings" panose="05000000000000000000" pitchFamily="2" charset="2"/>
              <a:buChar char="Ø"/>
            </a:pPr>
            <a:r>
              <a:rPr lang="en-US" sz="1900">
                <a:latin typeface="Arial" panose="020B0604020202020204" pitchFamily="34" charset="0"/>
                <a:cs typeface="Arial" panose="020B0604020202020204" pitchFamily="34" charset="0"/>
              </a:rPr>
              <a:t> The NHS Long Term Plan advocates integrated care systems for older populations (Department of Health and Social Care, 2019).</a:t>
            </a:r>
          </a:p>
          <a:p>
            <a:pPr marL="342900" indent="-342900">
              <a:lnSpc>
                <a:spcPct val="170000"/>
              </a:lnSpc>
              <a:spcAft>
                <a:spcPts val="600"/>
              </a:spcAft>
              <a:buFont typeface="Wingdings" panose="05000000000000000000" pitchFamily="2" charset="2"/>
              <a:buChar char="Ø"/>
            </a:pPr>
            <a:r>
              <a:rPr lang="en-US" sz="1900">
                <a:latin typeface="Arial" panose="020B0604020202020204" pitchFamily="34" charset="0"/>
                <a:cs typeface="Arial" panose="020B0604020202020204" pitchFamily="34" charset="0"/>
              </a:rPr>
              <a:t> Human Rights Act 1998- </a:t>
            </a:r>
            <a:r>
              <a:rPr lang="en-GB" sz="1900">
                <a:latin typeface="Arial" panose="020B0604020202020204" pitchFamily="34" charset="0"/>
                <a:cs typeface="Arial" panose="020B0604020202020204" pitchFamily="34" charset="0"/>
              </a:rPr>
              <a:t>Ensure the protection of dignity, autonomy,        and respect for older people in all policies and practices.</a:t>
            </a:r>
          </a:p>
          <a:p>
            <a:pPr marL="342900" indent="-342900">
              <a:lnSpc>
                <a:spcPct val="170000"/>
              </a:lnSpc>
              <a:spcAft>
                <a:spcPts val="600"/>
              </a:spcAft>
              <a:buFont typeface="Wingdings" panose="05000000000000000000" pitchFamily="2" charset="2"/>
              <a:buChar char="Ø"/>
            </a:pPr>
            <a:endParaRPr lang="en-US" sz="1900">
              <a:latin typeface="Arial" panose="020B0604020202020204" pitchFamily="34" charset="0"/>
              <a:cs typeface="Arial" panose="020B0604020202020204" pitchFamily="34" charset="0"/>
            </a:endParaRPr>
          </a:p>
          <a:p>
            <a:pPr marL="342900" indent="-342900">
              <a:lnSpc>
                <a:spcPct val="170000"/>
              </a:lnSpc>
              <a:spcAft>
                <a:spcPts val="600"/>
              </a:spcAft>
              <a:buFont typeface="Wingdings" panose="05000000000000000000" pitchFamily="2" charset="2"/>
              <a:buChar char="Ø"/>
            </a:pPr>
            <a:r>
              <a:rPr lang="en-US" sz="1900">
                <a:latin typeface="Arial" panose="020B0604020202020204" pitchFamily="34" charset="0"/>
                <a:cs typeface="Arial" panose="020B0604020202020204" pitchFamily="34" charset="0"/>
              </a:rPr>
              <a:t> Critically, gaps remain between policy aspirations and real-world implementation (Centre for Ageing Better, 2021; SCIE, 2022).</a:t>
            </a:r>
          </a:p>
        </p:txBody>
      </p:sp>
      <p:pic>
        <p:nvPicPr>
          <p:cNvPr id="12" name="Picture 11">
            <a:extLst>
              <a:ext uri="{FF2B5EF4-FFF2-40B4-BE49-F238E27FC236}">
                <a16:creationId xmlns:a16="http://schemas.microsoft.com/office/drawing/2014/main" id="{1B9A5E87-567C-3D55-B3BE-D29C56383A8F}"/>
              </a:ext>
            </a:extLst>
          </p:cNvPr>
          <p:cNvPicPr>
            <a:picLocks noChangeAspect="1"/>
          </p:cNvPicPr>
          <p:nvPr/>
        </p:nvPicPr>
        <p:blipFill>
          <a:blip r:embed="rId4"/>
          <a:stretch>
            <a:fillRect/>
          </a:stretch>
        </p:blipFill>
        <p:spPr>
          <a:xfrm>
            <a:off x="7946572" y="-2"/>
            <a:ext cx="4245427" cy="5973124"/>
          </a:xfrm>
          <a:prstGeom prst="rect">
            <a:avLst/>
          </a:prstGeom>
        </p:spPr>
      </p:pic>
      <p:sp>
        <p:nvSpPr>
          <p:cNvPr id="15" name="TextBox 14">
            <a:extLst>
              <a:ext uri="{FF2B5EF4-FFF2-40B4-BE49-F238E27FC236}">
                <a16:creationId xmlns:a16="http://schemas.microsoft.com/office/drawing/2014/main" id="{5150D299-AAE2-1054-3C03-EF1E7A5AF9D5}"/>
              </a:ext>
            </a:extLst>
          </p:cNvPr>
          <p:cNvSpPr txBox="1"/>
          <p:nvPr/>
        </p:nvSpPr>
        <p:spPr>
          <a:xfrm>
            <a:off x="8262257" y="5973122"/>
            <a:ext cx="3657600" cy="369332"/>
          </a:xfrm>
          <a:prstGeom prst="rect">
            <a:avLst/>
          </a:prstGeom>
          <a:noFill/>
        </p:spPr>
        <p:txBody>
          <a:bodyPr wrap="square">
            <a:spAutoFit/>
          </a:bodyPr>
          <a:lstStyle/>
          <a:p>
            <a:pPr>
              <a:buNone/>
            </a:pPr>
            <a:r>
              <a:rPr lang="en-GB"/>
              <a:t>F1igure 6: (One Education, n.d.)</a:t>
            </a:r>
          </a:p>
        </p:txBody>
      </p:sp>
      <p:pic>
        <p:nvPicPr>
          <p:cNvPr id="10" name="Audio 9">
            <a:hlinkClick r:id="" action="ppaction://media"/>
            <a:extLst>
              <a:ext uri="{FF2B5EF4-FFF2-40B4-BE49-F238E27FC236}">
                <a16:creationId xmlns:a16="http://schemas.microsoft.com/office/drawing/2014/main" id="{A3FA3CB3-74EA-8AD4-6BA8-9F5A1F0BF99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5372825"/>
      </p:ext>
    </p:extLst>
  </p:cSld>
  <p:clrMapOvr>
    <a:masterClrMapping/>
  </p:clrMapOvr>
  <mc:AlternateContent xmlns:mc="http://schemas.openxmlformats.org/markup-compatibility/2006" xmlns:p14="http://schemas.microsoft.com/office/powerpoint/2010/main">
    <mc:Choice Requires="p14">
      <p:transition spd="slow" p14:dur="2000" advTm="53911"/>
    </mc:Choice>
    <mc:Fallback xmlns="">
      <p:transition spd="slow" advTm="53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AB9B8B4-6AA0-6EC2-5180-35BA3CFC2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67A88C-84DF-EE45-59EE-956765DC4D57}"/>
              </a:ext>
            </a:extLst>
          </p:cNvPr>
          <p:cNvSpPr>
            <a:spLocks noGrp="1"/>
          </p:cNvSpPr>
          <p:nvPr>
            <p:ph type="title"/>
          </p:nvPr>
        </p:nvSpPr>
        <p:spPr>
          <a:xfrm>
            <a:off x="4700147" y="174172"/>
            <a:ext cx="6784715" cy="881742"/>
          </a:xfrm>
        </p:spPr>
        <p:txBody>
          <a:bodyPr vert="horz" lIns="91440" tIns="45720" rIns="91440" bIns="45720" rtlCol="0" anchor="t">
            <a:normAutofit/>
          </a:bodyPr>
          <a:lstStyle/>
          <a:p>
            <a:r>
              <a:rPr lang="en-US" b="1" kern="1200">
                <a:solidFill>
                  <a:schemeClr val="tx1"/>
                </a:solidFill>
                <a:latin typeface="+mj-lt"/>
                <a:ea typeface="+mj-ea"/>
                <a:cs typeface="+mj-cs"/>
              </a:rPr>
              <a:t> Theory and Policy</a:t>
            </a:r>
          </a:p>
        </p:txBody>
      </p:sp>
      <p:pic>
        <p:nvPicPr>
          <p:cNvPr id="6" name="Picture 5" descr="Desk with productivity items">
            <a:extLst>
              <a:ext uri="{FF2B5EF4-FFF2-40B4-BE49-F238E27FC236}">
                <a16:creationId xmlns:a16="http://schemas.microsoft.com/office/drawing/2014/main" id="{8A8DAADC-D514-B3A6-B8C7-5325742C7ED0}"/>
              </a:ext>
            </a:extLst>
          </p:cNvPr>
          <p:cNvPicPr>
            <a:picLocks noChangeAspect="1"/>
          </p:cNvPicPr>
          <p:nvPr/>
        </p:nvPicPr>
        <p:blipFill>
          <a:blip r:embed="rId4"/>
          <a:srcRect l="6447" r="2" b="2"/>
          <a:stretch>
            <a:fillRect/>
          </a:stretch>
        </p:blipFill>
        <p:spPr>
          <a:xfrm>
            <a:off x="0" y="1426668"/>
            <a:ext cx="4700147" cy="3384817"/>
          </a:xfrm>
          <a:prstGeom prst="rect">
            <a:avLst/>
          </a:prstGeom>
        </p:spPr>
      </p:pic>
      <p:sp>
        <p:nvSpPr>
          <p:cNvPr id="4" name="TextBox 3">
            <a:extLst>
              <a:ext uri="{FF2B5EF4-FFF2-40B4-BE49-F238E27FC236}">
                <a16:creationId xmlns:a16="http://schemas.microsoft.com/office/drawing/2014/main" id="{C32574EC-79BC-6454-F112-F0BF61DCA740}"/>
              </a:ext>
            </a:extLst>
          </p:cNvPr>
          <p:cNvSpPr txBox="1"/>
          <p:nvPr/>
        </p:nvSpPr>
        <p:spPr>
          <a:xfrm>
            <a:off x="4700147" y="676002"/>
            <a:ext cx="7491853" cy="6181997"/>
          </a:xfrm>
          <a:prstGeom prst="rect">
            <a:avLst/>
          </a:prstGeom>
        </p:spPr>
        <p:txBody>
          <a:bodyPr vert="horz" lIns="91440" tIns="45720" rIns="91440" bIns="45720" rtlCol="0">
            <a:normAutofit fontScale="70000" lnSpcReduction="20000"/>
          </a:bodyPr>
          <a:lstStyle/>
          <a:p>
            <a:pPr>
              <a:lnSpc>
                <a:spcPct val="150000"/>
              </a:lnSpc>
              <a:spcAft>
                <a:spcPts val="600"/>
              </a:spcAft>
            </a:pPr>
            <a:endParaRPr lang="en-US" sz="1400">
              <a:latin typeface="Arial" panose="020B0604020202020204" pitchFamily="34" charset="0"/>
              <a:cs typeface="Arial" panose="020B0604020202020204" pitchFamily="34" charset="0"/>
            </a:endParaRPr>
          </a:p>
          <a:p>
            <a:pPr marL="285750" indent="-285750">
              <a:lnSpc>
                <a:spcPct val="170000"/>
              </a:lnSpc>
              <a:spcAft>
                <a:spcPts val="600"/>
              </a:spcAft>
              <a:buFont typeface="Wingdings" panose="05000000000000000000" pitchFamily="2" charset="2"/>
              <a:buChar char="Ø"/>
            </a:pPr>
            <a:r>
              <a:rPr lang="en-US" sz="2600">
                <a:latin typeface="Arial" panose="020B0604020202020204" pitchFamily="34" charset="0"/>
                <a:cs typeface="Arial" panose="020B0604020202020204" pitchFamily="34" charset="0"/>
              </a:rPr>
              <a:t>Overall, there is strong alignment between contemporary theories of ageing and UK policy frameworks. Both promote independence, wellbeing, and participation in later life. </a:t>
            </a:r>
          </a:p>
          <a:p>
            <a:pPr marL="285750" indent="-285750">
              <a:lnSpc>
                <a:spcPct val="170000"/>
              </a:lnSpc>
              <a:spcAft>
                <a:spcPts val="600"/>
              </a:spcAft>
              <a:buFont typeface="Wingdings" panose="05000000000000000000" pitchFamily="2" charset="2"/>
              <a:buChar char="Ø"/>
            </a:pPr>
            <a:endParaRPr lang="en-US" sz="2600">
              <a:latin typeface="Arial" panose="020B0604020202020204" pitchFamily="34" charset="0"/>
              <a:cs typeface="Arial" panose="020B0604020202020204" pitchFamily="34" charset="0"/>
            </a:endParaRPr>
          </a:p>
          <a:p>
            <a:pPr marL="285750" indent="-285750">
              <a:lnSpc>
                <a:spcPct val="170000"/>
              </a:lnSpc>
              <a:spcAft>
                <a:spcPts val="600"/>
              </a:spcAft>
              <a:buFont typeface="Wingdings" panose="05000000000000000000" pitchFamily="2" charset="2"/>
              <a:buChar char="Ø"/>
            </a:pPr>
            <a:r>
              <a:rPr lang="en-US" sz="2600">
                <a:latin typeface="Arial" panose="020B0604020202020204" pitchFamily="34" charset="0"/>
                <a:cs typeface="Arial" panose="020B0604020202020204" pitchFamily="34" charset="0"/>
              </a:rPr>
              <a:t>However, the effectiveness of these approaches is limited by practical challenges, including underfunding, regional variation in services, and rising demand linked to population ageing (ONS, 2023).</a:t>
            </a:r>
          </a:p>
          <a:p>
            <a:pPr marL="285750" indent="-285750">
              <a:lnSpc>
                <a:spcPct val="170000"/>
              </a:lnSpc>
              <a:spcAft>
                <a:spcPts val="600"/>
              </a:spcAft>
              <a:buFont typeface="Wingdings" panose="05000000000000000000" pitchFamily="2" charset="2"/>
              <a:buChar char="Ø"/>
            </a:pPr>
            <a:endParaRPr lang="en-US" sz="2600">
              <a:latin typeface="Arial" panose="020B0604020202020204" pitchFamily="34" charset="0"/>
              <a:cs typeface="Arial" panose="020B0604020202020204" pitchFamily="34" charset="0"/>
            </a:endParaRPr>
          </a:p>
          <a:p>
            <a:pPr marL="285750" indent="-285750">
              <a:lnSpc>
                <a:spcPct val="170000"/>
              </a:lnSpc>
              <a:spcAft>
                <a:spcPts val="600"/>
              </a:spcAft>
              <a:buFont typeface="Wingdings" panose="05000000000000000000" pitchFamily="2" charset="2"/>
              <a:buChar char="Ø"/>
            </a:pPr>
            <a:r>
              <a:rPr lang="en-US" sz="2600">
                <a:latin typeface="Arial" panose="020B0604020202020204" pitchFamily="34" charset="0"/>
                <a:cs typeface="Arial" panose="020B0604020202020204" pitchFamily="34" charset="0"/>
              </a:rPr>
              <a:t>This highlights the importance of not only developing progressive policy informed by theory, but also ensuring adequate resources and workforce capacity to translate these principles into meaningful outcomes for older people.</a:t>
            </a:r>
          </a:p>
        </p:txBody>
      </p:sp>
      <p:pic>
        <p:nvPicPr>
          <p:cNvPr id="11" name="Audio 10">
            <a:hlinkClick r:id="" action="ppaction://media"/>
            <a:extLst>
              <a:ext uri="{FF2B5EF4-FFF2-40B4-BE49-F238E27FC236}">
                <a16:creationId xmlns:a16="http://schemas.microsoft.com/office/drawing/2014/main" id="{D713B748-4DE7-16B5-D68A-DD289C39884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1315411"/>
      </p:ext>
    </p:extLst>
  </p:cSld>
  <p:clrMapOvr>
    <a:masterClrMapping/>
  </p:clrMapOvr>
  <mc:AlternateContent xmlns:mc="http://schemas.openxmlformats.org/markup-compatibility/2006" xmlns:p14="http://schemas.microsoft.com/office/powerpoint/2010/main">
    <mc:Choice Requires="p14">
      <p:transition spd="slow" p14:dur="2000" advTm="51668"/>
    </mc:Choice>
    <mc:Fallback xmlns="">
      <p:transition spd="slow" advTm="51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CBC59-DF17-971A-8970-F98507E0857C}"/>
              </a:ext>
            </a:extLst>
          </p:cNvPr>
          <p:cNvSpPr>
            <a:spLocks noGrp="1"/>
          </p:cNvSpPr>
          <p:nvPr>
            <p:ph type="title"/>
          </p:nvPr>
        </p:nvSpPr>
        <p:spPr>
          <a:xfrm>
            <a:off x="130629" y="185057"/>
            <a:ext cx="7141027" cy="1132114"/>
          </a:xfrm>
        </p:spPr>
        <p:txBody>
          <a:bodyPr vert="horz" lIns="91440" tIns="45720" rIns="91440" bIns="45720" rtlCol="0" anchor="b">
            <a:normAutofit fontScale="90000"/>
          </a:bodyPr>
          <a:lstStyle/>
          <a:p>
            <a:pPr>
              <a:lnSpc>
                <a:spcPct val="150000"/>
              </a:lnSpc>
            </a:pPr>
            <a:br>
              <a:rPr lang="en-US" sz="3300" b="1" kern="1200">
                <a:solidFill>
                  <a:schemeClr val="tx1"/>
                </a:solidFill>
                <a:latin typeface="Arial" panose="020B0604020202020204" pitchFamily="34" charset="0"/>
                <a:cs typeface="Arial" panose="020B0604020202020204" pitchFamily="34" charset="0"/>
              </a:rPr>
            </a:br>
            <a:br>
              <a:rPr lang="en-US" sz="3300" b="1" kern="1200">
                <a:solidFill>
                  <a:schemeClr val="tx1"/>
                </a:solidFill>
                <a:latin typeface="Arial" panose="020B0604020202020204" pitchFamily="34" charset="0"/>
                <a:cs typeface="Arial" panose="020B0604020202020204" pitchFamily="34" charset="0"/>
              </a:rPr>
            </a:br>
            <a:br>
              <a:rPr lang="en-US" sz="3300" b="1" kern="1200">
                <a:solidFill>
                  <a:schemeClr val="tx1"/>
                </a:solidFill>
                <a:latin typeface="Arial" panose="020B0604020202020204" pitchFamily="34" charset="0"/>
                <a:cs typeface="Arial" panose="020B0604020202020204" pitchFamily="34" charset="0"/>
              </a:rPr>
            </a:br>
            <a:r>
              <a:rPr lang="en-US" sz="3300" b="1" kern="1200">
                <a:solidFill>
                  <a:srgbClr val="FF3300"/>
                </a:solidFill>
                <a:latin typeface="Arial" panose="020B0604020202020204" pitchFamily="34" charset="0"/>
                <a:cs typeface="Arial" panose="020B0604020202020204" pitchFamily="34" charset="0"/>
              </a:rPr>
              <a:t>Technological Innovations in Elderly Care</a:t>
            </a:r>
          </a:p>
        </p:txBody>
      </p:sp>
      <p:sp>
        <p:nvSpPr>
          <p:cNvPr id="5" name="TextBox 4">
            <a:extLst>
              <a:ext uri="{FF2B5EF4-FFF2-40B4-BE49-F238E27FC236}">
                <a16:creationId xmlns:a16="http://schemas.microsoft.com/office/drawing/2014/main" id="{2D825D79-5807-36AE-FD2F-C8E3B9792ABA}"/>
              </a:ext>
            </a:extLst>
          </p:cNvPr>
          <p:cNvSpPr txBox="1"/>
          <p:nvPr/>
        </p:nvSpPr>
        <p:spPr>
          <a:xfrm>
            <a:off x="-2" y="1480457"/>
            <a:ext cx="7848601" cy="5377543"/>
          </a:xfrm>
          <a:prstGeom prst="rect">
            <a:avLst/>
          </a:prstGeom>
        </p:spPr>
        <p:txBody>
          <a:bodyPr vert="horz" lIns="91440" tIns="45720" rIns="91440" bIns="45720" rtlCol="0">
            <a:normAutofit/>
          </a:bodyPr>
          <a:lstStyle/>
          <a:p>
            <a:pPr marL="285750" indent="-285750">
              <a:lnSpc>
                <a:spcPct val="160000"/>
              </a:lnSpc>
              <a:spcAft>
                <a:spcPts val="600"/>
              </a:spcAft>
              <a:buFont typeface="Wingdings" panose="05000000000000000000" pitchFamily="2" charset="2"/>
              <a:buChar char="Ø"/>
            </a:pPr>
            <a:r>
              <a:rPr lang="en-US" sz="1600" b="1">
                <a:solidFill>
                  <a:srgbClr val="FFC000"/>
                </a:solidFill>
                <a:latin typeface="Arial" panose="020B0604020202020204" pitchFamily="34" charset="0"/>
                <a:cs typeface="Arial" panose="020B0604020202020204" pitchFamily="34" charset="0"/>
              </a:rPr>
              <a:t>Technological innovation </a:t>
            </a:r>
            <a:r>
              <a:rPr lang="en-US" sz="1600">
                <a:latin typeface="Arial" panose="020B0604020202020204" pitchFamily="34" charset="0"/>
                <a:cs typeface="Arial" panose="020B0604020202020204" pitchFamily="34" charset="0"/>
              </a:rPr>
              <a:t>plays an increasingly important role in supporting older people’s care and independence. Common examples include telecare systems such as fall detectors and emergency alarms, remote health monitoring for long-term conditions, and assistive technologies designed to support people with dementia. More advanced developments include robotics used to assist with daily tasks and social interaction (Zsiga et al., 2018).</a:t>
            </a:r>
          </a:p>
          <a:p>
            <a:pPr marL="57150" indent="-285750">
              <a:lnSpc>
                <a:spcPct val="160000"/>
              </a:lnSpc>
              <a:spcAft>
                <a:spcPts val="600"/>
              </a:spcAft>
              <a:buFont typeface="Wingdings" panose="05000000000000000000" pitchFamily="2" charset="2"/>
              <a:buChar char="Ø"/>
            </a:pPr>
            <a:endParaRPr lang="en-US" sz="1600">
              <a:latin typeface="Arial" panose="020B0604020202020204" pitchFamily="34" charset="0"/>
              <a:cs typeface="Arial" panose="020B0604020202020204" pitchFamily="34" charset="0"/>
            </a:endParaRPr>
          </a:p>
          <a:p>
            <a:pPr marL="285750" indent="-285750">
              <a:lnSpc>
                <a:spcPct val="160000"/>
              </a:lnSpc>
              <a:spcAft>
                <a:spcPts val="600"/>
              </a:spcAft>
              <a:buFont typeface="Wingdings" panose="05000000000000000000" pitchFamily="2" charset="2"/>
              <a:buChar char="Ø"/>
            </a:pPr>
            <a:r>
              <a:rPr lang="en-US" sz="1600">
                <a:latin typeface="Arial" panose="020B0604020202020204" pitchFamily="34" charset="0"/>
                <a:cs typeface="Arial" panose="020B0604020202020204" pitchFamily="34" charset="0"/>
              </a:rPr>
              <a:t>From a </a:t>
            </a:r>
            <a:r>
              <a:rPr lang="en-US" sz="1600" b="1">
                <a:solidFill>
                  <a:srgbClr val="FFC000"/>
                </a:solidFill>
                <a:latin typeface="Arial" panose="020B0604020202020204" pitchFamily="34" charset="0"/>
                <a:cs typeface="Arial" panose="020B0604020202020204" pitchFamily="34" charset="0"/>
              </a:rPr>
              <a:t>theoretical perspective</a:t>
            </a:r>
            <a:r>
              <a:rPr lang="en-US" sz="1600">
                <a:latin typeface="Arial" panose="020B0604020202020204" pitchFamily="34" charset="0"/>
                <a:cs typeface="Arial" panose="020B0604020202020204" pitchFamily="34" charset="0"/>
              </a:rPr>
              <a:t>, these technologies support Activity and Continuity theories by enabling older people to remain independent and maintain familiar routines within their own homes. Policy frameworks such as the NHS Long Term Plan also promote digital solutions as a way of reducing hospital admissions and supporting ageing populations (NHS England, 2019).</a:t>
            </a:r>
          </a:p>
          <a:p>
            <a:pPr indent="-228600">
              <a:lnSpc>
                <a:spcPct val="150000"/>
              </a:lnSpc>
              <a:spcAft>
                <a:spcPts val="600"/>
              </a:spcAft>
              <a:buFont typeface="Arial" panose="020B0604020202020204" pitchFamily="34" charset="0"/>
              <a:buChar char="•"/>
            </a:pPr>
            <a:endParaRPr lang="en-US" sz="1200">
              <a:latin typeface="Arial" panose="020B0604020202020204" pitchFamily="34" charset="0"/>
              <a:cs typeface="Arial" panose="020B0604020202020204" pitchFamily="34" charset="0"/>
            </a:endParaRPr>
          </a:p>
          <a:p>
            <a:pPr indent="-228600">
              <a:lnSpc>
                <a:spcPct val="150000"/>
              </a:lnSpc>
              <a:spcAft>
                <a:spcPts val="600"/>
              </a:spcAft>
              <a:buFont typeface="Arial" panose="020B0604020202020204" pitchFamily="34" charset="0"/>
              <a:buChar char="•"/>
            </a:pPr>
            <a:endParaRPr lang="en-US" sz="1200">
              <a:latin typeface="Arial" panose="020B0604020202020204" pitchFamily="34" charset="0"/>
              <a:cs typeface="Arial" panose="020B0604020202020204" pitchFamily="34" charset="0"/>
            </a:endParaRPr>
          </a:p>
          <a:p>
            <a:pPr indent="-228600">
              <a:lnSpc>
                <a:spcPct val="110000"/>
              </a:lnSpc>
              <a:spcAft>
                <a:spcPts val="600"/>
              </a:spcAft>
              <a:buFont typeface="Arial" panose="020B0604020202020204" pitchFamily="34" charset="0"/>
              <a:buChar char="•"/>
            </a:pPr>
            <a:endParaRPr lang="en-US" sz="900"/>
          </a:p>
        </p:txBody>
      </p:sp>
      <p:pic>
        <p:nvPicPr>
          <p:cNvPr id="7" name="Picture 6" descr="Phoroptor">
            <a:extLst>
              <a:ext uri="{FF2B5EF4-FFF2-40B4-BE49-F238E27FC236}">
                <a16:creationId xmlns:a16="http://schemas.microsoft.com/office/drawing/2014/main" id="{2CE5D393-924D-4DD0-17E7-BA795DE00E2A}"/>
              </a:ext>
            </a:extLst>
          </p:cNvPr>
          <p:cNvPicPr>
            <a:picLocks noChangeAspect="1"/>
          </p:cNvPicPr>
          <p:nvPr/>
        </p:nvPicPr>
        <p:blipFill>
          <a:blip r:embed="rId4"/>
          <a:srcRect l="26808" r="781" b="-1"/>
          <a:stretch>
            <a:fillRect/>
          </a:stretch>
        </p:blipFill>
        <p:spPr>
          <a:xfrm>
            <a:off x="7848600" y="10"/>
            <a:ext cx="4343400" cy="6857990"/>
          </a:xfrm>
          <a:prstGeom prst="rect">
            <a:avLst/>
          </a:prstGeom>
        </p:spPr>
      </p:pic>
      <p:pic>
        <p:nvPicPr>
          <p:cNvPr id="11" name="Audio 10">
            <a:hlinkClick r:id="" action="ppaction://media"/>
            <a:extLst>
              <a:ext uri="{FF2B5EF4-FFF2-40B4-BE49-F238E27FC236}">
                <a16:creationId xmlns:a16="http://schemas.microsoft.com/office/drawing/2014/main" id="{CD20D3EE-034D-FBD7-D469-F80EAAEEF3E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67205859"/>
      </p:ext>
    </p:extLst>
  </p:cSld>
  <p:clrMapOvr>
    <a:masterClrMapping/>
  </p:clrMapOvr>
  <mc:AlternateContent xmlns:mc="http://schemas.openxmlformats.org/markup-compatibility/2006" xmlns:p14="http://schemas.microsoft.com/office/powerpoint/2010/main">
    <mc:Choice Requires="p14">
      <p:transition spd="slow" p14:dur="2000" advTm="66325"/>
    </mc:Choice>
    <mc:Fallback xmlns="">
      <p:transition spd="slow" advTm="66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3D3F1-456B-D1F9-F534-E86061BF8D48}"/>
              </a:ext>
            </a:extLst>
          </p:cNvPr>
          <p:cNvSpPr>
            <a:spLocks noGrp="1"/>
          </p:cNvSpPr>
          <p:nvPr>
            <p:ph type="title"/>
          </p:nvPr>
        </p:nvSpPr>
        <p:spPr>
          <a:xfrm>
            <a:off x="250371" y="195944"/>
            <a:ext cx="7696200" cy="631370"/>
          </a:xfrm>
        </p:spPr>
        <p:txBody>
          <a:bodyPr>
            <a:noAutofit/>
          </a:bodyPr>
          <a:lstStyle/>
          <a:p>
            <a:pPr>
              <a:lnSpc>
                <a:spcPct val="150000"/>
              </a:lnSpc>
            </a:pPr>
            <a:r>
              <a:rPr lang="en-GB" sz="2400">
                <a:solidFill>
                  <a:srgbClr val="33CCFF"/>
                </a:solidFill>
                <a:latin typeface="Arial" panose="020B0604020202020204" pitchFamily="34" charset="0"/>
                <a:cs typeface="Arial" panose="020B0604020202020204" pitchFamily="34" charset="0"/>
              </a:rPr>
              <a:t>Critical Evaluation of Technology in Practice</a:t>
            </a:r>
          </a:p>
        </p:txBody>
      </p:sp>
      <p:sp>
        <p:nvSpPr>
          <p:cNvPr id="4" name="TextBox 3">
            <a:extLst>
              <a:ext uri="{FF2B5EF4-FFF2-40B4-BE49-F238E27FC236}">
                <a16:creationId xmlns:a16="http://schemas.microsoft.com/office/drawing/2014/main" id="{9F137CE0-0137-C951-B557-FA9A3B74F4EB}"/>
              </a:ext>
            </a:extLst>
          </p:cNvPr>
          <p:cNvSpPr txBox="1"/>
          <p:nvPr/>
        </p:nvSpPr>
        <p:spPr>
          <a:xfrm>
            <a:off x="-43543" y="1206034"/>
            <a:ext cx="12072257" cy="4651979"/>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2000">
                <a:latin typeface="Arial" panose="020B0604020202020204" pitchFamily="34" charset="0"/>
                <a:cs typeface="Arial" panose="020B0604020202020204" pitchFamily="34" charset="0"/>
              </a:rPr>
              <a:t>While technological innovations offer clear benefits, their effectiveness in practice is mixed. Telecare and remote monitoring can improve safety, support early intervention, and reduce reliance on institutional care. These benefits align with the Care Act 2014’s emphasis on wellbeing and prevention.</a:t>
            </a:r>
          </a:p>
          <a:p>
            <a:pPr marL="342900" indent="-342900">
              <a:lnSpc>
                <a:spcPct val="150000"/>
              </a:lnSpc>
              <a:buFont typeface="Wingdings" panose="05000000000000000000" pitchFamily="2" charset="2"/>
              <a:buChar char="Ø"/>
            </a:pPr>
            <a:endParaRPr lang="en-GB" sz="20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GB" sz="2000">
                <a:latin typeface="Arial" panose="020B0604020202020204" pitchFamily="34" charset="0"/>
                <a:cs typeface="Arial" panose="020B0604020202020204" pitchFamily="34" charset="0"/>
              </a:rPr>
              <a:t>However, significant limitations remain. Digital exclusion is a major concern, particularly for older people with limited digital literacy, sensory impairments, or financial constraints (Age UK, 2022). </a:t>
            </a:r>
          </a:p>
          <a:p>
            <a:pPr marL="342900" indent="-342900">
              <a:lnSpc>
                <a:spcPct val="150000"/>
              </a:lnSpc>
              <a:buFont typeface="Wingdings" panose="05000000000000000000" pitchFamily="2" charset="2"/>
              <a:buChar char="Ø"/>
            </a:pPr>
            <a:endParaRPr lang="en-GB" sz="20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GB" sz="2000">
                <a:latin typeface="Arial" panose="020B0604020202020204" pitchFamily="34" charset="0"/>
                <a:cs typeface="Arial" panose="020B0604020202020204" pitchFamily="34" charset="0"/>
              </a:rPr>
              <a:t>There are also ethical issues surrounding data privacy and the potential reduction in human contact, which may increase loneliness rather than reduce it. This highlights the need for technology to complement, rather than replace, person-centred care.</a:t>
            </a:r>
          </a:p>
        </p:txBody>
      </p:sp>
      <p:pic>
        <p:nvPicPr>
          <p:cNvPr id="10" name="Audio 9">
            <a:hlinkClick r:id="" action="ppaction://media"/>
            <a:extLst>
              <a:ext uri="{FF2B5EF4-FFF2-40B4-BE49-F238E27FC236}">
                <a16:creationId xmlns:a16="http://schemas.microsoft.com/office/drawing/2014/main" id="{0DEC28AB-B40D-4F26-764D-0AA2B7F4F1E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9851434"/>
      </p:ext>
    </p:extLst>
  </p:cSld>
  <p:clrMapOvr>
    <a:masterClrMapping/>
  </p:clrMapOvr>
  <mc:AlternateContent xmlns:mc="http://schemas.openxmlformats.org/markup-compatibility/2006" xmlns:p14="http://schemas.microsoft.com/office/powerpoint/2010/main">
    <mc:Choice Requires="p14">
      <p:transition spd="slow" p14:dur="2000" advTm="59789"/>
    </mc:Choice>
    <mc:Fallback xmlns="">
      <p:transition spd="slow" advTm="59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9D041-07A6-D96A-1BFA-42FB6C5651C5}"/>
              </a:ext>
            </a:extLst>
          </p:cNvPr>
          <p:cNvSpPr>
            <a:spLocks noGrp="1"/>
          </p:cNvSpPr>
          <p:nvPr>
            <p:ph type="title"/>
          </p:nvPr>
        </p:nvSpPr>
        <p:spPr>
          <a:xfrm>
            <a:off x="87085" y="0"/>
            <a:ext cx="3624943" cy="685799"/>
          </a:xfrm>
        </p:spPr>
        <p:txBody>
          <a:bodyPr>
            <a:noAutofit/>
          </a:bodyPr>
          <a:lstStyle/>
          <a:p>
            <a:pPr>
              <a:lnSpc>
                <a:spcPct val="150000"/>
              </a:lnSpc>
            </a:pPr>
            <a:r>
              <a:rPr lang="en-GB" sz="3200" b="1">
                <a:solidFill>
                  <a:srgbClr val="C00000"/>
                </a:solidFill>
                <a:latin typeface="Arial" panose="020B0604020202020204" pitchFamily="34" charset="0"/>
                <a:cs typeface="Arial" panose="020B0604020202020204" pitchFamily="34" charset="0"/>
              </a:rPr>
              <a:t>Case Study 1:</a:t>
            </a:r>
          </a:p>
        </p:txBody>
      </p:sp>
      <p:sp>
        <p:nvSpPr>
          <p:cNvPr id="5" name="TextBox 4">
            <a:extLst>
              <a:ext uri="{FF2B5EF4-FFF2-40B4-BE49-F238E27FC236}">
                <a16:creationId xmlns:a16="http://schemas.microsoft.com/office/drawing/2014/main" id="{65600734-32F6-97C4-F876-C29C9FC635DB}"/>
              </a:ext>
            </a:extLst>
          </p:cNvPr>
          <p:cNvSpPr txBox="1"/>
          <p:nvPr/>
        </p:nvSpPr>
        <p:spPr>
          <a:xfrm>
            <a:off x="87085" y="685799"/>
            <a:ext cx="11811002" cy="6036974"/>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US" sz="2000">
                <a:solidFill>
                  <a:srgbClr val="FF0066"/>
                </a:solidFill>
                <a:latin typeface="Arial" panose="020B0604020202020204" pitchFamily="34" charset="0"/>
                <a:cs typeface="Arial" panose="020B0604020202020204" pitchFamily="34" charset="0"/>
              </a:rPr>
              <a:t>Mr. Ahmed </a:t>
            </a:r>
            <a:r>
              <a:rPr lang="en-US" sz="2000">
                <a:latin typeface="Arial" panose="020B0604020202020204" pitchFamily="34" charset="0"/>
                <a:cs typeface="Arial" panose="020B0604020202020204" pitchFamily="34" charset="0"/>
              </a:rPr>
              <a:t>is a 78-year-old widower living alone recovering from a stroke. After hospital discharge, who is at risk of falls, functional decline and social isolation. Rather than implementing long-term care immediately, a multidisciplinary approach is used. This includes physiotherapy to rebuild strength and balance, occupational therapy to adapt the home environment, and referral to a community walking group.</a:t>
            </a:r>
          </a:p>
          <a:p>
            <a:pPr marL="342900" indent="-342900">
              <a:lnSpc>
                <a:spcPct val="150000"/>
              </a:lnSpc>
              <a:buFont typeface="Wingdings" panose="05000000000000000000" pitchFamily="2" charset="2"/>
              <a:buChar char="Ø"/>
            </a:pPr>
            <a:endParaRPr lang="en-US" sz="20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US" sz="2000">
                <a:solidFill>
                  <a:srgbClr val="00B050"/>
                </a:solidFill>
                <a:latin typeface="Arial" panose="020B0604020202020204" pitchFamily="34" charset="0"/>
                <a:cs typeface="Arial" panose="020B0604020202020204" pitchFamily="34" charset="0"/>
              </a:rPr>
              <a:t>The intervention reflects Activity Theory, </a:t>
            </a:r>
            <a:r>
              <a:rPr lang="en-US" sz="2000">
                <a:latin typeface="Arial" panose="020B0604020202020204" pitchFamily="34" charset="0"/>
                <a:cs typeface="Arial" panose="020B0604020202020204" pitchFamily="34" charset="0"/>
              </a:rPr>
              <a:t>proposed by (Havighurst in 1961), which suggests that continued engagement in meaningful physical and social activities enhances wellbeing in older age. By restoring capability instead of encouraging dependency, this approach aligns with strengths-based practice. Furthermore, it reflects the Care Act 2014, which places a statutory duty on local authorities to promote wellbeing, independence (Department of Health and Social Care(DHSC), 2014) and prevention. Overall, the case demonstrates how early intervention can delay long-term care needs while improving quality of life.</a:t>
            </a:r>
          </a:p>
        </p:txBody>
      </p:sp>
      <p:pic>
        <p:nvPicPr>
          <p:cNvPr id="10" name="Audio 9">
            <a:hlinkClick r:id="" action="ppaction://media"/>
            <a:extLst>
              <a:ext uri="{FF2B5EF4-FFF2-40B4-BE49-F238E27FC236}">
                <a16:creationId xmlns:a16="http://schemas.microsoft.com/office/drawing/2014/main" id="{ADE17E77-FCDE-BA5D-FDC6-37230265807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1466818"/>
      </p:ext>
    </p:extLst>
  </p:cSld>
  <p:clrMapOvr>
    <a:masterClrMapping/>
  </p:clrMapOvr>
  <mc:AlternateContent xmlns:mc="http://schemas.openxmlformats.org/markup-compatibility/2006" xmlns:p14="http://schemas.microsoft.com/office/powerpoint/2010/main">
    <mc:Choice Requires="p14">
      <p:transition spd="slow" p14:dur="2000" advTm="80411"/>
    </mc:Choice>
    <mc:Fallback xmlns="">
      <p:transition spd="slow" advTm="80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37E11-E251-ECF6-D20F-F8F783D911AF}"/>
              </a:ext>
            </a:extLst>
          </p:cNvPr>
          <p:cNvSpPr>
            <a:spLocks noGrp="1"/>
          </p:cNvSpPr>
          <p:nvPr>
            <p:ph type="title"/>
          </p:nvPr>
        </p:nvSpPr>
        <p:spPr>
          <a:xfrm>
            <a:off x="729343" y="1"/>
            <a:ext cx="2362200" cy="598713"/>
          </a:xfrm>
        </p:spPr>
        <p:txBody>
          <a:bodyPr>
            <a:normAutofit/>
          </a:bodyPr>
          <a:lstStyle/>
          <a:p>
            <a:pPr>
              <a:lnSpc>
                <a:spcPct val="150000"/>
              </a:lnSpc>
            </a:pPr>
            <a:r>
              <a:rPr lang="en-GB" sz="2400" b="1">
                <a:solidFill>
                  <a:srgbClr val="FF0000"/>
                </a:solidFill>
                <a:latin typeface="Arial" panose="020B0604020202020204" pitchFamily="34" charset="0"/>
                <a:cs typeface="Arial" panose="020B0604020202020204" pitchFamily="34" charset="0"/>
              </a:rPr>
              <a:t>Case Study </a:t>
            </a:r>
            <a:r>
              <a:rPr lang="en-GB" sz="2400" b="1">
                <a:solidFill>
                  <a:srgbClr val="FF3300"/>
                </a:solidFill>
                <a:latin typeface="Arial" panose="020B0604020202020204" pitchFamily="34" charset="0"/>
                <a:cs typeface="Arial" panose="020B0604020202020204" pitchFamily="34" charset="0"/>
              </a:rPr>
              <a:t>2:</a:t>
            </a:r>
          </a:p>
        </p:txBody>
      </p:sp>
      <p:sp>
        <p:nvSpPr>
          <p:cNvPr id="5" name="TextBox 4">
            <a:extLst>
              <a:ext uri="{FF2B5EF4-FFF2-40B4-BE49-F238E27FC236}">
                <a16:creationId xmlns:a16="http://schemas.microsoft.com/office/drawing/2014/main" id="{E18DD3FD-18B2-6144-D677-D040A9E70A0D}"/>
              </a:ext>
            </a:extLst>
          </p:cNvPr>
          <p:cNvSpPr txBox="1"/>
          <p:nvPr/>
        </p:nvSpPr>
        <p:spPr>
          <a:xfrm>
            <a:off x="0" y="446316"/>
            <a:ext cx="12114347" cy="6574840"/>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US" sz="2000">
                <a:solidFill>
                  <a:schemeClr val="accent1"/>
                </a:solidFill>
                <a:latin typeface="Arial" panose="020B0604020202020204" pitchFamily="34" charset="0"/>
                <a:cs typeface="Arial" panose="020B0604020202020204" pitchFamily="34" charset="0"/>
              </a:rPr>
              <a:t>Mrs Patel, </a:t>
            </a:r>
            <a:r>
              <a:rPr lang="en-US" sz="2000">
                <a:latin typeface="Arial" panose="020B0604020202020204" pitchFamily="34" charset="0"/>
                <a:cs typeface="Arial" panose="020B0604020202020204" pitchFamily="34" charset="0"/>
              </a:rPr>
              <a:t>82, lives independently with osteoarthritis and early-stage dementia. Reduced mobility has led to social isolation and increased risk of emotional decline. A person-centered assessment identified her preferences, resulting in digital inclusion support. </a:t>
            </a:r>
          </a:p>
          <a:p>
            <a:pPr marL="342900" indent="-342900">
              <a:lnSpc>
                <a:spcPct val="150000"/>
              </a:lnSpc>
              <a:buFont typeface="Wingdings" panose="05000000000000000000" pitchFamily="2" charset="2"/>
              <a:buChar char="Ø"/>
            </a:pPr>
            <a:endParaRPr lang="en-US" sz="20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US" sz="2000">
                <a:latin typeface="Arial" panose="020B0604020202020204" pitchFamily="34" charset="0"/>
                <a:cs typeface="Arial" panose="020B0604020202020204" pitchFamily="34" charset="0"/>
              </a:rPr>
              <a:t>In accordance with the </a:t>
            </a:r>
            <a:r>
              <a:rPr lang="en-US" sz="2000">
                <a:solidFill>
                  <a:schemeClr val="accent2"/>
                </a:solidFill>
                <a:latin typeface="Arial" panose="020B0604020202020204" pitchFamily="34" charset="0"/>
                <a:cs typeface="Arial" panose="020B0604020202020204" pitchFamily="34" charset="0"/>
              </a:rPr>
              <a:t>Mental Capacity Act 2005</a:t>
            </a:r>
            <a:r>
              <a:rPr lang="en-US" sz="2000">
                <a:latin typeface="Arial" panose="020B0604020202020204" pitchFamily="34" charset="0"/>
                <a:cs typeface="Arial" panose="020B0604020202020204" pitchFamily="34" charset="0"/>
              </a:rPr>
              <a:t>, capacity is presumed and autonomy upheld through least restrictive practice. Digital engagement enables sustained family contact and continued faith participation, enhancing wellbeing and reducing isolation. </a:t>
            </a:r>
          </a:p>
          <a:p>
            <a:pPr marL="342900" indent="-342900">
              <a:lnSpc>
                <a:spcPct val="150000"/>
              </a:lnSpc>
              <a:buFont typeface="Wingdings" panose="05000000000000000000" pitchFamily="2" charset="2"/>
              <a:buChar char="Ø"/>
            </a:pPr>
            <a:endParaRPr lang="en-US" sz="20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US" sz="2000">
                <a:latin typeface="Arial" panose="020B0604020202020204" pitchFamily="34" charset="0"/>
                <a:cs typeface="Arial" panose="020B0604020202020204" pitchFamily="34" charset="0"/>
              </a:rPr>
              <a:t>The intervention reflects </a:t>
            </a:r>
            <a:r>
              <a:rPr lang="en-US" sz="2000">
                <a:solidFill>
                  <a:srgbClr val="33CCFF"/>
                </a:solidFill>
                <a:latin typeface="Arial" panose="020B0604020202020204" pitchFamily="34" charset="0"/>
                <a:cs typeface="Arial" panose="020B0604020202020204" pitchFamily="34" charset="0"/>
              </a:rPr>
              <a:t>Continuity Theory, </a:t>
            </a:r>
            <a:r>
              <a:rPr lang="en-US" sz="2000">
                <a:latin typeface="Arial" panose="020B0604020202020204" pitchFamily="34" charset="0"/>
                <a:cs typeface="Arial" panose="020B0604020202020204" pitchFamily="34" charset="0"/>
              </a:rPr>
              <a:t>supporting the preservation of identity, roles, and routine despite cognitive change. Aligned with the </a:t>
            </a:r>
            <a:r>
              <a:rPr lang="en-US" sz="2000">
                <a:highlight>
                  <a:srgbClr val="FFCCFF"/>
                </a:highlight>
                <a:latin typeface="Arial" panose="020B0604020202020204" pitchFamily="34" charset="0"/>
                <a:cs typeface="Arial" panose="020B0604020202020204" pitchFamily="34" charset="0"/>
              </a:rPr>
              <a:t>Care Act 2014</a:t>
            </a:r>
            <a:r>
              <a:rPr lang="en-US" sz="2000">
                <a:latin typeface="Arial" panose="020B0604020202020204" pitchFamily="34" charset="0"/>
                <a:cs typeface="Arial" panose="020B0604020202020204" pitchFamily="34" charset="0"/>
              </a:rPr>
              <a:t>, this preventative approach promotes independence and reduces future service demand. </a:t>
            </a:r>
          </a:p>
          <a:p>
            <a:pPr>
              <a:lnSpc>
                <a:spcPct val="150000"/>
              </a:lnSpc>
            </a:pPr>
            <a:endParaRPr lang="en-US" sz="20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US" sz="2000">
                <a:solidFill>
                  <a:srgbClr val="FF3300"/>
                </a:solidFill>
                <a:latin typeface="Arial" panose="020B0604020202020204" pitchFamily="34" charset="0"/>
                <a:cs typeface="Arial" panose="020B0604020202020204" pitchFamily="34" charset="0"/>
              </a:rPr>
              <a:t>The Mental Health Act 2007 </a:t>
            </a:r>
            <a:r>
              <a:rPr lang="en-US" sz="2000">
                <a:latin typeface="Arial" panose="020B0604020202020204" pitchFamily="34" charset="0"/>
                <a:cs typeface="Arial" panose="020B0604020202020204" pitchFamily="34" charset="0"/>
              </a:rPr>
              <a:t>provides statutory safeguards should compulsory intervention become necessary.</a:t>
            </a:r>
          </a:p>
        </p:txBody>
      </p:sp>
      <p:pic>
        <p:nvPicPr>
          <p:cNvPr id="10" name="Audio 9">
            <a:hlinkClick r:id="" action="ppaction://media"/>
            <a:extLst>
              <a:ext uri="{FF2B5EF4-FFF2-40B4-BE49-F238E27FC236}">
                <a16:creationId xmlns:a16="http://schemas.microsoft.com/office/drawing/2014/main" id="{BDEF5EAD-7A29-7E87-B314-FAE62B91566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22083289"/>
      </p:ext>
    </p:extLst>
  </p:cSld>
  <p:clrMapOvr>
    <a:masterClrMapping/>
  </p:clrMapOvr>
  <mc:AlternateContent xmlns:mc="http://schemas.openxmlformats.org/markup-compatibility/2006" xmlns:p14="http://schemas.microsoft.com/office/powerpoint/2010/main">
    <mc:Choice Requires="p14">
      <p:transition spd="slow" p14:dur="2000" advTm="68208"/>
    </mc:Choice>
    <mc:Fallback xmlns="">
      <p:transition spd="slow" advTm="68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19BF-F036-1DEE-9FC4-DDA16F414821}"/>
              </a:ext>
            </a:extLst>
          </p:cNvPr>
          <p:cNvSpPr>
            <a:spLocks noGrp="1"/>
          </p:cNvSpPr>
          <p:nvPr>
            <p:ph type="title"/>
          </p:nvPr>
        </p:nvSpPr>
        <p:spPr>
          <a:xfrm>
            <a:off x="272143" y="446313"/>
            <a:ext cx="7010399" cy="609601"/>
          </a:xfrm>
        </p:spPr>
        <p:txBody>
          <a:bodyPr>
            <a:noAutofit/>
          </a:bodyPr>
          <a:lstStyle/>
          <a:p>
            <a:pPr>
              <a:lnSpc>
                <a:spcPct val="150000"/>
              </a:lnSpc>
            </a:pPr>
            <a:r>
              <a:rPr lang="en-GB" sz="2800" b="1">
                <a:solidFill>
                  <a:srgbClr val="FFCCFF"/>
                </a:solidFill>
                <a:latin typeface="Arial" panose="020B0604020202020204" pitchFamily="34" charset="0"/>
                <a:cs typeface="Arial" panose="020B0604020202020204" pitchFamily="34" charset="0"/>
              </a:rPr>
              <a:t>Recommendations for Improvement</a:t>
            </a:r>
          </a:p>
        </p:txBody>
      </p:sp>
      <p:sp>
        <p:nvSpPr>
          <p:cNvPr id="5" name="TextBox 4">
            <a:extLst>
              <a:ext uri="{FF2B5EF4-FFF2-40B4-BE49-F238E27FC236}">
                <a16:creationId xmlns:a16="http://schemas.microsoft.com/office/drawing/2014/main" id="{C5F1D105-4E12-9017-FDA3-41939C2E5301}"/>
              </a:ext>
            </a:extLst>
          </p:cNvPr>
          <p:cNvSpPr txBox="1"/>
          <p:nvPr/>
        </p:nvSpPr>
        <p:spPr>
          <a:xfrm>
            <a:off x="188103" y="1447801"/>
            <a:ext cx="11742639" cy="4455835"/>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GB" sz="2400">
                <a:highlight>
                  <a:srgbClr val="33CCFF"/>
                </a:highlight>
                <a:latin typeface="Arial" panose="020B0604020202020204" pitchFamily="34" charset="0"/>
                <a:cs typeface="Arial" panose="020B0604020202020204" pitchFamily="34" charset="0"/>
              </a:rPr>
              <a:t>Recommendations</a:t>
            </a:r>
            <a:r>
              <a:rPr lang="en-GB" sz="2400">
                <a:latin typeface="Arial" panose="020B0604020202020204" pitchFamily="34" charset="0"/>
                <a:cs typeface="Arial" panose="020B0604020202020204" pitchFamily="34" charset="0"/>
              </a:rPr>
              <a:t> include rebalancing funding towards preventative and community services, improving workforce pay and training, expanding age-friendly environments, and implementing national digital inclusion strategies (WHO, 2015; SCIE, 2022; Age UK, 2023). </a:t>
            </a:r>
          </a:p>
          <a:p>
            <a:pPr>
              <a:lnSpc>
                <a:spcPct val="150000"/>
              </a:lnSpc>
            </a:pPr>
            <a:endParaRPr lang="en-GB" sz="24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GB" sz="2400">
                <a:highlight>
                  <a:srgbClr val="FF0066"/>
                </a:highlight>
                <a:latin typeface="Arial" panose="020B0604020202020204" pitchFamily="34" charset="0"/>
                <a:cs typeface="Arial" panose="020B0604020202020204" pitchFamily="34" charset="0"/>
              </a:rPr>
              <a:t>These initiatives align </a:t>
            </a:r>
            <a:r>
              <a:rPr lang="en-GB" sz="2400">
                <a:latin typeface="Arial" panose="020B0604020202020204" pitchFamily="34" charset="0"/>
                <a:cs typeface="Arial" panose="020B0604020202020204" pitchFamily="34" charset="0"/>
              </a:rPr>
              <a:t>with Activity and Life Course theories and uphold the Care Act’s wellbeing duty (Department of Health and Social Care, 2014; Phillipson, 2013).</a:t>
            </a:r>
          </a:p>
        </p:txBody>
      </p:sp>
      <p:pic>
        <p:nvPicPr>
          <p:cNvPr id="10" name="Audio 9">
            <a:hlinkClick r:id="" action="ppaction://media"/>
            <a:extLst>
              <a:ext uri="{FF2B5EF4-FFF2-40B4-BE49-F238E27FC236}">
                <a16:creationId xmlns:a16="http://schemas.microsoft.com/office/drawing/2014/main" id="{51B7ED8C-D3B1-4313-6D4D-47E08FA689F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5241689"/>
      </p:ext>
    </p:extLst>
  </p:cSld>
  <p:clrMapOvr>
    <a:masterClrMapping/>
  </p:clrMapOvr>
  <mc:AlternateContent xmlns:mc="http://schemas.openxmlformats.org/markup-compatibility/2006" xmlns:p14="http://schemas.microsoft.com/office/powerpoint/2010/main">
    <mc:Choice Requires="p14">
      <p:transition spd="slow" p14:dur="2000" advTm="40268"/>
    </mc:Choice>
    <mc:Fallback xmlns="">
      <p:transition spd="slow" advTm="40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B1D3-DADD-7F3A-64E8-266C126CA03A}"/>
              </a:ext>
            </a:extLst>
          </p:cNvPr>
          <p:cNvSpPr>
            <a:spLocks noGrp="1"/>
          </p:cNvSpPr>
          <p:nvPr>
            <p:ph type="title"/>
          </p:nvPr>
        </p:nvSpPr>
        <p:spPr>
          <a:xfrm>
            <a:off x="239486" y="0"/>
            <a:ext cx="7652657" cy="816429"/>
          </a:xfrm>
        </p:spPr>
        <p:txBody>
          <a:bodyPr>
            <a:noAutofit/>
          </a:bodyPr>
          <a:lstStyle/>
          <a:p>
            <a:pPr>
              <a:lnSpc>
                <a:spcPct val="150000"/>
              </a:lnSpc>
            </a:pPr>
            <a:r>
              <a:rPr lang="en-GB" sz="2800" b="1">
                <a:solidFill>
                  <a:srgbClr val="336699"/>
                </a:solidFill>
                <a:latin typeface="Arial" panose="020B0604020202020204" pitchFamily="34" charset="0"/>
                <a:cs typeface="Arial" panose="020B0604020202020204" pitchFamily="34" charset="0"/>
              </a:rPr>
              <a:t>Critical Evaluation of Recommendations</a:t>
            </a:r>
          </a:p>
        </p:txBody>
      </p:sp>
      <p:sp>
        <p:nvSpPr>
          <p:cNvPr id="5" name="TextBox 4">
            <a:extLst>
              <a:ext uri="{FF2B5EF4-FFF2-40B4-BE49-F238E27FC236}">
                <a16:creationId xmlns:a16="http://schemas.microsoft.com/office/drawing/2014/main" id="{8F79F4FB-B7A4-9817-E3B6-781A7CC4B857}"/>
              </a:ext>
            </a:extLst>
          </p:cNvPr>
          <p:cNvSpPr txBox="1"/>
          <p:nvPr/>
        </p:nvSpPr>
        <p:spPr>
          <a:xfrm>
            <a:off x="326570" y="1088570"/>
            <a:ext cx="11865429" cy="3901837"/>
          </a:xfrm>
          <a:prstGeom prst="rect">
            <a:avLst/>
          </a:prstGeom>
          <a:noFill/>
        </p:spPr>
        <p:txBody>
          <a:bodyPr wrap="square">
            <a:spAutoFit/>
          </a:bodyPr>
          <a:lstStyle/>
          <a:p>
            <a:pPr marL="342900" indent="-342900">
              <a:lnSpc>
                <a:spcPct val="150000"/>
              </a:lnSpc>
              <a:buFont typeface="Wingdings" panose="05000000000000000000" pitchFamily="2" charset="2"/>
              <a:buChar char="Ø"/>
            </a:pPr>
            <a:r>
              <a:rPr lang="en-GB" sz="2400">
                <a:solidFill>
                  <a:schemeClr val="accent4">
                    <a:lumMod val="75000"/>
                  </a:schemeClr>
                </a:solidFill>
                <a:latin typeface="Arial" panose="020B0604020202020204" pitchFamily="34" charset="0"/>
                <a:cs typeface="Arial" panose="020B0604020202020204" pitchFamily="34" charset="0"/>
              </a:rPr>
              <a:t>Implementation barriers </a:t>
            </a:r>
            <a:r>
              <a:rPr lang="en-GB" sz="2400">
                <a:latin typeface="Arial" panose="020B0604020202020204" pitchFamily="34" charset="0"/>
                <a:cs typeface="Arial" panose="020B0604020202020204" pitchFamily="34" charset="0"/>
              </a:rPr>
              <a:t>include chronic underfunding, fragmented commissioning, and digital literacy gaps (Centre for Ageing Better, 2021; Victor, 2015). </a:t>
            </a:r>
          </a:p>
          <a:p>
            <a:pPr marL="342900" indent="-342900">
              <a:lnSpc>
                <a:spcPct val="150000"/>
              </a:lnSpc>
              <a:buFont typeface="Wingdings" panose="05000000000000000000" pitchFamily="2" charset="2"/>
              <a:buChar char="Ø"/>
            </a:pPr>
            <a:endParaRPr lang="en-GB" sz="240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r>
              <a:rPr lang="en-GB" sz="2400">
                <a:solidFill>
                  <a:schemeClr val="accent1">
                    <a:lumMod val="75000"/>
                  </a:schemeClr>
                </a:solidFill>
                <a:latin typeface="Arial" panose="020B0604020202020204" pitchFamily="34" charset="0"/>
                <a:cs typeface="Arial" panose="020B0604020202020204" pitchFamily="34" charset="0"/>
              </a:rPr>
              <a:t>Strategies</a:t>
            </a:r>
            <a:r>
              <a:rPr lang="en-GB" sz="2400">
                <a:latin typeface="Arial" panose="020B0604020202020204" pitchFamily="34" charset="0"/>
                <a:cs typeface="Arial" panose="020B0604020202020204" pitchFamily="34" charset="0"/>
              </a:rPr>
              <a:t> such as sustainable funding reform, Integrated Care Systems, and co-production with older adults can mitigate these challenges, ensuring recommendations are both practical and equitable (SCIE, 2022; Baek and Yoon, 2025).</a:t>
            </a:r>
          </a:p>
        </p:txBody>
      </p:sp>
      <p:pic>
        <p:nvPicPr>
          <p:cNvPr id="14" name="Audio 13">
            <a:hlinkClick r:id="" action="ppaction://media"/>
            <a:extLst>
              <a:ext uri="{FF2B5EF4-FFF2-40B4-BE49-F238E27FC236}">
                <a16:creationId xmlns:a16="http://schemas.microsoft.com/office/drawing/2014/main" id="{93FFFFDD-3AC1-EB44-9DFE-6752A0D2A08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9633050"/>
      </p:ext>
    </p:extLst>
  </p:cSld>
  <p:clrMapOvr>
    <a:masterClrMapping/>
  </p:clrMapOvr>
  <mc:AlternateContent xmlns:mc="http://schemas.openxmlformats.org/markup-compatibility/2006" xmlns:p14="http://schemas.microsoft.com/office/powerpoint/2010/main">
    <mc:Choice Requires="p14">
      <p:transition spd="slow" p14:dur="2000" advTm="36381"/>
    </mc:Choice>
    <mc:Fallback xmlns="">
      <p:transition spd="slow" advTm="36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5D615-413F-5212-DFB2-376711CF1A37}"/>
              </a:ext>
            </a:extLst>
          </p:cNvPr>
          <p:cNvSpPr>
            <a:spLocks noGrp="1"/>
          </p:cNvSpPr>
          <p:nvPr>
            <p:ph type="title"/>
          </p:nvPr>
        </p:nvSpPr>
        <p:spPr>
          <a:xfrm>
            <a:off x="163287" y="202814"/>
            <a:ext cx="3897084" cy="439443"/>
          </a:xfrm>
        </p:spPr>
        <p:txBody>
          <a:bodyPr vert="horz" lIns="91440" tIns="45720" rIns="91440" bIns="45720" rtlCol="0" anchor="b">
            <a:noAutofit/>
          </a:bodyPr>
          <a:lstStyle/>
          <a:p>
            <a:pPr>
              <a:lnSpc>
                <a:spcPct val="150000"/>
              </a:lnSpc>
            </a:pPr>
            <a:r>
              <a:rPr lang="en-US" sz="3200" b="1" kern="1200">
                <a:solidFill>
                  <a:srgbClr val="00FF00"/>
                </a:solidFill>
                <a:latin typeface="Arial" panose="020B0604020202020204" pitchFamily="34" charset="0"/>
                <a:cs typeface="Arial" panose="020B0604020202020204" pitchFamily="34" charset="0"/>
              </a:rPr>
              <a:t>Conclusion</a:t>
            </a:r>
          </a:p>
        </p:txBody>
      </p:sp>
      <p:sp>
        <p:nvSpPr>
          <p:cNvPr id="5" name="TextBox 4">
            <a:extLst>
              <a:ext uri="{FF2B5EF4-FFF2-40B4-BE49-F238E27FC236}">
                <a16:creationId xmlns:a16="http://schemas.microsoft.com/office/drawing/2014/main" id="{7FED8BE0-9630-BADB-E535-25049B67F46B}"/>
              </a:ext>
            </a:extLst>
          </p:cNvPr>
          <p:cNvSpPr txBox="1"/>
          <p:nvPr/>
        </p:nvSpPr>
        <p:spPr>
          <a:xfrm>
            <a:off x="1" y="751114"/>
            <a:ext cx="8969828" cy="6106875"/>
          </a:xfrm>
          <a:prstGeom prst="rect">
            <a:avLst/>
          </a:prstGeom>
        </p:spPr>
        <p:txBody>
          <a:bodyPr vert="horz" lIns="91440" tIns="45720" rIns="91440" bIns="45720" rtlCol="0">
            <a:normAutofit fontScale="55000" lnSpcReduction="20000"/>
          </a:bodyPr>
          <a:lstStyle/>
          <a:p>
            <a:pPr marL="457200" indent="-457200">
              <a:lnSpc>
                <a:spcPct val="170000"/>
              </a:lnSpc>
              <a:spcAft>
                <a:spcPts val="600"/>
              </a:spcAft>
              <a:buFont typeface="Wingdings" panose="05000000000000000000" pitchFamily="2" charset="2"/>
              <a:buChar char="Ø"/>
            </a:pPr>
            <a:r>
              <a:rPr lang="en-US" sz="3200">
                <a:solidFill>
                  <a:srgbClr val="0070C0"/>
                </a:solidFill>
                <a:latin typeface="Arial" panose="020B0604020202020204" pitchFamily="34" charset="0"/>
                <a:cs typeface="Arial" panose="020B0604020202020204" pitchFamily="34" charset="0"/>
              </a:rPr>
              <a:t>In conclusion</a:t>
            </a:r>
            <a:r>
              <a:rPr lang="en-US" sz="3200">
                <a:latin typeface="Arial" panose="020B0604020202020204" pitchFamily="34" charset="0"/>
                <a:cs typeface="Arial" panose="020B0604020202020204" pitchFamily="34" charset="0"/>
              </a:rPr>
              <a:t>, this presentation has evaluated the care and support needs of older people in the UK by examining current care provisions, theories of ageing, policy and legislation, technological innovation, and real-world case studies. While policy frameworks and theoretical models increasingly promote independence, wellbeing, and person-centered care, significant challenges remain in translating these principles into practice.</a:t>
            </a:r>
          </a:p>
          <a:p>
            <a:pPr marL="228600" indent="-457200">
              <a:lnSpc>
                <a:spcPct val="170000"/>
              </a:lnSpc>
              <a:spcAft>
                <a:spcPts val="600"/>
              </a:spcAft>
              <a:buFont typeface="Wingdings" panose="05000000000000000000" pitchFamily="2" charset="2"/>
              <a:buChar char="Ø"/>
            </a:pPr>
            <a:endParaRPr lang="en-US" sz="3200">
              <a:latin typeface="Arial" panose="020B0604020202020204" pitchFamily="34" charset="0"/>
              <a:cs typeface="Arial" panose="020B0604020202020204" pitchFamily="34" charset="0"/>
            </a:endParaRPr>
          </a:p>
          <a:p>
            <a:pPr marL="457200" indent="-457200">
              <a:lnSpc>
                <a:spcPct val="170000"/>
              </a:lnSpc>
              <a:spcAft>
                <a:spcPts val="600"/>
              </a:spcAft>
              <a:buFont typeface="Wingdings" panose="05000000000000000000" pitchFamily="2" charset="2"/>
              <a:buChar char="Ø"/>
            </a:pPr>
            <a:r>
              <a:rPr lang="en-US" sz="3200">
                <a:solidFill>
                  <a:srgbClr val="33CCFF"/>
                </a:solidFill>
                <a:latin typeface="Arial" panose="020B0604020202020204" pitchFamily="34" charset="0"/>
                <a:cs typeface="Arial" panose="020B0604020202020204" pitchFamily="34" charset="0"/>
              </a:rPr>
              <a:t>The growing ageing population </a:t>
            </a:r>
            <a:r>
              <a:rPr lang="en-US" sz="3200">
                <a:latin typeface="Arial" panose="020B0604020202020204" pitchFamily="34" charset="0"/>
                <a:cs typeface="Arial" panose="020B0604020202020204" pitchFamily="34" charset="0"/>
              </a:rPr>
              <a:t>continues to place pressure on health and social care systems, highlighting the need for sustainable, well-funded, and integrated approaches. By effectively integrating theory, policy, and practice, and by addressing structural barriers such as workforce shortages and inequality of access, care outcomes for older people can be significantly improved.</a:t>
            </a:r>
          </a:p>
          <a:p>
            <a:pPr indent="-228600">
              <a:lnSpc>
                <a:spcPct val="110000"/>
              </a:lnSpc>
              <a:spcAft>
                <a:spcPts val="600"/>
              </a:spcAft>
              <a:buFont typeface="Arial" panose="020B0604020202020204" pitchFamily="34" charset="0"/>
              <a:buChar char="•"/>
            </a:pPr>
            <a:endParaRPr lang="en-US" sz="1100"/>
          </a:p>
        </p:txBody>
      </p:sp>
      <p:pic>
        <p:nvPicPr>
          <p:cNvPr id="13" name="Picture 12" descr="Two people holding each other's hands">
            <a:extLst>
              <a:ext uri="{FF2B5EF4-FFF2-40B4-BE49-F238E27FC236}">
                <a16:creationId xmlns:a16="http://schemas.microsoft.com/office/drawing/2014/main" id="{3AFDF5BD-4B38-B6D6-26F5-87F7869C2415}"/>
              </a:ext>
            </a:extLst>
          </p:cNvPr>
          <p:cNvPicPr>
            <a:picLocks noChangeAspect="1"/>
          </p:cNvPicPr>
          <p:nvPr/>
        </p:nvPicPr>
        <p:blipFill>
          <a:blip r:embed="rId4"/>
          <a:srcRect l="22764" r="30065" b="-1"/>
          <a:stretch>
            <a:fillRect/>
          </a:stretch>
        </p:blipFill>
        <p:spPr>
          <a:xfrm>
            <a:off x="8969828" y="10"/>
            <a:ext cx="3222171" cy="6857990"/>
          </a:xfrm>
          <a:prstGeom prst="rect">
            <a:avLst/>
          </a:prstGeom>
        </p:spPr>
      </p:pic>
      <p:pic>
        <p:nvPicPr>
          <p:cNvPr id="7" name="Audio 6">
            <a:hlinkClick r:id="" action="ppaction://media"/>
            <a:extLst>
              <a:ext uri="{FF2B5EF4-FFF2-40B4-BE49-F238E27FC236}">
                <a16:creationId xmlns:a16="http://schemas.microsoft.com/office/drawing/2014/main" id="{F3C14D81-045F-C7B0-C1E2-30F3A4AB8BC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5143997"/>
      </p:ext>
    </p:extLst>
  </p:cSld>
  <p:clrMapOvr>
    <a:masterClrMapping/>
  </p:clrMapOvr>
  <mc:AlternateContent xmlns:mc="http://schemas.openxmlformats.org/markup-compatibility/2006" xmlns:p14="http://schemas.microsoft.com/office/powerpoint/2010/main">
    <mc:Choice Requires="p14">
      <p:transition spd="slow" p14:dur="2000" advTm="56277"/>
    </mc:Choice>
    <mc:Fallback xmlns="">
      <p:transition spd="slow" advTm="56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udio 4">
            <a:hlinkClick r:id="" action="ppaction://media"/>
            <a:extLst>
              <a:ext uri="{FF2B5EF4-FFF2-40B4-BE49-F238E27FC236}">
                <a16:creationId xmlns:a16="http://schemas.microsoft.com/office/drawing/2014/main" id="{070D9B0B-A8EF-E50C-7302-2F77D18E37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
        <p:nvSpPr>
          <p:cNvPr id="4" name="TextBox 3">
            <a:extLst>
              <a:ext uri="{FF2B5EF4-FFF2-40B4-BE49-F238E27FC236}">
                <a16:creationId xmlns:a16="http://schemas.microsoft.com/office/drawing/2014/main" id="{F6A57860-8182-2B2E-4D0A-48405F3A847A}"/>
              </a:ext>
            </a:extLst>
          </p:cNvPr>
          <p:cNvSpPr txBox="1"/>
          <p:nvPr/>
        </p:nvSpPr>
        <p:spPr>
          <a:xfrm>
            <a:off x="82296" y="82296"/>
            <a:ext cx="12109704" cy="7655365"/>
          </a:xfrm>
          <a:prstGeom prst="rect">
            <a:avLst/>
          </a:prstGeom>
          <a:noFill/>
        </p:spPr>
        <p:txBody>
          <a:bodyPr wrap="square">
            <a:spAutoFit/>
          </a:bodyPr>
          <a:lstStyle/>
          <a:p>
            <a:pPr algn="l">
              <a:lnSpc>
                <a:spcPct val="150000"/>
              </a:lnSpc>
              <a:buNone/>
            </a:pPr>
            <a:r>
              <a:rPr lang="en-GB" sz="3200" b="0" i="0" u="none" strike="noStrike">
                <a:solidFill>
                  <a:srgbClr val="C00000"/>
                </a:solidFill>
                <a:effectLst/>
                <a:latin typeface="Arial" panose="020B0604020202020204" pitchFamily="34" charset="0"/>
                <a:cs typeface="Arial" panose="020B0604020202020204" pitchFamily="34" charset="0"/>
              </a:rPr>
              <a:t>Reference</a:t>
            </a: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Age UK (2023) </a:t>
            </a:r>
            <a:r>
              <a:rPr lang="en-GB" sz="1100" b="0" i="1" u="none" strike="noStrike">
                <a:solidFill>
                  <a:srgbClr val="000000"/>
                </a:solidFill>
                <a:effectLst/>
                <a:latin typeface="Arial" panose="020B0604020202020204" pitchFamily="34" charset="0"/>
                <a:cs typeface="Arial" panose="020B0604020202020204" pitchFamily="34" charset="0"/>
              </a:rPr>
              <a:t>Later life in the United Kingdom</a:t>
            </a:r>
            <a:r>
              <a:rPr lang="en-GB" sz="1100" b="0" i="0" u="none" strike="noStrike">
                <a:solidFill>
                  <a:srgbClr val="000000"/>
                </a:solidFill>
                <a:effectLst/>
                <a:latin typeface="Arial" panose="020B0604020202020204" pitchFamily="34" charset="0"/>
                <a:cs typeface="Arial" panose="020B0604020202020204" pitchFamily="34" charset="0"/>
              </a:rPr>
              <a:t>. London: Age UK.</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Avon Healthcare (n.d.) </a:t>
            </a:r>
            <a:r>
              <a:rPr lang="en-GB" sz="1100" b="0" i="1" u="none" strike="noStrike">
                <a:solidFill>
                  <a:srgbClr val="000000"/>
                </a:solidFill>
                <a:effectLst/>
                <a:latin typeface="Arial" panose="020B0604020202020204" pitchFamily="34" charset="0"/>
                <a:cs typeface="Arial" panose="020B0604020202020204" pitchFamily="34" charset="0"/>
              </a:rPr>
              <a:t>Domiciliary care support for older people</a:t>
            </a:r>
            <a:r>
              <a:rPr lang="en-GB" sz="1100" b="0" i="0" u="none" strike="noStrike">
                <a:solidFill>
                  <a:srgbClr val="000000"/>
                </a:solidFill>
                <a:effectLst/>
                <a:latin typeface="Arial" panose="020B0604020202020204" pitchFamily="34" charset="0"/>
                <a:cs typeface="Arial" panose="020B0604020202020204" pitchFamily="34" charset="0"/>
              </a:rPr>
              <a:t> [Image]. Available at: </a:t>
            </a:r>
            <a:r>
              <a:rPr lang="en-GB" sz="1100" b="0" i="0" u="none" strike="noStrike">
                <a:solidFill>
                  <a:srgbClr val="000000"/>
                </a:solidFill>
                <a:effectLst/>
                <a:latin typeface="Arial" panose="020B0604020202020204" pitchFamily="34" charset="0"/>
                <a:cs typeface="Arial" panose="020B0604020202020204" pitchFamily="34" charset="0"/>
                <a:hlinkClick r:id="rId5"/>
              </a:rPr>
              <a:t>https://www.avonhealthcare.co.uk</a:t>
            </a:r>
            <a:r>
              <a:rPr lang="en-GB" sz="1100" b="0" i="0" u="none" strike="noStrike">
                <a:solidFill>
                  <a:srgbClr val="000000"/>
                </a:solidFill>
                <a:effectLst/>
                <a:latin typeface="Arial" panose="020B0604020202020204" pitchFamily="34" charset="0"/>
                <a:cs typeface="Arial" panose="020B0604020202020204" pitchFamily="34" charset="0"/>
              </a:rPr>
              <a:t> (Accessed: 8 February 2026).</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Baek, S.-U. and Yoon, J.-H. (2025) ‘Experience of age discrimination and cognitive impairment among older adults: findings from the 2023 National Survey</a:t>
            </a: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 of Older Koreans’, </a:t>
            </a:r>
            <a:r>
              <a:rPr lang="en-GB" sz="1100" b="0" i="1" u="none" strike="noStrike">
                <a:solidFill>
                  <a:srgbClr val="000000"/>
                </a:solidFill>
                <a:effectLst/>
                <a:latin typeface="Arial" panose="020B0604020202020204" pitchFamily="34" charset="0"/>
                <a:cs typeface="Arial" panose="020B0604020202020204" pitchFamily="34" charset="0"/>
              </a:rPr>
              <a:t>Journal of General Internal Medicine</a:t>
            </a:r>
            <a:r>
              <a:rPr lang="en-GB" sz="1100" b="0" i="0" u="none" strike="noStrike">
                <a:solidFill>
                  <a:srgbClr val="000000"/>
                </a:solidFill>
                <a:effectLst/>
                <a:latin typeface="Arial" panose="020B0604020202020204" pitchFamily="34" charset="0"/>
                <a:cs typeface="Arial" panose="020B0604020202020204" pitchFamily="34" charset="0"/>
              </a:rPr>
              <a:t>. Available at: </a:t>
            </a:r>
            <a:r>
              <a:rPr lang="en-GB" sz="1100" b="0" i="0" u="none" strike="noStrike">
                <a:solidFill>
                  <a:srgbClr val="000000"/>
                </a:solidFill>
                <a:effectLst/>
                <a:latin typeface="Arial" panose="020B0604020202020204" pitchFamily="34" charset="0"/>
                <a:cs typeface="Arial" panose="020B0604020202020204" pitchFamily="34" charset="0"/>
                <a:hlinkClick r:id="rId6"/>
              </a:rPr>
              <a:t>https://doi.org/10.1007/s11606-025-10045-3</a:t>
            </a:r>
            <a:r>
              <a:rPr lang="en-GB" sz="1100" b="0" i="0" u="none" strike="noStrike">
                <a:solidFill>
                  <a:srgbClr val="000000"/>
                </a:solidFill>
                <a:effectLst/>
                <a:latin typeface="Arial" panose="020B0604020202020204" pitchFamily="34" charset="0"/>
                <a:cs typeface="Arial" panose="020B0604020202020204" pitchFamily="34" charset="0"/>
              </a:rPr>
              <a:t> (Accessed: 8 February 2026).</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Bengtson, V.L., </a:t>
            </a:r>
            <a:r>
              <a:rPr lang="en-GB" sz="1100" b="0" i="0" u="none" strike="noStrike" err="1">
                <a:solidFill>
                  <a:srgbClr val="000000"/>
                </a:solidFill>
                <a:effectLst/>
                <a:latin typeface="Arial" panose="020B0604020202020204" pitchFamily="34" charset="0"/>
                <a:cs typeface="Arial" panose="020B0604020202020204" pitchFamily="34" charset="0"/>
              </a:rPr>
              <a:t>Settersten</a:t>
            </a:r>
            <a:r>
              <a:rPr lang="en-GB" sz="1100" b="0" i="0" u="none" strike="noStrike">
                <a:solidFill>
                  <a:srgbClr val="000000"/>
                </a:solidFill>
                <a:effectLst/>
                <a:latin typeface="Arial" panose="020B0604020202020204" pitchFamily="34" charset="0"/>
                <a:cs typeface="Arial" panose="020B0604020202020204" pitchFamily="34" charset="0"/>
              </a:rPr>
              <a:t>, R.A., Morrow-Howell, N. and Gans, D. (2018) </a:t>
            </a:r>
            <a:r>
              <a:rPr lang="en-GB" sz="1100" b="0" i="1" u="none" strike="noStrike">
                <a:solidFill>
                  <a:srgbClr val="000000"/>
                </a:solidFill>
                <a:effectLst/>
                <a:latin typeface="Arial" panose="020B0604020202020204" pitchFamily="34" charset="0"/>
                <a:cs typeface="Arial" panose="020B0604020202020204" pitchFamily="34" charset="0"/>
              </a:rPr>
              <a:t>Handbook of theories of aging</a:t>
            </a:r>
            <a:r>
              <a:rPr lang="en-GB" sz="1100" b="0" i="0" u="none" strike="noStrike">
                <a:solidFill>
                  <a:srgbClr val="000000"/>
                </a:solidFill>
                <a:effectLst/>
                <a:latin typeface="Arial" panose="020B0604020202020204" pitchFamily="34" charset="0"/>
                <a:cs typeface="Arial" panose="020B0604020202020204" pitchFamily="34" charset="0"/>
              </a:rPr>
              <a:t>. 3rd </a:t>
            </a:r>
            <a:r>
              <a:rPr lang="en-GB" sz="1100" b="0" i="0" u="none" strike="noStrike" err="1">
                <a:solidFill>
                  <a:srgbClr val="000000"/>
                </a:solidFill>
                <a:effectLst/>
                <a:latin typeface="Arial" panose="020B0604020202020204" pitchFamily="34" charset="0"/>
                <a:cs typeface="Arial" panose="020B0604020202020204" pitchFamily="34" charset="0"/>
              </a:rPr>
              <a:t>edn</a:t>
            </a:r>
            <a:r>
              <a:rPr lang="en-GB" sz="1100" b="0" i="0" u="none" strike="noStrike">
                <a:solidFill>
                  <a:srgbClr val="000000"/>
                </a:solidFill>
                <a:effectLst/>
                <a:latin typeface="Arial" panose="020B0604020202020204" pitchFamily="34" charset="0"/>
                <a:cs typeface="Arial" panose="020B0604020202020204" pitchFamily="34" charset="0"/>
              </a:rPr>
              <a:t>. New York: Springer.</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Centre for Ageing Better (2021) </a:t>
            </a:r>
            <a:r>
              <a:rPr lang="en-GB" sz="1100" b="0" i="1" u="none" strike="noStrike">
                <a:solidFill>
                  <a:srgbClr val="000000"/>
                </a:solidFill>
                <a:effectLst/>
                <a:latin typeface="Arial" panose="020B0604020202020204" pitchFamily="34" charset="0"/>
                <a:cs typeface="Arial" panose="020B0604020202020204" pitchFamily="34" charset="0"/>
              </a:rPr>
              <a:t>State of ageing in England</a:t>
            </a:r>
            <a:r>
              <a:rPr lang="en-GB" sz="1100" b="0" i="0" u="none" strike="noStrike">
                <a:solidFill>
                  <a:srgbClr val="000000"/>
                </a:solidFill>
                <a:effectLst/>
                <a:latin typeface="Arial" panose="020B0604020202020204" pitchFamily="34" charset="0"/>
                <a:cs typeface="Arial" panose="020B0604020202020204" pitchFamily="34" charset="0"/>
              </a:rPr>
              <a:t>. London: Centre for Ageing Better.</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Centre for Ageing Better (2023) </a:t>
            </a:r>
            <a:r>
              <a:rPr lang="en-GB" sz="1100" b="0" i="1" u="none" strike="noStrike">
                <a:solidFill>
                  <a:srgbClr val="000000"/>
                </a:solidFill>
                <a:effectLst/>
                <a:latin typeface="Arial" panose="020B0604020202020204" pitchFamily="34" charset="0"/>
                <a:cs typeface="Arial" panose="020B0604020202020204" pitchFamily="34" charset="0"/>
              </a:rPr>
              <a:t>The state of ageing 2023–24</a:t>
            </a:r>
            <a:r>
              <a:rPr lang="en-GB" sz="1100" b="0" i="0" u="none" strike="noStrike">
                <a:solidFill>
                  <a:srgbClr val="000000"/>
                </a:solidFill>
                <a:effectLst/>
                <a:latin typeface="Arial" panose="020B0604020202020204" pitchFamily="34" charset="0"/>
                <a:cs typeface="Arial" panose="020B0604020202020204" pitchFamily="34" charset="0"/>
              </a:rPr>
              <a:t>. Available at: https://ageing-better.org.uk/our-ageing-population-state-ageing-2023-24 (Accessed: 8 January 2026).</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Chen, J. et al. (2025) ‘Global, regional, and national burden of </a:t>
            </a:r>
            <a:r>
              <a:rPr lang="en-GB" sz="1100" b="0" i="0" u="none" strike="noStrike" err="1">
                <a:solidFill>
                  <a:srgbClr val="000000"/>
                </a:solidFill>
                <a:effectLst/>
                <a:latin typeface="Arial" panose="020B0604020202020204" pitchFamily="34" charset="0"/>
                <a:cs typeface="Arial" panose="020B0604020202020204" pitchFamily="34" charset="0"/>
              </a:rPr>
              <a:t>leukemia</a:t>
            </a:r>
            <a:r>
              <a:rPr lang="en-GB" sz="1100" b="0" i="0" u="none" strike="noStrike">
                <a:solidFill>
                  <a:srgbClr val="000000"/>
                </a:solidFill>
                <a:effectLst/>
                <a:latin typeface="Arial" panose="020B0604020202020204" pitchFamily="34" charset="0"/>
                <a:cs typeface="Arial" panose="020B0604020202020204" pitchFamily="34" charset="0"/>
              </a:rPr>
              <a:t>, 1990–2021: a systematic analysis of the global burden of disease in 2021’, </a:t>
            </a:r>
            <a:r>
              <a:rPr lang="en-GB" sz="1100" b="0" i="1" u="none" strike="noStrike">
                <a:solidFill>
                  <a:srgbClr val="000000"/>
                </a:solidFill>
                <a:effectLst/>
                <a:latin typeface="Arial" panose="020B0604020202020204" pitchFamily="34" charset="0"/>
                <a:cs typeface="Arial" panose="020B0604020202020204" pitchFamily="34" charset="0"/>
              </a:rPr>
              <a:t>Frontiers in Medicine</a:t>
            </a:r>
            <a:r>
              <a:rPr lang="en-GB" sz="1100" b="0" i="0" u="none" strike="noStrike">
                <a:solidFill>
                  <a:srgbClr val="000000"/>
                </a:solidFill>
                <a:effectLst/>
                <a:latin typeface="Arial" panose="020B0604020202020204" pitchFamily="34" charset="0"/>
                <a:cs typeface="Arial" panose="020B0604020202020204" pitchFamily="34" charset="0"/>
              </a:rPr>
              <a:t>, 12, p. 1542317</a:t>
            </a:r>
            <a:br>
              <a:rPr lang="en-GB" sz="1100" b="0" i="0" u="none" strike="noStrike">
                <a:solidFill>
                  <a:srgbClr val="000000"/>
                </a:solidFill>
                <a:effectLst/>
                <a:latin typeface="Arial" panose="020B0604020202020204" pitchFamily="34" charset="0"/>
                <a:cs typeface="Arial" panose="020B0604020202020204" pitchFamily="34" charset="0"/>
              </a:rPr>
            </a:br>
            <a:r>
              <a:rPr lang="en-GB" sz="1100" b="0" i="0" u="none" strike="noStrike">
                <a:solidFill>
                  <a:srgbClr val="000000"/>
                </a:solidFill>
                <a:effectLst/>
                <a:latin typeface="Arial" panose="020B0604020202020204" pitchFamily="34" charset="0"/>
                <a:cs typeface="Arial" panose="020B0604020202020204" pitchFamily="34" charset="0"/>
              </a:rPr>
              <a:t> Available at: </a:t>
            </a:r>
            <a:r>
              <a:rPr lang="en-GB" sz="1100" b="0" i="0" u="none" strike="noStrike">
                <a:solidFill>
                  <a:srgbClr val="000000"/>
                </a:solidFill>
                <a:effectLst/>
                <a:latin typeface="Arial" panose="020B0604020202020204" pitchFamily="34" charset="0"/>
                <a:cs typeface="Arial" panose="020B0604020202020204" pitchFamily="34" charset="0"/>
                <a:hlinkClick r:id="rId7"/>
              </a:rPr>
              <a:t>https://doi.org/10.3389/fmed.2025.1542317</a:t>
            </a:r>
            <a:r>
              <a:rPr lang="en-GB" sz="1100" b="0" i="0" u="none" strike="noStrike">
                <a:solidFill>
                  <a:srgbClr val="000000"/>
                </a:solidFill>
                <a:effectLst/>
                <a:latin typeface="Arial" panose="020B0604020202020204" pitchFamily="34" charset="0"/>
                <a:cs typeface="Arial" panose="020B0604020202020204" pitchFamily="34" charset="0"/>
              </a:rPr>
              <a:t> (Accessed: 8 February 2026).</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nSpc>
                <a:spcPct val="150000"/>
              </a:lnSpc>
            </a:pPr>
            <a:r>
              <a:rPr lang="en-GB" sz="1100" b="0" i="0" u="none" strike="noStrike">
                <a:solidFill>
                  <a:srgbClr val="000000"/>
                </a:solidFill>
                <a:effectLst/>
                <a:latin typeface="Arial" panose="020B0604020202020204" pitchFamily="34" charset="0"/>
                <a:cs typeface="Arial" panose="020B0604020202020204" pitchFamily="34" charset="0"/>
              </a:rPr>
              <a:t>Department of Health and Social Care (2014) </a:t>
            </a:r>
            <a:r>
              <a:rPr lang="en-GB" sz="1100" b="0" i="1" u="none" strike="noStrike">
                <a:solidFill>
                  <a:srgbClr val="000000"/>
                </a:solidFill>
                <a:effectLst/>
                <a:latin typeface="Arial" panose="020B0604020202020204" pitchFamily="34" charset="0"/>
                <a:cs typeface="Arial" panose="020B0604020202020204" pitchFamily="34" charset="0"/>
              </a:rPr>
              <a:t>Care Act 2014</a:t>
            </a:r>
            <a:r>
              <a:rPr lang="en-GB" sz="1100" b="0" i="0" u="none" strike="noStrike">
                <a:solidFill>
                  <a:srgbClr val="000000"/>
                </a:solidFill>
                <a:effectLst/>
                <a:latin typeface="Arial" panose="020B0604020202020204" pitchFamily="34" charset="0"/>
                <a:cs typeface="Arial" panose="020B0604020202020204" pitchFamily="34" charset="0"/>
              </a:rPr>
              <a:t>. London: HMSO.</a:t>
            </a:r>
          </a:p>
          <a:p>
            <a:pPr>
              <a:lnSpc>
                <a:spcPct val="150000"/>
              </a:lnSpc>
            </a:pPr>
            <a:endParaRPr lang="en-GB" sz="1100" b="0" i="0" u="none" strike="noStrike">
              <a:solidFill>
                <a:srgbClr val="000000"/>
              </a:solidFill>
              <a:effectLst/>
              <a:latin typeface="Arial" panose="020B0604020202020204" pitchFamily="34" charset="0"/>
              <a:cs typeface="Arial" panose="020B0604020202020204" pitchFamily="34" charset="0"/>
            </a:endParaRPr>
          </a:p>
          <a:p>
            <a:pPr>
              <a:lnSpc>
                <a:spcPct val="150000"/>
              </a:lnSpc>
            </a:pPr>
            <a:r>
              <a:rPr lang="en-GB" sz="1100" b="0" i="0" u="none" strike="noStrike">
                <a:solidFill>
                  <a:srgbClr val="000000"/>
                </a:solidFill>
                <a:effectLst/>
                <a:latin typeface="Arial" panose="020B0604020202020204" pitchFamily="34" charset="0"/>
                <a:cs typeface="Arial" panose="020B0604020202020204" pitchFamily="34" charset="0"/>
              </a:rPr>
              <a:t>Department of Health and Social Care (2019) </a:t>
            </a:r>
            <a:r>
              <a:rPr lang="en-GB" sz="1100" b="0" i="1" u="none" strike="noStrike">
                <a:solidFill>
                  <a:srgbClr val="000000"/>
                </a:solidFill>
                <a:effectLst/>
                <a:latin typeface="Arial" panose="020B0604020202020204" pitchFamily="34" charset="0"/>
                <a:cs typeface="Arial" panose="020B0604020202020204" pitchFamily="34" charset="0"/>
              </a:rPr>
              <a:t>The NHS long term plan</a:t>
            </a:r>
            <a:r>
              <a:rPr lang="en-GB" sz="1100" b="0" i="0" u="none" strike="noStrike">
                <a:solidFill>
                  <a:srgbClr val="000000"/>
                </a:solidFill>
                <a:effectLst/>
                <a:latin typeface="Arial" panose="020B0604020202020204" pitchFamily="34" charset="0"/>
                <a:cs typeface="Arial" panose="020B0604020202020204" pitchFamily="34" charset="0"/>
              </a:rPr>
              <a:t>. London: NHS England.</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webkit-standard"/>
              </a:rPr>
              <a:t>Equality Act 2010 (2010) London: HMSO.</a:t>
            </a:r>
          </a:p>
          <a:p>
            <a:pPr algn="l">
              <a:lnSpc>
                <a:spcPct val="150000"/>
              </a:lnSpc>
              <a:buNone/>
            </a:pPr>
            <a:endParaRPr lang="en-GB" sz="1100">
              <a:solidFill>
                <a:srgbClr val="000000"/>
              </a:solidFill>
              <a:latin typeface="Arial" panose="020B0604020202020204" pitchFamily="34" charset="0"/>
              <a:cs typeface="Arial" panose="020B0604020202020204" pitchFamily="34" charset="0"/>
            </a:endParaRP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endParaRPr lang="en-GB" sz="1100">
              <a:solidFill>
                <a:srgbClr val="000000"/>
              </a:solidFill>
              <a:latin typeface="Arial" panose="020B0604020202020204" pitchFamily="34" charset="0"/>
              <a:cs typeface="Arial" panose="020B0604020202020204" pitchFamily="34" charset="0"/>
            </a:endParaRP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6268231"/>
      </p:ext>
    </p:extLst>
  </p:cSld>
  <p:clrMapOvr>
    <a:masterClrMapping/>
  </p:clrMapOvr>
  <mc:AlternateContent xmlns:mc="http://schemas.openxmlformats.org/markup-compatibility/2006" xmlns:p14="http://schemas.microsoft.com/office/powerpoint/2010/main">
    <mc:Choice Requires="p14">
      <p:transition spd="slow" p14:dur="2000" advTm="8669"/>
    </mc:Choice>
    <mc:Fallback xmlns="">
      <p:transition spd="slow" advTm="8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9A22EF-5B01-CDA7-D2D3-72CE60FCDD31}"/>
              </a:ext>
            </a:extLst>
          </p:cNvPr>
          <p:cNvSpPr txBox="1"/>
          <p:nvPr/>
        </p:nvSpPr>
        <p:spPr>
          <a:xfrm>
            <a:off x="0" y="0"/>
            <a:ext cx="12192000" cy="7424533"/>
          </a:xfrm>
          <a:prstGeom prst="rect">
            <a:avLst/>
          </a:prstGeom>
          <a:noFill/>
        </p:spPr>
        <p:txBody>
          <a:bodyPr wrap="square">
            <a:spAutoFit/>
          </a:bodyPr>
          <a:lstStyle/>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Havighurst, R.J. (1961) ‘The learning process’, </a:t>
            </a:r>
            <a:r>
              <a:rPr lang="en-GB" sz="1100" b="0" i="1" u="none" strike="noStrike">
                <a:solidFill>
                  <a:srgbClr val="000000"/>
                </a:solidFill>
                <a:effectLst/>
                <a:latin typeface="Arial" panose="020B0604020202020204" pitchFamily="34" charset="0"/>
                <a:cs typeface="Arial" panose="020B0604020202020204" pitchFamily="34" charset="0"/>
              </a:rPr>
              <a:t>American Journal of Public Health and the Nations Health</a:t>
            </a:r>
            <a:r>
              <a:rPr lang="en-GB" sz="1100" b="0" i="0" u="none" strike="noStrike">
                <a:solidFill>
                  <a:srgbClr val="000000"/>
                </a:solidFill>
                <a:effectLst/>
                <a:latin typeface="Arial" panose="020B0604020202020204" pitchFamily="34" charset="0"/>
                <a:cs typeface="Arial" panose="020B0604020202020204" pitchFamily="34" charset="0"/>
              </a:rPr>
              <a:t>, 51(11), pp. 1694–1698.</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Healthcare Homes (n.d.) </a:t>
            </a:r>
            <a:r>
              <a:rPr lang="en-GB" sz="1100" b="0" i="1" u="none" strike="noStrike">
                <a:solidFill>
                  <a:srgbClr val="000000"/>
                </a:solidFill>
                <a:effectLst/>
                <a:latin typeface="Arial" panose="020B0604020202020204" pitchFamily="34" charset="0"/>
                <a:cs typeface="Arial" panose="020B0604020202020204" pitchFamily="34" charset="0"/>
              </a:rPr>
              <a:t>Care worker supporting older adult in home environment</a:t>
            </a:r>
            <a:r>
              <a:rPr lang="en-GB" sz="1100" b="0" i="0" u="none" strike="noStrike">
                <a:solidFill>
                  <a:srgbClr val="000000"/>
                </a:solidFill>
                <a:effectLst/>
                <a:latin typeface="Arial" panose="020B0604020202020204" pitchFamily="34" charset="0"/>
                <a:cs typeface="Arial" panose="020B0604020202020204" pitchFamily="34" charset="0"/>
              </a:rPr>
              <a:t> [Image]. Available at: </a:t>
            </a:r>
            <a:r>
              <a:rPr lang="en-GB" sz="1100" b="0" i="0" u="none" strike="noStrike">
                <a:solidFill>
                  <a:srgbClr val="000000"/>
                </a:solidFill>
                <a:effectLst/>
                <a:latin typeface="Arial" panose="020B0604020202020204" pitchFamily="34" charset="0"/>
                <a:cs typeface="Arial" panose="020B0604020202020204" pitchFamily="34" charset="0"/>
                <a:hlinkClick r:id="rId4"/>
              </a:rPr>
              <a:t>https://www.healthcarehomes.co.uk</a:t>
            </a:r>
            <a:r>
              <a:rPr lang="en-GB" sz="1100" b="0" i="0" u="none" strike="noStrike">
                <a:solidFill>
                  <a:srgbClr val="000000"/>
                </a:solidFill>
                <a:effectLst/>
                <a:latin typeface="Arial" panose="020B0604020202020204" pitchFamily="34" charset="0"/>
                <a:cs typeface="Arial" panose="020B0604020202020204" pitchFamily="34" charset="0"/>
              </a:rPr>
              <a:t> (Accessed: 8 February 2026).</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Higgs, P. and </a:t>
            </a:r>
            <a:r>
              <a:rPr lang="en-GB" sz="1100" b="0" i="0" u="none" strike="noStrike" err="1">
                <a:solidFill>
                  <a:srgbClr val="000000"/>
                </a:solidFill>
                <a:effectLst/>
                <a:latin typeface="Arial" panose="020B0604020202020204" pitchFamily="34" charset="0"/>
                <a:cs typeface="Arial" panose="020B0604020202020204" pitchFamily="34" charset="0"/>
              </a:rPr>
              <a:t>Gilleard</a:t>
            </a:r>
            <a:r>
              <a:rPr lang="en-GB" sz="1100" b="0" i="0" u="none" strike="noStrike">
                <a:solidFill>
                  <a:srgbClr val="000000"/>
                </a:solidFill>
                <a:effectLst/>
                <a:latin typeface="Arial" panose="020B0604020202020204" pitchFamily="34" charset="0"/>
                <a:cs typeface="Arial" panose="020B0604020202020204" pitchFamily="34" charset="0"/>
              </a:rPr>
              <a:t>, C. (2010) ‘Generational conflict, consumption and the ageing welfare state in the United Kingdom’, </a:t>
            </a:r>
            <a:r>
              <a:rPr lang="en-GB" sz="1100" b="0" i="1" u="none" strike="noStrike">
                <a:solidFill>
                  <a:srgbClr val="000000"/>
                </a:solidFill>
                <a:effectLst/>
                <a:latin typeface="Arial" panose="020B0604020202020204" pitchFamily="34" charset="0"/>
                <a:cs typeface="Arial" panose="020B0604020202020204" pitchFamily="34" charset="0"/>
              </a:rPr>
              <a:t>Ageing and Society</a:t>
            </a:r>
            <a:r>
              <a:rPr lang="en-GB" sz="1100" b="0" i="0" u="none" strike="noStrike">
                <a:solidFill>
                  <a:srgbClr val="000000"/>
                </a:solidFill>
                <a:effectLst/>
                <a:latin typeface="Arial" panose="020B0604020202020204" pitchFamily="34" charset="0"/>
                <a:cs typeface="Arial" panose="020B0604020202020204" pitchFamily="34" charset="0"/>
              </a:rPr>
              <a:t>, 30(8), pp. 1439–1451. Available at: </a:t>
            </a:r>
            <a:r>
              <a:rPr lang="en-GB" sz="1100" b="0" i="0" u="none" strike="noStrike">
                <a:solidFill>
                  <a:srgbClr val="000000"/>
                </a:solidFill>
                <a:effectLst/>
                <a:latin typeface="Arial" panose="020B0604020202020204" pitchFamily="34" charset="0"/>
                <a:cs typeface="Arial" panose="020B0604020202020204" pitchFamily="34" charset="0"/>
                <a:hlinkClick r:id="rId5"/>
              </a:rPr>
              <a:t>https://doi.org/10.1017/S0144686X10000425</a:t>
            </a:r>
            <a:r>
              <a:rPr lang="en-GB" sz="1100" b="0" i="0" u="none" strike="noStrike">
                <a:solidFill>
                  <a:srgbClr val="000000"/>
                </a:solidFill>
                <a:effectLst/>
                <a:latin typeface="Arial" panose="020B0604020202020204" pitchFamily="34" charset="0"/>
                <a:cs typeface="Arial" panose="020B0604020202020204" pitchFamily="34" charset="0"/>
              </a:rPr>
              <a:t>(Accessed: 8 February 2026).</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National Health Service (NHS) (n.d.) </a:t>
            </a:r>
            <a:r>
              <a:rPr lang="en-GB" sz="1100" b="0" i="1" u="none" strike="noStrike">
                <a:solidFill>
                  <a:srgbClr val="000000"/>
                </a:solidFill>
                <a:effectLst/>
                <a:latin typeface="Arial" panose="020B0604020202020204" pitchFamily="34" charset="0"/>
                <a:cs typeface="Arial" panose="020B0604020202020204" pitchFamily="34" charset="0"/>
              </a:rPr>
              <a:t>Active recovery: your short-term health and social care support service</a:t>
            </a:r>
            <a:r>
              <a:rPr lang="en-GB" sz="1100" b="0" i="0" u="none" strike="noStrike">
                <a:solidFill>
                  <a:srgbClr val="000000"/>
                </a:solidFill>
                <a:effectLst/>
                <a:latin typeface="Arial" panose="020B0604020202020204" pitchFamily="34" charset="0"/>
                <a:cs typeface="Arial" panose="020B0604020202020204" pitchFamily="34" charset="0"/>
              </a:rPr>
              <a:t>. Available at: </a:t>
            </a:r>
            <a:r>
              <a:rPr lang="en-GB" sz="1100" b="0" i="0" u="none" strike="noStrike">
                <a:solidFill>
                  <a:srgbClr val="000000"/>
                </a:solidFill>
                <a:effectLst/>
                <a:latin typeface="Arial" panose="020B0604020202020204" pitchFamily="34" charset="0"/>
                <a:cs typeface="Arial" panose="020B0604020202020204" pitchFamily="34" charset="0"/>
                <a:hlinkClick r:id="rId6"/>
              </a:rPr>
              <a:t>https://www.nhs.uk</a:t>
            </a:r>
            <a:r>
              <a:rPr lang="en-GB" sz="1100" b="0" i="0" u="none" strike="noStrike">
                <a:solidFill>
                  <a:srgbClr val="000000"/>
                </a:solidFill>
                <a:effectLst/>
                <a:latin typeface="Arial" panose="020B0604020202020204" pitchFamily="34" charset="0"/>
                <a:cs typeface="Arial" panose="020B0604020202020204" pitchFamily="34" charset="0"/>
              </a:rPr>
              <a:t> (Accessed: 8 February 2026).</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Office for National Statistics (2022) </a:t>
            </a:r>
            <a:r>
              <a:rPr lang="en-GB" sz="1100" b="0" i="1" u="none" strike="noStrike">
                <a:solidFill>
                  <a:srgbClr val="000000"/>
                </a:solidFill>
                <a:effectLst/>
                <a:latin typeface="Arial" panose="020B0604020202020204" pitchFamily="34" charset="0"/>
                <a:cs typeface="Arial" panose="020B0604020202020204" pitchFamily="34" charset="0"/>
              </a:rPr>
              <a:t>Living longer: how our population is changing</a:t>
            </a:r>
            <a:r>
              <a:rPr lang="en-GB" sz="1100" b="0" i="0" u="none" strike="noStrike">
                <a:solidFill>
                  <a:srgbClr val="000000"/>
                </a:solidFill>
                <a:effectLst/>
                <a:latin typeface="Arial" panose="020B0604020202020204" pitchFamily="34" charset="0"/>
                <a:cs typeface="Arial" panose="020B0604020202020204" pitchFamily="34" charset="0"/>
              </a:rPr>
              <a:t>. London: ONS.</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One Education (n.d.) </a:t>
            </a:r>
            <a:r>
              <a:rPr lang="en-GB" sz="1100" b="0" i="1" u="none" strike="noStrike">
                <a:solidFill>
                  <a:srgbClr val="000000"/>
                </a:solidFill>
                <a:effectLst/>
                <a:latin typeface="Arial" panose="020B0604020202020204" pitchFamily="34" charset="0"/>
                <a:cs typeface="Arial" panose="020B0604020202020204" pitchFamily="34" charset="0"/>
              </a:rPr>
              <a:t>Training and support for education and care professionals</a:t>
            </a:r>
            <a:r>
              <a:rPr lang="en-GB" sz="1100" b="0" i="0" u="none" strike="noStrike">
                <a:solidFill>
                  <a:srgbClr val="000000"/>
                </a:solidFill>
                <a:effectLst/>
                <a:latin typeface="Arial" panose="020B0604020202020204" pitchFamily="34" charset="0"/>
                <a:cs typeface="Arial" panose="020B0604020202020204" pitchFamily="34" charset="0"/>
              </a:rPr>
              <a:t>. Available at: </a:t>
            </a:r>
            <a:r>
              <a:rPr lang="en-GB" sz="1100" b="0" i="0" u="none" strike="noStrike">
                <a:solidFill>
                  <a:srgbClr val="000000"/>
                </a:solidFill>
                <a:effectLst/>
                <a:latin typeface="Arial" panose="020B0604020202020204" pitchFamily="34" charset="0"/>
                <a:cs typeface="Arial" panose="020B0604020202020204" pitchFamily="34" charset="0"/>
                <a:hlinkClick r:id="rId7"/>
              </a:rPr>
              <a:t>https://www.oneeducation.org.uk</a:t>
            </a:r>
            <a:r>
              <a:rPr lang="en-GB" sz="1100" b="0" i="0" u="none" strike="noStrike">
                <a:solidFill>
                  <a:srgbClr val="000000"/>
                </a:solidFill>
                <a:effectLst/>
                <a:latin typeface="Arial" panose="020B0604020202020204" pitchFamily="34" charset="0"/>
                <a:cs typeface="Arial" panose="020B0604020202020204" pitchFamily="34" charset="0"/>
              </a:rPr>
              <a:t> (Accessed: 9 February 2026).</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Phillipson, C. (2013) </a:t>
            </a:r>
            <a:r>
              <a:rPr lang="en-GB" sz="1100" b="0" i="1" u="none" strike="noStrike">
                <a:solidFill>
                  <a:srgbClr val="000000"/>
                </a:solidFill>
                <a:effectLst/>
                <a:latin typeface="Arial" panose="020B0604020202020204" pitchFamily="34" charset="0"/>
                <a:cs typeface="Arial" panose="020B0604020202020204" pitchFamily="34" charset="0"/>
              </a:rPr>
              <a:t>Ageing</a:t>
            </a:r>
            <a:r>
              <a:rPr lang="en-GB" sz="1100" b="0" i="0" u="none" strike="noStrike">
                <a:solidFill>
                  <a:srgbClr val="000000"/>
                </a:solidFill>
                <a:effectLst/>
                <a:latin typeface="Arial" panose="020B0604020202020204" pitchFamily="34" charset="0"/>
                <a:cs typeface="Arial" panose="020B0604020202020204" pitchFamily="34" charset="0"/>
              </a:rPr>
              <a:t>. Cambridge: Polity.</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Social Care Institute for Excellence (2022) </a:t>
            </a:r>
            <a:r>
              <a:rPr lang="en-GB" sz="1100" b="0" i="1" u="none" strike="noStrike">
                <a:solidFill>
                  <a:srgbClr val="000000"/>
                </a:solidFill>
                <a:effectLst/>
                <a:latin typeface="Arial" panose="020B0604020202020204" pitchFamily="34" charset="0"/>
                <a:cs typeface="Arial" panose="020B0604020202020204" pitchFamily="34" charset="0"/>
              </a:rPr>
              <a:t>Promoting independence in older age</a:t>
            </a:r>
            <a:r>
              <a:rPr lang="en-GB" sz="1100" b="0" i="0" u="none" strike="noStrike">
                <a:solidFill>
                  <a:srgbClr val="000000"/>
                </a:solidFill>
                <a:effectLst/>
                <a:latin typeface="Arial" panose="020B0604020202020204" pitchFamily="34" charset="0"/>
                <a:cs typeface="Arial" panose="020B0604020202020204" pitchFamily="34" charset="0"/>
              </a:rPr>
              <a:t>. London: SCIE.</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Victor, C. (2015) </a:t>
            </a:r>
            <a:r>
              <a:rPr lang="en-GB" sz="1100" b="0" i="1" u="none" strike="noStrike">
                <a:solidFill>
                  <a:srgbClr val="000000"/>
                </a:solidFill>
                <a:effectLst/>
                <a:latin typeface="Arial" panose="020B0604020202020204" pitchFamily="34" charset="0"/>
                <a:cs typeface="Arial" panose="020B0604020202020204" pitchFamily="34" charset="0"/>
              </a:rPr>
              <a:t>Loneliness and social isolation in later life</a:t>
            </a:r>
            <a:r>
              <a:rPr lang="en-GB" sz="1100" b="0" i="0" u="none" strike="noStrike">
                <a:solidFill>
                  <a:srgbClr val="000000"/>
                </a:solidFill>
                <a:effectLst/>
                <a:latin typeface="Arial" panose="020B0604020202020204" pitchFamily="34" charset="0"/>
                <a:cs typeface="Arial" panose="020B0604020202020204" pitchFamily="34" charset="0"/>
              </a:rPr>
              <a:t>. London: Age UK.</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WHO (2024) </a:t>
            </a:r>
            <a:r>
              <a:rPr lang="en-GB" sz="1100" b="0" i="1" u="none" strike="noStrike">
                <a:solidFill>
                  <a:srgbClr val="000000"/>
                </a:solidFill>
                <a:effectLst/>
                <a:latin typeface="Arial" panose="020B0604020202020204" pitchFamily="34" charset="0"/>
                <a:cs typeface="Arial" panose="020B0604020202020204" pitchFamily="34" charset="0"/>
              </a:rPr>
              <a:t>Health and well-being</a:t>
            </a:r>
            <a:r>
              <a:rPr lang="en-GB" sz="1100" b="0" i="0" u="none" strike="noStrike">
                <a:solidFill>
                  <a:srgbClr val="000000"/>
                </a:solidFill>
                <a:effectLst/>
                <a:latin typeface="Arial" panose="020B0604020202020204" pitchFamily="34" charset="0"/>
                <a:cs typeface="Arial" panose="020B0604020202020204" pitchFamily="34" charset="0"/>
              </a:rPr>
              <a:t>. Available at: </a:t>
            </a:r>
            <a:r>
              <a:rPr lang="en-GB" sz="1100" b="0" i="0" u="none" strike="noStrike">
                <a:solidFill>
                  <a:srgbClr val="000000"/>
                </a:solidFill>
                <a:effectLst/>
                <a:latin typeface="Arial" panose="020B0604020202020204" pitchFamily="34" charset="0"/>
                <a:cs typeface="Arial" panose="020B0604020202020204" pitchFamily="34" charset="0"/>
                <a:hlinkClick r:id="rId8"/>
              </a:rPr>
              <a:t>https://www.who.int/data/qho/data/major-themes/health-and-well-being</a:t>
            </a:r>
            <a:r>
              <a:rPr lang="en-GB" sz="1100" b="0" i="0" u="none" strike="noStrike">
                <a:solidFill>
                  <a:srgbClr val="000000"/>
                </a:solidFill>
                <a:effectLst/>
                <a:latin typeface="Arial" panose="020B0604020202020204" pitchFamily="34" charset="0"/>
                <a:cs typeface="Arial" panose="020B0604020202020204" pitchFamily="34" charset="0"/>
              </a:rPr>
              <a:t> (Accessed: 8 January 2026).</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World Health Organization (2015) </a:t>
            </a:r>
            <a:r>
              <a:rPr lang="en-GB" sz="1100" b="0" i="1" u="none" strike="noStrike">
                <a:solidFill>
                  <a:srgbClr val="000000"/>
                </a:solidFill>
                <a:effectLst/>
                <a:latin typeface="Arial" panose="020B0604020202020204" pitchFamily="34" charset="0"/>
                <a:cs typeface="Arial" panose="020B0604020202020204" pitchFamily="34" charset="0"/>
              </a:rPr>
              <a:t>World report on ageing and health</a:t>
            </a:r>
            <a:r>
              <a:rPr lang="en-GB" sz="1100" b="0" i="0" u="none" strike="noStrike">
                <a:solidFill>
                  <a:srgbClr val="000000"/>
                </a:solidFill>
                <a:effectLst/>
                <a:latin typeface="Arial" panose="020B0604020202020204" pitchFamily="34" charset="0"/>
                <a:cs typeface="Arial" panose="020B0604020202020204" pitchFamily="34" charset="0"/>
              </a:rPr>
              <a:t>. Geneva: WHO.</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World Health Organization (2020) </a:t>
            </a:r>
            <a:r>
              <a:rPr lang="en-GB" sz="1100" b="0" i="1" u="none" strike="noStrike">
                <a:solidFill>
                  <a:srgbClr val="000000"/>
                </a:solidFill>
                <a:effectLst/>
                <a:latin typeface="Arial" panose="020B0604020202020204" pitchFamily="34" charset="0"/>
                <a:cs typeface="Arial" panose="020B0604020202020204" pitchFamily="34" charset="0"/>
              </a:rPr>
              <a:t>Decade of healthy ageing 2020–2030</a:t>
            </a:r>
            <a:r>
              <a:rPr lang="en-GB" sz="1100" b="0" i="0" u="none" strike="noStrike">
                <a:solidFill>
                  <a:srgbClr val="000000"/>
                </a:solidFill>
                <a:effectLst/>
                <a:latin typeface="Arial" panose="020B0604020202020204" pitchFamily="34" charset="0"/>
                <a:cs typeface="Arial" panose="020B0604020202020204" pitchFamily="34" charset="0"/>
              </a:rPr>
              <a:t>. Geneva: WHO.</a:t>
            </a:r>
          </a:p>
          <a:p>
            <a:pPr algn="l">
              <a:lnSpc>
                <a:spcPct val="150000"/>
              </a:lnSpc>
              <a:buNone/>
            </a:pPr>
            <a:endParaRPr lang="en-GB" sz="1100" b="0" i="0" u="none" strike="noStrike">
              <a:solidFill>
                <a:srgbClr val="000000"/>
              </a:solidFill>
              <a:effectLst/>
              <a:latin typeface="Arial" panose="020B0604020202020204" pitchFamily="34" charset="0"/>
              <a:cs typeface="Arial" panose="020B0604020202020204" pitchFamily="34" charset="0"/>
            </a:endParaRPr>
          </a:p>
          <a:p>
            <a:pPr algn="l">
              <a:lnSpc>
                <a:spcPct val="150000"/>
              </a:lnSpc>
              <a:buNone/>
            </a:pPr>
            <a:r>
              <a:rPr lang="en-GB" sz="1100" b="0" i="0" u="none" strike="noStrike">
                <a:solidFill>
                  <a:srgbClr val="000000"/>
                </a:solidFill>
                <a:effectLst/>
                <a:latin typeface="Arial" panose="020B0604020202020204" pitchFamily="34" charset="0"/>
                <a:cs typeface="Arial" panose="020B0604020202020204" pitchFamily="34" charset="0"/>
              </a:rPr>
              <a:t>World Health Organization (2021) </a:t>
            </a:r>
            <a:r>
              <a:rPr lang="en-GB" sz="1100" b="0" i="1" u="none" strike="noStrike">
                <a:solidFill>
                  <a:srgbClr val="000000"/>
                </a:solidFill>
                <a:effectLst/>
                <a:latin typeface="Arial" panose="020B0604020202020204" pitchFamily="34" charset="0"/>
                <a:cs typeface="Arial" panose="020B0604020202020204" pitchFamily="34" charset="0"/>
              </a:rPr>
              <a:t>Global report on ageism</a:t>
            </a:r>
            <a:r>
              <a:rPr lang="en-GB" sz="1100" b="0" i="0" u="none" strike="noStrike">
                <a:solidFill>
                  <a:srgbClr val="000000"/>
                </a:solidFill>
                <a:effectLst/>
                <a:latin typeface="Arial" panose="020B0604020202020204" pitchFamily="34" charset="0"/>
                <a:cs typeface="Arial" panose="020B0604020202020204" pitchFamily="34" charset="0"/>
              </a:rPr>
              <a:t>. Geneva: World Health Organization. Available at: </a:t>
            </a:r>
            <a:r>
              <a:rPr lang="en-GB" sz="1100" b="0" i="0" u="none" strike="noStrike">
                <a:solidFill>
                  <a:srgbClr val="000000"/>
                </a:solidFill>
                <a:effectLst/>
                <a:latin typeface="Arial" panose="020B0604020202020204" pitchFamily="34" charset="0"/>
                <a:cs typeface="Arial" panose="020B0604020202020204" pitchFamily="34" charset="0"/>
                <a:hlinkClick r:id="rId9"/>
              </a:rPr>
              <a:t>https://www.who.int/publications/i/item/9789240070264</a:t>
            </a:r>
            <a:r>
              <a:rPr lang="en-GB" sz="1100" b="0" i="0" u="none" strike="noStrike">
                <a:solidFill>
                  <a:srgbClr val="000000"/>
                </a:solidFill>
                <a:effectLst/>
                <a:latin typeface="Arial" panose="020B0604020202020204" pitchFamily="34" charset="0"/>
                <a:cs typeface="Arial" panose="020B0604020202020204" pitchFamily="34" charset="0"/>
              </a:rPr>
              <a:t> (Accessed: 8 February 2026).</a:t>
            </a:r>
          </a:p>
          <a:p>
            <a:pPr>
              <a:lnSpc>
                <a:spcPct val="150000"/>
              </a:lnSpc>
              <a:buNone/>
            </a:pPr>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75C439AB-B69F-2C2B-B540-529276C7471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4064936"/>
      </p:ext>
    </p:extLst>
  </p:cSld>
  <p:clrMapOvr>
    <a:masterClrMapping/>
  </p:clrMapOvr>
  <mc:AlternateContent xmlns:mc="http://schemas.openxmlformats.org/markup-compatibility/2006" xmlns:p14="http://schemas.microsoft.com/office/powerpoint/2010/main">
    <mc:Choice Requires="p14">
      <p:transition spd="slow" p14:dur="2000" advTm="2913"/>
    </mc:Choice>
    <mc:Fallback xmlns="">
      <p:transition spd="slow" advTm="2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4" ma:contentTypeDescription="Create a new document." ma:contentTypeScope="" ma:versionID="93076a606cb8a286f1cc1e9a1f529ef1">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ebc69fb787dbb025fd386319b9b7f10d"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47AC9FA-03E1-447B-94FD-C84601510FCF}">
  <ds:schemaRefs>
    <ds:schemaRef ds:uri="bd2b2a82-bc2e-4fcc-b8ad-fd63686c78d2"/>
    <ds:schemaRef ds:uri="http://purl.org/dc/elements/1.1/"/>
    <ds:schemaRef ds:uri="http://purl.org/dc/terms/"/>
    <ds:schemaRef ds:uri="http://schemas.microsoft.com/office/infopath/2007/PartnerControls"/>
    <ds:schemaRef ds:uri="http://schemas.microsoft.com/office/2006/documentManagement/types"/>
    <ds:schemaRef ds:uri="http://schemas.microsoft.com/office/2006/metadata/properties"/>
    <ds:schemaRef ds:uri="http://purl.org/dc/dcmitype/"/>
    <ds:schemaRef ds:uri="http://www.w3.org/XML/1998/namespace"/>
    <ds:schemaRef ds:uri="http://schemas.openxmlformats.org/package/2006/metadata/core-properties"/>
    <ds:schemaRef ds:uri="ad7316b1-23f1-480c-8fa6-cbf037f4db9c"/>
  </ds:schemaRefs>
</ds:datastoreItem>
</file>

<file path=customXml/itemProps2.xml><?xml version="1.0" encoding="utf-8"?>
<ds:datastoreItem xmlns:ds="http://schemas.openxmlformats.org/officeDocument/2006/customXml" ds:itemID="{16126804-A099-410F-A310-828583EB9AB4}">
  <ds:schemaRefs>
    <ds:schemaRef ds:uri="ad7316b1-23f1-480c-8fa6-cbf037f4db9c"/>
    <ds:schemaRef ds:uri="bd2b2a82-bc2e-4fcc-b8ad-fd63686c78d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FF30F3B8-0231-48DB-8F2A-1F9A6890F7D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2615</Words>
  <Application>Microsoft Office PowerPoint</Application>
  <PresentationFormat>Widescreen</PresentationFormat>
  <Paragraphs>174</Paragraphs>
  <Slides>19</Slides>
  <Notes>0</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Neue Haas Grotesk Text Pro</vt:lpstr>
      <vt:lpstr>-webkit-standard</vt:lpstr>
      <vt:lpstr>Wingdings</vt:lpstr>
      <vt:lpstr>VanillaVTI</vt:lpstr>
      <vt:lpstr> EVALUATING THE CARE &amp; SUPPORT OF OLDER PEOPLE  </vt:lpstr>
      <vt:lpstr>Content</vt:lpstr>
      <vt:lpstr>Introduction</vt:lpstr>
      <vt:lpstr>Overview of Care and Support for Older People in the UK</vt:lpstr>
      <vt:lpstr>Care Provision 1: Domiciliary Care</vt:lpstr>
      <vt:lpstr>Care Provision 2: Residential Care</vt:lpstr>
      <vt:lpstr>Challenges in Maintaining Independence</vt:lpstr>
      <vt:lpstr>THEORETICAL FARMEWORKS</vt:lpstr>
      <vt:lpstr>Policy and Legislation</vt:lpstr>
      <vt:lpstr> Theory and Policy</vt:lpstr>
      <vt:lpstr>   Technological Innovations in Elderly Care</vt:lpstr>
      <vt:lpstr>Critical Evaluation of Technology in Practice</vt:lpstr>
      <vt:lpstr>Case Study 1:</vt:lpstr>
      <vt:lpstr>Case Study 2:</vt:lpstr>
      <vt:lpstr>Recommendations for Improvement</vt:lpstr>
      <vt:lpstr>Critical Evaluation of Recommendations</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Component 1: Individual Presentation(Power point with Voice-Over)</dc:title>
  <dc:creator>Shamaila Sakhawat (2309140)</dc:creator>
  <cp:lastModifiedBy>Shamaila Sakhawat (2309140)</cp:lastModifiedBy>
  <cp:revision>4</cp:revision>
  <dcterms:created xsi:type="dcterms:W3CDTF">2026-01-29T14:42:00Z</dcterms:created>
  <dcterms:modified xsi:type="dcterms:W3CDTF">2026-02-25T18:51:42Z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