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300" r:id="rId2"/>
    <p:sldId id="302" r:id="rId3"/>
    <p:sldId id="301" r:id="rId4"/>
    <p:sldId id="282" r:id="rId5"/>
    <p:sldId id="283" r:id="rId6"/>
    <p:sldId id="284" r:id="rId7"/>
    <p:sldId id="285" r:id="rId8"/>
    <p:sldId id="303" r:id="rId9"/>
    <p:sldId id="304" r:id="rId10"/>
    <p:sldId id="305" r:id="rId11"/>
    <p:sldId id="286" r:id="rId12"/>
    <p:sldId id="287" r:id="rId13"/>
    <p:sldId id="288" r:id="rId14"/>
    <p:sldId id="289" r:id="rId15"/>
    <p:sldId id="290" r:id="rId16"/>
    <p:sldId id="292" r:id="rId17"/>
    <p:sldId id="293" r:id="rId18"/>
    <p:sldId id="311" r:id="rId19"/>
    <p:sldId id="294" r:id="rId20"/>
    <p:sldId id="307" r:id="rId21"/>
    <p:sldId id="308" r:id="rId22"/>
    <p:sldId id="309" r:id="rId23"/>
    <p:sldId id="310" r:id="rId24"/>
    <p:sldId id="296" r:id="rId25"/>
    <p:sldId id="268" r:id="rId26"/>
    <p:sldId id="29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5" d="100"/>
          <a:sy n="55" d="100"/>
        </p:scale>
        <p:origin x="1830" y="107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2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84B1F0-1C33-4803-97AB-2036739B261D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B7310B-D6A7-4DBA-A085-5B7BB88BC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07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7310B-D6A7-4DBA-A085-5B7BB88BC00B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265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7310B-D6A7-4DBA-A085-5B7BB88BC00B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265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hyperlink" Target="Worksheet%20-%20Key%20Features%20of%20the%20Reggio%20Emilia%20approach.docx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What%20do%20we%20mean%20by%20curriculum.docx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hwb.gov.wales/curriculum-for-wales-2008/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hwb.gov.wales/api/storage/d5d8e39c-b534-40cb-a3f5-7e2e126d8077/foundation-phase-framework.pdf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gov.wales/resources/collections/key-stages-2-4?lang=en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storage/8e68e2f5-851f-43b8-af24-9eb38cf62482/developing-the-curriculum-cymreig.pdf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elshbaccalaureate.org.uk/Welsh-Baccalaureate-Home-Page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elshbaccalaureate.org.uk/Welsh-Baccalaureate-Home-Page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dera.ioe.ac.uk/24680/1/151021-a-curriculum-for-wales-a-curriculum-for-life-en_Redacted.pdf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rsa.org/events/rsaanimate/animate/rsa-animate-changing-paradigms" TargetMode="External"/><Relationship Id="rId7" Type="http://schemas.openxmlformats.org/officeDocument/2006/relationships/hyperlink" Target="https://www.nfer.ac.uk/research/centre-for-information-and-reviews/inca/TP%20Values%20and%20Aims%20in%20Curriculum%20and%20Assessment%201997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dfs.semanticscholar.org/7b6d/7275c2c3f5f176ee42d8e661ebdb4683e959.pdf" TargetMode="External"/><Relationship Id="rId5" Type="http://schemas.openxmlformats.org/officeDocument/2006/relationships/hyperlink" Target="http://www.cscjes.org.uk/getattachment/34a3bdcf-370f-4c92-aa1c-29500bea443c/Initial-Highlights-of-the-Donaldson-Report.pdf.aspx" TargetMode="External"/><Relationship Id="rId4" Type="http://schemas.openxmlformats.org/officeDocument/2006/relationships/hyperlink" Target="https://connect.le.ac.uk/posters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s.sagepub.com/doi/pdf/10.1177/105345120103600504" TargetMode="External"/><Relationship Id="rId7" Type="http://schemas.openxmlformats.org/officeDocument/2006/relationships/hyperlink" Target="file:///F:\SJIE6001\Reading%20list\Wren%20%20Exploring%20the%20Hidden%20Curriculum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learning.gov.wales/resources/collections/foundation-phase?lang=en" TargetMode="External"/><Relationship Id="rId5" Type="http://schemas.openxmlformats.org/officeDocument/2006/relationships/hyperlink" Target="http://gov.wales/docs/caecd/publications/090415rightstoactionen.pdf" TargetMode="External"/><Relationship Id="rId4" Type="http://schemas.openxmlformats.org/officeDocument/2006/relationships/hyperlink" Target="http://www.educationscotland.gov.uk/Images/ReggioAug06_tcm4-39325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en-GB" b="1" dirty="0"/>
              <a:t>Exploring the ‘Hidden Curriculum’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3354" y="4465890"/>
            <a:ext cx="6400800" cy="1752600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Module Code: SJIE6001</a:t>
            </a:r>
          </a:p>
          <a:p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Lianne Bowen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204864"/>
            <a:ext cx="3167844" cy="2111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291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21101-2D59-4540-9841-617CF503C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Re-cap on last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31146-ED2D-40D7-958D-1929A270F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education?</a:t>
            </a:r>
          </a:p>
          <a:p>
            <a:r>
              <a:rPr lang="en-GB" dirty="0"/>
              <a:t>Sir Ken Robinson’s talk</a:t>
            </a:r>
          </a:p>
          <a:p>
            <a:r>
              <a:rPr lang="en-GB" dirty="0"/>
              <a:t>Examples of what you considered should be included in ‘education’ in the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  <a:p>
            <a:r>
              <a:rPr lang="en-GB" dirty="0"/>
              <a:t>Theoretical influence on educational practice</a:t>
            </a:r>
          </a:p>
          <a:p>
            <a:pPr lvl="1"/>
            <a:r>
              <a:rPr lang="en-GB" dirty="0"/>
              <a:t>Skinner: </a:t>
            </a:r>
          </a:p>
          <a:p>
            <a:pPr lvl="1"/>
            <a:r>
              <a:rPr lang="en-GB" dirty="0"/>
              <a:t>Bruner:</a:t>
            </a:r>
          </a:p>
          <a:p>
            <a:pPr marL="457200" lvl="1" indent="0">
              <a:buNone/>
            </a:pPr>
            <a:r>
              <a:rPr lang="en-GB" b="1" dirty="0"/>
              <a:t>Task</a:t>
            </a:r>
          </a:p>
        </p:txBody>
      </p:sp>
    </p:spTree>
    <p:extLst>
      <p:ext uri="{BB962C8B-B14F-4D97-AF65-F5344CB8AC3E}">
        <p14:creationId xmlns:p14="http://schemas.microsoft.com/office/powerpoint/2010/main" val="312595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Bruner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05796" y="1174486"/>
            <a:ext cx="5796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Read the document ‘What is the Reggio approach?’ that is on Moodle and Teams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726462"/>
            <a:ext cx="2422488" cy="343073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0656" y="98072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Task: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87824" y="3000584"/>
            <a:ext cx="5796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Identify five key points that demonstrate their child-centred approach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5796" y="4882000"/>
            <a:ext cx="5796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Share these with the group next week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012" y="2035311"/>
            <a:ext cx="566793" cy="56679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3904831"/>
            <a:ext cx="628549" cy="628549"/>
          </a:xfrm>
          <a:prstGeom prst="rect">
            <a:avLst/>
          </a:prstGeom>
        </p:spPr>
      </p:pic>
      <p:pic>
        <p:nvPicPr>
          <p:cNvPr id="12" name="Picture 11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012" y="5836107"/>
            <a:ext cx="604435" cy="604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292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68854" y="141277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What do we mean by ‘curriculum’?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432219"/>
            <a:ext cx="2900010" cy="218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688032" y="18864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i="1" dirty="0"/>
              <a:t>Key phrases and concepts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5616" y="4748123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			</a:t>
            </a:r>
            <a:r>
              <a:rPr lang="en-GB" sz="2800" b="1" dirty="0"/>
              <a:t>Discuss</a:t>
            </a:r>
          </a:p>
        </p:txBody>
      </p:sp>
      <p:pic>
        <p:nvPicPr>
          <p:cNvPr id="7" name="Picture 6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9973" y="5733256"/>
            <a:ext cx="820459" cy="82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93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88032" y="18864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i="1" dirty="0"/>
              <a:t>Key phrases and concepts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31629" y="1666385"/>
            <a:ext cx="806489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Curriculum</a:t>
            </a:r>
          </a:p>
          <a:p>
            <a:r>
              <a:rPr lang="en-GB" sz="3200" dirty="0"/>
              <a:t>‘A course of study at a school, university etc.; the subjects making up such a course.’</a:t>
            </a:r>
          </a:p>
          <a:p>
            <a:pPr algn="r"/>
            <a:r>
              <a:rPr lang="en-GB" sz="2400" i="1" dirty="0"/>
              <a:t>Shorter Oxford English Dictionary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1629" y="4005064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‘The school curriculum is learner focussed, places an emphasis on skills development and ensures that it is appropriate for the specific needs of Wales.’</a:t>
            </a:r>
          </a:p>
          <a:p>
            <a:pPr algn="r"/>
            <a:r>
              <a:rPr lang="en-GB" sz="2400" i="1" dirty="0"/>
              <a:t>Welsh Assembly Government (2014)</a:t>
            </a:r>
          </a:p>
        </p:txBody>
      </p:sp>
    </p:spTree>
    <p:extLst>
      <p:ext uri="{BB962C8B-B14F-4D97-AF65-F5344CB8AC3E}">
        <p14:creationId xmlns:p14="http://schemas.microsoft.com/office/powerpoint/2010/main" val="217768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Aims of Education</a:t>
            </a:r>
          </a:p>
        </p:txBody>
      </p:sp>
      <p:sp>
        <p:nvSpPr>
          <p:cNvPr id="3" name="Content Placeholder 6"/>
          <p:cNvSpPr txBox="1">
            <a:spLocks/>
          </p:cNvSpPr>
          <p:nvPr/>
        </p:nvSpPr>
        <p:spPr>
          <a:xfrm>
            <a:off x="539552" y="1481138"/>
            <a:ext cx="7920236" cy="309999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b="1" i="1" dirty="0"/>
              <a:t>‘Aims define the point of an activity – what it seeks to achieve; where it should go.’</a:t>
            </a:r>
          </a:p>
          <a:p>
            <a:pPr marL="109537" indent="0" algn="r">
              <a:spcBef>
                <a:spcPts val="0"/>
              </a:spcBef>
              <a:spcAft>
                <a:spcPts val="600"/>
              </a:spcAft>
              <a:buFont typeface="Wingdings 3" pitchFamily="18" charset="2"/>
              <a:buNone/>
              <a:defRPr/>
            </a:pPr>
            <a:r>
              <a:rPr lang="en-GB" sz="2800" i="1" dirty="0"/>
              <a:t> </a:t>
            </a:r>
            <a:r>
              <a:rPr lang="en-GB" sz="2400" i="1" dirty="0"/>
              <a:t>(</a:t>
            </a:r>
            <a:r>
              <a:rPr lang="en-GB" sz="2400" i="1" dirty="0" err="1"/>
              <a:t>Cremin</a:t>
            </a:r>
            <a:r>
              <a:rPr lang="en-GB" sz="2400" i="1" dirty="0"/>
              <a:t> &amp; Arthur (Ed.) 2014 p. 253)</a:t>
            </a:r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i="1" dirty="0"/>
              <a:t>Not just one overriding aim of education, education policy can have several aims</a:t>
            </a:r>
            <a:endParaRPr lang="en-GB" sz="2400" i="1" dirty="0"/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i="1" dirty="0"/>
              <a:t>Aims are linked to educational values and principles</a:t>
            </a:r>
            <a:endParaRPr lang="en-US" sz="2800" dirty="0"/>
          </a:p>
          <a:p>
            <a:pPr>
              <a:spcBef>
                <a:spcPts val="0"/>
              </a:spcBef>
              <a:spcAft>
                <a:spcPts val="600"/>
              </a:spcAft>
              <a:defRPr/>
            </a:pPr>
            <a:endParaRPr 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819778"/>
            <a:ext cx="1584176" cy="1584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4493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6"/>
          <p:cNvSpPr txBox="1">
            <a:spLocks/>
          </p:cNvSpPr>
          <p:nvPr/>
        </p:nvSpPr>
        <p:spPr>
          <a:xfrm>
            <a:off x="683890" y="1700808"/>
            <a:ext cx="7776220" cy="3888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537" indent="0">
              <a:buFont typeface="Wingdings 3" pitchFamily="18" charset="2"/>
              <a:buNone/>
              <a:defRPr/>
            </a:pPr>
            <a:r>
              <a:rPr lang="en-GB" sz="2800" dirty="0"/>
              <a:t>An international review by Le </a:t>
            </a:r>
            <a:r>
              <a:rPr lang="en-GB" sz="2800" dirty="0" err="1"/>
              <a:t>Métais</a:t>
            </a:r>
            <a:r>
              <a:rPr lang="en-GB" sz="2800" dirty="0"/>
              <a:t> (1997) of the stated aims of education produced a list of aims that governments around the world claimed for their school systems.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GB" sz="2800" dirty="0"/>
              <a:t>	</a:t>
            </a:r>
          </a:p>
          <a:p>
            <a:pPr marL="109537" indent="0">
              <a:buFont typeface="Wingdings 3" pitchFamily="18" charset="2"/>
              <a:buNone/>
              <a:defRPr/>
            </a:pPr>
            <a:endParaRPr lang="en-GB" sz="2800" dirty="0"/>
          </a:p>
          <a:p>
            <a:pPr marL="109537" indent="0">
              <a:buFont typeface="Wingdings 3" pitchFamily="18" charset="2"/>
              <a:buNone/>
              <a:defRPr/>
            </a:pPr>
            <a:endParaRPr lang="en-GB" sz="2800" dirty="0"/>
          </a:p>
          <a:p>
            <a:pPr marL="109537" indent="0">
              <a:buFont typeface="Wingdings 3" pitchFamily="18" charset="2"/>
              <a:buNone/>
              <a:defRPr/>
            </a:pPr>
            <a:endParaRPr lang="en-US" sz="2800" dirty="0"/>
          </a:p>
          <a:p>
            <a:pPr marL="0" indent="0">
              <a:buNone/>
              <a:defRPr/>
            </a:pPr>
            <a:endParaRPr lang="en-US" sz="2800" dirty="0"/>
          </a:p>
          <a:p>
            <a:pPr>
              <a:defRPr/>
            </a:pPr>
            <a:endParaRPr lang="en-US" sz="2800" dirty="0"/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Aims of Education</a:t>
            </a:r>
          </a:p>
        </p:txBody>
      </p:sp>
    </p:spTree>
    <p:extLst>
      <p:ext uri="{BB962C8B-B14F-4D97-AF65-F5344CB8AC3E}">
        <p14:creationId xmlns:p14="http://schemas.microsoft.com/office/powerpoint/2010/main" val="2195131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DB153F3-563F-4783-BE8B-658764B3D7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640574"/>
            <a:ext cx="85072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/>
              <a:t>Task:</a:t>
            </a:r>
            <a:br>
              <a:rPr lang="en-GB" sz="2800" b="1" dirty="0"/>
            </a:br>
            <a:r>
              <a:rPr lang="en-GB" sz="2800" dirty="0"/>
              <a:t>From this list choose the five aims that you feel are most important and give reasons to support your choices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8789C1-65E9-4A06-A173-83E91ACAE6FD}"/>
              </a:ext>
            </a:extLst>
          </p:cNvPr>
          <p:cNvSpPr txBox="1"/>
          <p:nvPr/>
        </p:nvSpPr>
        <p:spPr>
          <a:xfrm>
            <a:off x="899592" y="2492896"/>
            <a:ext cx="367240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Excellence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Individual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Social Development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Personal Qualities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Equal Opportunities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National Economy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Preparation for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Basic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Foundation for Further Education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956C999-63D3-4B25-8C8D-8B6AC967996D}"/>
              </a:ext>
            </a:extLst>
          </p:cNvPr>
          <p:cNvSpPr txBox="1"/>
          <p:nvPr/>
        </p:nvSpPr>
        <p:spPr>
          <a:xfrm>
            <a:off x="4572000" y="2492896"/>
            <a:ext cx="45365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Knowledge/Skills/Understanding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Citizenship/Community/Democracy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Cultural Heritage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Creativity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Health/Exercise/Leisure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Lifelong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Parental Participation</a:t>
            </a:r>
          </a:p>
        </p:txBody>
      </p:sp>
    </p:spTree>
    <p:extLst>
      <p:ext uri="{BB962C8B-B14F-4D97-AF65-F5344CB8AC3E}">
        <p14:creationId xmlns:p14="http://schemas.microsoft.com/office/powerpoint/2010/main" val="2450632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B9B2B-838A-4A8B-AA22-C45E0F013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Aims of the Current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5F3BA-6289-4ED8-8F05-8E9466BA77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Education Act 2002 expresses that the aims of the curriculum are as follows;</a:t>
            </a:r>
          </a:p>
          <a:p>
            <a:pPr lvl="1"/>
            <a:r>
              <a:rPr lang="en-GB" dirty="0"/>
              <a:t>Promote the spiritual, moral, cultural and physical development of students at the school</a:t>
            </a:r>
          </a:p>
          <a:p>
            <a:pPr lvl="1"/>
            <a:r>
              <a:rPr lang="en-GB" dirty="0"/>
              <a:t>Prepares students at the school for the opportunities, responsibilities and experiences of later life.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06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E5B29-E716-47B6-BABD-C6FB96414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Aims of Welsh Education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18719-414B-429E-BFD4-699BEE9C2D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November 2000 the Welsh Assembly Government (WAG) published ‘Children and Young People: A Framework for Partnership’.</a:t>
            </a:r>
          </a:p>
          <a:p>
            <a:r>
              <a:rPr lang="en-GB" dirty="0"/>
              <a:t>It set out a commitment to the United Nations Convention on the Rights of the Child and how the WAG should act in all it’s dealings with children and young people.</a:t>
            </a:r>
          </a:p>
        </p:txBody>
      </p:sp>
    </p:spTree>
    <p:extLst>
      <p:ext uri="{BB962C8B-B14F-4D97-AF65-F5344CB8AC3E}">
        <p14:creationId xmlns:p14="http://schemas.microsoft.com/office/powerpoint/2010/main" val="2452950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Aims of Welsh Education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6753" y="980728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2002 the Welsh Government followed with ‘</a:t>
            </a:r>
            <a:r>
              <a:rPr lang="en-GB" sz="2800" i="1" dirty="0"/>
              <a:t>Children and Young People: Rights to Action’</a:t>
            </a:r>
            <a:endParaRPr lang="en-GB" sz="2800" dirty="0"/>
          </a:p>
        </p:txBody>
      </p:sp>
      <p:sp>
        <p:nvSpPr>
          <p:cNvPr id="4" name="Content Placeholder 6"/>
          <p:cNvSpPr txBox="1">
            <a:spLocks/>
          </p:cNvSpPr>
          <p:nvPr/>
        </p:nvSpPr>
        <p:spPr>
          <a:xfrm>
            <a:off x="367569" y="1947946"/>
            <a:ext cx="6724712" cy="42173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800" i="1" dirty="0"/>
              <a:t>Based on the </a:t>
            </a:r>
            <a:r>
              <a:rPr lang="en-US" sz="2800" i="1" dirty="0"/>
              <a:t>UN Convention on the Rights of the Child (</a:t>
            </a:r>
            <a:r>
              <a:rPr lang="en-US" sz="2800" i="1" dirty="0" err="1"/>
              <a:t>UNCRC</a:t>
            </a:r>
            <a:r>
              <a:rPr lang="en-US" sz="2800" i="1" dirty="0"/>
              <a:t>) </a:t>
            </a:r>
          </a:p>
          <a:p>
            <a:pPr>
              <a:defRPr/>
            </a:pPr>
            <a:r>
              <a:rPr lang="en-US" sz="2800" i="1" dirty="0"/>
              <a:t>Form the basis for decisions on priorities and objectives nationally. </a:t>
            </a:r>
          </a:p>
          <a:p>
            <a:pPr>
              <a:defRPr/>
            </a:pPr>
            <a:r>
              <a:rPr lang="en-US" sz="2800" i="1" dirty="0"/>
              <a:t>Form the basis for decisions on strategy and service provision locally. </a:t>
            </a:r>
          </a:p>
          <a:p>
            <a:pPr>
              <a:defRPr/>
            </a:pPr>
            <a:r>
              <a:rPr lang="en-US" sz="2800" i="1" dirty="0"/>
              <a:t>Basis of all </a:t>
            </a:r>
            <a:r>
              <a:rPr lang="en-US" sz="2800" i="1" dirty="0" err="1"/>
              <a:t>WG</a:t>
            </a:r>
            <a:r>
              <a:rPr lang="en-US" sz="2800" i="1" dirty="0"/>
              <a:t> work for children and young people.</a:t>
            </a:r>
          </a:p>
          <a:p>
            <a:pPr marL="109537" indent="0">
              <a:buFont typeface="Wingdings 3" pitchFamily="18" charset="2"/>
              <a:buNone/>
              <a:defRPr/>
            </a:pPr>
            <a:endParaRPr lang="en-GB" sz="2800" i="1" dirty="0"/>
          </a:p>
          <a:p>
            <a:pPr>
              <a:defRPr/>
            </a:pPr>
            <a:endParaRPr lang="en-US" sz="2800" dirty="0"/>
          </a:p>
          <a:p>
            <a:pPr>
              <a:defRPr/>
            </a:pPr>
            <a:endParaRPr lang="en-US" sz="2800" dirty="0"/>
          </a:p>
          <a:p>
            <a:pPr>
              <a:defRPr/>
            </a:pPr>
            <a:endParaRPr lang="en-US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178" y="2636912"/>
            <a:ext cx="2018744" cy="2850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0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Aims of Welsh Education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6753" y="980728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document includes the Seven Core Aims that all children in Wales have the right to;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>
          <a:xfrm>
            <a:off x="251520" y="2060848"/>
            <a:ext cx="8712968" cy="38022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defRPr/>
            </a:pPr>
            <a:r>
              <a:rPr lang="en-US" sz="2400" i="1" dirty="0"/>
              <a:t>a flying start in life</a:t>
            </a:r>
          </a:p>
          <a:p>
            <a:pPr>
              <a:spcBef>
                <a:spcPts val="0"/>
              </a:spcBef>
              <a:defRPr/>
            </a:pPr>
            <a:r>
              <a:rPr lang="en-US" sz="2400" i="1" dirty="0"/>
              <a:t>a comprehensive range of education and learning opportunities</a:t>
            </a:r>
          </a:p>
          <a:p>
            <a:pPr>
              <a:spcBef>
                <a:spcPts val="0"/>
              </a:spcBef>
              <a:defRPr/>
            </a:pPr>
            <a:r>
              <a:rPr lang="en-US" sz="2400" i="1" dirty="0"/>
              <a:t>the best possible health and are free from abuse, victimisation and exploitation</a:t>
            </a:r>
          </a:p>
          <a:p>
            <a:pPr>
              <a:spcBef>
                <a:spcPts val="0"/>
              </a:spcBef>
              <a:defRPr/>
            </a:pPr>
            <a:r>
              <a:rPr lang="en-US" sz="2400" i="1" dirty="0"/>
              <a:t>access to play, leisure, sporting and cultural activities</a:t>
            </a:r>
          </a:p>
          <a:p>
            <a:pPr>
              <a:spcBef>
                <a:spcPts val="0"/>
              </a:spcBef>
              <a:defRPr/>
            </a:pPr>
            <a:r>
              <a:rPr lang="en-US" sz="2400" i="1" dirty="0"/>
              <a:t>To be listened to, treated with respect, and have their race and cultural identity recognised</a:t>
            </a:r>
          </a:p>
          <a:p>
            <a:pPr>
              <a:spcBef>
                <a:spcPts val="0"/>
              </a:spcBef>
              <a:defRPr/>
            </a:pPr>
            <a:r>
              <a:rPr lang="en-US" sz="2400" i="1" dirty="0"/>
              <a:t>a safe home and a community which supports physical and emotional wellbeing</a:t>
            </a:r>
          </a:p>
          <a:p>
            <a:pPr>
              <a:spcBef>
                <a:spcPts val="0"/>
              </a:spcBef>
              <a:defRPr/>
            </a:pPr>
            <a:r>
              <a:rPr lang="en-US" sz="2400" i="1" dirty="0"/>
              <a:t>are not disadvantaged by poverty.</a:t>
            </a:r>
          </a:p>
          <a:p>
            <a:pPr marL="109537" indent="0">
              <a:buFont typeface="Wingdings 3" pitchFamily="18" charset="2"/>
              <a:buNone/>
              <a:defRPr/>
            </a:pPr>
            <a:endParaRPr lang="en-GB" sz="2400" i="1" dirty="0"/>
          </a:p>
          <a:p>
            <a:pPr>
              <a:defRPr/>
            </a:pPr>
            <a:endParaRPr lang="en-US" sz="2400" dirty="0"/>
          </a:p>
          <a:p>
            <a:pPr>
              <a:defRPr/>
            </a:pPr>
            <a:endParaRPr lang="en-US" sz="2400" dirty="0"/>
          </a:p>
          <a:p>
            <a:pPr>
              <a:defRPr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5225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Curriculum in Wales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6753" y="980728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School Curriculum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>
          <a:xfrm>
            <a:off x="388496" y="2636912"/>
            <a:ext cx="7567879" cy="27363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0050">
              <a:spcBef>
                <a:spcPts val="0"/>
              </a:spcBef>
              <a:defRPr/>
            </a:pPr>
            <a:r>
              <a:rPr lang="en-GB" sz="2400" dirty="0"/>
              <a:t>the Foundation Phase 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skills development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the National curriculum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personal and social education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sex education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careers and the world of work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religious education.</a:t>
            </a:r>
            <a:endParaRPr lang="en-US" sz="2400" dirty="0"/>
          </a:p>
          <a:p>
            <a:pPr marL="109537" indent="0">
              <a:buNone/>
              <a:defRPr/>
            </a:pPr>
            <a:r>
              <a:rPr lang="en-GB" sz="2400" dirty="0">
                <a:hlinkClick r:id="rId2"/>
              </a:rPr>
              <a:t>https://hwb.gov.wales/curriculum-for-wales-2008/</a:t>
            </a:r>
            <a:endParaRPr lang="en-US" sz="2400" dirty="0"/>
          </a:p>
          <a:p>
            <a:pPr>
              <a:defRPr/>
            </a:pPr>
            <a:endParaRPr lang="en-US" sz="2400" dirty="0"/>
          </a:p>
          <a:p>
            <a:pPr>
              <a:defRPr/>
            </a:pP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1537628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Outlines the programme of study for 3 to 19 year olds.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852936"/>
            <a:ext cx="3603650" cy="160784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67544" y="2060848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It is made up of the following 7 areas:</a:t>
            </a:r>
          </a:p>
        </p:txBody>
      </p:sp>
    </p:spTree>
    <p:extLst>
      <p:ext uri="{BB962C8B-B14F-4D97-AF65-F5344CB8AC3E}">
        <p14:creationId xmlns:p14="http://schemas.microsoft.com/office/powerpoint/2010/main" val="148263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p"/>
      <p:bldP spid="5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Curriculum in Wales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6753" y="980728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Foundation Phase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>
          <a:xfrm>
            <a:off x="421320" y="2717863"/>
            <a:ext cx="6135123" cy="32535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0050">
              <a:spcBef>
                <a:spcPts val="0"/>
              </a:spcBef>
              <a:defRPr/>
            </a:pPr>
            <a:r>
              <a:rPr lang="en-GB" sz="2400" dirty="0"/>
              <a:t>personal and social development, well-being and cultural diversity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language, literacy and communication skills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mathematical development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Welsh language development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knowledge and understanding of the world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physical development</a:t>
            </a:r>
          </a:p>
          <a:p>
            <a:pPr marL="400050">
              <a:spcBef>
                <a:spcPts val="0"/>
              </a:spcBef>
              <a:defRPr/>
            </a:pPr>
            <a:r>
              <a:rPr lang="en-GB" sz="2400" dirty="0"/>
              <a:t>creative development.</a:t>
            </a:r>
          </a:p>
          <a:p>
            <a:pPr>
              <a:defRPr/>
            </a:pPr>
            <a:endParaRPr lang="en-US" sz="2400" dirty="0"/>
          </a:p>
          <a:p>
            <a:pPr>
              <a:defRPr/>
            </a:pPr>
            <a:endParaRPr lang="en-US" sz="2400" dirty="0"/>
          </a:p>
          <a:p>
            <a:pPr>
              <a:defRPr/>
            </a:pP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385440" y="1487149"/>
            <a:ext cx="84350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Foundation Phase has 7 areas of learning which are delivered through practical activities and active learning experiences both indoors and outdoors. The areas of learning are: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66882" y="6021183"/>
            <a:ext cx="64087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2"/>
              </a:rPr>
              <a:t>https://hwb.gov.wales/api/storage/d5d8e39c-b534-40cb-a3f5-7e2e126d8077/foundation-phase-framework.pdf</a:t>
            </a:r>
            <a:endParaRPr lang="en-GB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C9BDAB-BCE0-4262-8785-8A1E0217C3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3526953"/>
            <a:ext cx="2703393" cy="1913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654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p"/>
      <p:bldP spid="5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Curriculum in Wales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980728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National Curriculum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1498719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Programmes of study specify what learners should be taught for each subject in the national curriculum for Wales in Key Stages 2-4: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59832" y="6165304"/>
            <a:ext cx="47468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2"/>
              </a:rPr>
              <a:t>http://learning.gov.wales/resources/collections/key-stages-2-4?lang=en</a:t>
            </a:r>
            <a:r>
              <a:rPr lang="en-GB" sz="1200" dirty="0"/>
              <a:t>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51520" y="2420888"/>
            <a:ext cx="280831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English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Mathematics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Welsh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Literacy &amp; Numeracy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Welsh second language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131840" y="2420888"/>
            <a:ext cx="2808312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Science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Physical Education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Music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Modern Foreign Languages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Art &amp; Design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ICT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00192" y="2420888"/>
            <a:ext cx="280831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Design &amp; Technology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Geography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History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Religious Education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Sex Education</a:t>
            </a:r>
          </a:p>
        </p:txBody>
      </p:sp>
    </p:spTree>
    <p:extLst>
      <p:ext uri="{BB962C8B-B14F-4D97-AF65-F5344CB8AC3E}">
        <p14:creationId xmlns:p14="http://schemas.microsoft.com/office/powerpoint/2010/main" val="420840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Curriculum in Wales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9566" y="983254"/>
            <a:ext cx="544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Other Aspects: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1320" y="1917407"/>
            <a:ext cx="82296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Common Requirements of the School Curriculum in Wales provide that:</a:t>
            </a:r>
          </a:p>
          <a:p>
            <a:endParaRPr lang="en-GB" sz="2000" dirty="0"/>
          </a:p>
          <a:p>
            <a:r>
              <a:rPr lang="en-GB" sz="2400" dirty="0"/>
              <a:t>‘</a:t>
            </a:r>
            <a:r>
              <a:rPr lang="en-GB" sz="2400" i="1" dirty="0"/>
              <a:t>Pupils should be given opportunities, where appropriate, to develop and apply knowledge and understanding of the cultural, economic, environmental, historical and linguistic characteristics of Wales</a:t>
            </a:r>
            <a:r>
              <a:rPr lang="en-GB" sz="2400" dirty="0"/>
              <a:t>.’</a:t>
            </a:r>
          </a:p>
          <a:p>
            <a:endParaRPr lang="en-GB" sz="2000" dirty="0"/>
          </a:p>
          <a:p>
            <a:r>
              <a:rPr lang="en-GB" sz="2400" dirty="0"/>
              <a:t>Its requirements will help pupils to understand what is distinctive about life in Wales, to celebrate diversity and to acquire a real sense of belonging.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55776" y="6153115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2"/>
              </a:rPr>
              <a:t>https://hwb.gov.wales/storage/8e68e2f5-851f-43b8-af24-9eb38cf62482/developing-the-curriculum-cymreig.pdf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1412776"/>
            <a:ext cx="544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Curriculum </a:t>
            </a:r>
            <a:r>
              <a:rPr lang="en-GB" sz="2800" b="1" dirty="0" err="1"/>
              <a:t>Cymreig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3251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Curriculum in Wales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9566" y="985132"/>
            <a:ext cx="544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Other Aspects: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9566" y="1917407"/>
            <a:ext cx="850291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Welsh Baccalaureate combines personal development skills with existing qualifications like A levels, </a:t>
            </a:r>
            <a:r>
              <a:rPr lang="en-GB" sz="2400" dirty="0" err="1"/>
              <a:t>NVQs</a:t>
            </a:r>
            <a:r>
              <a:rPr lang="en-GB" sz="2400" dirty="0"/>
              <a:t> and GCSEs to make one wider award valued by employers and universities. It gives broad experiences and can be studied in English or Welsh, or a combination of the two languages. The Welsh Baccalaureate Qualification consists of two parts: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Core – consisting of four components, i.e., Key Skills, Wales, Europe and the World, Work-related Education and Personal and Social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Options – courses/programmes currently offered, e.g., GCSE, </a:t>
            </a:r>
            <a:r>
              <a:rPr lang="en-GB" sz="2400" dirty="0" err="1"/>
              <a:t>VGCSE</a:t>
            </a:r>
            <a:r>
              <a:rPr lang="en-GB" sz="2400" dirty="0"/>
              <a:t>, AS/A levels, </a:t>
            </a:r>
            <a:r>
              <a:rPr lang="en-GB" sz="2400" dirty="0" err="1"/>
              <a:t>VCE</a:t>
            </a:r>
            <a:r>
              <a:rPr lang="en-GB" sz="2400" dirty="0"/>
              <a:t> (Vocational A levels), NVQ, </a:t>
            </a:r>
            <a:r>
              <a:rPr lang="en-GB" sz="2400" dirty="0" err="1"/>
              <a:t>BTEC</a:t>
            </a:r>
            <a:r>
              <a:rPr lang="en-GB" sz="2400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55776" y="6153115"/>
            <a:ext cx="583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2"/>
              </a:rPr>
              <a:t>http://www.welshbaccalaureate.org.uk/Welsh-Baccalaureate-Home-Page</a:t>
            </a:r>
            <a:r>
              <a:rPr lang="en-GB" sz="1200" dirty="0"/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1412776"/>
            <a:ext cx="544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Welsh Baccalaureate</a:t>
            </a:r>
          </a:p>
        </p:txBody>
      </p:sp>
    </p:spTree>
    <p:extLst>
      <p:ext uri="{BB962C8B-B14F-4D97-AF65-F5344CB8AC3E}">
        <p14:creationId xmlns:p14="http://schemas.microsoft.com/office/powerpoint/2010/main" val="105324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The Curriculum in Wales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9566" y="985132"/>
            <a:ext cx="544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Other Aspects: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9566" y="1917407"/>
            <a:ext cx="850291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Welsh Baccalaureate combines personal development skills with existing qualifications like A levels, </a:t>
            </a:r>
            <a:r>
              <a:rPr lang="en-GB" sz="2400" dirty="0" err="1"/>
              <a:t>NVQs</a:t>
            </a:r>
            <a:r>
              <a:rPr lang="en-GB" sz="2400" dirty="0"/>
              <a:t> and GCSEs to make one wider award valued by employers and universities. It gives broad experiences and can be studied in English or Welsh, or a combination of the two languages. The Welsh Baccalaureate Qualification consists of two parts: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Core – consisting of four components, i.e., Key Skills, Wales, Europe and the World, Work-related Education and Personal and Social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Options – courses/programmes currently offered, e.g., GCSE, </a:t>
            </a:r>
            <a:r>
              <a:rPr lang="en-GB" sz="2400" dirty="0" err="1"/>
              <a:t>VGCSE</a:t>
            </a:r>
            <a:r>
              <a:rPr lang="en-GB" sz="2400" dirty="0"/>
              <a:t>, AS/A levels, </a:t>
            </a:r>
            <a:r>
              <a:rPr lang="en-GB" sz="2400" dirty="0" err="1"/>
              <a:t>VCE</a:t>
            </a:r>
            <a:r>
              <a:rPr lang="en-GB" sz="2400" dirty="0"/>
              <a:t> (Vocational A levels), NVQ, </a:t>
            </a:r>
            <a:r>
              <a:rPr lang="en-GB" sz="2400" dirty="0" err="1"/>
              <a:t>BTEC</a:t>
            </a:r>
            <a:r>
              <a:rPr lang="en-GB" sz="2400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55776" y="6153115"/>
            <a:ext cx="583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2"/>
              </a:rPr>
              <a:t>http://www.welshbaccalaureate.org.uk/Welsh-Baccalaureate-Home-Page</a:t>
            </a:r>
            <a:r>
              <a:rPr lang="en-GB" sz="1200" dirty="0"/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1412776"/>
            <a:ext cx="544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Welsh Baccalaureate</a:t>
            </a:r>
          </a:p>
        </p:txBody>
      </p:sp>
    </p:spTree>
    <p:extLst>
      <p:ext uri="{BB962C8B-B14F-4D97-AF65-F5344CB8AC3E}">
        <p14:creationId xmlns:p14="http://schemas.microsoft.com/office/powerpoint/2010/main" val="371432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Curriculum Reform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46856" y="1772816"/>
            <a:ext cx="8229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Donaldson Report was published on 25th February 2015. It offers a wide and thorough analysis of education in Wales and makes far reaching and fundamental recommendations.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43608" y="5349747"/>
            <a:ext cx="72896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2"/>
              </a:rPr>
              <a:t>https://dera.ioe.ac.uk/24680/1/151021-a-curriculum-for-wales-a-curriculum-for-life-en_Redacted.pdf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1231254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‘Donaldson Report’ </a:t>
            </a:r>
            <a:r>
              <a:rPr lang="en-GB" sz="2800" b="1" i="1" dirty="0"/>
              <a:t>Successful Futures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46856" y="3328458"/>
            <a:ext cx="8229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These recommendations formed the basis of the Welsh Government policy document </a:t>
            </a:r>
            <a:r>
              <a:rPr lang="en-GB" sz="2400" i="1" dirty="0"/>
              <a:t>A Curriculum for Wales – A Curriculum for Life</a:t>
            </a:r>
            <a:r>
              <a:rPr lang="en-GB" sz="2400" dirty="0"/>
              <a:t> published in October 2015.</a:t>
            </a:r>
          </a:p>
        </p:txBody>
      </p:sp>
    </p:spTree>
    <p:extLst>
      <p:ext uri="{BB962C8B-B14F-4D97-AF65-F5344CB8AC3E}">
        <p14:creationId xmlns:p14="http://schemas.microsoft.com/office/powerpoint/2010/main" val="420359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F04A8B30-45AE-496E-9B90-8284A936B9FD}"/>
              </a:ext>
            </a:extLst>
          </p:cNvPr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Curriculum Reform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1FCB6CA-12B4-4036-A3DA-D7D8F9F27865}"/>
              </a:ext>
            </a:extLst>
          </p:cNvPr>
          <p:cNvSpPr/>
          <p:nvPr/>
        </p:nvSpPr>
        <p:spPr>
          <a:xfrm>
            <a:off x="179512" y="917912"/>
            <a:ext cx="9361040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One element of the new curriculum will be the 4 Key Purposes for the policy. </a:t>
            </a:r>
          </a:p>
          <a:p>
            <a:endParaRPr lang="en-GB" sz="2000" dirty="0"/>
          </a:p>
          <a:p>
            <a:r>
              <a:rPr lang="en-GB" sz="2000" b="1" dirty="0"/>
              <a:t>Purpose 1: </a:t>
            </a:r>
            <a:r>
              <a:rPr lang="en-GB" sz="2000" dirty="0"/>
              <a:t>All our children and young people will be:</a:t>
            </a:r>
          </a:p>
          <a:p>
            <a:r>
              <a:rPr lang="en-GB" sz="2000" b="1" dirty="0"/>
              <a:t> Ambitious, capable learners who: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Set themselves high standards and seek and enjoy challenge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Are building up a body of knowledge and have the skills to connect and apply knowledge in different contexts.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Are questioning and enjoy solving problems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Can communicate effectively in different forms and settings, using both Welsh and English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Can explain the ideas and concepts of what they are learning about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Can use number effectively in different contexts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Understand how to interpret data and apply mathematical concepts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Use digital technologies creatively to communicate, find and analyse information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Undertake research and evaluate critically what they find.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b="1" dirty="0"/>
              <a:t>And are ready to learn throughout their lives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51601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E933C9B-ACA1-4AEC-96B1-97839B68CE80}"/>
              </a:ext>
            </a:extLst>
          </p:cNvPr>
          <p:cNvSpPr/>
          <p:nvPr/>
        </p:nvSpPr>
        <p:spPr>
          <a:xfrm>
            <a:off x="181608" y="1268760"/>
            <a:ext cx="896448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Purpose 2: </a:t>
            </a:r>
            <a:r>
              <a:rPr lang="en-GB" sz="2000" dirty="0"/>
              <a:t>All our children and young people will be:</a:t>
            </a:r>
          </a:p>
          <a:p>
            <a:r>
              <a:rPr lang="en-GB" sz="2000" b="1" dirty="0"/>
              <a:t> Enterprising, creative contributors who: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Connect and apply their knowledge and skills to create ideas and products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Think creatively to reframe and solve problems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Identify and grasp opportunities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Take measured risks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Lead and play different roles in teams effectively and responsibly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Express ideas and emotions through different media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Give off their energy and skills so that other people will benefit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b="1" dirty="0"/>
              <a:t>And are ready to play a full part in life and work.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03CC4E-7100-42DD-B63B-F3560F3072D2}"/>
              </a:ext>
            </a:extLst>
          </p:cNvPr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Curriculum Reform</a:t>
            </a:r>
          </a:p>
        </p:txBody>
      </p:sp>
    </p:spTree>
    <p:extLst>
      <p:ext uri="{BB962C8B-B14F-4D97-AF65-F5344CB8AC3E}">
        <p14:creationId xmlns:p14="http://schemas.microsoft.com/office/powerpoint/2010/main" val="38888354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EDC76-1219-4094-91D9-8F929CCFB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104" y="1166018"/>
            <a:ext cx="8509384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b="1" dirty="0"/>
              <a:t>Purpose 3: </a:t>
            </a:r>
            <a:r>
              <a:rPr lang="en-GB" sz="2200" dirty="0"/>
              <a:t>All our children and young people will be:</a:t>
            </a:r>
          </a:p>
          <a:p>
            <a:pPr marL="0" indent="0">
              <a:buNone/>
            </a:pPr>
            <a:r>
              <a:rPr lang="en-GB" sz="2200" b="1" dirty="0"/>
              <a:t>  Ethical, informed students who: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dirty="0"/>
              <a:t>Find, evaluate and use evidence in forming views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dirty="0"/>
              <a:t>Engage with contemporary issues based upon their knowledge and values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dirty="0"/>
              <a:t>Understand and exercise their human and democratic responsibilities and rights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dirty="0"/>
              <a:t>Understand and consider the impact of their actions when making choices and acting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dirty="0"/>
              <a:t>Are knowledgeable about their culture, community, society and the world, now and past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dirty="0"/>
              <a:t>Respect the needs and rights of others, as a member of a diverse society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dirty="0"/>
              <a:t>Show their commitment to the sustainability of the planet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b="1" dirty="0"/>
              <a:t>And are ready to be citizens of Wales and the world</a:t>
            </a:r>
          </a:p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542163E0-B1AA-4F44-9203-DBFB61146DCD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45510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Curriculum Reform</a:t>
            </a:r>
          </a:p>
        </p:txBody>
      </p:sp>
    </p:spTree>
    <p:extLst>
      <p:ext uri="{BB962C8B-B14F-4D97-AF65-F5344CB8AC3E}">
        <p14:creationId xmlns:p14="http://schemas.microsoft.com/office/powerpoint/2010/main" val="25183781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9B91B-8DFA-490E-97B0-850AD6CA9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47260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b="1" dirty="0"/>
              <a:t>Purpose 4: </a:t>
            </a:r>
            <a:r>
              <a:rPr lang="en-GB" sz="2400" dirty="0"/>
              <a:t>All our children and young people will be:</a:t>
            </a:r>
          </a:p>
          <a:p>
            <a:pPr marL="0" indent="0">
              <a:buNone/>
            </a:pPr>
            <a:r>
              <a:rPr lang="en-GB" sz="2400" b="1" dirty="0"/>
              <a:t>  Healthy, confident individuals who: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Have secure values and are establishing their spiritual and ethical beliefs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Are building their mental and emotional wellbeing by developing confidence, resilience and empathy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Apply knowledge about the impact of diet and exercise on their physical and mental health in their daily lives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Know how to find the information and support to keep safe and well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Take part in physical activity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Take measured decisions about lifestyle and manage risk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Have the confidence to participate in performance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Form positive relationships based upon trust and mutual respect]face and overcome challenge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Have the skills and knowledge to manage everyday life as independently as they can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b="1" dirty="0"/>
              <a:t>And are ready to lead fulfilling lives as valued members of society</a:t>
            </a:r>
          </a:p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9F4089D-893E-4C23-A492-6C920B9CCD68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457200" y="5375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Curriculum Reform</a:t>
            </a:r>
          </a:p>
        </p:txBody>
      </p:sp>
    </p:spTree>
    <p:extLst>
      <p:ext uri="{BB962C8B-B14F-4D97-AF65-F5344CB8AC3E}">
        <p14:creationId xmlns:p14="http://schemas.microsoft.com/office/powerpoint/2010/main" val="33008404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But what is the ‘hidden curriculum?’</a:t>
            </a:r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683568" y="1700808"/>
            <a:ext cx="8136904" cy="305293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800" b="1" i="1" dirty="0">
                <a:ea typeface="ＭＳ Ｐゴシック" pitchFamily="34" charset="-128"/>
              </a:rPr>
              <a:t>The ‘Official Curriculum’</a:t>
            </a:r>
          </a:p>
          <a:p>
            <a:pPr lvl="1"/>
            <a:r>
              <a:rPr lang="en-GB" altLang="en-US" i="1" dirty="0">
                <a:ea typeface="ＭＳ Ｐゴシック" pitchFamily="34" charset="-128"/>
              </a:rPr>
              <a:t>What is formally taught in school through subjects on the time tables</a:t>
            </a:r>
          </a:p>
          <a:p>
            <a:r>
              <a:rPr lang="en-GB" altLang="en-US" sz="2800" b="1" i="1" dirty="0">
                <a:ea typeface="ＭＳ Ｐゴシック" pitchFamily="34" charset="-128"/>
              </a:rPr>
              <a:t>The ‘Hidden Curriculum’</a:t>
            </a:r>
          </a:p>
          <a:p>
            <a:pPr lvl="1"/>
            <a:r>
              <a:rPr lang="en-GB" altLang="en-US" i="1" dirty="0">
                <a:ea typeface="ＭＳ Ｐゴシック" pitchFamily="34" charset="-128"/>
              </a:rPr>
              <a:t>Is all that is taught and learned unofficially through the process of schooling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4897274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dirty="0"/>
              <a:t>We will move on to this in the next session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47864" y="5655987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06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260648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908720"/>
            <a:ext cx="87849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1600" dirty="0">
                <a:ea typeface="ＭＳ Ｐゴシック" pitchFamily="34" charset="-128"/>
                <a:hlinkClick r:id="rId3"/>
              </a:rPr>
              <a:t>http://www.thersa.org/events/rsaanimate/animate/rsa-animate-changing-paradigms</a:t>
            </a:r>
            <a:r>
              <a:rPr lang="en-US" altLang="en-US" sz="1600" dirty="0">
                <a:ea typeface="ＭＳ Ｐゴシック" pitchFamily="34" charset="-128"/>
              </a:rPr>
              <a:t> [accessed 30/08/2016]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1600" dirty="0">
                <a:ea typeface="ＭＳ Ｐゴシック" pitchFamily="34" charset="-128"/>
                <a:hlinkClick r:id="rId4"/>
              </a:rPr>
              <a:t>https://connect.le.ac.uk/posters</a:t>
            </a:r>
            <a:r>
              <a:rPr lang="en-US" altLang="en-US" sz="1600" dirty="0">
                <a:ea typeface="ＭＳ Ｐゴシック" pitchFamily="34" charset="-128"/>
              </a:rPr>
              <a:t> [accessed 30/08/2016]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Central South Joint Education Service </a:t>
            </a:r>
            <a:r>
              <a:rPr lang="en-GB" sz="1600" i="1" dirty="0"/>
              <a:t>Initial Highlights of the Donaldson Report.</a:t>
            </a:r>
            <a:r>
              <a:rPr lang="en-GB" sz="1600" dirty="0"/>
              <a:t> Available at </a:t>
            </a:r>
            <a:r>
              <a:rPr lang="en-GB" sz="1600" dirty="0">
                <a:hlinkClick r:id="rId5"/>
              </a:rPr>
              <a:t>http://www.cscjes.org.uk/getattachment/34a3bdcf-370f-4c92-aa1c-29500bea443c/Initial-Highlights-of-the-Donaldson-Report.pdf.aspx</a:t>
            </a:r>
            <a:r>
              <a:rPr lang="en-GB" sz="1600" dirty="0"/>
              <a:t>; [accessed 31/08/2016]</a:t>
            </a:r>
            <a:endParaRPr lang="en-GB" sz="16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 err="1"/>
              <a:t>Halpin</a:t>
            </a:r>
            <a:r>
              <a:rPr lang="en-GB" sz="1600" dirty="0"/>
              <a:t>, D., Moore, A., Edwards, G., George, R. and Jones, C. (1999–2001) </a:t>
            </a:r>
            <a:r>
              <a:rPr lang="en-GB" sz="1600" i="1" dirty="0"/>
              <a:t>Pedagogic Identities and the Consumption of Tradition</a:t>
            </a:r>
            <a:r>
              <a:rPr lang="en-GB" sz="1600" dirty="0"/>
              <a:t> ESRC-funded research project, Goldsmiths, University of London.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 err="1"/>
              <a:t>Kentli</a:t>
            </a:r>
            <a:r>
              <a:rPr lang="en-GB" sz="1600" dirty="0"/>
              <a:t>, F.D. (2009) Comparison of Hidden Curriculum Theories, European Journal of Education Studies, </a:t>
            </a:r>
            <a:r>
              <a:rPr lang="en-GB" sz="1600" dirty="0" err="1"/>
              <a:t>Vol</a:t>
            </a:r>
            <a:r>
              <a:rPr lang="en-GB" sz="1600" dirty="0"/>
              <a:t> 1 No. 2 Available at </a:t>
            </a:r>
            <a:r>
              <a:rPr lang="en-GB" sz="1600" dirty="0">
                <a:hlinkClick r:id="rId6"/>
              </a:rPr>
              <a:t>https://pdfs.semanticscholar.org/7b6d/7275c2c3f5f176ee42d8e661ebdb4683e959.pdf</a:t>
            </a:r>
            <a:r>
              <a:rPr lang="en-GB" sz="1600" dirty="0"/>
              <a:t> [accessed 10/09/2017]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1600" dirty="0">
                <a:ea typeface="ＭＳ Ｐゴシック" pitchFamily="34" charset="-128"/>
              </a:rPr>
              <a:t>Le </a:t>
            </a:r>
            <a:r>
              <a:rPr lang="en-GB" altLang="en-US" sz="1600" dirty="0" err="1">
                <a:ea typeface="ＭＳ Ｐゴシック" pitchFamily="34" charset="-128"/>
              </a:rPr>
              <a:t>Métais</a:t>
            </a:r>
            <a:r>
              <a:rPr lang="en-GB" altLang="en-US" sz="1600" dirty="0">
                <a:ea typeface="ＭＳ Ｐゴシック" pitchFamily="34" charset="-128"/>
              </a:rPr>
              <a:t>, J. (1997) </a:t>
            </a:r>
            <a:r>
              <a:rPr lang="en-GB" altLang="en-US" sz="1600" i="1" dirty="0">
                <a:ea typeface="ＭＳ Ｐゴシック" pitchFamily="34" charset="-128"/>
              </a:rPr>
              <a:t>Values and Aims in Curriculum and Assessment Frameworks. </a:t>
            </a:r>
            <a:r>
              <a:rPr lang="en-GB" altLang="en-US" sz="1600" dirty="0">
                <a:ea typeface="ＭＳ Ｐゴシック" pitchFamily="34" charset="-128"/>
              </a:rPr>
              <a:t>Available at </a:t>
            </a:r>
            <a:r>
              <a:rPr lang="en-GB" altLang="en-US" sz="1600" dirty="0">
                <a:ea typeface="ＭＳ Ｐゴシック" pitchFamily="34" charset="-128"/>
                <a:hlinkClick r:id="rId7"/>
              </a:rPr>
              <a:t>https://www.nfer.ac.uk/research/centre-for-information-and-reviews/inca/TP%20Values%20and%20Aims%20in%20Curriculum%20and%20Assessment%201997.pdf</a:t>
            </a:r>
            <a:r>
              <a:rPr lang="en-GB" altLang="en-US" sz="1600" dirty="0">
                <a:ea typeface="ＭＳ Ｐゴシック" pitchFamily="34" charset="-128"/>
              </a:rPr>
              <a:t> [accessed 31/08/2016]</a:t>
            </a:r>
            <a:endParaRPr lang="en-US" altLang="en-US" sz="1600" dirty="0">
              <a:ea typeface="ＭＳ Ｐゴシック" pitchFamily="34" charset="-128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Moore, A.  (2012) </a:t>
            </a:r>
            <a:r>
              <a:rPr lang="en-GB" sz="1600" i="1" dirty="0"/>
              <a:t>Teaching and Learning: Pedagogy, Curriculum and Culture </a:t>
            </a:r>
            <a:r>
              <a:rPr lang="en-GB" sz="1600" dirty="0"/>
              <a:t>London:  Routledge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087232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71600" y="260648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908720"/>
            <a:ext cx="878497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Smith Myles, B., Simpson, R.L., (2001) Understanding the Hidden Curriculum: An Essential Social Skill for Children and Youth with Asperger Syndrome, </a:t>
            </a:r>
            <a:r>
              <a:rPr lang="en-GB" sz="1600" i="1" dirty="0"/>
              <a:t>Intervention in School and Clinic</a:t>
            </a:r>
            <a:r>
              <a:rPr lang="en-GB" sz="1600" dirty="0"/>
              <a:t>, Vol. 36 No. 5 Available at </a:t>
            </a:r>
            <a:r>
              <a:rPr lang="en-GB" sz="1600" dirty="0">
                <a:hlinkClick r:id="rId3"/>
              </a:rPr>
              <a:t>http://journals.sagepub.com/doi/pdf/10.1177/105345120103600504</a:t>
            </a:r>
            <a:r>
              <a:rPr lang="en-GB" sz="1600" dirty="0"/>
              <a:t> [accessed 12/09/2107]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Valentine, M. (2006) </a:t>
            </a:r>
            <a:r>
              <a:rPr lang="en-GB" sz="1600" i="1" dirty="0"/>
              <a:t>The Reggio Emilia Approach to Early Years Education </a:t>
            </a:r>
            <a:r>
              <a:rPr lang="en-GB" sz="1600" dirty="0"/>
              <a:t>Livingstone: Learning and Teaching Scotland. Available at </a:t>
            </a:r>
            <a:r>
              <a:rPr lang="en-GB" sz="1600" dirty="0">
                <a:hlinkClick r:id="rId4"/>
              </a:rPr>
              <a:t>http://www.educationscotland.gov.uk/Images/ReggioAug06_tcm4-393250.pdf</a:t>
            </a:r>
            <a:r>
              <a:rPr lang="en-GB" sz="1600" dirty="0"/>
              <a:t> [accessed 31/08/2016]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Welsh Government </a:t>
            </a:r>
            <a:r>
              <a:rPr lang="en-GB" sz="1600" i="1" dirty="0"/>
              <a:t>Children and Young People: Rights to Action</a:t>
            </a:r>
            <a:r>
              <a:rPr lang="en-GB" sz="1600" dirty="0"/>
              <a:t>. Available at </a:t>
            </a:r>
            <a:r>
              <a:rPr lang="en-GB" sz="1600" dirty="0">
                <a:hlinkClick r:id="rId5"/>
              </a:rPr>
              <a:t>http://gov.wales/docs/caecd/publications/090415rightstoactionen.pdf</a:t>
            </a:r>
            <a:r>
              <a:rPr lang="en-GB" sz="1600" dirty="0"/>
              <a:t> [accessed 31/08/2016]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Welsh Government </a:t>
            </a:r>
            <a:r>
              <a:rPr lang="en-GB" sz="1600" i="1" dirty="0"/>
              <a:t>Foundation Phase: Practitioner Guidance. </a:t>
            </a:r>
            <a:r>
              <a:rPr lang="en-GB" sz="1600" dirty="0"/>
              <a:t>Available at </a:t>
            </a:r>
            <a:r>
              <a:rPr lang="en-GB" sz="1600" dirty="0">
                <a:hlinkClick r:id="rId6"/>
              </a:rPr>
              <a:t>http://learning.gov.wales/resources/collections/foundation-phase?lang=en</a:t>
            </a:r>
            <a:r>
              <a:rPr lang="en-GB" sz="1600" dirty="0"/>
              <a:t> [accessed 31/08/2016]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WREN, D.J., 1999. School culture: Exploring the hidden curriculum. </a:t>
            </a:r>
            <a:r>
              <a:rPr lang="en-GB" sz="1600" i="1" dirty="0"/>
              <a:t>Adolescence, </a:t>
            </a:r>
            <a:r>
              <a:rPr lang="en-GB" sz="1600" dirty="0"/>
              <a:t>Vol.</a:t>
            </a:r>
            <a:r>
              <a:rPr lang="en-GB" sz="1600" i="1" dirty="0"/>
              <a:t> </a:t>
            </a:r>
            <a:r>
              <a:rPr lang="en-GB" sz="1600" dirty="0"/>
              <a:t>34 No.135, pp. 593-6.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/>
              <a:t>Available at </a:t>
            </a:r>
            <a:r>
              <a:rPr lang="en-GB" sz="1600" dirty="0">
                <a:hlinkClick r:id="rId7" action="ppaction://hlinkfile"/>
              </a:rPr>
              <a:t>file:///F:/SJIE6001/Reading%20list/Wren%20%20Exploring%20the%20Hidden%20Curriculum.pdf</a:t>
            </a:r>
            <a:r>
              <a:rPr lang="en-GB" sz="1600" dirty="0"/>
              <a:t>  [accessed 12/09/2017]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48231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5682</TotalTime>
  <Words>2275</Words>
  <Application>Microsoft Office PowerPoint</Application>
  <PresentationFormat>On-screen Show (4:3)</PresentationFormat>
  <Paragraphs>226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Wingdings 3</vt:lpstr>
      <vt:lpstr>Office Theme</vt:lpstr>
      <vt:lpstr>Exploring the ‘Hidden Curriculum’</vt:lpstr>
      <vt:lpstr>Re-cap on last week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Task: From this list choose the five aims that you feel are most important and give reasons to support your choices</vt:lpstr>
      <vt:lpstr>The Aims of the Current Curriculum</vt:lpstr>
      <vt:lpstr>The Aims of Welsh Education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Curriculum Reform</vt:lpstr>
      <vt:lpstr>Curriculum Reform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Lianne Bowen</cp:lastModifiedBy>
  <cp:revision>111</cp:revision>
  <dcterms:created xsi:type="dcterms:W3CDTF">2016-08-30T09:59:31Z</dcterms:created>
  <dcterms:modified xsi:type="dcterms:W3CDTF">2020-11-09T22:38:25Z</dcterms:modified>
</cp:coreProperties>
</file>