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1" r:id="rId6"/>
    <p:sldId id="260" r:id="rId7"/>
    <p:sldId id="263" r:id="rId8"/>
    <p:sldId id="265" r:id="rId9"/>
    <p:sldId id="269" r:id="rId10"/>
    <p:sldId id="268" r:id="rId11"/>
    <p:sldId id="267" r:id="rId12"/>
    <p:sldId id="271"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8" d="100"/>
          <a:sy n="88" d="100"/>
        </p:scale>
        <p:origin x="57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688B3F-16AD-C440-A4F3-7B4562171CFA}" type="datetimeFigureOut">
              <a:rPr lang="en-US"/>
              <a:t>2/19/2022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1572C1-13F8-B94A-A244-DBE2C91CCD31}" type="slidenum">
              <a:rPr lang="en-US"/>
              <a:t>‹#›</a:t>
            </a:fld>
            <a:endParaRPr lang="en-US"/>
          </a:p>
        </p:txBody>
      </p:sp>
    </p:spTree>
    <p:extLst>
      <p:ext uri="{BB962C8B-B14F-4D97-AF65-F5344CB8AC3E}">
        <p14:creationId xmlns:p14="http://schemas.microsoft.com/office/powerpoint/2010/main" val="1368778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use of technology is increasing every day in every aspect of our lives. Technology has been used for social work, health care, public services, and social security for a long time (Zaščerinska and Ahrens, 2009). It is about time the use of technology in education will be widespread. In recent years, technology is being used in education almost everywhere for a more quality education system. The use of technology has made the collaboration between learners and teachers, and everyone in an academic environment more accessible and effective. UWTSD has also started using technology to collaborate to make education more accessible to its learners. UWTSD believes that being a part of the university community is one of the most essential aspects of attending a university (Digital Learning and Teaching, n.d.). For conducting the mini-research project on ‘How do we use technology to collaborate at UWTSD?’, we have chosen the question, Which digital tool is most commonly used for collaboration at UWTSD? 
</a:t>
            </a:r>
          </a:p>
        </p:txBody>
      </p:sp>
      <p:sp>
        <p:nvSpPr>
          <p:cNvPr id="4" name="Slide Number Placeholder 3"/>
          <p:cNvSpPr>
            <a:spLocks noGrp="1"/>
          </p:cNvSpPr>
          <p:nvPr>
            <p:ph type="sldNum" sz="quarter" idx="5"/>
          </p:nvPr>
        </p:nvSpPr>
        <p:spPr/>
        <p:txBody>
          <a:bodyPr/>
          <a:lstStyle/>
          <a:p>
            <a:fld id="{481572C1-13F8-B94A-A244-DBE2C91CCD31}" type="slidenum">
              <a:rPr lang="en-US"/>
              <a:t>3</a:t>
            </a:fld>
            <a:endParaRPr lang="en-US"/>
          </a:p>
        </p:txBody>
      </p:sp>
    </p:spTree>
    <p:extLst>
      <p:ext uri="{BB962C8B-B14F-4D97-AF65-F5344CB8AC3E}">
        <p14:creationId xmlns:p14="http://schemas.microsoft.com/office/powerpoint/2010/main" val="175459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the study is to evaluate the use of technology at UWTSD. How technology is used, which tools are used the most, if students and staff are confident to use these, and if any training is needed regarding these are the goals of conducting the research. Most research on online collaboration tools is based on their effectiveness, or how they should be customised. This one will be conducted exclusively for the use of online collaboration within UWTSD. 
</a:t>
            </a:r>
          </a:p>
        </p:txBody>
      </p:sp>
      <p:sp>
        <p:nvSpPr>
          <p:cNvPr id="4" name="Slide Number Placeholder 3"/>
          <p:cNvSpPr>
            <a:spLocks noGrp="1"/>
          </p:cNvSpPr>
          <p:nvPr>
            <p:ph type="sldNum" sz="quarter" idx="5"/>
          </p:nvPr>
        </p:nvSpPr>
        <p:spPr/>
        <p:txBody>
          <a:bodyPr/>
          <a:lstStyle/>
          <a:p>
            <a:fld id="{481572C1-13F8-B94A-A244-DBE2C91CCD31}" type="slidenum">
              <a:rPr lang="en-US"/>
              <a:t>4</a:t>
            </a:fld>
            <a:endParaRPr lang="en-US"/>
          </a:p>
        </p:txBody>
      </p:sp>
    </p:spTree>
    <p:extLst>
      <p:ext uri="{BB962C8B-B14F-4D97-AF65-F5344CB8AC3E}">
        <p14:creationId xmlns:p14="http://schemas.microsoft.com/office/powerpoint/2010/main" val="2531037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mentioned, online collaboration for education has become popular in recent years. As a result, there are research works based on the topic of online collaboration or digital skills of students. According to Ivy M. Tarun, online collaboration has been proven effective for as long as it has been applied and implemented properly in education. Online collaboration tools help people to work together and share their knowledge and skills in order to achieve a common goal (Tarun, 2019). Online collaborative tools have become effective and useful because of their flexibility and opportunities to use in various contexts (Stoytcheva, 2018). Students are one of the most progressive groups when it comes to adaptation to new technology. The reasons are their interest in new advancements and their knowledge about them (Misik and Stofkova, 2018). These existing researches lead us to believe that online collaboration tools can be very useful in education for UWTSD if implemented well. UWTSD has been using these tools for a significant amount of time. In the mini-research that will be conducted, we will be discussing the most commonly used tool for digital collaboration in UWTSD. 
</a:t>
            </a:r>
          </a:p>
        </p:txBody>
      </p:sp>
      <p:sp>
        <p:nvSpPr>
          <p:cNvPr id="4" name="Slide Number Placeholder 3"/>
          <p:cNvSpPr>
            <a:spLocks noGrp="1"/>
          </p:cNvSpPr>
          <p:nvPr>
            <p:ph type="sldNum" sz="quarter" idx="5"/>
          </p:nvPr>
        </p:nvSpPr>
        <p:spPr/>
        <p:txBody>
          <a:bodyPr/>
          <a:lstStyle/>
          <a:p>
            <a:fld id="{481572C1-13F8-B94A-A244-DBE2C91CCD31}" type="slidenum">
              <a:rPr lang="en-US"/>
              <a:t>5</a:t>
            </a:fld>
            <a:endParaRPr lang="en-US"/>
          </a:p>
        </p:txBody>
      </p:sp>
    </p:spTree>
    <p:extLst>
      <p:ext uri="{BB962C8B-B14F-4D97-AF65-F5344CB8AC3E}">
        <p14:creationId xmlns:p14="http://schemas.microsoft.com/office/powerpoint/2010/main" val="2390042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the research is based on primarily collected data from participants (university staff, teachers, and learners), ethical considerations regarding the research is an important issue. While surveying, or questioning participants, the following ethical issues will be followed-
•Potential Harm: Any type of procedure that might lead to psychological, social, or physical harm will be omitted from the research.
•Voluntary Participation: The participants will be asked if they want to be part of the study and will be free to opt-out at any point if they wish.
•Right to information: Participants will be served with sufficient information so that they can join the research or not know everything. They will be given information to make an informed decision.
•Confidentiality and anonymity: All the data entered by participants will be confidential. Any information that might lead to the identity of the participant will be omitted from the study. The identities of the participants will be kept anonymous. The collected data will not be shared with anyone, only the conclusion drawn from them.
•Credit to other writers: Any work taken from other people’s work will be properly cited and referenced. The research will be free of plagiarism or any other academic misconduct. 
</a:t>
            </a:r>
          </a:p>
        </p:txBody>
      </p:sp>
      <p:sp>
        <p:nvSpPr>
          <p:cNvPr id="4" name="Slide Number Placeholder 3"/>
          <p:cNvSpPr>
            <a:spLocks noGrp="1"/>
          </p:cNvSpPr>
          <p:nvPr>
            <p:ph type="sldNum" sz="quarter" idx="5"/>
          </p:nvPr>
        </p:nvSpPr>
        <p:spPr/>
        <p:txBody>
          <a:bodyPr/>
          <a:lstStyle/>
          <a:p>
            <a:fld id="{481572C1-13F8-B94A-A244-DBE2C91CCD31}" type="slidenum">
              <a:rPr lang="en-US"/>
              <a:t>6</a:t>
            </a:fld>
            <a:endParaRPr lang="en-US"/>
          </a:p>
        </p:txBody>
      </p:sp>
    </p:spTree>
    <p:extLst>
      <p:ext uri="{BB962C8B-B14F-4D97-AF65-F5344CB8AC3E}">
        <p14:creationId xmlns:p14="http://schemas.microsoft.com/office/powerpoint/2010/main" val="2213068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will be conducted on the basis of primary data collected from university teachers, students and staff. The data will be collected using anonymous surveys and the questions will be qualitative.
We will take the opinions of university students, teachers and other staff who work at different departments of the university for the primary data collection. They will each be asked a set of questions to draw conclusions to the research question. To find out which digital tool is most commonly used in UWTSD for online collaboration we will ask related questions. For example, students can be asked,
Which tools do they have to use the most for study purposes? Or, which tools do they find most useful? As a result, we will not only find out the tool that is commonly used, but also understand if that tool is the one that students think is most useful.
Similarly, teachers can be asked the same first question. Which tool do they find most accessible to use can be the follow-up question. 
These questions will be asked to them using Google Forms. We will create different forms for students, teachers, and staff and send them to them via email. They can each submit the answer once to limit repeated answers and they can stay anonymous while answering. As we are researching online tools, surveying using an online tool seems most appropriate. Additionally, surveying this way will save a lot of time and processing the data will be easier. The collected data from sufficient participants will be analysed using statistical tools for the most appropriate analysis. 
</a:t>
            </a:r>
          </a:p>
        </p:txBody>
      </p:sp>
      <p:sp>
        <p:nvSpPr>
          <p:cNvPr id="4" name="Slide Number Placeholder 3"/>
          <p:cNvSpPr>
            <a:spLocks noGrp="1"/>
          </p:cNvSpPr>
          <p:nvPr>
            <p:ph type="sldNum" sz="quarter" idx="5"/>
          </p:nvPr>
        </p:nvSpPr>
        <p:spPr/>
        <p:txBody>
          <a:bodyPr/>
          <a:lstStyle/>
          <a:p>
            <a:fld id="{481572C1-13F8-B94A-A244-DBE2C91CCD31}" type="slidenum">
              <a:rPr lang="en-US"/>
              <a:t>7</a:t>
            </a:fld>
            <a:endParaRPr lang="en-US"/>
          </a:p>
        </p:txBody>
      </p:sp>
    </p:spTree>
    <p:extLst>
      <p:ext uri="{BB962C8B-B14F-4D97-AF65-F5344CB8AC3E}">
        <p14:creationId xmlns:p14="http://schemas.microsoft.com/office/powerpoint/2010/main" val="403305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conduct research, several steps must be conducted. The first step is identifying the issue. The second step is designing the research project and drawing up a proposal. Then in the next step, we collect data for research. After data collection, they are analyzed and interpreted. The last step is reporting the findings from the research.
</a:t>
            </a:r>
          </a:p>
        </p:txBody>
      </p:sp>
      <p:sp>
        <p:nvSpPr>
          <p:cNvPr id="4" name="Slide Number Placeholder 3"/>
          <p:cNvSpPr>
            <a:spLocks noGrp="1"/>
          </p:cNvSpPr>
          <p:nvPr>
            <p:ph type="sldNum" sz="quarter" idx="5"/>
          </p:nvPr>
        </p:nvSpPr>
        <p:spPr/>
        <p:txBody>
          <a:bodyPr/>
          <a:lstStyle/>
          <a:p>
            <a:fld id="{481572C1-13F8-B94A-A244-DBE2C91CCD31}" type="slidenum">
              <a:rPr lang="en-US"/>
              <a:t>8</a:t>
            </a:fld>
            <a:endParaRPr lang="en-US"/>
          </a:p>
        </p:txBody>
      </p:sp>
    </p:spTree>
    <p:extLst>
      <p:ext uri="{BB962C8B-B14F-4D97-AF65-F5344CB8AC3E}">
        <p14:creationId xmlns:p14="http://schemas.microsoft.com/office/powerpoint/2010/main" val="1828975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our mini-research project, the first two steps, identifying the topic and drawing up and designing the proposal is completed after the presentation. 
The next step will be data collection. After being done with the proposal, we will start creating the questionnaire. We will take two days to make sure everything is alright and then communicate them to our participants. We will give them 24 hours to fill up the small survey according to their preferred time. After all of them have completed filling out the questionnaire, our data collection phase will be complete.
After this, we will start the next step, analyzing the data. For analyzing the data, at first, we will organise the data and then use different tools to analyze them. We will analyze the data within two weeks of collecting them.
</a:t>
            </a:r>
          </a:p>
        </p:txBody>
      </p:sp>
      <p:sp>
        <p:nvSpPr>
          <p:cNvPr id="4" name="Slide Number Placeholder 3"/>
          <p:cNvSpPr>
            <a:spLocks noGrp="1"/>
          </p:cNvSpPr>
          <p:nvPr>
            <p:ph type="sldNum" sz="quarter" idx="5"/>
          </p:nvPr>
        </p:nvSpPr>
        <p:spPr/>
        <p:txBody>
          <a:bodyPr/>
          <a:lstStyle/>
          <a:p>
            <a:fld id="{481572C1-13F8-B94A-A244-DBE2C91CCD31}" type="slidenum">
              <a:rPr lang="en-US"/>
              <a:t>9</a:t>
            </a:fld>
            <a:endParaRPr lang="en-US"/>
          </a:p>
        </p:txBody>
      </p:sp>
    </p:spTree>
    <p:extLst>
      <p:ext uri="{BB962C8B-B14F-4D97-AF65-F5344CB8AC3E}">
        <p14:creationId xmlns:p14="http://schemas.microsoft.com/office/powerpoint/2010/main" val="1563661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Some of the online tools used for collaboration are Module discussion boards, Teams, Outlook, OneDrive, Office 365, etc. These tools are used to collaborate digitally with students. Most students can easily access these tools with some help from their institutions. They use these tools to communicate with their teachers, peers, and access academic literature according to their needs.
Module discussion boards are a space in the Moodle to raise questions or discussions relevant to the topic and connect with peers. This is a great way to clear out any confusion and know in-depth about the academic topics.
Teams are mostly used for scheduled online lectures. It can be used for collaboration and communication between teachers and students.
Outlook is used for exchanging information. It can be used to contact university staff and students and there are other features that will be helpful for students too.
The OneDrive storage provided by the university can be used to store documents and data securely.
Office 365 is used for group work and research projects.
</a:t>
            </a:r>
          </a:p>
        </p:txBody>
      </p:sp>
      <p:sp>
        <p:nvSpPr>
          <p:cNvPr id="4" name="Slide Number Placeholder 3"/>
          <p:cNvSpPr>
            <a:spLocks noGrp="1"/>
          </p:cNvSpPr>
          <p:nvPr>
            <p:ph type="sldNum" sz="quarter" idx="5"/>
          </p:nvPr>
        </p:nvSpPr>
        <p:spPr/>
        <p:txBody>
          <a:bodyPr/>
          <a:lstStyle/>
          <a:p>
            <a:fld id="{481572C1-13F8-B94A-A244-DBE2C91CCD31}" type="slidenum">
              <a:rPr lang="en-US"/>
              <a:t>10</a:t>
            </a:fld>
            <a:endParaRPr lang="en-US"/>
          </a:p>
        </p:txBody>
      </p:sp>
    </p:spTree>
    <p:extLst>
      <p:ext uri="{BB962C8B-B14F-4D97-AF65-F5344CB8AC3E}">
        <p14:creationId xmlns:p14="http://schemas.microsoft.com/office/powerpoint/2010/main" val="2816190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main collaboration tools that will be considered for being most commonly used within UWTSD for collaboration. While all of them are useful for students and teachers, they must have preferences and opinions on which one is most used and which one is most effective and easier to use. To find out these we will conduct the survey using a questionnaire among learners and staff.
Our hypothesis is that students will find teams or Outlook most used for collaboration. However, we also think that they might prefer the use of Module discussion boards. As these boards give them the opportunity to clear any further confusion and know about their peers, they might find it more effective for learning than the others. Students and teachers both might find teams the most commonly used tool for online collaboration. As most classes are conducted using this feature, the use of this tool should necessarily be more than the other ones. The use of other apps might vary based on person to person, but the use of teams should be constant for everyone. 
</a:t>
            </a:r>
          </a:p>
        </p:txBody>
      </p:sp>
      <p:sp>
        <p:nvSpPr>
          <p:cNvPr id="4" name="Slide Number Placeholder 3"/>
          <p:cNvSpPr>
            <a:spLocks noGrp="1"/>
          </p:cNvSpPr>
          <p:nvPr>
            <p:ph type="sldNum" sz="quarter" idx="5"/>
          </p:nvPr>
        </p:nvSpPr>
        <p:spPr/>
        <p:txBody>
          <a:bodyPr/>
          <a:lstStyle/>
          <a:p>
            <a:fld id="{481572C1-13F8-B94A-A244-DBE2C91CCD31}" type="slidenum">
              <a:rPr lang="en-US"/>
              <a:t>11</a:t>
            </a:fld>
            <a:endParaRPr lang="en-US"/>
          </a:p>
        </p:txBody>
      </p:sp>
    </p:spTree>
    <p:extLst>
      <p:ext uri="{BB962C8B-B14F-4D97-AF65-F5344CB8AC3E}">
        <p14:creationId xmlns:p14="http://schemas.microsoft.com/office/powerpoint/2010/main" val="572944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869155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3861209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707230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5104EC-1963-411F-8A8A-917FA8ADFC62}" type="datetimeFigureOut">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646069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5104EC-1963-411F-8A8A-917FA8ADFC62}" type="datetimeFigureOut">
              <a:rPr lang="en-US" smtClean="0"/>
              <a:t>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868002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5104EC-1963-411F-8A8A-917FA8ADFC62}" type="datetimeFigureOut">
              <a:rPr lang="en-US" smtClean="0"/>
              <a:t>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3865988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104EC-1963-411F-8A8A-917FA8ADFC62}" type="datetimeFigureOut">
              <a:rPr lang="en-US" smtClean="0"/>
              <a:t>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088802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5104EC-1963-411F-8A8A-917FA8ADFC62}" type="datetimeFigureOut">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562652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5104EC-1963-411F-8A8A-917FA8ADFC62}" type="datetimeFigureOut">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43372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5104EC-1963-411F-8A8A-917FA8ADFC62}" type="datetimeFigureOut">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857230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700187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37074436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235134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38727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043747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2072391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104EC-1963-411F-8A8A-917FA8ADFC62}" type="datetimeFigureOut">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EA513-AC85-4A89-97A9-45C6DE733115}" type="slidenum">
              <a:rPr lang="en-US" smtClean="0"/>
              <a:t>‹#›</a:t>
            </a:fld>
            <a:endParaRPr lang="en-US"/>
          </a:p>
        </p:txBody>
      </p:sp>
    </p:spTree>
    <p:extLst>
      <p:ext uri="{BB962C8B-B14F-4D97-AF65-F5344CB8AC3E}">
        <p14:creationId xmlns:p14="http://schemas.microsoft.com/office/powerpoint/2010/main" val="1960318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5104EC-1963-411F-8A8A-917FA8ADFC62}" type="datetimeFigureOut">
              <a:rPr lang="en-US" smtClean="0"/>
              <a:t>2/19/2022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3FEA513-AC85-4A89-97A9-45C6DE733115}" type="slidenum">
              <a:rPr lang="en-US" smtClean="0"/>
              <a:t>‹#›</a:t>
            </a:fld>
            <a:endParaRPr lang="en-US"/>
          </a:p>
        </p:txBody>
      </p:sp>
    </p:spTree>
    <p:extLst>
      <p:ext uri="{BB962C8B-B14F-4D97-AF65-F5344CB8AC3E}">
        <p14:creationId xmlns:p14="http://schemas.microsoft.com/office/powerpoint/2010/main" val="23664732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just"/>
            <a:r>
              <a:rPr lang="en-US" sz="4400" dirty="0">
                <a:latin typeface="Arial" panose="020B0604020202020204" pitchFamily="34" charset="0"/>
                <a:cs typeface="Arial" panose="020B0604020202020204" pitchFamily="34" charset="0"/>
              </a:rPr>
              <a:t>Research Proposal: How do we use technology to collaborate at UWTSD?</a:t>
            </a:r>
            <a:endParaRPr lang="en-US" sz="4400" dirty="0"/>
          </a:p>
        </p:txBody>
      </p:sp>
      <p:sp>
        <p:nvSpPr>
          <p:cNvPr id="3" name="Subtitle 2"/>
          <p:cNvSpPr>
            <a:spLocks noGrp="1"/>
          </p:cNvSpPr>
          <p:nvPr>
            <p:ph type="subTitle" idx="1"/>
          </p:nvPr>
        </p:nvSpPr>
        <p:spPr/>
        <p:txBody>
          <a:bodyPr>
            <a:normAutofit lnSpcReduction="10000"/>
          </a:bodyPr>
          <a:lstStyle/>
          <a:p>
            <a:pPr algn="just"/>
            <a:r>
              <a:rPr lang="en-US" dirty="0">
                <a:latin typeface="Arial" panose="020B0604020202020204" pitchFamily="34" charset="0"/>
                <a:cs typeface="Arial" panose="020B0604020202020204" pitchFamily="34" charset="0"/>
              </a:rPr>
              <a:t>Group Name: </a:t>
            </a:r>
          </a:p>
          <a:p>
            <a:pPr algn="just"/>
            <a:r>
              <a:rPr lang="en-US" dirty="0">
                <a:latin typeface="Arial" panose="020B0604020202020204" pitchFamily="34" charset="0"/>
                <a:cs typeface="Arial" panose="020B0604020202020204" pitchFamily="34" charset="0"/>
              </a:rPr>
              <a:t>Module Code: BMSW4003 </a:t>
            </a:r>
          </a:p>
          <a:p>
            <a:pPr algn="just"/>
            <a:r>
              <a:rPr lang="en-US" dirty="0">
                <a:latin typeface="Arial" panose="020B0604020202020204" pitchFamily="34" charset="0"/>
                <a:cs typeface="Arial" panose="020B0604020202020204" pitchFamily="34" charset="0"/>
              </a:rPr>
              <a:t>Module Title: Digital Skills and Research Methods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5104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Group Introduction</a:t>
            </a:r>
          </a:p>
        </p:txBody>
      </p:sp>
      <p:sp>
        <p:nvSpPr>
          <p:cNvPr id="3" name="Content Placeholder 2"/>
          <p:cNvSpPr>
            <a:spLocks noGrp="1"/>
          </p:cNvSpPr>
          <p:nvPr>
            <p:ph idx="1"/>
          </p:nvPr>
        </p:nvSpPr>
        <p:spPr/>
        <p:txBody>
          <a:bodyPr/>
          <a:lstStyle/>
          <a:p>
            <a:pPr algn="just"/>
            <a:r>
              <a:rPr lang="en-US" dirty="0">
                <a:latin typeface="Arial" panose="020B0604020202020204" pitchFamily="34" charset="0"/>
                <a:cs typeface="Arial" panose="020B0604020202020204" pitchFamily="34" charset="0"/>
              </a:rPr>
              <a:t>Member 01</a:t>
            </a:r>
          </a:p>
          <a:p>
            <a:pPr marL="0" indent="0" algn="just">
              <a:buNone/>
            </a:pPr>
            <a:r>
              <a:rPr lang="en-US" dirty="0">
                <a:latin typeface="Arial" panose="020B0604020202020204" pitchFamily="34" charset="0"/>
                <a:cs typeface="Arial" panose="020B0604020202020204" pitchFamily="34" charset="0"/>
              </a:rPr>
              <a:t>Student ID</a:t>
            </a:r>
          </a:p>
          <a:p>
            <a:pPr algn="just"/>
            <a:r>
              <a:rPr lang="en-US" dirty="0">
                <a:latin typeface="Arial" panose="020B0604020202020204" pitchFamily="34" charset="0"/>
                <a:cs typeface="Arial" panose="020B0604020202020204" pitchFamily="34" charset="0"/>
              </a:rPr>
              <a:t>Member 02</a:t>
            </a:r>
          </a:p>
          <a:p>
            <a:pPr marL="0" indent="0" algn="just">
              <a:buNone/>
            </a:pPr>
            <a:r>
              <a:rPr lang="en-US" dirty="0">
                <a:latin typeface="Arial" panose="020B0604020202020204" pitchFamily="34" charset="0"/>
                <a:cs typeface="Arial" panose="020B0604020202020204" pitchFamily="34" charset="0"/>
              </a:rPr>
              <a:t>Student ID</a:t>
            </a:r>
          </a:p>
          <a:p>
            <a:pPr algn="just"/>
            <a:r>
              <a:rPr lang="en-US" dirty="0">
                <a:latin typeface="Arial" panose="020B0604020202020204" pitchFamily="34" charset="0"/>
                <a:cs typeface="Arial" panose="020B0604020202020204" pitchFamily="34" charset="0"/>
              </a:rPr>
              <a:t>Member 03 </a:t>
            </a:r>
          </a:p>
          <a:p>
            <a:pPr marL="0" indent="0" algn="just">
              <a:buNone/>
            </a:pPr>
            <a:r>
              <a:rPr lang="en-US" dirty="0">
                <a:latin typeface="Arial" panose="020B0604020202020204" pitchFamily="34" charset="0"/>
                <a:cs typeface="Arial" panose="020B0604020202020204" pitchFamily="34" charset="0"/>
              </a:rPr>
              <a:t>Student ID</a:t>
            </a:r>
          </a:p>
          <a:p>
            <a:pPr marL="0" indent="0">
              <a:buNone/>
            </a:pPr>
            <a:endParaRPr lang="en-US" dirty="0"/>
          </a:p>
        </p:txBody>
      </p:sp>
    </p:spTree>
    <p:extLst>
      <p:ext uri="{BB962C8B-B14F-4D97-AF65-F5344CB8AC3E}">
        <p14:creationId xmlns:p14="http://schemas.microsoft.com/office/powerpoint/2010/main" val="248447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153886"/>
          </a:xfrm>
        </p:spPr>
        <p:txBody>
          <a:bodyPr/>
          <a:lstStyle/>
          <a:p>
            <a:r>
              <a:rPr lang="en-US"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1484311" y="2079173"/>
            <a:ext cx="10018713" cy="3951513"/>
          </a:xfrm>
        </p:spPr>
        <p:txBody>
          <a:bodyPr>
            <a:normAutofit/>
          </a:bodyPr>
          <a:lstStyle/>
          <a:p>
            <a:pPr algn="just"/>
            <a:r>
              <a:rPr lang="en-US" dirty="0">
                <a:latin typeface="Arial" panose="020B0604020202020204" pitchFamily="34" charset="0"/>
                <a:cs typeface="Arial" panose="020B0604020202020204" pitchFamily="34" charset="0"/>
              </a:rPr>
              <a:t>Technology is used in many aspects of our lives.</a:t>
            </a:r>
          </a:p>
          <a:p>
            <a:pPr algn="just"/>
            <a:r>
              <a:rPr lang="en-US" dirty="0">
                <a:latin typeface="Arial" panose="020B0604020202020204" pitchFamily="34" charset="0"/>
                <a:cs typeface="Arial" panose="020B0604020202020204" pitchFamily="34" charset="0"/>
              </a:rPr>
              <a:t>The use of collaboration tools in education has been proven quite successful.</a:t>
            </a:r>
          </a:p>
          <a:p>
            <a:r>
              <a:rPr lang="en-US" dirty="0">
                <a:latin typeface="Arial" panose="020B0604020202020204" pitchFamily="34" charset="0"/>
                <a:cs typeface="Arial" panose="020B0604020202020204" pitchFamily="34" charset="0"/>
              </a:rPr>
              <a:t>The chosen research question: </a:t>
            </a:r>
            <a:r>
              <a:rPr lang="en-US" dirty="0"/>
              <a:t> </a:t>
            </a:r>
            <a:r>
              <a:rPr lang="en-US" dirty="0">
                <a:latin typeface="Arial" panose="020B0604020202020204" pitchFamily="34" charset="0"/>
                <a:cs typeface="Arial" panose="020B0604020202020204" pitchFamily="34" charset="0"/>
              </a:rPr>
              <a:t>Which digital tool is most commonly used for collaboration at UWTSD? </a:t>
            </a:r>
          </a:p>
          <a:p>
            <a:pPr marL="0" indent="0">
              <a:buNone/>
            </a:pPr>
            <a:br>
              <a:rPr lang="en-US" dirty="0"/>
            </a:br>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785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Purpose of the Research</a:t>
            </a:r>
          </a:p>
        </p:txBody>
      </p:sp>
      <p:sp>
        <p:nvSpPr>
          <p:cNvPr id="3" name="Content Placeholder 2"/>
          <p:cNvSpPr>
            <a:spLocks noGrp="1"/>
          </p:cNvSpPr>
          <p:nvPr>
            <p:ph idx="1"/>
          </p:nvPr>
        </p:nvSpPr>
        <p:spPr>
          <a:xfrm>
            <a:off x="1484310" y="1817915"/>
            <a:ext cx="10018713" cy="3973286"/>
          </a:xfrm>
        </p:spPr>
        <p:txBody>
          <a:bodyPr/>
          <a:lstStyle/>
          <a:p>
            <a:r>
              <a:rPr lang="en-US" dirty="0">
                <a:latin typeface="Arial" panose="020B0604020202020204" pitchFamily="34" charset="0"/>
                <a:cs typeface="Arial" panose="020B0604020202020204" pitchFamily="34" charset="0"/>
              </a:rPr>
              <a:t>To evaluate the use of technology in UWTSD.</a:t>
            </a:r>
          </a:p>
          <a:p>
            <a:r>
              <a:rPr lang="en-US" dirty="0">
                <a:latin typeface="Arial" panose="020B0604020202020204" pitchFamily="34" charset="0"/>
                <a:cs typeface="Arial" panose="020B0604020202020204" pitchFamily="34" charset="0"/>
              </a:rPr>
              <a:t>Most online research works are based on how effective collaboration tools are, or how they should they be customised.</a:t>
            </a:r>
          </a:p>
          <a:p>
            <a:r>
              <a:rPr lang="en-US" dirty="0">
                <a:latin typeface="Arial" panose="020B0604020202020204" pitchFamily="34" charset="0"/>
                <a:cs typeface="Arial" panose="020B0604020202020204" pitchFamily="34" charset="0"/>
              </a:rPr>
              <a:t>This research is conducted exclusively based on UWTSD.</a:t>
            </a:r>
          </a:p>
        </p:txBody>
      </p:sp>
    </p:spTree>
    <p:extLst>
      <p:ext uri="{BB962C8B-B14F-4D97-AF65-F5344CB8AC3E}">
        <p14:creationId xmlns:p14="http://schemas.microsoft.com/office/powerpoint/2010/main" val="341304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Relevant Existing Research</a:t>
            </a:r>
          </a:p>
        </p:txBody>
      </p:sp>
      <p:sp>
        <p:nvSpPr>
          <p:cNvPr id="3" name="Content Placeholder 2"/>
          <p:cNvSpPr>
            <a:spLocks noGrp="1"/>
          </p:cNvSpPr>
          <p:nvPr>
            <p:ph idx="1"/>
          </p:nvPr>
        </p:nvSpPr>
        <p:spPr>
          <a:xfrm>
            <a:off x="1484310" y="1817915"/>
            <a:ext cx="10018713" cy="3973286"/>
          </a:xfrm>
        </p:spPr>
        <p:txBody>
          <a:bodyPr>
            <a:normAutofit/>
          </a:bodyPr>
          <a:lstStyle/>
          <a:p>
            <a:pPr algn="just"/>
            <a:r>
              <a:rPr lang="en-US" dirty="0">
                <a:latin typeface="Arial" panose="020B0604020202020204" pitchFamily="34" charset="0"/>
                <a:cs typeface="Arial" panose="020B0604020202020204" pitchFamily="34" charset="0"/>
              </a:rPr>
              <a:t>Online collaboration tools have been proven effective in education.</a:t>
            </a:r>
          </a:p>
          <a:p>
            <a:pPr algn="just"/>
            <a:r>
              <a:rPr lang="en-US" dirty="0">
                <a:latin typeface="Arial" panose="020B0604020202020204" pitchFamily="34" charset="0"/>
                <a:cs typeface="Arial" panose="020B0604020202020204" pitchFamily="34" charset="0"/>
              </a:rPr>
              <a:t>Students are easily adaptable to new technologies.</a:t>
            </a:r>
          </a:p>
          <a:p>
            <a:pPr algn="just"/>
            <a:r>
              <a:rPr lang="en-US" dirty="0">
                <a:latin typeface="Arial" panose="020B0604020202020204" pitchFamily="34" charset="0"/>
                <a:cs typeface="Arial" panose="020B0604020202020204" pitchFamily="34" charset="0"/>
              </a:rPr>
              <a:t>They are more interested and have more knowledge about technology.</a:t>
            </a:r>
          </a:p>
        </p:txBody>
      </p:sp>
    </p:spTree>
    <p:extLst>
      <p:ext uri="{BB962C8B-B14F-4D97-AF65-F5344CB8AC3E}">
        <p14:creationId xmlns:p14="http://schemas.microsoft.com/office/powerpoint/2010/main" val="1734204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Ethical Considerations</a:t>
            </a:r>
          </a:p>
        </p:txBody>
      </p:sp>
      <p:sp>
        <p:nvSpPr>
          <p:cNvPr id="3" name="Content Placeholder 2"/>
          <p:cNvSpPr>
            <a:spLocks noGrp="1"/>
          </p:cNvSpPr>
          <p:nvPr>
            <p:ph idx="1"/>
          </p:nvPr>
        </p:nvSpPr>
        <p:spPr>
          <a:xfrm>
            <a:off x="1484310" y="1817915"/>
            <a:ext cx="10018713" cy="3973286"/>
          </a:xfrm>
        </p:spPr>
        <p:txBody>
          <a:bodyPr>
            <a:normAutofit/>
          </a:bodyPr>
          <a:lstStyle/>
          <a:p>
            <a:pPr algn="just"/>
            <a:r>
              <a:rPr lang="en-US" dirty="0">
                <a:latin typeface="Arial" panose="020B0604020202020204" pitchFamily="34" charset="0"/>
                <a:cs typeface="Arial" panose="020B0604020202020204" pitchFamily="34" charset="0"/>
              </a:rPr>
              <a:t>Potential Harm</a:t>
            </a:r>
          </a:p>
          <a:p>
            <a:pPr algn="just"/>
            <a:r>
              <a:rPr lang="en-US" dirty="0">
                <a:latin typeface="Arial" panose="020B0604020202020204" pitchFamily="34" charset="0"/>
                <a:cs typeface="Arial" panose="020B0604020202020204" pitchFamily="34" charset="0"/>
              </a:rPr>
              <a:t>Voluntary Participation</a:t>
            </a:r>
          </a:p>
          <a:p>
            <a:pPr algn="just"/>
            <a:r>
              <a:rPr lang="en-US" dirty="0">
                <a:latin typeface="Arial" panose="020B0604020202020204" pitchFamily="34" charset="0"/>
                <a:cs typeface="Arial" panose="020B0604020202020204" pitchFamily="34" charset="0"/>
              </a:rPr>
              <a:t>Right to Information</a:t>
            </a:r>
          </a:p>
          <a:p>
            <a:pPr algn="just"/>
            <a:r>
              <a:rPr lang="en-US" dirty="0">
                <a:latin typeface="Arial" panose="020B0604020202020204" pitchFamily="34" charset="0"/>
                <a:cs typeface="Arial" panose="020B0604020202020204" pitchFamily="34" charset="0"/>
              </a:rPr>
              <a:t>Confidentiality and anonymity</a:t>
            </a:r>
          </a:p>
          <a:p>
            <a:pPr algn="just"/>
            <a:r>
              <a:rPr lang="en-US" dirty="0">
                <a:latin typeface="Arial" panose="020B0604020202020204" pitchFamily="34" charset="0"/>
                <a:cs typeface="Arial" panose="020B0604020202020204" pitchFamily="34" charset="0"/>
              </a:rPr>
              <a:t>Credit to other writers</a:t>
            </a:r>
          </a:p>
        </p:txBody>
      </p:sp>
    </p:spTree>
    <p:extLst>
      <p:ext uri="{BB962C8B-B14F-4D97-AF65-F5344CB8AC3E}">
        <p14:creationId xmlns:p14="http://schemas.microsoft.com/office/powerpoint/2010/main" val="3253270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Research Method</a:t>
            </a:r>
          </a:p>
        </p:txBody>
      </p:sp>
      <p:sp>
        <p:nvSpPr>
          <p:cNvPr id="3" name="Content Placeholder 2"/>
          <p:cNvSpPr>
            <a:spLocks noGrp="1"/>
          </p:cNvSpPr>
          <p:nvPr>
            <p:ph idx="1"/>
          </p:nvPr>
        </p:nvSpPr>
        <p:spPr>
          <a:xfrm>
            <a:off x="1484310" y="1817915"/>
            <a:ext cx="10018713" cy="3973286"/>
          </a:xfrm>
        </p:spPr>
        <p:txBody>
          <a:bodyPr>
            <a:normAutofit/>
          </a:bodyPr>
          <a:lstStyle/>
          <a:p>
            <a:pPr algn="just"/>
            <a:r>
              <a:rPr lang="en-US" dirty="0">
                <a:latin typeface="Arial" panose="020B0604020202020204" pitchFamily="34" charset="0"/>
                <a:cs typeface="Arial" panose="020B0604020202020204" pitchFamily="34" charset="0"/>
              </a:rPr>
              <a:t>Primary Data collected from university students and staff will be used.</a:t>
            </a:r>
          </a:p>
          <a:p>
            <a:pPr algn="just"/>
            <a:r>
              <a:rPr lang="en-US" dirty="0">
                <a:latin typeface="Arial" panose="020B0604020202020204" pitchFamily="34" charset="0"/>
                <a:cs typeface="Arial" panose="020B0604020202020204" pitchFamily="34" charset="0"/>
              </a:rPr>
              <a:t>Survey questions will be qualitative.</a:t>
            </a:r>
          </a:p>
          <a:p>
            <a:pPr algn="just"/>
            <a:r>
              <a:rPr lang="en-US" dirty="0">
                <a:latin typeface="Arial" panose="020B0604020202020204" pitchFamily="34" charset="0"/>
                <a:cs typeface="Arial" panose="020B0604020202020204" pitchFamily="34" charset="0"/>
              </a:rPr>
              <a:t>Participants will be asked related questions like, Which tools do they have to use the most for study purposes? For data collection.</a:t>
            </a:r>
          </a:p>
          <a:p>
            <a:pPr algn="just"/>
            <a:r>
              <a:rPr lang="en-US" dirty="0">
                <a:latin typeface="Arial" panose="020B0604020202020204" pitchFamily="34" charset="0"/>
                <a:cs typeface="Arial" panose="020B0604020202020204" pitchFamily="34" charset="0"/>
              </a:rPr>
              <a:t>The questionnaire will be made using Google Forms and sent via email.</a:t>
            </a:r>
          </a:p>
          <a:p>
            <a:pPr algn="just"/>
            <a:r>
              <a:rPr lang="en-US" dirty="0">
                <a:latin typeface="Arial" panose="020B0604020202020204" pitchFamily="34" charset="0"/>
                <a:cs typeface="Arial" panose="020B0604020202020204" pitchFamily="34" charset="0"/>
              </a:rPr>
              <a:t>Data will be analysed using statistical tools.</a:t>
            </a:r>
          </a:p>
        </p:txBody>
      </p:sp>
    </p:spTree>
    <p:extLst>
      <p:ext uri="{BB962C8B-B14F-4D97-AF65-F5344CB8AC3E}">
        <p14:creationId xmlns:p14="http://schemas.microsoft.com/office/powerpoint/2010/main" val="1554438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Research Steps</a:t>
            </a:r>
          </a:p>
        </p:txBody>
      </p:sp>
      <p:sp>
        <p:nvSpPr>
          <p:cNvPr id="3" name="Content Placeholder 2"/>
          <p:cNvSpPr>
            <a:spLocks noGrp="1"/>
          </p:cNvSpPr>
          <p:nvPr>
            <p:ph idx="1"/>
          </p:nvPr>
        </p:nvSpPr>
        <p:spPr>
          <a:xfrm>
            <a:off x="1484310" y="1817915"/>
            <a:ext cx="10018713" cy="3973286"/>
          </a:xfrm>
        </p:spPr>
        <p:txBody>
          <a:bodyPr/>
          <a:lstStyle/>
          <a:p>
            <a:pPr algn="just"/>
            <a:r>
              <a:rPr lang="en-US" dirty="0">
                <a:latin typeface="Arial" panose="020B0604020202020204" pitchFamily="34" charset="0"/>
                <a:cs typeface="Arial" panose="020B0604020202020204" pitchFamily="34" charset="0"/>
              </a:rPr>
              <a:t>Identifying the issue</a:t>
            </a:r>
          </a:p>
          <a:p>
            <a:pPr algn="just"/>
            <a:r>
              <a:rPr lang="en-US" dirty="0">
                <a:latin typeface="Arial" panose="020B0604020202020204" pitchFamily="34" charset="0"/>
                <a:cs typeface="Arial" panose="020B0604020202020204" pitchFamily="34" charset="0"/>
              </a:rPr>
              <a:t>Drawing up research plan and proposal</a:t>
            </a:r>
          </a:p>
          <a:p>
            <a:pPr algn="just"/>
            <a:r>
              <a:rPr lang="en-US" dirty="0">
                <a:latin typeface="Arial" panose="020B0604020202020204" pitchFamily="34" charset="0"/>
                <a:cs typeface="Arial" panose="020B0604020202020204" pitchFamily="34" charset="0"/>
              </a:rPr>
              <a:t>Collecting data</a:t>
            </a:r>
          </a:p>
          <a:p>
            <a:pPr algn="just"/>
            <a:r>
              <a:rPr lang="en-US" dirty="0">
                <a:latin typeface="Arial" panose="020B0604020202020204" pitchFamily="34" charset="0"/>
                <a:cs typeface="Arial" panose="020B0604020202020204" pitchFamily="34" charset="0"/>
              </a:rPr>
              <a:t>Analysing data</a:t>
            </a:r>
          </a:p>
          <a:p>
            <a:pPr algn="just"/>
            <a:r>
              <a:rPr lang="en-US" dirty="0">
                <a:latin typeface="Arial" panose="020B0604020202020204" pitchFamily="34" charset="0"/>
                <a:cs typeface="Arial" panose="020B0604020202020204" pitchFamily="34" charset="0"/>
              </a:rPr>
              <a:t>Reporting findings from the research.</a:t>
            </a:r>
          </a:p>
        </p:txBody>
      </p:sp>
    </p:spTree>
    <p:extLst>
      <p:ext uri="{BB962C8B-B14F-4D97-AF65-F5344CB8AC3E}">
        <p14:creationId xmlns:p14="http://schemas.microsoft.com/office/powerpoint/2010/main" val="2575779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970" y="4530234"/>
            <a:ext cx="10018713" cy="1393788"/>
          </a:xfrm>
        </p:spPr>
        <p:txBody>
          <a:bodyPr/>
          <a:lstStyle/>
          <a:p>
            <a:r>
              <a:rPr lang="en-US" dirty="0">
                <a:latin typeface="Arial" panose="020B0604020202020204" pitchFamily="34" charset="0"/>
                <a:cs typeface="Arial" panose="020B0604020202020204" pitchFamily="34" charset="0"/>
              </a:rPr>
              <a:t>Research Timeline</a:t>
            </a:r>
          </a:p>
        </p:txBody>
      </p:sp>
      <p:sp>
        <p:nvSpPr>
          <p:cNvPr id="3" name="Content Placeholder 2"/>
          <p:cNvSpPr>
            <a:spLocks noGrp="1"/>
          </p:cNvSpPr>
          <p:nvPr>
            <p:ph idx="1"/>
          </p:nvPr>
        </p:nvSpPr>
        <p:spPr>
          <a:xfrm>
            <a:off x="1484310" y="1817915"/>
            <a:ext cx="10018713" cy="3973286"/>
          </a:xfrm>
        </p:spPr>
        <p:txBody>
          <a:bodyPr>
            <a:normAutofit/>
          </a:bodyPr>
          <a:lstStyle/>
          <a:p>
            <a:pPr marL="0" indent="0" algn="just">
              <a:buNone/>
            </a:pPr>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2F148148-E8C8-0148-9A52-32606569D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7532" y="321469"/>
            <a:ext cx="3203046" cy="6191250"/>
          </a:xfrm>
          <a:prstGeom prst="rect">
            <a:avLst/>
          </a:prstGeom>
        </p:spPr>
      </p:pic>
    </p:spTree>
    <p:extLst>
      <p:ext uri="{BB962C8B-B14F-4D97-AF65-F5344CB8AC3E}">
        <p14:creationId xmlns:p14="http://schemas.microsoft.com/office/powerpoint/2010/main" val="206562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Hypothesis</a:t>
            </a:r>
          </a:p>
        </p:txBody>
      </p:sp>
      <p:sp>
        <p:nvSpPr>
          <p:cNvPr id="3" name="Content Placeholder 2"/>
          <p:cNvSpPr>
            <a:spLocks noGrp="1"/>
          </p:cNvSpPr>
          <p:nvPr>
            <p:ph idx="1"/>
          </p:nvPr>
        </p:nvSpPr>
        <p:spPr>
          <a:xfrm>
            <a:off x="1484310" y="1817915"/>
            <a:ext cx="10018713" cy="3973286"/>
          </a:xfrm>
        </p:spPr>
        <p:txBody>
          <a:bodyPr>
            <a:normAutofit/>
          </a:bodyPr>
          <a:lstStyle/>
          <a:p>
            <a:pPr marL="0" indent="0" algn="just">
              <a:buNone/>
            </a:pPr>
            <a:r>
              <a:rPr lang="en-US" dirty="0">
                <a:latin typeface="Arial" panose="020B0604020202020204" pitchFamily="34" charset="0"/>
                <a:cs typeface="Arial" panose="020B0604020202020204" pitchFamily="34" charset="0"/>
              </a:rPr>
              <a:t>Tools used for online collaboration:</a:t>
            </a:r>
          </a:p>
          <a:p>
            <a:pPr algn="just"/>
            <a:r>
              <a:rPr lang="en-US" dirty="0">
                <a:latin typeface="Arial" panose="020B0604020202020204" pitchFamily="34" charset="0"/>
                <a:cs typeface="Arial" panose="020B0604020202020204" pitchFamily="34" charset="0"/>
              </a:rPr>
              <a:t>Module discussion boards</a:t>
            </a:r>
          </a:p>
          <a:p>
            <a:pPr algn="just"/>
            <a:r>
              <a:rPr lang="en-US" dirty="0">
                <a:latin typeface="Arial" panose="020B0604020202020204" pitchFamily="34" charset="0"/>
                <a:cs typeface="Arial" panose="020B0604020202020204" pitchFamily="34" charset="0"/>
              </a:rPr>
              <a:t>Teams</a:t>
            </a:r>
          </a:p>
          <a:p>
            <a:pPr algn="just"/>
            <a:r>
              <a:rPr lang="en-US" dirty="0">
                <a:latin typeface="Arial" panose="020B0604020202020204" pitchFamily="34" charset="0"/>
                <a:cs typeface="Arial" panose="020B0604020202020204" pitchFamily="34" charset="0"/>
              </a:rPr>
              <a:t>Outlook</a:t>
            </a:r>
          </a:p>
          <a:p>
            <a:pPr algn="just"/>
            <a:r>
              <a:rPr lang="en-US" dirty="0">
                <a:latin typeface="Arial" panose="020B0604020202020204" pitchFamily="34" charset="0"/>
                <a:cs typeface="Arial" panose="020B0604020202020204" pitchFamily="34" charset="0"/>
              </a:rPr>
              <a:t>OneDrive</a:t>
            </a:r>
          </a:p>
          <a:p>
            <a:pPr algn="just"/>
            <a:r>
              <a:rPr lang="en-US" dirty="0">
                <a:latin typeface="Arial" panose="020B0604020202020204" pitchFamily="34" charset="0"/>
                <a:cs typeface="Arial" panose="020B0604020202020204" pitchFamily="34" charset="0"/>
              </a:rPr>
              <a:t>Office 365</a:t>
            </a:r>
          </a:p>
        </p:txBody>
      </p:sp>
    </p:spTree>
    <p:extLst>
      <p:ext uri="{BB962C8B-B14F-4D97-AF65-F5344CB8AC3E}">
        <p14:creationId xmlns:p14="http://schemas.microsoft.com/office/powerpoint/2010/main" val="405653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Hypothesis (CONTD)</a:t>
            </a:r>
          </a:p>
        </p:txBody>
      </p:sp>
      <p:sp>
        <p:nvSpPr>
          <p:cNvPr id="3" name="Content Placeholder 2"/>
          <p:cNvSpPr>
            <a:spLocks noGrp="1"/>
          </p:cNvSpPr>
          <p:nvPr>
            <p:ph idx="1"/>
          </p:nvPr>
        </p:nvSpPr>
        <p:spPr>
          <a:xfrm>
            <a:off x="1484310" y="1817915"/>
            <a:ext cx="10018713" cy="3973286"/>
          </a:xfrm>
        </p:spPr>
        <p:txBody>
          <a:bodyPr/>
          <a:lstStyle/>
          <a:p>
            <a:pPr algn="just"/>
            <a:r>
              <a:rPr lang="en-US" dirty="0">
                <a:latin typeface="Arial" panose="020B0604020202020204" pitchFamily="34" charset="0"/>
                <a:cs typeface="Arial" panose="020B0604020202020204" pitchFamily="34" charset="0"/>
              </a:rPr>
              <a:t>Students and teachers will find Teams the most commonly used tool.</a:t>
            </a:r>
          </a:p>
          <a:p>
            <a:pPr algn="just"/>
            <a:r>
              <a:rPr lang="en-US" dirty="0">
                <a:latin typeface="Arial" panose="020B0604020202020204" pitchFamily="34" charset="0"/>
                <a:cs typeface="Arial" panose="020B0604020202020204" pitchFamily="34" charset="0"/>
              </a:rPr>
              <a:t>Students will find module discussion board most useful.</a:t>
            </a: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3480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484310" y="1817915"/>
            <a:ext cx="10018713" cy="3973286"/>
          </a:xfrm>
        </p:spPr>
        <p:txBody>
          <a:bodyPr/>
          <a:lstStyle/>
          <a:p>
            <a:pPr marL="0" indent="0" algn="just">
              <a:buNone/>
            </a:pPr>
            <a:r>
              <a:rPr lang="en-US" dirty="0">
                <a:latin typeface="Arial" panose="020B0604020202020204" pitchFamily="34" charset="0"/>
                <a:cs typeface="Arial" panose="020B0604020202020204" pitchFamily="34" charset="0"/>
              </a:rPr>
              <a:t>The research might carry to a conclusion agreeing with our hypothesis, or not. However, the research will be free of any biases, and completely fairly conducted to draw the true conclusion to the question.</a:t>
            </a:r>
          </a:p>
          <a:p>
            <a:pPr marL="0" indent="0" algn="just">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1101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01486"/>
          </a:xfrm>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484310" y="1817915"/>
            <a:ext cx="10018713" cy="3973286"/>
          </a:xfrm>
        </p:spPr>
        <p:txBody>
          <a:bodyPr>
            <a:normAutofit fontScale="55000" lnSpcReduction="20000"/>
          </a:bodyPr>
          <a:lstStyle/>
          <a:p>
            <a:pPr marL="0" indent="0">
              <a:buNone/>
            </a:pPr>
            <a:r>
              <a:rPr lang="en-US" dirty="0">
                <a:latin typeface="Arial" panose="020B0604020202020204" pitchFamily="34" charset="0"/>
                <a:cs typeface="Arial" panose="020B0604020202020204" pitchFamily="34" charset="0"/>
              </a:rPr>
              <a:t>Digitallearning.uwtsd.ac.uk. n.d. Digital Learning and Teaching. [online] Available at: &lt;https://digitallearning.uwtsd.ac.uk/digital-learning.html&gt; [Accessed 18 February 2022].</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Misik, T. and Stofkova, K., 2018. SURVEY ON DIGITAL SKILLS IN COLLEGE AND UNIVERSITY STUDENTS. [online] Available at: &lt;https://www.researchgate.net/publication/323890563_SURVEY_ON_DIGITAL_SKILLS_IN_COLLEGE_AND_UNIVERSITY_STUDENTS&gt; [Accessed 18 February 2022].</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Stoytcheva, M., 2018. Students’ Perceptions of Online Collaboration in a Distance Learning French Language Course. AIP Conference Proceedings 2048, 020030, [online] pp.020030-1. Available at: &lt;https://doi.org/10.1063/1.5082048&gt; [Accessed 18 February 2022].</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Tarun, I., 2019. The Effectiveness of a Customized Online Collaboration Tool for Teaching and Learning. Journal of Information Technology, 18, pp.275-292.</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Zaščerinska, J. and Ahrens, A., 2009. E-Collaboration Technologies in Teaching/Learning Activity. [online] pp.1-2. Available at: &lt;https://files.eric.ed.gov › fullt...PDF E-Collaboration Technologies in Teaching/Learning Activity - ERIC&gt; [Accessed 18 February 2022].</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1305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116</TotalTime>
  <Words>574</Words>
  <Application>Microsoft Office PowerPoint</Application>
  <PresentationFormat>Widescreen</PresentationFormat>
  <Paragraphs>71</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Research Proposal: How do we use technology to collaborate at UWTSD?</vt:lpstr>
      <vt:lpstr>Group Introduction</vt:lpstr>
      <vt:lpstr>Introduction</vt:lpstr>
      <vt:lpstr>Purpose of the Research</vt:lpstr>
      <vt:lpstr>Relevant Existing Research</vt:lpstr>
      <vt:lpstr>Ethical Considerations</vt:lpstr>
      <vt:lpstr>Research Method</vt:lpstr>
      <vt:lpstr>Research Steps</vt:lpstr>
      <vt:lpstr>Research Timeline</vt:lpstr>
      <vt:lpstr>Hypothesis</vt:lpstr>
      <vt:lpstr>Hypothesis (CONTD)</vt:lpstr>
      <vt:lpstr>Conclusion</vt:lpstr>
      <vt:lpstr>References</vt:lpstr>
    </vt:vector>
  </TitlesOfParts>
  <Company>CyberSpace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How do we use technology to collaborate at UWTSD?</dc:title>
  <dc:creator>Prachi</dc:creator>
  <cp:lastModifiedBy>Unknown User</cp:lastModifiedBy>
  <cp:revision>13</cp:revision>
  <dcterms:created xsi:type="dcterms:W3CDTF">2022-02-18T12:58:18Z</dcterms:created>
  <dcterms:modified xsi:type="dcterms:W3CDTF">2022-02-19T12:45:32Z</dcterms:modified>
</cp:coreProperties>
</file>