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4"/>
  </p:handoutMasterIdLst>
  <p:sldIdLst>
    <p:sldId id="287" r:id="rId5"/>
    <p:sldId id="264" r:id="rId6"/>
    <p:sldId id="262" r:id="rId7"/>
    <p:sldId id="266" r:id="rId8"/>
    <p:sldId id="268" r:id="rId9"/>
    <p:sldId id="258" r:id="rId10"/>
    <p:sldId id="289" r:id="rId11"/>
    <p:sldId id="279" r:id="rId12"/>
    <p:sldId id="290"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sorterViewPr>
    <p:cViewPr>
      <p:scale>
        <a:sx n="100" d="100"/>
        <a:sy n="100" d="100"/>
      </p:scale>
      <p:origin x="0" y="-1026"/>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22/06/2018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22/06/2018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22/06/2018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22/06/2018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22/06/2018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22/06/2018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rchive.org/details/in.ernet.dli.2015.45281" TargetMode="External"/><Relationship Id="rId2" Type="http://schemas.openxmlformats.org/officeDocument/2006/relationships/hyperlink" Target="https://www.biblegateway.com/passage/?search=Genesis+37&amp;version=NIV" TargetMode="External"/><Relationship Id="rId1" Type="http://schemas.openxmlformats.org/officeDocument/2006/relationships/slideLayout" Target="../slideLayouts/slideLayout2.xml"/><Relationship Id="rId6" Type="http://schemas.openxmlformats.org/officeDocument/2006/relationships/hyperlink" Target="http://www.awmi.net/reading/teaching-articles/lessons_joseph/" TargetMode="External"/><Relationship Id="rId5" Type="http://schemas.openxmlformats.org/officeDocument/2006/relationships/hyperlink" Target="https://www.myjewishlearning.com/article/the-story-of-joseph/" TargetMode="External"/><Relationship Id="rId4" Type="http://schemas.openxmlformats.org/officeDocument/2006/relationships/hyperlink" Target="http://www.islamicstudies.info/tafheem.php?sura=12&amp;verse=1&amp;to=111"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91264" cy="2002234"/>
          </a:xfrm>
        </p:spPr>
        <p:txBody>
          <a:bodyPr>
            <a:normAutofit/>
          </a:bodyPr>
          <a:lstStyle/>
          <a:p>
            <a:r>
              <a:rPr lang="en-GB" sz="3600" b="1" dirty="0"/>
              <a:t>Influence of Interfaith in responding to insult, humiliation and revenge</a:t>
            </a:r>
            <a:endParaRPr lang="en-GB" sz="3600" dirty="0"/>
          </a:p>
        </p:txBody>
      </p:sp>
      <p:sp>
        <p:nvSpPr>
          <p:cNvPr id="3" name="Content Placeholder 2"/>
          <p:cNvSpPr>
            <a:spLocks noGrp="1"/>
          </p:cNvSpPr>
          <p:nvPr>
            <p:ph idx="1"/>
          </p:nvPr>
        </p:nvSpPr>
        <p:spPr>
          <a:xfrm>
            <a:off x="678396" y="4077072"/>
            <a:ext cx="7787208" cy="648073"/>
          </a:xfrm>
        </p:spPr>
        <p:txBody>
          <a:bodyPr/>
          <a:lstStyle/>
          <a:p>
            <a:pPr marL="0" indent="0" algn="ctr">
              <a:buNone/>
            </a:pPr>
            <a:r>
              <a:rPr lang="en-GB" b="1" dirty="0"/>
              <a:t>Ihsan Al-Affan</a:t>
            </a:r>
          </a:p>
          <a:p>
            <a:endParaRPr lang="en-GB" dirty="0"/>
          </a:p>
        </p:txBody>
      </p:sp>
    </p:spTree>
    <p:extLst>
      <p:ext uri="{BB962C8B-B14F-4D97-AF65-F5344CB8AC3E}">
        <p14:creationId xmlns:p14="http://schemas.microsoft.com/office/powerpoint/2010/main" val="682650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931224" cy="908720"/>
          </a:xfrm>
        </p:spPr>
        <p:txBody>
          <a:bodyPr>
            <a:normAutofit fontScale="90000"/>
          </a:bodyPr>
          <a:lstStyle/>
          <a:p>
            <a:br>
              <a:rPr lang="en-GB" sz="3600" b="1" dirty="0"/>
            </a:br>
            <a:r>
              <a:rPr lang="en-GB" sz="3600" b="1" dirty="0"/>
              <a:t>Content</a:t>
            </a:r>
            <a:br>
              <a:rPr lang="en-GB" sz="3600" dirty="0"/>
            </a:br>
            <a:endParaRPr lang="en-GB" sz="3600" b="1" dirty="0"/>
          </a:p>
        </p:txBody>
      </p:sp>
      <p:sp>
        <p:nvSpPr>
          <p:cNvPr id="3" name="Content Placeholder 2"/>
          <p:cNvSpPr>
            <a:spLocks noGrp="1"/>
          </p:cNvSpPr>
          <p:nvPr>
            <p:ph idx="1"/>
          </p:nvPr>
        </p:nvSpPr>
        <p:spPr>
          <a:xfrm>
            <a:off x="179512" y="1124744"/>
            <a:ext cx="8856984" cy="4464496"/>
          </a:xfrm>
        </p:spPr>
        <p:txBody>
          <a:bodyPr>
            <a:noAutofit/>
          </a:bodyPr>
          <a:lstStyle/>
          <a:p>
            <a:pPr lvl="0"/>
            <a:r>
              <a:rPr lang="en-GB" sz="2400" dirty="0"/>
              <a:t>Introduction and critical review including why people face or subject others to humiliation and insults</a:t>
            </a:r>
          </a:p>
          <a:p>
            <a:pPr lvl="0"/>
            <a:endParaRPr lang="en-GB" sz="2400" dirty="0"/>
          </a:p>
          <a:p>
            <a:pPr lvl="0"/>
            <a:r>
              <a:rPr lang="en-GB" sz="2400" dirty="0"/>
              <a:t>General principles of main religions when facing insult and humiliation with brief examples. </a:t>
            </a:r>
          </a:p>
          <a:p>
            <a:pPr lvl="0"/>
            <a:endParaRPr lang="en-GB" sz="2400" dirty="0"/>
          </a:p>
          <a:p>
            <a:pPr lvl="0"/>
            <a:r>
              <a:rPr lang="en-GB" sz="2400" dirty="0"/>
              <a:t>Case study (Joseph son of Jacob)</a:t>
            </a:r>
          </a:p>
          <a:p>
            <a:pPr lvl="0"/>
            <a:endParaRPr lang="en-GB" sz="2400" dirty="0"/>
          </a:p>
          <a:p>
            <a:pPr lvl="0"/>
            <a:r>
              <a:rPr lang="en-GB" sz="2400" dirty="0"/>
              <a:t>Conclusions </a:t>
            </a:r>
          </a:p>
        </p:txBody>
      </p:sp>
    </p:spTree>
    <p:extLst>
      <p:ext uri="{BB962C8B-B14F-4D97-AF65-F5344CB8AC3E}">
        <p14:creationId xmlns:p14="http://schemas.microsoft.com/office/powerpoint/2010/main" val="155369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1"/>
            <a:ext cx="7931224" cy="576063"/>
          </a:xfrm>
        </p:spPr>
        <p:txBody>
          <a:bodyPr>
            <a:normAutofit fontScale="90000"/>
          </a:bodyPr>
          <a:lstStyle/>
          <a:p>
            <a:r>
              <a:rPr lang="en-GB" sz="3600" b="1" dirty="0"/>
              <a:t>Objectives</a:t>
            </a:r>
            <a:endParaRPr lang="en-GB" sz="3600" dirty="0"/>
          </a:p>
        </p:txBody>
      </p:sp>
      <p:sp>
        <p:nvSpPr>
          <p:cNvPr id="3" name="Content Placeholder 2"/>
          <p:cNvSpPr>
            <a:spLocks noGrp="1"/>
          </p:cNvSpPr>
          <p:nvPr>
            <p:ph idx="1"/>
          </p:nvPr>
        </p:nvSpPr>
        <p:spPr>
          <a:xfrm>
            <a:off x="251520" y="1124744"/>
            <a:ext cx="8640960" cy="4536503"/>
          </a:xfrm>
        </p:spPr>
        <p:txBody>
          <a:bodyPr>
            <a:normAutofit fontScale="92500" lnSpcReduction="10000"/>
          </a:bodyPr>
          <a:lstStyle/>
          <a:p>
            <a:r>
              <a:rPr lang="en-GB" dirty="0"/>
              <a:t>Insult, humiliation and neglect lead to anger and may result in injustice, oppression and ultimately catastrophe</a:t>
            </a:r>
          </a:p>
          <a:p>
            <a:r>
              <a:rPr lang="en-GB" dirty="0"/>
              <a:t>Religions teach to forgive and have the reconciliation approach</a:t>
            </a:r>
          </a:p>
          <a:p>
            <a:r>
              <a:rPr lang="en-GB" dirty="0"/>
              <a:t>Story of Joseph as a case study for interfaith and </a:t>
            </a:r>
            <a:r>
              <a:rPr lang="en-GB" dirty="0" err="1"/>
              <a:t>intrafaith</a:t>
            </a:r>
            <a:r>
              <a:rPr lang="en-GB" dirty="0"/>
              <a:t> approach</a:t>
            </a:r>
          </a:p>
          <a:p>
            <a:r>
              <a:rPr lang="en-GB" dirty="0"/>
              <a:t>Potential conceptual and methodological issues during an inter-religious dialogue between various faiths will also be discussed</a:t>
            </a:r>
          </a:p>
          <a:p>
            <a:endParaRPr lang="en-GB" sz="1800" dirty="0"/>
          </a:p>
        </p:txBody>
      </p:sp>
    </p:spTree>
    <p:extLst>
      <p:ext uri="{BB962C8B-B14F-4D97-AF65-F5344CB8AC3E}">
        <p14:creationId xmlns:p14="http://schemas.microsoft.com/office/powerpoint/2010/main" val="728770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435280" cy="792088"/>
          </a:xfrm>
        </p:spPr>
        <p:txBody>
          <a:bodyPr>
            <a:noAutofit/>
          </a:bodyPr>
          <a:lstStyle/>
          <a:p>
            <a:r>
              <a:rPr lang="en-GB" sz="3600" b="1" dirty="0"/>
              <a:t>Main features of Joseph’s story</a:t>
            </a:r>
            <a:endParaRPr lang="en-GB" sz="3600" dirty="0"/>
          </a:p>
        </p:txBody>
      </p:sp>
      <p:sp>
        <p:nvSpPr>
          <p:cNvPr id="3" name="Content Placeholder 2"/>
          <p:cNvSpPr>
            <a:spLocks noGrp="1"/>
          </p:cNvSpPr>
          <p:nvPr>
            <p:ph idx="1"/>
          </p:nvPr>
        </p:nvSpPr>
        <p:spPr>
          <a:xfrm>
            <a:off x="251520" y="1124744"/>
            <a:ext cx="8640960" cy="4392489"/>
          </a:xfrm>
        </p:spPr>
        <p:txBody>
          <a:bodyPr>
            <a:normAutofit fontScale="92500"/>
          </a:bodyPr>
          <a:lstStyle/>
          <a:p>
            <a:pPr lvl="0"/>
            <a:r>
              <a:rPr lang="en-GB" dirty="0"/>
              <a:t>Joseph’s childhood (and his dreams)</a:t>
            </a:r>
          </a:p>
          <a:p>
            <a:pPr lvl="0"/>
            <a:r>
              <a:rPr lang="en-GB" dirty="0"/>
              <a:t>Envy and hate from his brothers</a:t>
            </a:r>
          </a:p>
          <a:p>
            <a:pPr lvl="0"/>
            <a:r>
              <a:rPr lang="en-GB" dirty="0"/>
              <a:t>Plot by his brothers to kill him </a:t>
            </a:r>
          </a:p>
          <a:p>
            <a:pPr lvl="0"/>
            <a:r>
              <a:rPr lang="en-GB" dirty="0"/>
              <a:t>The journey to Egypt (insult and false accusation  </a:t>
            </a:r>
          </a:p>
          <a:p>
            <a:pPr lvl="0"/>
            <a:r>
              <a:rPr lang="en-GB" dirty="0"/>
              <a:t>Insult of prison although he was innocent</a:t>
            </a:r>
          </a:p>
          <a:p>
            <a:pPr lvl="0"/>
            <a:r>
              <a:rPr lang="en-GB" dirty="0"/>
              <a:t>Becoming the Chancellor/Minister of Egypt</a:t>
            </a:r>
          </a:p>
          <a:p>
            <a:pPr lvl="0"/>
            <a:r>
              <a:rPr lang="en-GB" dirty="0"/>
              <a:t>His brothers come to Egypt for food</a:t>
            </a:r>
          </a:p>
          <a:p>
            <a:pPr lvl="0"/>
            <a:r>
              <a:rPr lang="en-GB" dirty="0"/>
              <a:t>Joseph’s positive attitude towards his brothers</a:t>
            </a:r>
          </a:p>
        </p:txBody>
      </p:sp>
    </p:spTree>
    <p:extLst>
      <p:ext uri="{BB962C8B-B14F-4D97-AF65-F5344CB8AC3E}">
        <p14:creationId xmlns:p14="http://schemas.microsoft.com/office/powerpoint/2010/main" val="2746385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363272" cy="692696"/>
          </a:xfrm>
        </p:spPr>
        <p:txBody>
          <a:bodyPr>
            <a:normAutofit/>
          </a:bodyPr>
          <a:lstStyle/>
          <a:p>
            <a:pPr lvl="0"/>
            <a:r>
              <a:rPr lang="en-GB" sz="3200" b="1" dirty="0"/>
              <a:t>Lessons to be learned from Joseph’s story</a:t>
            </a:r>
          </a:p>
        </p:txBody>
      </p:sp>
      <p:sp>
        <p:nvSpPr>
          <p:cNvPr id="3" name="Content Placeholder 2"/>
          <p:cNvSpPr>
            <a:spLocks noGrp="1"/>
          </p:cNvSpPr>
          <p:nvPr>
            <p:ph idx="1"/>
          </p:nvPr>
        </p:nvSpPr>
        <p:spPr>
          <a:xfrm>
            <a:off x="0" y="836712"/>
            <a:ext cx="9036496" cy="4968552"/>
          </a:xfrm>
        </p:spPr>
        <p:txBody>
          <a:bodyPr>
            <a:normAutofit fontScale="25000" lnSpcReduction="20000"/>
          </a:bodyPr>
          <a:lstStyle/>
          <a:p>
            <a:pPr lvl="0"/>
            <a:r>
              <a:rPr lang="en-GB" sz="9600" dirty="0"/>
              <a:t>Positive attitude may gain wisdom and understanding to make right decisions </a:t>
            </a:r>
          </a:p>
          <a:p>
            <a:pPr lvl="0"/>
            <a:r>
              <a:rPr lang="en-GB" sz="9600" dirty="0"/>
              <a:t>People may be faced with opposition and hate from their close friend or even relative. Joseph’s story helps to inspire and motivate leaders with a vision to invest in critical situations</a:t>
            </a:r>
          </a:p>
          <a:p>
            <a:pPr lvl="0"/>
            <a:r>
              <a:rPr lang="en-GB" sz="9600" dirty="0"/>
              <a:t>God gives prosperity to whomever he wishes. People should trust God’s choice for them and trust in him that the end point may be in their favour although initially it may appear otherwise</a:t>
            </a:r>
          </a:p>
          <a:p>
            <a:pPr lvl="0"/>
            <a:r>
              <a:rPr lang="en-GB" sz="9600" dirty="0"/>
              <a:t>Joseph was ‘the greatest example of godly character and integrity in the Bible’ (</a:t>
            </a:r>
            <a:r>
              <a:rPr lang="en-GB" sz="9600" dirty="0" err="1"/>
              <a:t>Woomark</a:t>
            </a:r>
            <a:r>
              <a:rPr lang="en-GB" sz="9600" dirty="0"/>
              <a:t> 2018). He faced hate and the bullying of his brothers with forgiveness and reconciliation.</a:t>
            </a:r>
          </a:p>
          <a:p>
            <a:pPr lvl="0"/>
            <a:r>
              <a:rPr lang="en-GB" sz="9600" dirty="0"/>
              <a:t>Genesis and The Quran states that the main lessons to learn from the story was Guidance of God to Joseph and righteous people</a:t>
            </a:r>
          </a:p>
          <a:p>
            <a:pPr marL="0" indent="0">
              <a:buNone/>
            </a:pPr>
            <a:endParaRPr lang="en-GB" dirty="0"/>
          </a:p>
        </p:txBody>
      </p:sp>
    </p:spTree>
    <p:extLst>
      <p:ext uri="{BB962C8B-B14F-4D97-AF65-F5344CB8AC3E}">
        <p14:creationId xmlns:p14="http://schemas.microsoft.com/office/powerpoint/2010/main" val="3093940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078" y="188640"/>
            <a:ext cx="8523393" cy="792088"/>
          </a:xfrm>
        </p:spPr>
        <p:txBody>
          <a:bodyPr>
            <a:normAutofit/>
          </a:bodyPr>
          <a:lstStyle/>
          <a:p>
            <a:r>
              <a:rPr lang="en-GB" sz="3600" b="1" dirty="0"/>
              <a:t>Approach for interfaith</a:t>
            </a:r>
          </a:p>
        </p:txBody>
      </p:sp>
      <p:sp>
        <p:nvSpPr>
          <p:cNvPr id="3" name="Content Placeholder 2"/>
          <p:cNvSpPr>
            <a:spLocks noGrp="1"/>
          </p:cNvSpPr>
          <p:nvPr>
            <p:ph idx="1"/>
          </p:nvPr>
        </p:nvSpPr>
        <p:spPr>
          <a:xfrm>
            <a:off x="467544" y="1700807"/>
            <a:ext cx="8352928" cy="3744417"/>
          </a:xfrm>
        </p:spPr>
        <p:txBody>
          <a:bodyPr>
            <a:normAutofit/>
          </a:bodyPr>
          <a:lstStyle/>
          <a:p>
            <a:pPr lvl="1"/>
            <a:endParaRPr lang="en-GB" dirty="0"/>
          </a:p>
        </p:txBody>
      </p:sp>
      <p:pic>
        <p:nvPicPr>
          <p:cNvPr id="5" name="Picture 4" descr="A close up of text on a white background&#10;&#10;Description generated with very high confidence">
            <a:extLst>
              <a:ext uri="{FF2B5EF4-FFF2-40B4-BE49-F238E27FC236}">
                <a16:creationId xmlns:a16="http://schemas.microsoft.com/office/drawing/2014/main" id="{953E1AB4-321E-44C1-94FE-D5B7C3C2249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5291" y="1498212"/>
            <a:ext cx="8864331" cy="4032447"/>
          </a:xfrm>
          <a:prstGeom prst="rect">
            <a:avLst/>
          </a:prstGeom>
        </p:spPr>
      </p:pic>
    </p:spTree>
    <p:extLst>
      <p:ext uri="{BB962C8B-B14F-4D97-AF65-F5344CB8AC3E}">
        <p14:creationId xmlns:p14="http://schemas.microsoft.com/office/powerpoint/2010/main" val="917978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88640"/>
            <a:ext cx="8519864" cy="504056"/>
          </a:xfrm>
        </p:spPr>
        <p:txBody>
          <a:bodyPr>
            <a:normAutofit fontScale="90000"/>
          </a:bodyPr>
          <a:lstStyle/>
          <a:p>
            <a:r>
              <a:rPr lang="en-GB" sz="3600" b="1" dirty="0"/>
              <a:t>Conclusions</a:t>
            </a:r>
          </a:p>
        </p:txBody>
      </p:sp>
      <p:sp>
        <p:nvSpPr>
          <p:cNvPr id="3" name="Content Placeholder 2"/>
          <p:cNvSpPr>
            <a:spLocks noGrp="1"/>
          </p:cNvSpPr>
          <p:nvPr>
            <p:ph idx="1"/>
          </p:nvPr>
        </p:nvSpPr>
        <p:spPr>
          <a:xfrm>
            <a:off x="0" y="980728"/>
            <a:ext cx="9144000" cy="4536503"/>
          </a:xfrm>
        </p:spPr>
        <p:txBody>
          <a:bodyPr>
            <a:normAutofit fontScale="92500" lnSpcReduction="10000"/>
          </a:bodyPr>
          <a:lstStyle/>
          <a:p>
            <a:r>
              <a:rPr lang="en-GB" dirty="0"/>
              <a:t>Joseph remained dependent on God and never lost his way during hardships or when he was in power and wealth. (Genesis and The Quran) </a:t>
            </a:r>
          </a:p>
          <a:p>
            <a:r>
              <a:rPr lang="en-GB" dirty="0"/>
              <a:t>He served others passionately and used interfaith and </a:t>
            </a:r>
            <a:r>
              <a:rPr lang="en-GB" dirty="0" err="1"/>
              <a:t>intrafaith</a:t>
            </a:r>
            <a:r>
              <a:rPr lang="en-GB" dirty="0"/>
              <a:t> to convey his message</a:t>
            </a:r>
          </a:p>
          <a:p>
            <a:r>
              <a:rPr lang="en-GB" dirty="0"/>
              <a:t>He did not seek revenge or retribution against his brothers and Potiphar’s wife</a:t>
            </a:r>
          </a:p>
          <a:p>
            <a:r>
              <a:rPr lang="en-GB" dirty="0"/>
              <a:t>He did not act in pride; instead he transformed the humiliation and neglect to a fruitful relation by reforming his brothers and winning their hearts </a:t>
            </a:r>
            <a:endParaRPr lang="en-GB" sz="2800" dirty="0"/>
          </a:p>
          <a:p>
            <a:endParaRPr lang="en-GB" sz="2800" dirty="0"/>
          </a:p>
          <a:p>
            <a:pPr marL="0" indent="0">
              <a:buNone/>
            </a:pPr>
            <a:endParaRPr lang="en-GB" sz="2800" dirty="0"/>
          </a:p>
          <a:p>
            <a:endParaRPr lang="en-GB" sz="2800" dirty="0"/>
          </a:p>
          <a:p>
            <a:pPr marL="457200" lvl="1" indent="0">
              <a:buNone/>
            </a:pPr>
            <a:endParaRPr lang="en-GB" dirty="0"/>
          </a:p>
        </p:txBody>
      </p:sp>
    </p:spTree>
    <p:extLst>
      <p:ext uri="{BB962C8B-B14F-4D97-AF65-F5344CB8AC3E}">
        <p14:creationId xmlns:p14="http://schemas.microsoft.com/office/powerpoint/2010/main" val="2198133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424936" cy="576064"/>
          </a:xfrm>
        </p:spPr>
        <p:txBody>
          <a:bodyPr>
            <a:normAutofit fontScale="90000"/>
          </a:bodyPr>
          <a:lstStyle/>
          <a:p>
            <a:r>
              <a:rPr lang="en-GB" sz="4000" b="1" dirty="0"/>
              <a:t>References and Bibliography</a:t>
            </a:r>
            <a:br>
              <a:rPr lang="en-GB" sz="2400" dirty="0"/>
            </a:br>
            <a:endParaRPr lang="en-GB" sz="2400" b="1" dirty="0"/>
          </a:p>
        </p:txBody>
      </p:sp>
      <p:sp>
        <p:nvSpPr>
          <p:cNvPr id="3" name="Content Placeholder 2"/>
          <p:cNvSpPr>
            <a:spLocks noGrp="1"/>
          </p:cNvSpPr>
          <p:nvPr>
            <p:ph idx="1"/>
          </p:nvPr>
        </p:nvSpPr>
        <p:spPr>
          <a:xfrm>
            <a:off x="107504" y="1052736"/>
            <a:ext cx="9036496" cy="4608512"/>
          </a:xfrm>
        </p:spPr>
        <p:txBody>
          <a:bodyPr>
            <a:normAutofit fontScale="62500" lnSpcReduction="20000"/>
          </a:bodyPr>
          <a:lstStyle/>
          <a:p>
            <a:r>
              <a:rPr lang="en-GB" dirty="0"/>
              <a:t>Bible Gateway (1993). Available online (2018). </a:t>
            </a:r>
            <a:r>
              <a:rPr lang="en-GB" u="sng" dirty="0">
                <a:hlinkClick r:id="rId2"/>
              </a:rPr>
              <a:t>https://www.biblegateway.com/passage/?search=Genesis+37&amp;version=NIV</a:t>
            </a:r>
            <a:r>
              <a:rPr lang="en-GB" u="sng" dirty="0"/>
              <a:t> </a:t>
            </a:r>
            <a:r>
              <a:rPr lang="en-GB" dirty="0"/>
              <a:t>Accessed 16</a:t>
            </a:r>
            <a:r>
              <a:rPr lang="en-GB" baseline="30000" dirty="0"/>
              <a:t> </a:t>
            </a:r>
            <a:r>
              <a:rPr lang="en-GB" dirty="0"/>
              <a:t>June 2018</a:t>
            </a:r>
          </a:p>
          <a:p>
            <a:r>
              <a:rPr lang="en-GB" dirty="0" err="1"/>
              <a:t>Polano</a:t>
            </a:r>
            <a:r>
              <a:rPr lang="en-GB" dirty="0"/>
              <a:t>, H. (1111). The Talmud, Selections from the Contents of That Ancient book, Its Commentaries, teachings, Poetry and Legends. Published by Frederick Warne, London Available at: </a:t>
            </a:r>
            <a:r>
              <a:rPr lang="en-GB" u="sng" dirty="0">
                <a:hlinkClick r:id="rId3"/>
              </a:rPr>
              <a:t>https://archive.org/details/in.ernet.dli.2015.45281</a:t>
            </a:r>
            <a:r>
              <a:rPr lang="en-GB" dirty="0"/>
              <a:t> (Chapter 5, pages 72-112). Accessed 26 May 2018.</a:t>
            </a:r>
            <a:endParaRPr lang="en-GB" b="1" dirty="0"/>
          </a:p>
          <a:p>
            <a:r>
              <a:rPr lang="en-GB" dirty="0"/>
              <a:t>The Quran: Available online (2018). </a:t>
            </a:r>
            <a:r>
              <a:rPr lang="en-GB" u="sng" dirty="0">
                <a:hlinkClick r:id="rId4"/>
              </a:rPr>
              <a:t>http://www.islamicstudies.info/tafheem.php?sura=12&amp;verse=1&amp;to=111</a:t>
            </a:r>
            <a:r>
              <a:rPr lang="en-GB" dirty="0"/>
              <a:t> Accessed 28 April 2018.</a:t>
            </a:r>
            <a:endParaRPr lang="en-GB" b="1" dirty="0"/>
          </a:p>
          <a:p>
            <a:r>
              <a:rPr lang="en-US" dirty="0"/>
              <a:t>Roth, E. (2018). The Story of Joseph. Available online (2018). </a:t>
            </a:r>
            <a:r>
              <a:rPr lang="en-US" dirty="0">
                <a:hlinkClick r:id="rId5"/>
              </a:rPr>
              <a:t>https://www.myjewishlearning.com/article/the-story-of-joseph/</a:t>
            </a:r>
            <a:endParaRPr lang="en-US" dirty="0"/>
          </a:p>
          <a:p>
            <a:pPr marL="0" indent="0">
              <a:buNone/>
            </a:pPr>
            <a:r>
              <a:rPr lang="en-US" dirty="0"/>
              <a:t>   </a:t>
            </a:r>
            <a:r>
              <a:rPr lang="en-GB" dirty="0"/>
              <a:t>  Accessed 23 April 2018.</a:t>
            </a:r>
            <a:endParaRPr lang="en-GB" b="1" dirty="0"/>
          </a:p>
          <a:p>
            <a:r>
              <a:rPr lang="en-GB" dirty="0" err="1"/>
              <a:t>Wommak</a:t>
            </a:r>
            <a:r>
              <a:rPr lang="en-GB" dirty="0"/>
              <a:t>, A. Available online (2018). </a:t>
            </a:r>
            <a:r>
              <a:rPr lang="en-GB" u="sng" dirty="0">
                <a:hlinkClick r:id="rId6"/>
              </a:rPr>
              <a:t>http://www.awmi.net/reading/teaching-articles/lessons_joseph/</a:t>
            </a:r>
            <a:r>
              <a:rPr lang="en-GB" dirty="0"/>
              <a:t> Accessed 24 April 2018.</a:t>
            </a:r>
            <a:endParaRPr lang="en-GB" b="1" dirty="0"/>
          </a:p>
          <a:p>
            <a:pPr lvl="1"/>
            <a:endParaRPr lang="en-GB" sz="4000" dirty="0"/>
          </a:p>
          <a:p>
            <a:pPr lvl="1"/>
            <a:endParaRPr lang="en-GB" dirty="0"/>
          </a:p>
          <a:p>
            <a:pPr lvl="1"/>
            <a:endParaRPr lang="en-GB" dirty="0"/>
          </a:p>
        </p:txBody>
      </p:sp>
    </p:spTree>
    <p:extLst>
      <p:ext uri="{BB962C8B-B14F-4D97-AF65-F5344CB8AC3E}">
        <p14:creationId xmlns:p14="http://schemas.microsoft.com/office/powerpoint/2010/main" val="2636253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88640"/>
            <a:ext cx="8519864" cy="2016224"/>
          </a:xfrm>
        </p:spPr>
        <p:txBody>
          <a:bodyPr>
            <a:normAutofit/>
          </a:bodyPr>
          <a:lstStyle/>
          <a:p>
            <a:r>
              <a:rPr lang="en-GB" sz="3600" b="1" dirty="0"/>
              <a:t>Thank you</a:t>
            </a:r>
          </a:p>
        </p:txBody>
      </p:sp>
      <p:sp>
        <p:nvSpPr>
          <p:cNvPr id="3" name="Content Placeholder 2"/>
          <p:cNvSpPr>
            <a:spLocks noGrp="1"/>
          </p:cNvSpPr>
          <p:nvPr>
            <p:ph idx="1"/>
          </p:nvPr>
        </p:nvSpPr>
        <p:spPr>
          <a:xfrm>
            <a:off x="467544" y="2204864"/>
            <a:ext cx="8208912" cy="3240360"/>
          </a:xfrm>
        </p:spPr>
        <p:txBody>
          <a:bodyPr>
            <a:normAutofit fontScale="85000" lnSpcReduction="20000"/>
          </a:bodyPr>
          <a:lstStyle/>
          <a:p>
            <a:pPr marL="0" indent="0">
              <a:buNone/>
            </a:pPr>
            <a:endParaRPr lang="en-GB" sz="2800" dirty="0"/>
          </a:p>
          <a:p>
            <a:endParaRPr lang="en-GB" sz="2800" dirty="0"/>
          </a:p>
          <a:p>
            <a:pPr marL="0" indent="0">
              <a:buNone/>
            </a:pPr>
            <a:endParaRPr lang="en-GB" sz="2800" dirty="0"/>
          </a:p>
          <a:p>
            <a:pPr marL="0" indent="0" algn="ctr">
              <a:buNone/>
            </a:pPr>
            <a:r>
              <a:rPr lang="en-GB" sz="4000" b="1" dirty="0"/>
              <a:t>For your attention</a:t>
            </a:r>
          </a:p>
          <a:p>
            <a:pPr marL="457200" lvl="1" indent="0">
              <a:buNone/>
            </a:pPr>
            <a:r>
              <a:rPr lang="en-GB" sz="3600" b="1" dirty="0"/>
              <a:t>		</a:t>
            </a:r>
          </a:p>
          <a:p>
            <a:pPr marL="457200" lvl="1" indent="0">
              <a:buNone/>
            </a:pPr>
            <a:endParaRPr lang="en-GB" sz="3600" b="1" dirty="0"/>
          </a:p>
          <a:p>
            <a:pPr marL="457200" lvl="1" indent="0">
              <a:buNone/>
            </a:pPr>
            <a:r>
              <a:rPr lang="en-GB" sz="3600" b="1" dirty="0"/>
              <a:t>Any questions?</a:t>
            </a:r>
          </a:p>
        </p:txBody>
      </p:sp>
    </p:spTree>
    <p:extLst>
      <p:ext uri="{BB962C8B-B14F-4D97-AF65-F5344CB8AC3E}">
        <p14:creationId xmlns:p14="http://schemas.microsoft.com/office/powerpoint/2010/main" val="6895388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1581</TotalTime>
  <Words>597</Words>
  <Application>Microsoft Office PowerPoint</Application>
  <PresentationFormat>On-screen Show (4:3)</PresentationFormat>
  <Paragraphs>54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20140311PresentationUWTSDTemplate</vt:lpstr>
      <vt:lpstr>Influence of Interfaith in responding to insult, humiliation and revenge</vt:lpstr>
      <vt:lpstr> Content </vt:lpstr>
      <vt:lpstr>Objectives</vt:lpstr>
      <vt:lpstr>Main features of Joseph’s story</vt:lpstr>
      <vt:lpstr>Lessons to be learned from Joseph’s story</vt:lpstr>
      <vt:lpstr>Approach for interfaith</vt:lpstr>
      <vt:lpstr>Conclusions</vt:lpstr>
      <vt:lpstr>References and Bibliography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Ihsan Al-Affan</cp:lastModifiedBy>
  <cp:revision>102</cp:revision>
  <dcterms:created xsi:type="dcterms:W3CDTF">2015-04-14T15:21:28Z</dcterms:created>
  <dcterms:modified xsi:type="dcterms:W3CDTF">2018-06-22T21:30:40Z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