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87.jpg" ContentType="image/jpeg"/>
  <Override PartName="/ppt/media/image89.jpg" ContentType="image/jpeg"/>
  <Override PartName="/ppt/media/image90.jpg" ContentType="image/jpeg"/>
  <Override PartName="/ppt/media/image93.jpg" ContentType="image/jpeg"/>
  <Override PartName="/ppt/media/image109.jp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60" r:id="rId3"/>
    <p:sldId id="261" r:id="rId4"/>
    <p:sldId id="262" r:id="rId5"/>
    <p:sldId id="310" r:id="rId6"/>
    <p:sldId id="263" r:id="rId7"/>
    <p:sldId id="264" r:id="rId8"/>
    <p:sldId id="311" r:id="rId9"/>
    <p:sldId id="267" r:id="rId10"/>
    <p:sldId id="268"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5" r:id="rId40"/>
    <p:sldId id="306" r:id="rId41"/>
    <p:sldId id="307" r:id="rId42"/>
    <p:sldId id="308" r:id="rId43"/>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754" y="67"/>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A4489D1-DCC5-43B6-8C68-AFA26055E308}" type="datetimeFigureOut">
              <a:rPr lang="en-GB" smtClean="0"/>
              <a:t>19/09/2017</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E099AFF8-E706-4BB0-B8CE-BEB2490A757A}" type="slidenum">
              <a:rPr lang="en-GB" smtClean="0"/>
              <a:t>‹#›</a:t>
            </a:fld>
            <a:endParaRPr lang="en-GB"/>
          </a:p>
        </p:txBody>
      </p:sp>
    </p:spTree>
    <p:extLst>
      <p:ext uri="{BB962C8B-B14F-4D97-AF65-F5344CB8AC3E}">
        <p14:creationId xmlns:p14="http://schemas.microsoft.com/office/powerpoint/2010/main" val="89392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99AFF8-E706-4BB0-B8CE-BEB2490A757A}" type="slidenum">
              <a:rPr lang="en-GB" smtClean="0"/>
              <a:t>4</a:t>
            </a:fld>
            <a:endParaRPr lang="en-GB"/>
          </a:p>
        </p:txBody>
      </p:sp>
    </p:spTree>
    <p:extLst>
      <p:ext uri="{BB962C8B-B14F-4D97-AF65-F5344CB8AC3E}">
        <p14:creationId xmlns:p14="http://schemas.microsoft.com/office/powerpoint/2010/main" val="502709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ctrTitle"/>
          </p:nvPr>
        </p:nvSpPr>
        <p:spPr>
          <a:xfrm>
            <a:off x="2079498" y="543305"/>
            <a:ext cx="4985003" cy="488950"/>
          </a:xfrm>
          <a:prstGeom prst="rect">
            <a:avLst/>
          </a:prstGeom>
        </p:spPr>
        <p:txBody>
          <a:bodyPr wrap="square" lIns="0" tIns="0" rIns="0" bIns="0">
            <a:spAutoFit/>
          </a:bodyPr>
          <a:lstStyle>
            <a:lvl1pPr>
              <a:defRPr sz="3200" b="1" i="0">
                <a:solidFill>
                  <a:schemeClr val="bg1"/>
                </a:solidFill>
                <a:latin typeface="Tahoma"/>
                <a:cs typeface="Tahoma"/>
              </a:defRPr>
            </a:lvl1pPr>
          </a:lstStyle>
          <a:p>
            <a:endParaRPr/>
          </a:p>
        </p:txBody>
      </p:sp>
      <p:sp>
        <p:nvSpPr>
          <p:cNvPr id="3" name="Holder 3"/>
          <p:cNvSpPr>
            <a:spLocks noGrp="1"/>
          </p:cNvSpPr>
          <p:nvPr>
            <p:ph type="subTitle" idx="4"/>
          </p:nvPr>
        </p:nvSpPr>
        <p:spPr>
          <a:xfrm>
            <a:off x="522351" y="4260215"/>
            <a:ext cx="8099297" cy="1101725"/>
          </a:xfrm>
          <a:prstGeom prst="rect">
            <a:avLst/>
          </a:prstGeom>
        </p:spPr>
        <p:txBody>
          <a:bodyPr wrap="square" lIns="0" tIns="0" rIns="0" bIns="0">
            <a:spAutoFit/>
          </a:bodyPr>
          <a:lstStyle>
            <a:lvl1pPr>
              <a:defRPr sz="2400" b="1" i="0">
                <a:solidFill>
                  <a:schemeClr val="bg1"/>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6" name="Holder 6"/>
          <p:cNvSpPr>
            <a:spLocks noGrp="1"/>
          </p:cNvSpPr>
          <p:nvPr>
            <p:ph type="sldNum" sz="quarter" idx="7"/>
          </p:nvPr>
        </p:nvSpPr>
        <p:spPr/>
        <p:txBody>
          <a:bodyPr lIns="0" tIns="0" rIns="0" bIns="0"/>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FFFFCC"/>
                </a:solidFill>
                <a:latin typeface="Tahoma"/>
                <a:cs typeface="Tahoma"/>
              </a:defRPr>
            </a:lvl1pPr>
          </a:lstStyle>
          <a:p>
            <a:endParaRPr dirty="0"/>
          </a:p>
        </p:txBody>
      </p:sp>
      <p:sp>
        <p:nvSpPr>
          <p:cNvPr id="3" name="Holder 3"/>
          <p:cNvSpPr>
            <a:spLocks noGrp="1"/>
          </p:cNvSpPr>
          <p:nvPr>
            <p:ph type="body" idx="1"/>
          </p:nvPr>
        </p:nvSpPr>
        <p:spPr/>
        <p:txBody>
          <a:bodyPr lIns="0" tIns="0" rIns="0" bIns="0"/>
          <a:lstStyle>
            <a:lvl1pPr>
              <a:defRPr sz="5400" b="0" i="0">
                <a:solidFill>
                  <a:srgbClr val="FFFFCC"/>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6" name="Holder 6"/>
          <p:cNvSpPr>
            <a:spLocks noGrp="1"/>
          </p:cNvSpPr>
          <p:nvPr>
            <p:ph type="sldNum" sz="quarter" idx="7"/>
          </p:nvPr>
        </p:nvSpPr>
        <p:spPr/>
        <p:txBody>
          <a:bodyPr lIns="0" tIns="0" rIns="0" bIns="0"/>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FFFFCC"/>
                </a:solidFill>
                <a:latin typeface="Tahoma"/>
                <a:cs typeface="Tahoma"/>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7" name="Holder 7"/>
          <p:cNvSpPr>
            <a:spLocks noGrp="1"/>
          </p:cNvSpPr>
          <p:nvPr>
            <p:ph type="sldNum" sz="quarter" idx="7"/>
          </p:nvPr>
        </p:nvSpPr>
        <p:spPr/>
        <p:txBody>
          <a:bodyPr lIns="0" tIns="0" rIns="0" bIns="0"/>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FFFFCC"/>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5" name="Holder 5"/>
          <p:cNvSpPr>
            <a:spLocks noGrp="1"/>
          </p:cNvSpPr>
          <p:nvPr>
            <p:ph type="sldNum" sz="quarter" idx="7"/>
          </p:nvPr>
        </p:nvSpPr>
        <p:spPr/>
        <p:txBody>
          <a:bodyPr lIns="0" tIns="0" rIns="0" bIns="0"/>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4" name="Holder 4"/>
          <p:cNvSpPr>
            <a:spLocks noGrp="1"/>
          </p:cNvSpPr>
          <p:nvPr>
            <p:ph type="sldNum" sz="quarter" idx="7"/>
          </p:nvPr>
        </p:nvSpPr>
        <p:spPr/>
        <p:txBody>
          <a:bodyPr lIns="0" tIns="0" rIns="0" bIns="0"/>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50240" y="400177"/>
            <a:ext cx="7843519" cy="1097280"/>
          </a:xfrm>
          <a:prstGeom prst="rect">
            <a:avLst/>
          </a:prstGeom>
        </p:spPr>
        <p:txBody>
          <a:bodyPr wrap="square" lIns="0" tIns="0" rIns="0" bIns="0">
            <a:spAutoFit/>
          </a:bodyPr>
          <a:lstStyle>
            <a:lvl1pPr>
              <a:defRPr sz="4400" b="0" i="0">
                <a:solidFill>
                  <a:srgbClr val="FFFFCC"/>
                </a:solidFill>
                <a:latin typeface="Tahoma"/>
                <a:cs typeface="Tahoma"/>
              </a:defRPr>
            </a:lvl1pPr>
          </a:lstStyle>
          <a:p>
            <a:endParaRPr/>
          </a:p>
        </p:txBody>
      </p:sp>
      <p:sp>
        <p:nvSpPr>
          <p:cNvPr id="3" name="Holder 3"/>
          <p:cNvSpPr>
            <a:spLocks noGrp="1"/>
          </p:cNvSpPr>
          <p:nvPr>
            <p:ph type="body" idx="1"/>
          </p:nvPr>
        </p:nvSpPr>
        <p:spPr>
          <a:xfrm>
            <a:off x="995908" y="1811146"/>
            <a:ext cx="7152182" cy="1646554"/>
          </a:xfrm>
          <a:prstGeom prst="rect">
            <a:avLst/>
          </a:prstGeom>
        </p:spPr>
        <p:txBody>
          <a:bodyPr wrap="square" lIns="0" tIns="0" rIns="0" bIns="0">
            <a:spAutoFit/>
          </a:bodyPr>
          <a:lstStyle>
            <a:lvl1pPr>
              <a:defRPr sz="5400" b="0" i="0">
                <a:solidFill>
                  <a:srgbClr val="FFFFCC"/>
                </a:solidFill>
                <a:latin typeface="Tahoma"/>
                <a:cs typeface="Tahoma"/>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9/19/2017</a:t>
            </a:fld>
            <a:endParaRPr lang="en-US"/>
          </a:p>
        </p:txBody>
      </p:sp>
      <p:sp>
        <p:nvSpPr>
          <p:cNvPr id="6" name="Holder 6"/>
          <p:cNvSpPr>
            <a:spLocks noGrp="1"/>
          </p:cNvSpPr>
          <p:nvPr>
            <p:ph type="sldNum" sz="quarter" idx="7"/>
          </p:nvPr>
        </p:nvSpPr>
        <p:spPr>
          <a:xfrm>
            <a:off x="8486140" y="6490378"/>
            <a:ext cx="134620" cy="177800"/>
          </a:xfrm>
          <a:prstGeom prst="rect">
            <a:avLst/>
          </a:prstGeom>
        </p:spPr>
        <p:txBody>
          <a:bodyPr wrap="square" lIns="0" tIns="0" rIns="0" bIns="0">
            <a:spAutoFit/>
          </a:bodyPr>
          <a:lstStyle>
            <a:lvl1pPr>
              <a:defRPr sz="1200" b="0" i="0">
                <a:solidFill>
                  <a:schemeClr val="bg1"/>
                </a:solidFill>
                <a:latin typeface="Tahoma"/>
                <a:cs typeface="Tahoma"/>
              </a:defRPr>
            </a:lvl1pPr>
          </a:lstStyle>
          <a:p>
            <a:pPr marL="25400">
              <a:lnSpc>
                <a:spcPts val="1335"/>
              </a:lnSpc>
            </a:pPr>
            <a:fld id="{81D60167-4931-47E6-BA6A-407CBD079E47}" type="slidenum">
              <a:rPr dirty="0"/>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hyperlink" Target="http://www.geograph.org.uk/photo/46391" TargetMode="Externa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gif"/><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9.png"/><Relationship Id="rId7" Type="http://schemas.openxmlformats.org/officeDocument/2006/relationships/image" Target="../media/image30.png"/><Relationship Id="rId12" Type="http://schemas.openxmlformats.org/officeDocument/2006/relationships/image" Target="../media/image34.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4.png"/><Relationship Id="rId5" Type="http://schemas.openxmlformats.org/officeDocument/2006/relationships/image" Target="../media/image29.png"/><Relationship Id="rId10" Type="http://schemas.openxmlformats.org/officeDocument/2006/relationships/image" Target="../media/image33.png"/><Relationship Id="rId4" Type="http://schemas.openxmlformats.org/officeDocument/2006/relationships/image" Target="../media/image28.jpg"/><Relationship Id="rId9"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g"/></Relationships>
</file>

<file path=ppt/slides/_rels/slide1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23.png"/><Relationship Id="rId7" Type="http://schemas.openxmlformats.org/officeDocument/2006/relationships/image" Target="../media/image4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9.png"/><Relationship Id="rId11" Type="http://schemas.openxmlformats.org/officeDocument/2006/relationships/image" Target="../media/image44.jpg"/><Relationship Id="rId5" Type="http://schemas.openxmlformats.org/officeDocument/2006/relationships/image" Target="../media/image24.png"/><Relationship Id="rId10" Type="http://schemas.openxmlformats.org/officeDocument/2006/relationships/image" Target="../media/image43.png"/><Relationship Id="rId4" Type="http://schemas.openxmlformats.org/officeDocument/2006/relationships/image" Target="../media/image38.png"/><Relationship Id="rId9" Type="http://schemas.openxmlformats.org/officeDocument/2006/relationships/image" Target="../media/image42.png"/></Relationships>
</file>

<file path=ppt/slides/_rels/slide15.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image" Target="../media/image54.png"/><Relationship Id="rId18" Type="http://schemas.openxmlformats.org/officeDocument/2006/relationships/image" Target="../media/image59.png"/><Relationship Id="rId3" Type="http://schemas.openxmlformats.org/officeDocument/2006/relationships/image" Target="../media/image19.png"/><Relationship Id="rId21" Type="http://schemas.openxmlformats.org/officeDocument/2006/relationships/image" Target="../media/image62.png"/><Relationship Id="rId7" Type="http://schemas.openxmlformats.org/officeDocument/2006/relationships/image" Target="../media/image48.png"/><Relationship Id="rId12" Type="http://schemas.openxmlformats.org/officeDocument/2006/relationships/image" Target="../media/image53.png"/><Relationship Id="rId17" Type="http://schemas.openxmlformats.org/officeDocument/2006/relationships/image" Target="../media/image58.png"/><Relationship Id="rId25" Type="http://schemas.openxmlformats.org/officeDocument/2006/relationships/image" Target="../media/image66.jpg"/><Relationship Id="rId2" Type="http://schemas.openxmlformats.org/officeDocument/2006/relationships/image" Target="../media/image18.png"/><Relationship Id="rId16" Type="http://schemas.openxmlformats.org/officeDocument/2006/relationships/image" Target="../media/image57.png"/><Relationship Id="rId20" Type="http://schemas.openxmlformats.org/officeDocument/2006/relationships/image" Target="../media/image61.png"/><Relationship Id="rId1" Type="http://schemas.openxmlformats.org/officeDocument/2006/relationships/slideLayout" Target="../slideLayouts/slideLayout2.xml"/><Relationship Id="rId6" Type="http://schemas.openxmlformats.org/officeDocument/2006/relationships/image" Target="../media/image47.png"/><Relationship Id="rId11" Type="http://schemas.openxmlformats.org/officeDocument/2006/relationships/image" Target="../media/image52.png"/><Relationship Id="rId24" Type="http://schemas.openxmlformats.org/officeDocument/2006/relationships/image" Target="../media/image65.png"/><Relationship Id="rId5" Type="http://schemas.openxmlformats.org/officeDocument/2006/relationships/image" Target="../media/image46.png"/><Relationship Id="rId15" Type="http://schemas.openxmlformats.org/officeDocument/2006/relationships/image" Target="../media/image56.png"/><Relationship Id="rId23" Type="http://schemas.openxmlformats.org/officeDocument/2006/relationships/image" Target="../media/image64.png"/><Relationship Id="rId10" Type="http://schemas.openxmlformats.org/officeDocument/2006/relationships/image" Target="../media/image51.png"/><Relationship Id="rId19" Type="http://schemas.openxmlformats.org/officeDocument/2006/relationships/image" Target="../media/image60.png"/><Relationship Id="rId4" Type="http://schemas.openxmlformats.org/officeDocument/2006/relationships/image" Target="../media/image45.jpg"/><Relationship Id="rId9" Type="http://schemas.openxmlformats.org/officeDocument/2006/relationships/image" Target="../media/image50.png"/><Relationship Id="rId14" Type="http://schemas.openxmlformats.org/officeDocument/2006/relationships/image" Target="../media/image55.png"/><Relationship Id="rId22" Type="http://schemas.openxmlformats.org/officeDocument/2006/relationships/image" Target="../media/image63.png"/></Relationships>
</file>

<file path=ppt/slides/_rels/slide16.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8.jpe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18.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png"/><Relationship Id="rId18" Type="http://schemas.openxmlformats.org/officeDocument/2006/relationships/image" Target="../media/image64.png"/><Relationship Id="rId3" Type="http://schemas.openxmlformats.org/officeDocument/2006/relationships/image" Target="../media/image23.png"/><Relationship Id="rId7" Type="http://schemas.openxmlformats.org/officeDocument/2006/relationships/image" Target="../media/image73.png"/><Relationship Id="rId12" Type="http://schemas.openxmlformats.org/officeDocument/2006/relationships/image" Target="../media/image78.png"/><Relationship Id="rId17" Type="http://schemas.openxmlformats.org/officeDocument/2006/relationships/image" Target="../media/image82.png"/><Relationship Id="rId2" Type="http://schemas.openxmlformats.org/officeDocument/2006/relationships/image" Target="../media/image2.png"/><Relationship Id="rId16"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png"/><Relationship Id="rId15" Type="http://schemas.openxmlformats.org/officeDocument/2006/relationships/image" Target="../media/image81.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 Id="rId14" Type="http://schemas.openxmlformats.org/officeDocument/2006/relationships/image" Target="../media/image80.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83.png"/></Relationships>
</file>

<file path=ppt/slides/_rels/slide2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86.jpe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7.jpg"/><Relationship Id="rId1" Type="http://schemas.openxmlformats.org/officeDocument/2006/relationships/slideLayout" Target="../slideLayouts/slideLayout4.xml"/><Relationship Id="rId4" Type="http://schemas.openxmlformats.org/officeDocument/2006/relationships/image" Target="../media/image88.png"/></Relationships>
</file>

<file path=ppt/slides/_rels/slide22.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3.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94.jpg"/></Relationships>
</file>

<file path=ppt/slides/_rels/slide3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image" Target="../media/image95.jpg"/></Relationships>
</file>

<file path=ppt/slides/_rels/slide31.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99.jp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media/image31.png"/><Relationship Id="rId4" Type="http://schemas.openxmlformats.org/officeDocument/2006/relationships/image" Target="../media/image98.png"/></Relationships>
</file>

<file path=ppt/slides/_rels/slide34.xml.rels><?xml version="1.0" encoding="UTF-8" standalone="yes"?>
<Relationships xmlns="http://schemas.openxmlformats.org/package/2006/relationships"><Relationship Id="rId2" Type="http://schemas.openxmlformats.org/officeDocument/2006/relationships/image" Target="../media/image100.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01.jp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102.jp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image" Target="../media/image103.jpg"/></Relationships>
</file>

<file path=ppt/slides/_rels/slide38.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105.jp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07.jpg"/><Relationship Id="rId2" Type="http://schemas.openxmlformats.org/officeDocument/2006/relationships/image" Target="../media/image106.jp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8.jpg"/></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9.jpg"/><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286000"/>
            <a:ext cx="8183626" cy="36576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0"/>
            <a:ext cx="9144000" cy="6858000"/>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1717548" y="1595627"/>
            <a:ext cx="5964936" cy="1507236"/>
          </a:xfrm>
          <a:prstGeom prst="rect">
            <a:avLst/>
          </a:prstGeom>
          <a:blipFill>
            <a:blip r:embed="rId4" cstate="print"/>
            <a:stretch>
              <a:fillRect/>
            </a:stretch>
          </a:blipFill>
        </p:spPr>
        <p:txBody>
          <a:bodyPr wrap="square" lIns="0" tIns="0" rIns="0" bIns="0" rtlCol="0"/>
          <a:lstStyle/>
          <a:p>
            <a:endParaRPr/>
          </a:p>
        </p:txBody>
      </p:sp>
      <p:sp>
        <p:nvSpPr>
          <p:cNvPr id="6" name="object 6"/>
          <p:cNvSpPr/>
          <p:nvPr/>
        </p:nvSpPr>
        <p:spPr>
          <a:xfrm>
            <a:off x="7709916" y="2418588"/>
            <a:ext cx="1104900" cy="1507236"/>
          </a:xfrm>
          <a:prstGeom prst="rect">
            <a:avLst/>
          </a:prstGeom>
          <a:blipFill>
            <a:blip r:embed="rId5" cstate="print"/>
            <a:stretch>
              <a:fillRect/>
            </a:stretch>
          </a:blipFill>
        </p:spPr>
        <p:txBody>
          <a:bodyPr wrap="square" lIns="0" tIns="0" rIns="0" bIns="0" rtlCol="0"/>
          <a:lstStyle/>
          <a:p>
            <a:endParaRPr/>
          </a:p>
        </p:txBody>
      </p:sp>
      <p:sp>
        <p:nvSpPr>
          <p:cNvPr id="7" name="object 7"/>
          <p:cNvSpPr txBox="1">
            <a:spLocks noGrp="1"/>
          </p:cNvSpPr>
          <p:nvPr>
            <p:ph type="body" idx="1"/>
          </p:nvPr>
        </p:nvSpPr>
        <p:spPr>
          <a:xfrm>
            <a:off x="995908" y="1811146"/>
            <a:ext cx="7152182" cy="830997"/>
          </a:xfrm>
          <a:prstGeom prst="rect">
            <a:avLst/>
          </a:prstGeom>
        </p:spPr>
        <p:txBody>
          <a:bodyPr vert="horz" wrap="square" lIns="0" tIns="0" rIns="0" bIns="0" rtlCol="0">
            <a:spAutoFit/>
          </a:bodyPr>
          <a:lstStyle/>
          <a:p>
            <a:pPr marL="15240" marR="5080" indent="1129030">
              <a:lnSpc>
                <a:spcPct val="100000"/>
              </a:lnSpc>
              <a:tabLst>
                <a:tab pos="3216910" algn="l"/>
              </a:tabLst>
            </a:pPr>
            <a:r>
              <a:rPr spc="-5" dirty="0"/>
              <a:t>Energy </a:t>
            </a:r>
            <a:r>
              <a:rPr dirty="0"/>
              <a:t>&amp; Waste</a:t>
            </a:r>
          </a:p>
        </p:txBody>
      </p:sp>
      <p:sp>
        <p:nvSpPr>
          <p:cNvPr id="10" name="object 10"/>
          <p:cNvSpPr/>
          <p:nvPr/>
        </p:nvSpPr>
        <p:spPr>
          <a:xfrm>
            <a:off x="6922007" y="4288535"/>
            <a:ext cx="662940" cy="902207"/>
          </a:xfrm>
          <a:prstGeom prst="rect">
            <a:avLst/>
          </a:prstGeom>
          <a:blipFill>
            <a:blip r:embed="rId6" cstate="print"/>
            <a:stretch>
              <a:fillRect/>
            </a:stretch>
          </a:blipFill>
        </p:spPr>
        <p:txBody>
          <a:bodyPr wrap="square" lIns="0" tIns="0" rIns="0" bIns="0" rtlCol="0"/>
          <a:lstStyle/>
          <a:p>
            <a:endParaRPr/>
          </a:p>
        </p:txBody>
      </p:sp>
      <p:sp>
        <p:nvSpPr>
          <p:cNvPr id="11" name="object 11"/>
          <p:cNvSpPr txBox="1"/>
          <p:nvPr/>
        </p:nvSpPr>
        <p:spPr>
          <a:xfrm>
            <a:off x="2085403" y="4346080"/>
            <a:ext cx="5229225" cy="97536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62865">
              <a:lnSpc>
                <a:spcPct val="100000"/>
              </a:lnSpc>
            </a:pPr>
            <a:r>
              <a:rPr sz="3200" spc="-5" dirty="0">
                <a:solidFill>
                  <a:srgbClr val="FFFFFF"/>
                </a:solidFill>
                <a:latin typeface="Tahoma"/>
                <a:cs typeface="Tahoma"/>
              </a:rPr>
              <a:t>Behaviour, Waste</a:t>
            </a:r>
            <a:r>
              <a:rPr sz="3200" spc="-25" dirty="0">
                <a:solidFill>
                  <a:srgbClr val="FFFFFF"/>
                </a:solidFill>
                <a:latin typeface="Tahoma"/>
                <a:cs typeface="Tahoma"/>
              </a:rPr>
              <a:t> </a:t>
            </a:r>
            <a:r>
              <a:rPr sz="3200" dirty="0">
                <a:solidFill>
                  <a:srgbClr val="FFFFFF"/>
                </a:solidFill>
                <a:latin typeface="Tahoma"/>
                <a:cs typeface="Tahoma"/>
              </a:rPr>
              <a:t>Hierarchy,</a:t>
            </a:r>
            <a:endParaRPr sz="3200" dirty="0">
              <a:latin typeface="Tahoma"/>
              <a:cs typeface="Tahoma"/>
            </a:endParaRPr>
          </a:p>
          <a:p>
            <a:pPr marL="12700">
              <a:lnSpc>
                <a:spcPct val="100000"/>
              </a:lnSpc>
            </a:pPr>
            <a:r>
              <a:rPr sz="3200" dirty="0">
                <a:solidFill>
                  <a:srgbClr val="FFFFFF"/>
                </a:solidFill>
                <a:latin typeface="Tahoma"/>
                <a:cs typeface="Tahoma"/>
              </a:rPr>
              <a:t>Landfill and </a:t>
            </a:r>
            <a:r>
              <a:rPr sz="3200" spc="-5" dirty="0">
                <a:solidFill>
                  <a:srgbClr val="FFFFFF"/>
                </a:solidFill>
                <a:latin typeface="Tahoma"/>
                <a:cs typeface="Tahoma"/>
              </a:rPr>
              <a:t>Sewage</a:t>
            </a:r>
            <a:r>
              <a:rPr sz="3200" spc="-65" dirty="0">
                <a:solidFill>
                  <a:srgbClr val="FFFFFF"/>
                </a:solidFill>
                <a:latin typeface="Tahoma"/>
                <a:cs typeface="Tahoma"/>
              </a:rPr>
              <a:t> </a:t>
            </a:r>
            <a:r>
              <a:rPr sz="3200" spc="-5" dirty="0">
                <a:solidFill>
                  <a:srgbClr val="FFFFFF"/>
                </a:solidFill>
                <a:latin typeface="Tahoma"/>
                <a:cs typeface="Tahoma"/>
              </a:rPr>
              <a:t>Disposal</a:t>
            </a:r>
            <a:endParaRPr sz="3200" dirty="0">
              <a:latin typeface="Tahoma"/>
              <a:cs typeface="Tahom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3"/>
          <p:cNvSpPr/>
          <p:nvPr/>
        </p:nvSpPr>
        <p:spPr>
          <a:xfrm>
            <a:off x="24788" y="0"/>
            <a:ext cx="9144000" cy="6858000"/>
          </a:xfrm>
          <a:prstGeom prst="rect">
            <a:avLst/>
          </a:prstGeom>
          <a:blipFill>
            <a:blip r:embed="rId2" cstate="print"/>
            <a:stretch>
              <a:fillRect/>
            </a:stretch>
          </a:blipFill>
        </p:spPr>
        <p:txBody>
          <a:bodyPr wrap="square" lIns="0" tIns="0" rIns="0" bIns="0" rtlCol="0"/>
          <a:lstStyle/>
          <a:p>
            <a:endParaRPr/>
          </a:p>
        </p:txBody>
      </p:sp>
      <p:sp>
        <p:nvSpPr>
          <p:cNvPr id="4" name="object 4"/>
          <p:cNvSpPr txBox="1">
            <a:spLocks noGrp="1"/>
          </p:cNvSpPr>
          <p:nvPr>
            <p:ph type="title"/>
          </p:nvPr>
        </p:nvSpPr>
        <p:spPr>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2058670">
              <a:lnSpc>
                <a:spcPct val="100000"/>
              </a:lnSpc>
            </a:pPr>
            <a:r>
              <a:rPr dirty="0"/>
              <a:t>What is</a:t>
            </a:r>
            <a:r>
              <a:rPr spc="-90" dirty="0"/>
              <a:t> </a:t>
            </a:r>
            <a:r>
              <a:rPr spc="-5" dirty="0"/>
              <a:t>waste?</a:t>
            </a:r>
          </a:p>
        </p:txBody>
      </p:sp>
      <p:sp>
        <p:nvSpPr>
          <p:cNvPr id="5" name="object 5"/>
          <p:cNvSpPr txBox="1"/>
          <p:nvPr/>
        </p:nvSpPr>
        <p:spPr>
          <a:xfrm>
            <a:off x="535940" y="1645030"/>
            <a:ext cx="3679825" cy="182943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marR="5080" indent="-342900">
              <a:lnSpc>
                <a:spcPct val="100000"/>
              </a:lnSpc>
              <a:buClr>
                <a:srgbClr val="FFCC66"/>
              </a:buClr>
              <a:buSzPct val="79166"/>
              <a:buFont typeface="Wingdings"/>
              <a:buChar char=""/>
              <a:tabLst>
                <a:tab pos="356235" algn="l"/>
              </a:tabLst>
            </a:pPr>
            <a:r>
              <a:rPr sz="2400" spc="-5" dirty="0">
                <a:solidFill>
                  <a:srgbClr val="FFFFFF"/>
                </a:solidFill>
                <a:latin typeface="Tahoma"/>
                <a:cs typeface="Tahoma"/>
              </a:rPr>
              <a:t>Items </a:t>
            </a:r>
            <a:r>
              <a:rPr sz="2400" dirty="0">
                <a:solidFill>
                  <a:srgbClr val="FFFFFF"/>
                </a:solidFill>
                <a:latin typeface="Tahoma"/>
                <a:cs typeface="Tahoma"/>
              </a:rPr>
              <a:t>become </a:t>
            </a:r>
            <a:r>
              <a:rPr sz="2400" spc="-5" dirty="0">
                <a:solidFill>
                  <a:srgbClr val="FFFFFF"/>
                </a:solidFill>
                <a:latin typeface="Tahoma"/>
                <a:cs typeface="Tahoma"/>
              </a:rPr>
              <a:t>waste  when they </a:t>
            </a:r>
            <a:r>
              <a:rPr sz="2400" dirty="0">
                <a:solidFill>
                  <a:srgbClr val="FFFFFF"/>
                </a:solidFill>
                <a:latin typeface="Tahoma"/>
                <a:cs typeface="Tahoma"/>
              </a:rPr>
              <a:t>are</a:t>
            </a:r>
            <a:r>
              <a:rPr sz="2400" spc="-85" dirty="0">
                <a:solidFill>
                  <a:srgbClr val="FFFFFF"/>
                </a:solidFill>
                <a:latin typeface="Tahoma"/>
                <a:cs typeface="Tahoma"/>
              </a:rPr>
              <a:t> </a:t>
            </a:r>
            <a:r>
              <a:rPr sz="2400" dirty="0">
                <a:solidFill>
                  <a:srgbClr val="FFFFFF"/>
                </a:solidFill>
                <a:latin typeface="Tahoma"/>
                <a:cs typeface="Tahoma"/>
              </a:rPr>
              <a:t>discarded  </a:t>
            </a:r>
            <a:r>
              <a:rPr sz="2400" spc="-5" dirty="0">
                <a:solidFill>
                  <a:srgbClr val="FFFFFF"/>
                </a:solidFill>
                <a:latin typeface="Tahoma"/>
                <a:cs typeface="Tahoma"/>
              </a:rPr>
              <a:t>without further potential  </a:t>
            </a:r>
            <a:r>
              <a:rPr sz="2400" dirty="0">
                <a:solidFill>
                  <a:srgbClr val="FFFFFF"/>
                </a:solidFill>
                <a:latin typeface="Tahoma"/>
                <a:cs typeface="Tahoma"/>
              </a:rPr>
              <a:t>for </a:t>
            </a:r>
            <a:r>
              <a:rPr sz="2400" spc="-5" dirty="0">
                <a:solidFill>
                  <a:srgbClr val="FFFFFF"/>
                </a:solidFill>
                <a:latin typeface="Tahoma"/>
                <a:cs typeface="Tahoma"/>
              </a:rPr>
              <a:t>re-use, recovery </a:t>
            </a:r>
            <a:r>
              <a:rPr sz="2400" dirty="0">
                <a:solidFill>
                  <a:srgbClr val="FFFFFF"/>
                </a:solidFill>
                <a:latin typeface="Tahoma"/>
                <a:cs typeface="Tahoma"/>
              </a:rPr>
              <a:t>or  </a:t>
            </a:r>
            <a:r>
              <a:rPr sz="2400" spc="-5" dirty="0">
                <a:solidFill>
                  <a:srgbClr val="FFFFFF"/>
                </a:solidFill>
                <a:latin typeface="Tahoma"/>
                <a:cs typeface="Tahoma"/>
              </a:rPr>
              <a:t>recycling</a:t>
            </a:r>
            <a:endParaRPr sz="2400" dirty="0">
              <a:latin typeface="Tahoma"/>
              <a:cs typeface="Tahoma"/>
            </a:endParaRPr>
          </a:p>
        </p:txBody>
      </p:sp>
      <p:sp>
        <p:nvSpPr>
          <p:cNvPr id="6" name="object 6"/>
          <p:cNvSpPr txBox="1"/>
          <p:nvPr/>
        </p:nvSpPr>
        <p:spPr>
          <a:xfrm>
            <a:off x="535940" y="4425442"/>
            <a:ext cx="3472179" cy="110172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marR="5080" indent="-342900">
              <a:lnSpc>
                <a:spcPct val="100000"/>
              </a:lnSpc>
              <a:buClr>
                <a:srgbClr val="FFCC66"/>
              </a:buClr>
              <a:buSzPct val="79166"/>
              <a:buFont typeface="Wingdings"/>
              <a:buChar char=""/>
              <a:tabLst>
                <a:tab pos="356235" algn="l"/>
              </a:tabLst>
            </a:pPr>
            <a:r>
              <a:rPr sz="2400" spc="-5" dirty="0">
                <a:solidFill>
                  <a:srgbClr val="FFFFFF"/>
                </a:solidFill>
                <a:latin typeface="Tahoma"/>
                <a:cs typeface="Tahoma"/>
              </a:rPr>
              <a:t>Put another way </a:t>
            </a:r>
            <a:r>
              <a:rPr sz="2400" dirty="0">
                <a:solidFill>
                  <a:srgbClr val="FFFFFF"/>
                </a:solidFill>
                <a:latin typeface="Tahoma"/>
                <a:cs typeface="Tahoma"/>
              </a:rPr>
              <a:t>one  man’s </a:t>
            </a:r>
            <a:r>
              <a:rPr sz="2400" spc="-5" dirty="0">
                <a:solidFill>
                  <a:srgbClr val="FFFFFF"/>
                </a:solidFill>
                <a:latin typeface="Tahoma"/>
                <a:cs typeface="Tahoma"/>
              </a:rPr>
              <a:t>waste </a:t>
            </a:r>
            <a:r>
              <a:rPr sz="2400" dirty="0">
                <a:solidFill>
                  <a:srgbClr val="FFFFFF"/>
                </a:solidFill>
                <a:latin typeface="Tahoma"/>
                <a:cs typeface="Tahoma"/>
              </a:rPr>
              <a:t>is</a:t>
            </a:r>
            <a:r>
              <a:rPr sz="2400" spc="-60" dirty="0">
                <a:solidFill>
                  <a:srgbClr val="FFFFFF"/>
                </a:solidFill>
                <a:latin typeface="Tahoma"/>
                <a:cs typeface="Tahoma"/>
              </a:rPr>
              <a:t> </a:t>
            </a:r>
            <a:r>
              <a:rPr sz="2400" dirty="0">
                <a:solidFill>
                  <a:srgbClr val="FFFFFF"/>
                </a:solidFill>
                <a:latin typeface="Tahoma"/>
                <a:cs typeface="Tahoma"/>
              </a:rPr>
              <a:t>another  man’s</a:t>
            </a:r>
            <a:r>
              <a:rPr sz="2400" spc="-100" dirty="0">
                <a:solidFill>
                  <a:srgbClr val="FFFFFF"/>
                </a:solidFill>
                <a:latin typeface="Tahoma"/>
                <a:cs typeface="Tahoma"/>
              </a:rPr>
              <a:t> </a:t>
            </a:r>
            <a:r>
              <a:rPr sz="2400" dirty="0">
                <a:solidFill>
                  <a:srgbClr val="FFFFFF"/>
                </a:solidFill>
                <a:latin typeface="Tahoma"/>
                <a:cs typeface="Tahoma"/>
              </a:rPr>
              <a:t>resource.</a:t>
            </a:r>
            <a:endParaRPr sz="2400" dirty="0">
              <a:latin typeface="Tahoma"/>
              <a:cs typeface="Tahoma"/>
            </a:endParaRPr>
          </a:p>
        </p:txBody>
      </p:sp>
      <p:pic>
        <p:nvPicPr>
          <p:cNvPr id="9" name="Picture 8"/>
          <p:cNvPicPr>
            <a:picLocks noChangeAspect="1"/>
          </p:cNvPicPr>
          <p:nvPr/>
        </p:nvPicPr>
        <p:blipFill>
          <a:blip r:embed="rId3"/>
          <a:stretch>
            <a:fillRect/>
          </a:stretch>
        </p:blipFill>
        <p:spPr>
          <a:xfrm>
            <a:off x="4751705" y="1988565"/>
            <a:ext cx="3967506" cy="2971800"/>
          </a:xfrm>
          <a:prstGeom prst="rect">
            <a:avLst/>
          </a:prstGeom>
        </p:spPr>
      </p:pic>
      <p:sp>
        <p:nvSpPr>
          <p:cNvPr id="10" name="TextBox 9"/>
          <p:cNvSpPr txBox="1"/>
          <p:nvPr/>
        </p:nvSpPr>
        <p:spPr>
          <a:xfrm>
            <a:off x="5135881" y="6488668"/>
            <a:ext cx="4008119" cy="369332"/>
          </a:xfrm>
          <a:prstGeom prst="rect">
            <a:avLst/>
          </a:prstGeom>
          <a:noFill/>
        </p:spPr>
        <p:txBody>
          <a:bodyPr wrap="square" rtlCol="0">
            <a:spAutoFit/>
          </a:bodyPr>
          <a:lstStyle/>
          <a:p>
            <a:r>
              <a:rPr lang="en-GB" sz="1600" dirty="0"/>
              <a:t>Picture source: www.greenafricadirectory.org</a:t>
            </a:r>
            <a:r>
              <a:rPr lang="en-GB" sz="1600" dirty="0">
                <a:solidFill>
                  <a:schemeClr val="bg1"/>
                </a:solidFill>
              </a:rPr>
              <a:t>)</a:t>
            </a: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p:cNvSpPr/>
          <p:nvPr/>
        </p:nvSpPr>
        <p:spPr>
          <a:xfrm>
            <a:off x="0" y="0"/>
            <a:ext cx="9144000" cy="6553200"/>
          </a:xfrm>
          <a:prstGeom prst="rect">
            <a:avLst/>
          </a:prstGeom>
          <a:blipFill>
            <a:blip r:embed="rId3" cstate="print"/>
            <a:stretch>
              <a:fillRect/>
            </a:stretch>
          </a:blipFill>
        </p:spPr>
        <p:txBody>
          <a:bodyPr wrap="square" lIns="0" tIns="0" rIns="0" bIns="0" rtlCol="0"/>
          <a:lstStyle/>
          <a:p>
            <a:endParaRPr/>
          </a:p>
        </p:txBody>
      </p:sp>
      <p:pic>
        <p:nvPicPr>
          <p:cNvPr id="2050" name="Picture 2" descr="Eden Project sculpt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0"/>
            <a:ext cx="9158311" cy="6096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6488668"/>
            <a:ext cx="9333837" cy="369332"/>
          </a:xfrm>
          <a:prstGeom prst="rect">
            <a:avLst/>
          </a:prstGeom>
          <a:noFill/>
        </p:spPr>
        <p:txBody>
          <a:bodyPr wrap="none" rtlCol="0">
            <a:spAutoFit/>
          </a:bodyPr>
          <a:lstStyle/>
          <a:p>
            <a:r>
              <a:rPr lang="en-GB" sz="1600" dirty="0"/>
              <a:t>Eden Project Sculpture, made from the detritus of modern living </a:t>
            </a:r>
            <a:r>
              <a:rPr lang="en-GB" sz="1600" dirty="0">
                <a:solidFill>
                  <a:schemeClr val="bg1"/>
                </a:solidFill>
              </a:rPr>
              <a:t>(</a:t>
            </a:r>
            <a:r>
              <a:rPr lang="en-GB" sz="1600" dirty="0">
                <a:solidFill>
                  <a:schemeClr val="bg1"/>
                </a:solidFill>
                <a:hlinkClick r:id="rId5"/>
              </a:rPr>
              <a:t>http://www.geograph.org.uk/photo/46391</a:t>
            </a:r>
            <a:r>
              <a:rPr lang="en-GB" sz="1600" dirty="0">
                <a:solidFill>
                  <a:schemeClr val="bg1"/>
                </a:solidFill>
              </a:rPr>
              <a:t>)</a:t>
            </a:r>
            <a:r>
              <a:rPr lang="en-GB"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pic>
        <p:nvPicPr>
          <p:cNvPr id="3074" name="Picture 2" descr="https://www.edenproject.com/sites/default/files/styles/ep_teaser_large/public/images/main/weee-man-electrical-waste-sculpture.jpg?itok=aFlydcp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5506"/>
            <a:ext cx="6852492" cy="6852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250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0" y="6248400"/>
            <a:ext cx="4724400" cy="609600"/>
          </a:xfrm>
          <a:custGeom>
            <a:avLst/>
            <a:gdLst/>
            <a:ahLst/>
            <a:cxnLst/>
            <a:rect l="l" t="t" r="r" b="b"/>
            <a:pathLst>
              <a:path w="4724400" h="609600">
                <a:moveTo>
                  <a:pt x="0" y="609600"/>
                </a:moveTo>
                <a:lnTo>
                  <a:pt x="4724400" y="609600"/>
                </a:lnTo>
                <a:lnTo>
                  <a:pt x="4724400" y="0"/>
                </a:lnTo>
                <a:lnTo>
                  <a:pt x="0" y="0"/>
                </a:lnTo>
                <a:lnTo>
                  <a:pt x="0" y="609600"/>
                </a:lnTo>
                <a:close/>
              </a:path>
            </a:pathLst>
          </a:custGeom>
          <a:solidFill>
            <a:srgbClr val="FF3300"/>
          </a:solidFill>
        </p:spPr>
        <p:txBody>
          <a:bodyPr wrap="square" lIns="0" tIns="0" rIns="0" bIns="0" rtlCol="0"/>
          <a:lstStyle/>
          <a:p>
            <a:endParaRPr/>
          </a:p>
        </p:txBody>
      </p:sp>
      <p:sp>
        <p:nvSpPr>
          <p:cNvPr id="5" name="object 5"/>
          <p:cNvSpPr/>
          <p:nvPr/>
        </p:nvSpPr>
        <p:spPr>
          <a:xfrm>
            <a:off x="0" y="6248400"/>
            <a:ext cx="4724400" cy="609600"/>
          </a:xfrm>
          <a:custGeom>
            <a:avLst/>
            <a:gdLst/>
            <a:ahLst/>
            <a:cxnLst/>
            <a:rect l="l" t="t" r="r" b="b"/>
            <a:pathLst>
              <a:path w="4724400" h="609600">
                <a:moveTo>
                  <a:pt x="0" y="609600"/>
                </a:moveTo>
                <a:lnTo>
                  <a:pt x="4724400" y="609600"/>
                </a:lnTo>
                <a:lnTo>
                  <a:pt x="4724400" y="0"/>
                </a:lnTo>
                <a:lnTo>
                  <a:pt x="0" y="0"/>
                </a:lnTo>
                <a:lnTo>
                  <a:pt x="0" y="609600"/>
                </a:lnTo>
                <a:close/>
              </a:path>
            </a:pathLst>
          </a:custGeom>
          <a:ln w="9525">
            <a:solidFill>
              <a:srgbClr val="FFFFFF"/>
            </a:solidFill>
          </a:ln>
        </p:spPr>
        <p:txBody>
          <a:bodyPr wrap="square" lIns="0" tIns="0" rIns="0" bIns="0" rtlCol="0"/>
          <a:lstStyle/>
          <a:p>
            <a:endParaRPr/>
          </a:p>
        </p:txBody>
      </p:sp>
      <p:sp>
        <p:nvSpPr>
          <p:cNvPr id="6" name="object 6"/>
          <p:cNvSpPr txBox="1"/>
          <p:nvPr/>
        </p:nvSpPr>
        <p:spPr>
          <a:xfrm>
            <a:off x="1131214" y="6393688"/>
            <a:ext cx="2459355" cy="316865"/>
          </a:xfrm>
          <a:prstGeom prst="rect">
            <a:avLst/>
          </a:prstGeom>
        </p:spPr>
        <p:txBody>
          <a:bodyPr vert="horz" wrap="square" lIns="0" tIns="0" rIns="0" bIns="0" rtlCol="0">
            <a:spAutoFit/>
          </a:bodyPr>
          <a:lstStyle/>
          <a:p>
            <a:pPr marL="12700">
              <a:lnSpc>
                <a:spcPct val="100000"/>
              </a:lnSpc>
            </a:pPr>
            <a:r>
              <a:rPr sz="2000" b="1" dirty="0">
                <a:solidFill>
                  <a:srgbClr val="85042B"/>
                </a:solidFill>
                <a:latin typeface="Times New Roman"/>
                <a:cs typeface="Times New Roman"/>
              </a:rPr>
              <a:t>Stuart Haygarth,</a:t>
            </a:r>
            <a:r>
              <a:rPr sz="2000" b="1" spc="-120" dirty="0">
                <a:solidFill>
                  <a:srgbClr val="85042B"/>
                </a:solidFill>
                <a:latin typeface="Times New Roman"/>
                <a:cs typeface="Times New Roman"/>
              </a:rPr>
              <a:t> </a:t>
            </a:r>
            <a:r>
              <a:rPr sz="2000" b="1" dirty="0">
                <a:solidFill>
                  <a:srgbClr val="85042B"/>
                </a:solidFill>
                <a:latin typeface="Times New Roman"/>
                <a:cs typeface="Times New Roman"/>
              </a:rPr>
              <a:t>2004</a:t>
            </a:r>
            <a:endParaRPr sz="2000">
              <a:latin typeface="Times New Roman"/>
              <a:cs typeface="Times New Roman"/>
            </a:endParaRPr>
          </a:p>
        </p:txBody>
      </p:sp>
      <p:pic>
        <p:nvPicPr>
          <p:cNvPr id="1026" name="Picture 2" descr="http://assets.inhabitat.com/files/tidechandelie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6" y="17844"/>
            <a:ext cx="5864085" cy="47065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assets.inhabitat.com/files/tidechandelier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1783" y="3588689"/>
            <a:ext cx="4422217" cy="3269311"/>
          </a:xfrm>
          <a:prstGeom prst="rect">
            <a:avLst/>
          </a:prstGeom>
          <a:noFill/>
          <a:extLst>
            <a:ext uri="{909E8E84-426E-40DD-AFC4-6F175D3DCCD1}">
              <a14:hiddenFill xmlns:a14="http://schemas.microsoft.com/office/drawing/2010/main">
                <a:solidFill>
                  <a:srgbClr val="FFFFFF"/>
                </a:solidFill>
              </a14:hiddenFill>
            </a:ext>
          </a:extLst>
        </p:spPr>
      </p:pic>
      <p:sp>
        <p:nvSpPr>
          <p:cNvPr id="9" name="object 3"/>
          <p:cNvSpPr txBox="1">
            <a:spLocks/>
          </p:cNvSpPr>
          <p:nvPr/>
        </p:nvSpPr>
        <p:spPr>
          <a:xfrm>
            <a:off x="6523481" y="952500"/>
            <a:ext cx="2311400" cy="1384995"/>
          </a:xfrm>
          <a:prstGeom prst="rect">
            <a:avLst/>
          </a:prstGeom>
        </p:spPr>
        <p:txBody>
          <a:bodyPr vert="horz" wrap="square" lIns="0" tIns="0" rIns="0" bIns="0" rtlCol="0">
            <a:spAutoFit/>
          </a:bodyPr>
          <a:lstStyle>
            <a:lvl1pPr>
              <a:defRPr>
                <a:latin typeface="+mj-lt"/>
                <a:ea typeface="+mj-ea"/>
                <a:cs typeface="+mj-cs"/>
              </a:defRPr>
            </a:lvl1pPr>
          </a:lstStyle>
          <a:p>
            <a:pPr marL="12700" marR="5080" algn="ctr"/>
            <a:r>
              <a:rPr lang="en-GB" b="1" kern="0" spc="-5" dirty="0">
                <a:solidFill>
                  <a:srgbClr val="FFFFFF"/>
                </a:solidFill>
              </a:rPr>
              <a:t>Tide Chandelier</a:t>
            </a:r>
          </a:p>
          <a:p>
            <a:pPr marL="12700" marR="5080" algn="ctr"/>
            <a:r>
              <a:rPr lang="en-GB" kern="0" spc="-5" dirty="0">
                <a:solidFill>
                  <a:srgbClr val="FFFFFF"/>
                </a:solidFill>
              </a:rPr>
              <a:t>Made from debris washed up on the shores of the Kent coastline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2" name="object 2"/>
          <p:cNvSpPr/>
          <p:nvPr/>
        </p:nvSpPr>
        <p:spPr>
          <a:xfrm>
            <a:off x="0" y="0"/>
            <a:ext cx="6151499" cy="6857998"/>
          </a:xfrm>
          <a:prstGeom prst="rect">
            <a:avLst/>
          </a:prstGeom>
          <a:blipFill>
            <a:blip r:embed="rId3"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6523481" y="952500"/>
            <a:ext cx="2311400" cy="1377950"/>
          </a:xfrm>
          <a:prstGeom prst="rect">
            <a:avLst/>
          </a:prstGeom>
        </p:spPr>
        <p:txBody>
          <a:bodyPr vert="horz" wrap="square" lIns="0" tIns="0" rIns="0" bIns="0" rtlCol="0">
            <a:spAutoFit/>
          </a:bodyPr>
          <a:lstStyle/>
          <a:p>
            <a:pPr marL="12700" marR="5080">
              <a:lnSpc>
                <a:spcPct val="100000"/>
              </a:lnSpc>
            </a:pPr>
            <a:r>
              <a:rPr sz="1800" spc="-5" dirty="0">
                <a:solidFill>
                  <a:srgbClr val="FFFFFF"/>
                </a:solidFill>
              </a:rPr>
              <a:t>Stuart Hay</a:t>
            </a:r>
            <a:r>
              <a:rPr lang="en-GB" sz="1800" spc="-5" dirty="0">
                <a:solidFill>
                  <a:srgbClr val="FFFFFF"/>
                </a:solidFill>
              </a:rPr>
              <a:t>g</a:t>
            </a:r>
            <a:r>
              <a:rPr sz="1800" spc="-5" dirty="0" err="1">
                <a:solidFill>
                  <a:srgbClr val="FFFFFF"/>
                </a:solidFill>
              </a:rPr>
              <a:t>arth</a:t>
            </a:r>
            <a:r>
              <a:rPr sz="1800" spc="-5" dirty="0">
                <a:solidFill>
                  <a:srgbClr val="FFFFFF"/>
                </a:solidFill>
              </a:rPr>
              <a:t> </a:t>
            </a:r>
            <a:r>
              <a:rPr sz="1800" dirty="0">
                <a:solidFill>
                  <a:srgbClr val="FFFFFF"/>
                </a:solidFill>
                <a:latin typeface="Tahoma"/>
                <a:cs typeface="Tahoma"/>
              </a:rPr>
              <a:t>– </a:t>
            </a:r>
            <a:r>
              <a:rPr sz="1800" dirty="0">
                <a:solidFill>
                  <a:srgbClr val="FFFFFF"/>
                </a:solidFill>
              </a:rPr>
              <a:t>a  London designer  </a:t>
            </a:r>
            <a:r>
              <a:rPr sz="1800" spc="-10" dirty="0">
                <a:solidFill>
                  <a:srgbClr val="FFFFFF"/>
                </a:solidFill>
              </a:rPr>
              <a:t>created </a:t>
            </a:r>
            <a:r>
              <a:rPr sz="1800" spc="-5" dirty="0">
                <a:solidFill>
                  <a:srgbClr val="FFFFFF"/>
                </a:solidFill>
              </a:rPr>
              <a:t>this chandelier  </a:t>
            </a:r>
            <a:r>
              <a:rPr sz="1800" spc="-10" dirty="0">
                <a:solidFill>
                  <a:srgbClr val="FFFFFF"/>
                </a:solidFill>
              </a:rPr>
              <a:t>from </a:t>
            </a:r>
            <a:r>
              <a:rPr sz="1800" dirty="0">
                <a:solidFill>
                  <a:srgbClr val="FFFFFF"/>
                </a:solidFill>
              </a:rPr>
              <a:t>3,000 </a:t>
            </a:r>
            <a:r>
              <a:rPr sz="1800" spc="-5" dirty="0">
                <a:solidFill>
                  <a:srgbClr val="FFFFFF"/>
                </a:solidFill>
              </a:rPr>
              <a:t>unwanted  prescription</a:t>
            </a:r>
            <a:r>
              <a:rPr sz="1800" spc="-90" dirty="0">
                <a:solidFill>
                  <a:srgbClr val="FFFFFF"/>
                </a:solidFill>
              </a:rPr>
              <a:t> </a:t>
            </a:r>
            <a:r>
              <a:rPr sz="1800" dirty="0">
                <a:solidFill>
                  <a:srgbClr val="FFFFFF"/>
                </a:solidFill>
              </a:rPr>
              <a:t>lenses</a:t>
            </a:r>
            <a:endParaRPr sz="1800" dirty="0">
              <a:latin typeface="Tahoma"/>
              <a:cs typeface="Tahom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3"/>
          <p:cNvSpPr/>
          <p:nvPr/>
        </p:nvSpPr>
        <p:spPr>
          <a:xfrm>
            <a:off x="0" y="-32266"/>
            <a:ext cx="9144000" cy="6553200"/>
          </a:xfrm>
          <a:prstGeom prst="rect">
            <a:avLst/>
          </a:prstGeom>
          <a:blipFill>
            <a:blip r:embed="rId2" cstate="print"/>
            <a:stretch>
              <a:fillRect/>
            </a:stretch>
          </a:blipFill>
        </p:spPr>
        <p:txBody>
          <a:bodyPr wrap="square" lIns="0" tIns="0" rIns="0" bIns="0" rtlCol="0"/>
          <a:lstStyle/>
          <a:p>
            <a:endParaRPr/>
          </a:p>
        </p:txBody>
      </p:sp>
      <p:pic>
        <p:nvPicPr>
          <p:cNvPr id="4098" name="Picture 2" descr="Bernard Pras' Great Wave - A Itechnique known as anamorphosis, the art of sticking objects on a canvas to give the work texture and dimension. Pras uses only found objects and literally turns trash into treasure. Look closely and you’ll find everything from toilet paper and soda cans to slinkies and bird feathers. Pras often reinterprets famous photos and paintings — such as Hokusai’s famous woodcut “The Great Wave,” which this piece reimagines — through his art of upcycled anamorphosi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 y="0"/>
            <a:ext cx="8110835" cy="64886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6488668"/>
            <a:ext cx="9342366" cy="369332"/>
          </a:xfrm>
          <a:prstGeom prst="rect">
            <a:avLst/>
          </a:prstGeom>
          <a:noFill/>
        </p:spPr>
        <p:txBody>
          <a:bodyPr wrap="none" rtlCol="0">
            <a:spAutoFit/>
          </a:bodyPr>
          <a:lstStyle/>
          <a:p>
            <a:r>
              <a:rPr lang="en-GB" sz="1600" dirty="0"/>
              <a:t>Bernard </a:t>
            </a:r>
            <a:r>
              <a:rPr lang="en-GB" sz="1600" dirty="0" err="1"/>
              <a:t>Pras’</a:t>
            </a:r>
            <a:r>
              <a:rPr lang="en-GB" sz="1600" dirty="0"/>
              <a:t> Great Wave, reinterpreting Hokusai’s art (https://uk.pinterest.com/pin/106256872433077868/)</a:t>
            </a:r>
            <a:r>
              <a:rPr lang="en-GB" dirty="0"/>
              <a:t> </a:t>
            </a:r>
          </a:p>
        </p:txBody>
      </p:sp>
    </p:spTree>
    <p:extLst>
      <p:ext uri="{BB962C8B-B14F-4D97-AF65-F5344CB8AC3E}">
        <p14:creationId xmlns:p14="http://schemas.microsoft.com/office/powerpoint/2010/main" val="1128729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6107935" y="0"/>
            <a:ext cx="3035937" cy="2667000"/>
          </a:xfrm>
          <a:prstGeom prst="rect">
            <a:avLst/>
          </a:prstGeom>
          <a:blipFill>
            <a:blip r:embed="rId3" cstate="print"/>
            <a:stretch>
              <a:fillRect/>
            </a:stretch>
          </a:blipFill>
        </p:spPr>
        <p:txBody>
          <a:bodyPr wrap="square" lIns="0" tIns="0" rIns="0" bIns="0" rtlCol="0"/>
          <a:lstStyle/>
          <a:p>
            <a:endParaRPr/>
          </a:p>
        </p:txBody>
      </p:sp>
      <p:pic>
        <p:nvPicPr>
          <p:cNvPr id="5122" name="Picture 2" descr="http://3.bp.blogspot.com/_2eXMFuN2aLg/THRzuzWBB-I/AAAAAAAAAFg/DeGSGGYROA0/s640/Sunrise1_f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35" y="0"/>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1.bp.blogspot.com/_SQq7mqYD3JY/THyWsEQyF-I/AAAAAAAADhs/qw09HgKfVXc/s400/Midway_last_view.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0" y="4000500"/>
            <a:ext cx="3810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4.bp.blogspot.com/_SQq7mqYD3JY/TF-YuTet32I/AAAAAAAADZM/t4GuLvHmNaI/s320/NWHI_map2.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 y="4572000"/>
            <a:ext cx="4343400" cy="23345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object 3"/>
          <p:cNvSpPr/>
          <p:nvPr/>
        </p:nvSpPr>
        <p:spPr>
          <a:xfrm>
            <a:off x="-21695" y="0"/>
            <a:ext cx="9144000" cy="68580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925575"/>
            <a:ext cx="7123176" cy="1055624"/>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0" y="0"/>
            <a:ext cx="7242175" cy="1903476"/>
          </a:xfrm>
          <a:prstGeom prst="rect">
            <a:avLst/>
          </a:prstGeom>
          <a:blipFill>
            <a:blip r:embed="rId4" cstate="print"/>
            <a:stretch>
              <a:fillRect/>
            </a:stretch>
          </a:blipFill>
        </p:spPr>
        <p:txBody>
          <a:bodyPr wrap="square" lIns="0" tIns="0" rIns="0" bIns="0" rtlCol="0"/>
          <a:lstStyle/>
          <a:p>
            <a:endParaRPr/>
          </a:p>
        </p:txBody>
      </p:sp>
      <p:sp>
        <p:nvSpPr>
          <p:cNvPr id="7" name="object 7"/>
          <p:cNvSpPr/>
          <p:nvPr/>
        </p:nvSpPr>
        <p:spPr>
          <a:xfrm>
            <a:off x="1059152" y="306208"/>
            <a:ext cx="2522248" cy="1197436"/>
          </a:xfrm>
          <a:prstGeom prst="rect">
            <a:avLst/>
          </a:prstGeom>
          <a:blipFill>
            <a:blip r:embed="rId5" cstate="print"/>
            <a:stretch>
              <a:fillRect/>
            </a:stretch>
          </a:blipFill>
        </p:spPr>
        <p:txBody>
          <a:bodyPr wrap="square" lIns="0" tIns="0" rIns="0" bIns="0" rtlCol="0"/>
          <a:lstStyle/>
          <a:p>
            <a:endParaRPr/>
          </a:p>
        </p:txBody>
      </p:sp>
      <p:pic>
        <p:nvPicPr>
          <p:cNvPr id="6146" name="Picture 2" descr="http://static.guim.co.uk/sys-images/Guardian/Pix/pictures/2009/6/4/1244125356080/Garbage-a-waste-disposal--00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98038" y="35053"/>
            <a:ext cx="4740825" cy="627419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386144" y="6344298"/>
            <a:ext cx="4757856" cy="584775"/>
          </a:xfrm>
          <a:prstGeom prst="rect">
            <a:avLst/>
          </a:prstGeom>
          <a:noFill/>
        </p:spPr>
        <p:txBody>
          <a:bodyPr wrap="square" rtlCol="0">
            <a:spAutoFit/>
          </a:bodyPr>
          <a:lstStyle/>
          <a:p>
            <a:r>
              <a:rPr lang="en-GB" sz="1600" dirty="0"/>
              <a:t>Waste dumped in New Orleans, 1 year after Hurricane Katrina</a:t>
            </a:r>
          </a:p>
        </p:txBody>
      </p:sp>
      <p:pic>
        <p:nvPicPr>
          <p:cNvPr id="6148" name="Picture 4" descr="Heavy equipment piles rubble being collected in a makeshift garbage dump in Jacob Riis Park in Rockaway, Queen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4" y="1648480"/>
            <a:ext cx="4393728" cy="292352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21695" y="4684730"/>
            <a:ext cx="4407839" cy="830997"/>
          </a:xfrm>
          <a:prstGeom prst="rect">
            <a:avLst/>
          </a:prstGeom>
          <a:noFill/>
        </p:spPr>
        <p:txBody>
          <a:bodyPr wrap="square" rtlCol="0">
            <a:spAutoFit/>
          </a:bodyPr>
          <a:lstStyle/>
          <a:p>
            <a:r>
              <a:rPr lang="en-GB" sz="1600" dirty="0">
                <a:solidFill>
                  <a:schemeClr val="bg1"/>
                </a:solidFill>
              </a:rPr>
              <a:t>Heavy equipment piles rubble being collected in a makeshift garbage dump in Jacob Riis Park in </a:t>
            </a:r>
            <a:r>
              <a:rPr lang="en-GB" sz="1600" dirty="0" err="1">
                <a:solidFill>
                  <a:schemeClr val="bg1"/>
                </a:solidFill>
              </a:rPr>
              <a:t>Rockway</a:t>
            </a:r>
            <a:r>
              <a:rPr lang="en-GB" sz="1600" dirty="0">
                <a:solidFill>
                  <a:schemeClr val="bg1"/>
                </a:solidFill>
              </a:rPr>
              <a:t>, Queens, after Hurricane Sandy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8" name="object 8"/>
          <p:cNvSpPr/>
          <p:nvPr/>
        </p:nvSpPr>
        <p:spPr>
          <a:xfrm>
            <a:off x="7702295" y="333756"/>
            <a:ext cx="903731" cy="1231392"/>
          </a:xfrm>
          <a:prstGeom prst="rect">
            <a:avLst/>
          </a:prstGeom>
          <a:blipFill>
            <a:blip r:embed="rId3" cstate="print"/>
            <a:stretch>
              <a:fillRect/>
            </a:stretch>
          </a:blipFill>
        </p:spPr>
        <p:txBody>
          <a:bodyPr wrap="square" lIns="0" tIns="0" rIns="0" bIns="0" rtlCol="0"/>
          <a:lstStyle/>
          <a:p>
            <a:endParaRPr/>
          </a:p>
        </p:txBody>
      </p:sp>
      <p:sp>
        <p:nvSpPr>
          <p:cNvPr id="9" name="object 9"/>
          <p:cNvSpPr txBox="1">
            <a:spLocks noGrp="1"/>
          </p:cNvSpPr>
          <p:nvPr>
            <p:ph type="title"/>
          </p:nvPr>
        </p:nvSpPr>
        <p:spPr>
          <a:xfrm>
            <a:off x="650240" y="381000"/>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446405">
              <a:lnSpc>
                <a:spcPct val="100000"/>
              </a:lnSpc>
            </a:pPr>
            <a:r>
              <a:rPr dirty="0"/>
              <a:t>Waste Research -</a:t>
            </a:r>
            <a:r>
              <a:rPr spc="-120" dirty="0"/>
              <a:t> </a:t>
            </a:r>
            <a:r>
              <a:rPr dirty="0"/>
              <a:t>Reduction</a:t>
            </a:r>
          </a:p>
        </p:txBody>
      </p:sp>
      <p:sp>
        <p:nvSpPr>
          <p:cNvPr id="12" name="object 12"/>
          <p:cNvSpPr/>
          <p:nvPr/>
        </p:nvSpPr>
        <p:spPr>
          <a:xfrm>
            <a:off x="478536" y="1603247"/>
            <a:ext cx="379476" cy="513588"/>
          </a:xfrm>
          <a:prstGeom prst="rect">
            <a:avLst/>
          </a:prstGeom>
          <a:blipFill>
            <a:blip r:embed="rId4" cstate="print"/>
            <a:stretch>
              <a:fillRect/>
            </a:stretch>
          </a:blipFill>
        </p:spPr>
        <p:txBody>
          <a:bodyPr wrap="square" lIns="0" tIns="0" rIns="0" bIns="0" rtlCol="0"/>
          <a:lstStyle/>
          <a:p>
            <a:endParaRPr/>
          </a:p>
        </p:txBody>
      </p:sp>
      <p:sp>
        <p:nvSpPr>
          <p:cNvPr id="15" name="object 15"/>
          <p:cNvSpPr/>
          <p:nvPr/>
        </p:nvSpPr>
        <p:spPr>
          <a:xfrm>
            <a:off x="2921507" y="1905000"/>
            <a:ext cx="379476" cy="513588"/>
          </a:xfrm>
          <a:prstGeom prst="rect">
            <a:avLst/>
          </a:prstGeom>
          <a:blipFill>
            <a:blip r:embed="rId4" cstate="print"/>
            <a:stretch>
              <a:fillRect/>
            </a:stretch>
          </a:blipFill>
        </p:spPr>
        <p:txBody>
          <a:bodyPr wrap="square" lIns="0" tIns="0" rIns="0" bIns="0" rtlCol="0"/>
          <a:lstStyle/>
          <a:p>
            <a:endParaRPr/>
          </a:p>
        </p:txBody>
      </p:sp>
      <p:sp>
        <p:nvSpPr>
          <p:cNvPr id="16" name="object 16"/>
          <p:cNvSpPr/>
          <p:nvPr/>
        </p:nvSpPr>
        <p:spPr>
          <a:xfrm>
            <a:off x="198120" y="2206751"/>
            <a:ext cx="379475" cy="513588"/>
          </a:xfrm>
          <a:prstGeom prst="rect">
            <a:avLst/>
          </a:prstGeom>
          <a:blipFill>
            <a:blip r:embed="rId4" cstate="print"/>
            <a:stretch>
              <a:fillRect/>
            </a:stretch>
          </a:blipFill>
        </p:spPr>
        <p:txBody>
          <a:bodyPr wrap="square" lIns="0" tIns="0" rIns="0" bIns="0" rtlCol="0"/>
          <a:lstStyle/>
          <a:p>
            <a:endParaRPr/>
          </a:p>
        </p:txBody>
      </p:sp>
      <p:sp>
        <p:nvSpPr>
          <p:cNvPr id="23" name="object 23"/>
          <p:cNvSpPr/>
          <p:nvPr/>
        </p:nvSpPr>
        <p:spPr>
          <a:xfrm>
            <a:off x="3119627" y="2755392"/>
            <a:ext cx="379475" cy="513588"/>
          </a:xfrm>
          <a:prstGeom prst="rect">
            <a:avLst/>
          </a:prstGeom>
          <a:blipFill>
            <a:blip r:embed="rId4" cstate="print"/>
            <a:stretch>
              <a:fillRect/>
            </a:stretch>
          </a:blipFill>
        </p:spPr>
        <p:txBody>
          <a:bodyPr wrap="square" lIns="0" tIns="0" rIns="0" bIns="0" rtlCol="0"/>
          <a:lstStyle/>
          <a:p>
            <a:endParaRPr/>
          </a:p>
        </p:txBody>
      </p:sp>
      <p:sp>
        <p:nvSpPr>
          <p:cNvPr id="24" name="object 24"/>
          <p:cNvSpPr/>
          <p:nvPr/>
        </p:nvSpPr>
        <p:spPr>
          <a:xfrm>
            <a:off x="541019" y="3057144"/>
            <a:ext cx="379476" cy="513588"/>
          </a:xfrm>
          <a:prstGeom prst="rect">
            <a:avLst/>
          </a:prstGeom>
          <a:blipFill>
            <a:blip r:embed="rId4" cstate="print"/>
            <a:stretch>
              <a:fillRect/>
            </a:stretch>
          </a:blipFill>
        </p:spPr>
        <p:txBody>
          <a:bodyPr wrap="square" lIns="0" tIns="0" rIns="0" bIns="0" rtlCol="0"/>
          <a:lstStyle/>
          <a:p>
            <a:endParaRPr/>
          </a:p>
        </p:txBody>
      </p:sp>
      <p:sp>
        <p:nvSpPr>
          <p:cNvPr id="28" name="object 28"/>
          <p:cNvSpPr/>
          <p:nvPr/>
        </p:nvSpPr>
        <p:spPr>
          <a:xfrm>
            <a:off x="2854789" y="3819487"/>
            <a:ext cx="381000" cy="513587"/>
          </a:xfrm>
          <a:prstGeom prst="rect">
            <a:avLst/>
          </a:prstGeom>
          <a:blipFill>
            <a:blip r:embed="rId4" cstate="print"/>
            <a:stretch>
              <a:fillRect/>
            </a:stretch>
          </a:blipFill>
        </p:spPr>
        <p:txBody>
          <a:bodyPr wrap="square" lIns="0" tIns="0" rIns="0" bIns="0" rtlCol="0"/>
          <a:lstStyle/>
          <a:p>
            <a:endParaRPr/>
          </a:p>
        </p:txBody>
      </p:sp>
      <p:sp>
        <p:nvSpPr>
          <p:cNvPr id="30" name="object 30"/>
          <p:cNvSpPr/>
          <p:nvPr/>
        </p:nvSpPr>
        <p:spPr>
          <a:xfrm>
            <a:off x="2089404" y="3605784"/>
            <a:ext cx="379475" cy="513588"/>
          </a:xfrm>
          <a:prstGeom prst="rect">
            <a:avLst/>
          </a:prstGeom>
          <a:blipFill>
            <a:blip r:embed="rId4" cstate="print"/>
            <a:stretch>
              <a:fillRect/>
            </a:stretch>
          </a:blipFill>
        </p:spPr>
        <p:txBody>
          <a:bodyPr wrap="square" lIns="0" tIns="0" rIns="0" bIns="0" rtlCol="0"/>
          <a:lstStyle/>
          <a:p>
            <a:endParaRPr/>
          </a:p>
        </p:txBody>
      </p:sp>
      <p:sp>
        <p:nvSpPr>
          <p:cNvPr id="31" name="object 31"/>
          <p:cNvSpPr/>
          <p:nvPr/>
        </p:nvSpPr>
        <p:spPr>
          <a:xfrm>
            <a:off x="541019" y="3907535"/>
            <a:ext cx="379476" cy="513588"/>
          </a:xfrm>
          <a:prstGeom prst="rect">
            <a:avLst/>
          </a:prstGeom>
          <a:blipFill>
            <a:blip r:embed="rId4" cstate="print"/>
            <a:stretch>
              <a:fillRect/>
            </a:stretch>
          </a:blipFill>
        </p:spPr>
        <p:txBody>
          <a:bodyPr wrap="square" lIns="0" tIns="0" rIns="0" bIns="0" rtlCol="0"/>
          <a:lstStyle/>
          <a:p>
            <a:endParaRPr/>
          </a:p>
        </p:txBody>
      </p:sp>
      <p:sp>
        <p:nvSpPr>
          <p:cNvPr id="37" name="object 37"/>
          <p:cNvSpPr/>
          <p:nvPr/>
        </p:nvSpPr>
        <p:spPr>
          <a:xfrm>
            <a:off x="2976372" y="4209288"/>
            <a:ext cx="379475" cy="513588"/>
          </a:xfrm>
          <a:prstGeom prst="rect">
            <a:avLst/>
          </a:prstGeom>
          <a:blipFill>
            <a:blip r:embed="rId4" cstate="print"/>
            <a:stretch>
              <a:fillRect/>
            </a:stretch>
          </a:blipFill>
        </p:spPr>
        <p:txBody>
          <a:bodyPr wrap="square" lIns="0" tIns="0" rIns="0" bIns="0" rtlCol="0"/>
          <a:lstStyle/>
          <a:p>
            <a:endParaRPr/>
          </a:p>
        </p:txBody>
      </p:sp>
      <p:sp>
        <p:nvSpPr>
          <p:cNvPr id="40" name="object 40"/>
          <p:cNvSpPr/>
          <p:nvPr/>
        </p:nvSpPr>
        <p:spPr>
          <a:xfrm>
            <a:off x="3774947" y="4456176"/>
            <a:ext cx="379475" cy="513588"/>
          </a:xfrm>
          <a:prstGeom prst="rect">
            <a:avLst/>
          </a:prstGeom>
          <a:blipFill>
            <a:blip r:embed="rId4" cstate="print"/>
            <a:stretch>
              <a:fillRect/>
            </a:stretch>
          </a:blipFill>
        </p:spPr>
        <p:txBody>
          <a:bodyPr wrap="square" lIns="0" tIns="0" rIns="0" bIns="0" rtlCol="0"/>
          <a:lstStyle/>
          <a:p>
            <a:endParaRPr/>
          </a:p>
        </p:txBody>
      </p:sp>
      <p:sp>
        <p:nvSpPr>
          <p:cNvPr id="41" name="object 41"/>
          <p:cNvSpPr/>
          <p:nvPr/>
        </p:nvSpPr>
        <p:spPr>
          <a:xfrm>
            <a:off x="541019" y="4757928"/>
            <a:ext cx="379476" cy="513588"/>
          </a:xfrm>
          <a:prstGeom prst="rect">
            <a:avLst/>
          </a:prstGeom>
          <a:blipFill>
            <a:blip r:embed="rId4" cstate="print"/>
            <a:stretch>
              <a:fillRect/>
            </a:stretch>
          </a:blipFill>
        </p:spPr>
        <p:txBody>
          <a:bodyPr wrap="square" lIns="0" tIns="0" rIns="0" bIns="0" rtlCol="0"/>
          <a:lstStyle/>
          <a:p>
            <a:endParaRPr/>
          </a:p>
        </p:txBody>
      </p:sp>
      <p:sp>
        <p:nvSpPr>
          <p:cNvPr id="45" name="object 45"/>
          <p:cNvSpPr/>
          <p:nvPr/>
        </p:nvSpPr>
        <p:spPr>
          <a:xfrm>
            <a:off x="3461003" y="5306567"/>
            <a:ext cx="379475" cy="513588"/>
          </a:xfrm>
          <a:prstGeom prst="rect">
            <a:avLst/>
          </a:prstGeom>
          <a:blipFill>
            <a:blip r:embed="rId4" cstate="print"/>
            <a:stretch>
              <a:fillRect/>
            </a:stretch>
          </a:blipFill>
        </p:spPr>
        <p:txBody>
          <a:bodyPr wrap="square" lIns="0" tIns="0" rIns="0" bIns="0" rtlCol="0"/>
          <a:lstStyle/>
          <a:p>
            <a:endParaRPr/>
          </a:p>
        </p:txBody>
      </p:sp>
      <p:sp>
        <p:nvSpPr>
          <p:cNvPr id="46" name="object 46"/>
          <p:cNvSpPr/>
          <p:nvPr/>
        </p:nvSpPr>
        <p:spPr>
          <a:xfrm>
            <a:off x="541019" y="5608320"/>
            <a:ext cx="379476" cy="513588"/>
          </a:xfrm>
          <a:prstGeom prst="rect">
            <a:avLst/>
          </a:prstGeom>
          <a:blipFill>
            <a:blip r:embed="rId4" cstate="print"/>
            <a:stretch>
              <a:fillRect/>
            </a:stretch>
          </a:blipFill>
        </p:spPr>
        <p:txBody>
          <a:bodyPr wrap="square" lIns="0" tIns="0" rIns="0" bIns="0" rtlCol="0"/>
          <a:lstStyle/>
          <a:p>
            <a:endParaRPr/>
          </a:p>
        </p:txBody>
      </p:sp>
      <p:sp>
        <p:nvSpPr>
          <p:cNvPr id="50" name="object 50"/>
          <p:cNvSpPr/>
          <p:nvPr/>
        </p:nvSpPr>
        <p:spPr>
          <a:xfrm>
            <a:off x="4139184" y="6156959"/>
            <a:ext cx="379475" cy="513588"/>
          </a:xfrm>
          <a:prstGeom prst="rect">
            <a:avLst/>
          </a:prstGeom>
          <a:blipFill>
            <a:blip r:embed="rId4" cstate="print"/>
            <a:stretch>
              <a:fillRect/>
            </a:stretch>
          </a:blipFill>
        </p:spPr>
        <p:txBody>
          <a:bodyPr wrap="square" lIns="0" tIns="0" rIns="0" bIns="0" rtlCol="0"/>
          <a:lstStyle/>
          <a:p>
            <a:endParaRPr/>
          </a:p>
        </p:txBody>
      </p:sp>
      <p:sp>
        <p:nvSpPr>
          <p:cNvPr id="51" name="object 51"/>
          <p:cNvSpPr/>
          <p:nvPr/>
        </p:nvSpPr>
        <p:spPr>
          <a:xfrm>
            <a:off x="541019" y="6458710"/>
            <a:ext cx="379476" cy="399288"/>
          </a:xfrm>
          <a:prstGeom prst="rect">
            <a:avLst/>
          </a:prstGeom>
          <a:blipFill>
            <a:blip r:embed="rId5" cstate="print"/>
            <a:stretch>
              <a:fillRect/>
            </a:stretch>
          </a:blipFill>
        </p:spPr>
        <p:txBody>
          <a:bodyPr wrap="square" lIns="0" tIns="0" rIns="0" bIns="0" rtlCol="0"/>
          <a:lstStyle/>
          <a:p>
            <a:endParaRPr/>
          </a:p>
        </p:txBody>
      </p:sp>
      <p:sp>
        <p:nvSpPr>
          <p:cNvPr id="52" name="object 52"/>
          <p:cNvSpPr/>
          <p:nvPr/>
        </p:nvSpPr>
        <p:spPr>
          <a:xfrm>
            <a:off x="541019" y="6760462"/>
            <a:ext cx="379476" cy="97536"/>
          </a:xfrm>
          <a:prstGeom prst="rect">
            <a:avLst/>
          </a:prstGeom>
          <a:blipFill>
            <a:blip r:embed="rId6" cstate="print"/>
            <a:stretch>
              <a:fillRect/>
            </a:stretch>
          </a:blipFill>
        </p:spPr>
        <p:txBody>
          <a:bodyPr wrap="square" lIns="0" tIns="0" rIns="0" bIns="0" rtlCol="0"/>
          <a:lstStyle/>
          <a:p>
            <a:endParaRPr/>
          </a:p>
        </p:txBody>
      </p:sp>
      <p:sp>
        <p:nvSpPr>
          <p:cNvPr id="53" name="object 53"/>
          <p:cNvSpPr txBox="1"/>
          <p:nvPr/>
        </p:nvSpPr>
        <p:spPr>
          <a:xfrm>
            <a:off x="247819" y="1418340"/>
            <a:ext cx="4085590" cy="505079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marR="5080">
              <a:lnSpc>
                <a:spcPts val="1939"/>
              </a:lnSpc>
            </a:pPr>
            <a:r>
              <a:rPr sz="1800" spc="-5" dirty="0">
                <a:solidFill>
                  <a:srgbClr val="FFFFFF"/>
                </a:solidFill>
                <a:latin typeface="Tahoma"/>
                <a:cs typeface="Tahoma"/>
              </a:rPr>
              <a:t>People’s ability to reduce waste </a:t>
            </a:r>
            <a:r>
              <a:rPr sz="1800" dirty="0">
                <a:solidFill>
                  <a:srgbClr val="FFFFFF"/>
                </a:solidFill>
                <a:latin typeface="Tahoma"/>
                <a:cs typeface="Tahoma"/>
              </a:rPr>
              <a:t>is </a:t>
            </a:r>
            <a:r>
              <a:rPr sz="1800" spc="-5" dirty="0">
                <a:solidFill>
                  <a:srgbClr val="FFFFFF"/>
                </a:solidFill>
                <a:latin typeface="Tahoma"/>
                <a:cs typeface="Tahoma"/>
              </a:rPr>
              <a:t>linked  to:</a:t>
            </a:r>
            <a:endParaRPr sz="1800" dirty="0">
              <a:latin typeface="Tahoma"/>
              <a:cs typeface="Tahoma"/>
            </a:endParaRPr>
          </a:p>
          <a:p>
            <a:pPr marL="355600" indent="-342900">
              <a:lnSpc>
                <a:spcPct val="100000"/>
              </a:lnSpc>
              <a:spcBef>
                <a:spcPts val="185"/>
              </a:spcBef>
              <a:buClr>
                <a:srgbClr val="FFCC66"/>
              </a:buClr>
              <a:buSzPct val="77777"/>
              <a:buFont typeface="Wingdings"/>
              <a:buChar char=""/>
              <a:tabLst>
                <a:tab pos="355600" algn="l"/>
              </a:tabLst>
            </a:pPr>
            <a:r>
              <a:rPr sz="1800" spc="-5" dirty="0">
                <a:solidFill>
                  <a:srgbClr val="FFFFFF"/>
                </a:solidFill>
                <a:latin typeface="Tahoma"/>
                <a:cs typeface="Tahoma"/>
              </a:rPr>
              <a:t>Consumption</a:t>
            </a:r>
            <a:r>
              <a:rPr sz="1800" spc="-85" dirty="0">
                <a:solidFill>
                  <a:srgbClr val="FFFFFF"/>
                </a:solidFill>
                <a:latin typeface="Tahoma"/>
                <a:cs typeface="Tahoma"/>
              </a:rPr>
              <a:t> </a:t>
            </a:r>
            <a:r>
              <a:rPr sz="1800" dirty="0">
                <a:solidFill>
                  <a:srgbClr val="FFFFFF"/>
                </a:solidFill>
                <a:latin typeface="Tahoma"/>
                <a:cs typeface="Tahoma"/>
              </a:rPr>
              <a:t>behaviour</a:t>
            </a:r>
            <a:endParaRPr sz="1800" dirty="0">
              <a:latin typeface="Tahoma"/>
              <a:cs typeface="Tahoma"/>
            </a:endParaRPr>
          </a:p>
          <a:p>
            <a:pPr>
              <a:lnSpc>
                <a:spcPct val="100000"/>
              </a:lnSpc>
              <a:spcBef>
                <a:spcPts val="24"/>
              </a:spcBef>
              <a:buFont typeface="Wingdings"/>
              <a:buChar char=""/>
            </a:pPr>
            <a:endParaRPr sz="2450" dirty="0">
              <a:latin typeface="Times New Roman"/>
              <a:cs typeface="Times New Roman"/>
            </a:endParaRPr>
          </a:p>
          <a:p>
            <a:pPr marL="355600" marR="327660" indent="-342900">
              <a:lnSpc>
                <a:spcPts val="1939"/>
              </a:lnSpc>
              <a:buClr>
                <a:srgbClr val="FFCC66"/>
              </a:buClr>
              <a:buSzPct val="80555"/>
              <a:buFont typeface="Wingdings"/>
              <a:buChar char=""/>
              <a:tabLst>
                <a:tab pos="355600" algn="l"/>
              </a:tabLst>
            </a:pPr>
            <a:r>
              <a:rPr sz="1800" spc="-5" dirty="0">
                <a:solidFill>
                  <a:srgbClr val="FFFFFF"/>
                </a:solidFill>
                <a:latin typeface="Tahoma"/>
                <a:cs typeface="Tahoma"/>
              </a:rPr>
              <a:t>Collection </a:t>
            </a:r>
            <a:r>
              <a:rPr sz="1800" dirty="0">
                <a:solidFill>
                  <a:srgbClr val="FFFFFF"/>
                </a:solidFill>
                <a:latin typeface="Tahoma"/>
                <a:cs typeface="Tahoma"/>
              </a:rPr>
              <a:t>method – </a:t>
            </a:r>
            <a:r>
              <a:rPr sz="1800" spc="-5" dirty="0">
                <a:solidFill>
                  <a:srgbClr val="FFFFFF"/>
                </a:solidFill>
                <a:latin typeface="Tahoma"/>
                <a:cs typeface="Tahoma"/>
              </a:rPr>
              <a:t>wheeled </a:t>
            </a:r>
            <a:r>
              <a:rPr sz="1800" dirty="0">
                <a:solidFill>
                  <a:srgbClr val="FFFFFF"/>
                </a:solidFill>
                <a:latin typeface="Tahoma"/>
                <a:cs typeface="Tahoma"/>
              </a:rPr>
              <a:t>bins  increase quantity by</a:t>
            </a:r>
            <a:r>
              <a:rPr sz="1800" spc="-130" dirty="0">
                <a:solidFill>
                  <a:srgbClr val="FFFFFF"/>
                </a:solidFill>
                <a:latin typeface="Tahoma"/>
                <a:cs typeface="Tahoma"/>
              </a:rPr>
              <a:t> </a:t>
            </a:r>
            <a:r>
              <a:rPr sz="1800" dirty="0">
                <a:solidFill>
                  <a:srgbClr val="FFFFFF"/>
                </a:solidFill>
                <a:latin typeface="Tahoma"/>
                <a:cs typeface="Tahoma"/>
              </a:rPr>
              <a:t>25%</a:t>
            </a:r>
            <a:endParaRPr sz="1800" dirty="0">
              <a:latin typeface="Tahoma"/>
              <a:cs typeface="Tahoma"/>
            </a:endParaRPr>
          </a:p>
          <a:p>
            <a:pPr>
              <a:lnSpc>
                <a:spcPct val="100000"/>
              </a:lnSpc>
              <a:spcBef>
                <a:spcPts val="34"/>
              </a:spcBef>
              <a:buFont typeface="Wingdings"/>
              <a:buChar char=""/>
            </a:pPr>
            <a:endParaRPr sz="2200" dirty="0">
              <a:latin typeface="Times New Roman"/>
              <a:cs typeface="Times New Roman"/>
            </a:endParaRPr>
          </a:p>
          <a:p>
            <a:pPr marL="355600" indent="-342900">
              <a:lnSpc>
                <a:spcPts val="2055"/>
              </a:lnSpc>
              <a:buClr>
                <a:srgbClr val="FFCC66"/>
              </a:buClr>
              <a:buSzPct val="77777"/>
              <a:buFont typeface="Wingdings"/>
              <a:buChar char=""/>
              <a:tabLst>
                <a:tab pos="355600" algn="l"/>
              </a:tabLst>
            </a:pPr>
            <a:r>
              <a:rPr sz="1800" dirty="0">
                <a:solidFill>
                  <a:srgbClr val="FFFFFF"/>
                </a:solidFill>
                <a:latin typeface="Tahoma"/>
                <a:cs typeface="Tahoma"/>
              </a:rPr>
              <a:t>Local </a:t>
            </a:r>
            <a:r>
              <a:rPr sz="1800" spc="-5" dirty="0">
                <a:solidFill>
                  <a:srgbClr val="FFFFFF"/>
                </a:solidFill>
                <a:latin typeface="Tahoma"/>
                <a:cs typeface="Tahoma"/>
              </a:rPr>
              <a:t>authority schemes</a:t>
            </a:r>
            <a:r>
              <a:rPr sz="1800" spc="-25" dirty="0">
                <a:solidFill>
                  <a:srgbClr val="FFFFFF"/>
                </a:solidFill>
                <a:latin typeface="Tahoma"/>
                <a:cs typeface="Tahoma"/>
              </a:rPr>
              <a:t> </a:t>
            </a:r>
            <a:r>
              <a:rPr sz="1800" spc="-5" dirty="0">
                <a:solidFill>
                  <a:srgbClr val="FFFFFF"/>
                </a:solidFill>
                <a:latin typeface="Tahoma"/>
                <a:cs typeface="Tahoma"/>
              </a:rPr>
              <a:t>variable-</a:t>
            </a:r>
            <a:endParaRPr sz="1800" dirty="0">
              <a:latin typeface="Tahoma"/>
              <a:cs typeface="Tahoma"/>
            </a:endParaRPr>
          </a:p>
          <a:p>
            <a:pPr marL="355600">
              <a:lnSpc>
                <a:spcPts val="2055"/>
              </a:lnSpc>
            </a:pPr>
            <a:r>
              <a:rPr sz="1800" spc="-5" dirty="0">
                <a:solidFill>
                  <a:srgbClr val="FFFFFF"/>
                </a:solidFill>
                <a:latin typeface="Tahoma"/>
                <a:cs typeface="Tahoma"/>
              </a:rPr>
              <a:t>rural</a:t>
            </a:r>
            <a:r>
              <a:rPr sz="1800" spc="-65" dirty="0">
                <a:solidFill>
                  <a:srgbClr val="FFFFFF"/>
                </a:solidFill>
                <a:latin typeface="Tahoma"/>
                <a:cs typeface="Tahoma"/>
              </a:rPr>
              <a:t> </a:t>
            </a:r>
            <a:r>
              <a:rPr sz="1800" spc="-5" dirty="0">
                <a:solidFill>
                  <a:srgbClr val="FFFFFF"/>
                </a:solidFill>
                <a:latin typeface="Tahoma"/>
                <a:cs typeface="Tahoma"/>
              </a:rPr>
              <a:t>properties</a:t>
            </a:r>
            <a:endParaRPr sz="1800" dirty="0">
              <a:latin typeface="Tahoma"/>
              <a:cs typeface="Tahoma"/>
            </a:endParaRPr>
          </a:p>
          <a:p>
            <a:pPr>
              <a:lnSpc>
                <a:spcPct val="100000"/>
              </a:lnSpc>
              <a:spcBef>
                <a:spcPts val="22"/>
              </a:spcBef>
            </a:pPr>
            <a:endParaRPr sz="2450" dirty="0">
              <a:latin typeface="Times New Roman"/>
              <a:cs typeface="Times New Roman"/>
            </a:endParaRPr>
          </a:p>
          <a:p>
            <a:pPr marL="355600" marR="294005" indent="-342900">
              <a:lnSpc>
                <a:spcPts val="1939"/>
              </a:lnSpc>
              <a:buClr>
                <a:srgbClr val="FFCC66"/>
              </a:buClr>
              <a:buSzPct val="80555"/>
              <a:buFont typeface="Wingdings"/>
              <a:buChar char=""/>
              <a:tabLst>
                <a:tab pos="355600" algn="l"/>
              </a:tabLst>
            </a:pPr>
            <a:r>
              <a:rPr sz="1800" spc="-5" dirty="0">
                <a:solidFill>
                  <a:srgbClr val="FFFFFF"/>
                </a:solidFill>
                <a:latin typeface="Tahoma"/>
                <a:cs typeface="Tahoma"/>
              </a:rPr>
              <a:t>Socio-economic status </a:t>
            </a:r>
            <a:r>
              <a:rPr sz="1800" dirty="0">
                <a:solidFill>
                  <a:srgbClr val="FFFFFF"/>
                </a:solidFill>
                <a:latin typeface="Tahoma"/>
                <a:cs typeface="Tahoma"/>
              </a:rPr>
              <a:t>– </a:t>
            </a:r>
            <a:r>
              <a:rPr sz="1800" spc="-5" dirty="0">
                <a:solidFill>
                  <a:srgbClr val="FFFFFF"/>
                </a:solidFill>
                <a:latin typeface="Tahoma"/>
                <a:cs typeface="Tahoma"/>
              </a:rPr>
              <a:t>wealthier  households generate </a:t>
            </a:r>
            <a:r>
              <a:rPr sz="1800" dirty="0">
                <a:solidFill>
                  <a:srgbClr val="FFFFFF"/>
                </a:solidFill>
                <a:latin typeface="Tahoma"/>
                <a:cs typeface="Tahoma"/>
              </a:rPr>
              <a:t>50%</a:t>
            </a:r>
            <a:r>
              <a:rPr sz="1800" spc="-30" dirty="0">
                <a:solidFill>
                  <a:srgbClr val="FFFFFF"/>
                </a:solidFill>
                <a:latin typeface="Tahoma"/>
                <a:cs typeface="Tahoma"/>
              </a:rPr>
              <a:t> </a:t>
            </a:r>
            <a:r>
              <a:rPr sz="1800" dirty="0">
                <a:solidFill>
                  <a:srgbClr val="FFFFFF"/>
                </a:solidFill>
                <a:latin typeface="Tahoma"/>
                <a:cs typeface="Tahoma"/>
              </a:rPr>
              <a:t>more</a:t>
            </a:r>
            <a:endParaRPr sz="1800" dirty="0">
              <a:latin typeface="Tahoma"/>
              <a:cs typeface="Tahoma"/>
            </a:endParaRPr>
          </a:p>
          <a:p>
            <a:pPr>
              <a:lnSpc>
                <a:spcPct val="100000"/>
              </a:lnSpc>
              <a:spcBef>
                <a:spcPts val="54"/>
              </a:spcBef>
              <a:buFont typeface="Wingdings"/>
              <a:buChar char=""/>
            </a:pPr>
            <a:endParaRPr sz="2400" dirty="0">
              <a:latin typeface="Times New Roman"/>
              <a:cs typeface="Times New Roman"/>
            </a:endParaRPr>
          </a:p>
          <a:p>
            <a:pPr marL="355600" marR="548005" indent="-342900">
              <a:lnSpc>
                <a:spcPts val="1939"/>
              </a:lnSpc>
              <a:buClr>
                <a:srgbClr val="FFCC66"/>
              </a:buClr>
              <a:buSzPct val="77777"/>
              <a:buFont typeface="Wingdings"/>
              <a:buChar char=""/>
              <a:tabLst>
                <a:tab pos="355600" algn="l"/>
              </a:tabLst>
            </a:pPr>
            <a:r>
              <a:rPr sz="1800" spc="-5" dirty="0">
                <a:solidFill>
                  <a:srgbClr val="FFFFFF"/>
                </a:solidFill>
                <a:latin typeface="Tahoma"/>
                <a:cs typeface="Tahoma"/>
              </a:rPr>
              <a:t>Environmental Technology Best  Practice Programme</a:t>
            </a:r>
            <a:r>
              <a:rPr sz="1800" spc="-75" dirty="0">
                <a:solidFill>
                  <a:srgbClr val="FFFFFF"/>
                </a:solidFill>
                <a:latin typeface="Tahoma"/>
                <a:cs typeface="Tahoma"/>
              </a:rPr>
              <a:t> </a:t>
            </a:r>
            <a:r>
              <a:rPr sz="1800" dirty="0">
                <a:solidFill>
                  <a:srgbClr val="FFFFFF"/>
                </a:solidFill>
                <a:latin typeface="Tahoma"/>
                <a:cs typeface="Tahoma"/>
              </a:rPr>
              <a:t>(ETBPP)</a:t>
            </a:r>
            <a:endParaRPr sz="1800" dirty="0">
              <a:latin typeface="Tahoma"/>
              <a:cs typeface="Tahoma"/>
            </a:endParaRPr>
          </a:p>
          <a:p>
            <a:pPr>
              <a:lnSpc>
                <a:spcPct val="100000"/>
              </a:lnSpc>
              <a:spcBef>
                <a:spcPts val="34"/>
              </a:spcBef>
              <a:buFont typeface="Wingdings"/>
              <a:buChar char=""/>
            </a:pPr>
            <a:endParaRPr sz="2200" dirty="0">
              <a:latin typeface="Times New Roman"/>
              <a:cs typeface="Times New Roman"/>
            </a:endParaRPr>
          </a:p>
          <a:p>
            <a:pPr marL="355600" indent="-342900">
              <a:lnSpc>
                <a:spcPts val="2055"/>
              </a:lnSpc>
              <a:buClr>
                <a:srgbClr val="FFCC66"/>
              </a:buClr>
              <a:buSzPct val="80555"/>
              <a:buFont typeface="Wingdings"/>
              <a:buChar char=""/>
              <a:tabLst>
                <a:tab pos="355600" algn="l"/>
              </a:tabLst>
            </a:pPr>
            <a:r>
              <a:rPr sz="1800" spc="-5" dirty="0">
                <a:solidFill>
                  <a:srgbClr val="FFFFFF"/>
                </a:solidFill>
                <a:latin typeface="Tahoma"/>
                <a:cs typeface="Tahoma"/>
              </a:rPr>
              <a:t>Best </a:t>
            </a:r>
            <a:r>
              <a:rPr sz="1800" dirty="0">
                <a:solidFill>
                  <a:srgbClr val="FFFFFF"/>
                </a:solidFill>
                <a:latin typeface="Tahoma"/>
                <a:cs typeface="Tahoma"/>
              </a:rPr>
              <a:t>Available </a:t>
            </a:r>
            <a:r>
              <a:rPr sz="1800" spc="-5" dirty="0">
                <a:solidFill>
                  <a:srgbClr val="FFFFFF"/>
                </a:solidFill>
                <a:latin typeface="Tahoma"/>
                <a:cs typeface="Tahoma"/>
              </a:rPr>
              <a:t>Techniques</a:t>
            </a:r>
            <a:r>
              <a:rPr sz="1800" spc="-75" dirty="0">
                <a:solidFill>
                  <a:srgbClr val="FFFFFF"/>
                </a:solidFill>
                <a:latin typeface="Tahoma"/>
                <a:cs typeface="Tahoma"/>
              </a:rPr>
              <a:t> </a:t>
            </a:r>
            <a:r>
              <a:rPr sz="1800" spc="-5" dirty="0">
                <a:solidFill>
                  <a:srgbClr val="FFFFFF"/>
                </a:solidFill>
                <a:latin typeface="Tahoma"/>
                <a:cs typeface="Tahoma"/>
              </a:rPr>
              <a:t>Not</a:t>
            </a:r>
            <a:endParaRPr sz="1800" dirty="0">
              <a:latin typeface="Tahoma"/>
              <a:cs typeface="Tahoma"/>
            </a:endParaRPr>
          </a:p>
          <a:p>
            <a:pPr marL="355600">
              <a:lnSpc>
                <a:spcPts val="2055"/>
              </a:lnSpc>
            </a:pPr>
            <a:r>
              <a:rPr sz="1800" spc="-5" dirty="0">
                <a:solidFill>
                  <a:srgbClr val="FFFFFF"/>
                </a:solidFill>
                <a:latin typeface="Tahoma"/>
                <a:cs typeface="Tahoma"/>
              </a:rPr>
              <a:t>Entailing Excessive Cost</a:t>
            </a:r>
            <a:r>
              <a:rPr sz="1800" spc="-15" dirty="0">
                <a:solidFill>
                  <a:srgbClr val="FFFFFF"/>
                </a:solidFill>
                <a:latin typeface="Tahoma"/>
                <a:cs typeface="Tahoma"/>
              </a:rPr>
              <a:t> </a:t>
            </a:r>
            <a:r>
              <a:rPr sz="1800" spc="-5" dirty="0">
                <a:solidFill>
                  <a:srgbClr val="FFFFFF"/>
                </a:solidFill>
                <a:latin typeface="Tahoma"/>
                <a:cs typeface="Tahoma"/>
              </a:rPr>
              <a:t>(BATNEEC)</a:t>
            </a:r>
            <a:endParaRPr sz="1800" dirty="0">
              <a:latin typeface="Tahoma"/>
              <a:cs typeface="Tahoma"/>
            </a:endParaRPr>
          </a:p>
        </p:txBody>
      </p:sp>
      <p:pic>
        <p:nvPicPr>
          <p:cNvPr id="6146" name="Picture 2" descr="http://newsimg.bbc.co.uk/media/images/42403000/gif/_42403402_wheelie_bin_graph416.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06090" y="1612392"/>
            <a:ext cx="4421026" cy="39959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925575"/>
            <a:ext cx="7123176" cy="1055624"/>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0"/>
            <a:ext cx="7242175" cy="1903476"/>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0" y="0"/>
            <a:ext cx="9144000" cy="6857998"/>
          </a:xfrm>
          <a:prstGeom prst="rect">
            <a:avLst/>
          </a:prstGeom>
          <a:blipFill>
            <a:blip r:embed="rId4" cstate="print"/>
            <a:stretch>
              <a:fillRect/>
            </a:stretch>
          </a:blipFill>
        </p:spPr>
        <p:txBody>
          <a:bodyPr wrap="square" lIns="0" tIns="0" rIns="0" bIns="0" rtlCol="0"/>
          <a:lstStyle/>
          <a:p>
            <a:endParaRPr/>
          </a:p>
        </p:txBody>
      </p:sp>
      <p:sp>
        <p:nvSpPr>
          <p:cNvPr id="6" name="object 6"/>
          <p:cNvSpPr/>
          <p:nvPr/>
        </p:nvSpPr>
        <p:spPr>
          <a:xfrm>
            <a:off x="3989832" y="333756"/>
            <a:ext cx="931163" cy="1231392"/>
          </a:xfrm>
          <a:prstGeom prst="rect">
            <a:avLst/>
          </a:prstGeom>
          <a:blipFill>
            <a:blip r:embed="rId5" cstate="print"/>
            <a:stretch>
              <a:fillRect/>
            </a:stretch>
          </a:blipFill>
        </p:spPr>
        <p:txBody>
          <a:bodyPr wrap="square" lIns="0" tIns="0" rIns="0" bIns="0" rtlCol="0"/>
          <a:lstStyle/>
          <a:p>
            <a:endParaRPr/>
          </a:p>
        </p:txBody>
      </p:sp>
      <p:sp>
        <p:nvSpPr>
          <p:cNvPr id="8" name="object 8"/>
          <p:cNvSpPr/>
          <p:nvPr/>
        </p:nvSpPr>
        <p:spPr>
          <a:xfrm>
            <a:off x="5103876" y="333756"/>
            <a:ext cx="903731" cy="1231392"/>
          </a:xfrm>
          <a:prstGeom prst="rect">
            <a:avLst/>
          </a:prstGeom>
          <a:blipFill>
            <a:blip r:embed="rId6" cstate="print"/>
            <a:stretch>
              <a:fillRect/>
            </a:stretch>
          </a:blipFill>
        </p:spPr>
        <p:txBody>
          <a:bodyPr wrap="square" lIns="0" tIns="0" rIns="0" bIns="0" rtlCol="0"/>
          <a:lstStyle/>
          <a:p>
            <a:endParaRPr/>
          </a:p>
        </p:txBody>
      </p:sp>
      <p:sp>
        <p:nvSpPr>
          <p:cNvPr id="9" name="object 9"/>
          <p:cNvSpPr txBox="1">
            <a:spLocks noGrp="1"/>
          </p:cNvSpPr>
          <p:nvPr>
            <p:ph type="title"/>
          </p:nvPr>
        </p:nvSpPr>
        <p:spPr>
          <a:xfrm>
            <a:off x="654476" y="488379"/>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3043555">
              <a:lnSpc>
                <a:spcPct val="100000"/>
              </a:lnSpc>
            </a:pPr>
            <a:r>
              <a:rPr dirty="0"/>
              <a:t>R</a:t>
            </a:r>
            <a:r>
              <a:rPr spc="-10" dirty="0"/>
              <a:t>e</a:t>
            </a:r>
            <a:r>
              <a:rPr spc="-5" dirty="0"/>
              <a:t>-</a:t>
            </a:r>
            <a:r>
              <a:rPr dirty="0"/>
              <a:t>Use</a:t>
            </a:r>
          </a:p>
        </p:txBody>
      </p:sp>
      <p:sp>
        <p:nvSpPr>
          <p:cNvPr id="10" name="object 10"/>
          <p:cNvSpPr/>
          <p:nvPr/>
        </p:nvSpPr>
        <p:spPr>
          <a:xfrm>
            <a:off x="419100" y="1627632"/>
            <a:ext cx="454151" cy="463296"/>
          </a:xfrm>
          <a:prstGeom prst="rect">
            <a:avLst/>
          </a:prstGeom>
          <a:blipFill>
            <a:blip r:embed="rId7" cstate="print"/>
            <a:stretch>
              <a:fillRect/>
            </a:stretch>
          </a:blipFill>
        </p:spPr>
        <p:txBody>
          <a:bodyPr wrap="square" lIns="0" tIns="0" rIns="0" bIns="0" rtlCol="0"/>
          <a:lstStyle/>
          <a:p>
            <a:endParaRPr/>
          </a:p>
        </p:txBody>
      </p:sp>
      <p:sp>
        <p:nvSpPr>
          <p:cNvPr id="14" name="object 14"/>
          <p:cNvSpPr/>
          <p:nvPr/>
        </p:nvSpPr>
        <p:spPr>
          <a:xfrm>
            <a:off x="998219" y="2232660"/>
            <a:ext cx="420624" cy="569976"/>
          </a:xfrm>
          <a:prstGeom prst="rect">
            <a:avLst/>
          </a:prstGeom>
          <a:blipFill>
            <a:blip r:embed="rId8" cstate="print"/>
            <a:stretch>
              <a:fillRect/>
            </a:stretch>
          </a:blipFill>
        </p:spPr>
        <p:txBody>
          <a:bodyPr wrap="square" lIns="0" tIns="0" rIns="0" bIns="0" rtlCol="0"/>
          <a:lstStyle/>
          <a:p>
            <a:endParaRPr/>
          </a:p>
        </p:txBody>
      </p:sp>
      <p:sp>
        <p:nvSpPr>
          <p:cNvPr id="18" name="object 18"/>
          <p:cNvSpPr/>
          <p:nvPr/>
        </p:nvSpPr>
        <p:spPr>
          <a:xfrm>
            <a:off x="1898904" y="2903220"/>
            <a:ext cx="420624" cy="569976"/>
          </a:xfrm>
          <a:prstGeom prst="rect">
            <a:avLst/>
          </a:prstGeom>
          <a:blipFill>
            <a:blip r:embed="rId8" cstate="print"/>
            <a:stretch>
              <a:fillRect/>
            </a:stretch>
          </a:blipFill>
        </p:spPr>
        <p:txBody>
          <a:bodyPr wrap="square" lIns="0" tIns="0" rIns="0" bIns="0" rtlCol="0"/>
          <a:lstStyle/>
          <a:p>
            <a:endParaRPr/>
          </a:p>
        </p:txBody>
      </p:sp>
      <p:sp>
        <p:nvSpPr>
          <p:cNvPr id="19" name="object 19"/>
          <p:cNvSpPr/>
          <p:nvPr/>
        </p:nvSpPr>
        <p:spPr>
          <a:xfrm>
            <a:off x="998219" y="3268979"/>
            <a:ext cx="420624" cy="569976"/>
          </a:xfrm>
          <a:prstGeom prst="rect">
            <a:avLst/>
          </a:prstGeom>
          <a:blipFill>
            <a:blip r:embed="rId8" cstate="print"/>
            <a:stretch>
              <a:fillRect/>
            </a:stretch>
          </a:blipFill>
        </p:spPr>
        <p:txBody>
          <a:bodyPr wrap="square" lIns="0" tIns="0" rIns="0" bIns="0" rtlCol="0"/>
          <a:lstStyle/>
          <a:p>
            <a:endParaRPr/>
          </a:p>
        </p:txBody>
      </p:sp>
      <p:sp>
        <p:nvSpPr>
          <p:cNvPr id="20" name="object 20"/>
          <p:cNvSpPr/>
          <p:nvPr/>
        </p:nvSpPr>
        <p:spPr>
          <a:xfrm>
            <a:off x="428244" y="3724655"/>
            <a:ext cx="414528" cy="431292"/>
          </a:xfrm>
          <a:prstGeom prst="rect">
            <a:avLst/>
          </a:prstGeom>
          <a:blipFill>
            <a:blip r:embed="rId9" cstate="print"/>
            <a:stretch>
              <a:fillRect/>
            </a:stretch>
          </a:blipFill>
        </p:spPr>
        <p:txBody>
          <a:bodyPr wrap="square" lIns="0" tIns="0" rIns="0" bIns="0" rtlCol="0"/>
          <a:lstStyle/>
          <a:p>
            <a:endParaRPr/>
          </a:p>
        </p:txBody>
      </p:sp>
      <p:sp>
        <p:nvSpPr>
          <p:cNvPr id="22" name="object 22"/>
          <p:cNvSpPr/>
          <p:nvPr/>
        </p:nvSpPr>
        <p:spPr>
          <a:xfrm>
            <a:off x="2391155" y="3634740"/>
            <a:ext cx="420624" cy="569976"/>
          </a:xfrm>
          <a:prstGeom prst="rect">
            <a:avLst/>
          </a:prstGeom>
          <a:blipFill>
            <a:blip r:embed="rId8" cstate="print"/>
            <a:stretch>
              <a:fillRect/>
            </a:stretch>
          </a:blipFill>
        </p:spPr>
        <p:txBody>
          <a:bodyPr wrap="square" lIns="0" tIns="0" rIns="0" bIns="0" rtlCol="0"/>
          <a:lstStyle/>
          <a:p>
            <a:endParaRPr/>
          </a:p>
        </p:txBody>
      </p:sp>
      <p:sp>
        <p:nvSpPr>
          <p:cNvPr id="23" name="object 23"/>
          <p:cNvSpPr/>
          <p:nvPr/>
        </p:nvSpPr>
        <p:spPr>
          <a:xfrm>
            <a:off x="862583" y="4002023"/>
            <a:ext cx="434340" cy="515112"/>
          </a:xfrm>
          <a:prstGeom prst="rect">
            <a:avLst/>
          </a:prstGeom>
          <a:blipFill>
            <a:blip r:embed="rId10" cstate="print"/>
            <a:stretch>
              <a:fillRect/>
            </a:stretch>
          </a:blipFill>
        </p:spPr>
        <p:txBody>
          <a:bodyPr wrap="square" lIns="0" tIns="0" rIns="0" bIns="0" rtlCol="0"/>
          <a:lstStyle/>
          <a:p>
            <a:endParaRPr/>
          </a:p>
        </p:txBody>
      </p:sp>
      <p:sp>
        <p:nvSpPr>
          <p:cNvPr id="25" name="object 25"/>
          <p:cNvSpPr/>
          <p:nvPr/>
        </p:nvSpPr>
        <p:spPr>
          <a:xfrm>
            <a:off x="6115811" y="4003547"/>
            <a:ext cx="379475" cy="513588"/>
          </a:xfrm>
          <a:prstGeom prst="rect">
            <a:avLst/>
          </a:prstGeom>
          <a:blipFill>
            <a:blip r:embed="rId11" cstate="print"/>
            <a:stretch>
              <a:fillRect/>
            </a:stretch>
          </a:blipFill>
        </p:spPr>
        <p:txBody>
          <a:bodyPr wrap="square" lIns="0" tIns="0" rIns="0" bIns="0" rtlCol="0"/>
          <a:lstStyle/>
          <a:p>
            <a:endParaRPr/>
          </a:p>
        </p:txBody>
      </p:sp>
      <p:sp>
        <p:nvSpPr>
          <p:cNvPr id="26" name="object 26"/>
          <p:cNvSpPr/>
          <p:nvPr/>
        </p:nvSpPr>
        <p:spPr>
          <a:xfrm>
            <a:off x="862583" y="4331208"/>
            <a:ext cx="434340" cy="515112"/>
          </a:xfrm>
          <a:prstGeom prst="rect">
            <a:avLst/>
          </a:prstGeom>
          <a:blipFill>
            <a:blip r:embed="rId10" cstate="print"/>
            <a:stretch>
              <a:fillRect/>
            </a:stretch>
          </a:blipFill>
        </p:spPr>
        <p:txBody>
          <a:bodyPr wrap="square" lIns="0" tIns="0" rIns="0" bIns="0" rtlCol="0"/>
          <a:lstStyle/>
          <a:p>
            <a:endParaRPr/>
          </a:p>
        </p:txBody>
      </p:sp>
      <p:sp>
        <p:nvSpPr>
          <p:cNvPr id="28" name="object 28"/>
          <p:cNvSpPr/>
          <p:nvPr/>
        </p:nvSpPr>
        <p:spPr>
          <a:xfrm>
            <a:off x="3697223" y="4332732"/>
            <a:ext cx="379475" cy="513588"/>
          </a:xfrm>
          <a:prstGeom prst="rect">
            <a:avLst/>
          </a:prstGeom>
          <a:blipFill>
            <a:blip r:embed="rId11" cstate="print"/>
            <a:stretch>
              <a:fillRect/>
            </a:stretch>
          </a:blipFill>
        </p:spPr>
        <p:txBody>
          <a:bodyPr wrap="square" lIns="0" tIns="0" rIns="0" bIns="0" rtlCol="0"/>
          <a:lstStyle/>
          <a:p>
            <a:endParaRPr/>
          </a:p>
        </p:txBody>
      </p:sp>
      <p:sp>
        <p:nvSpPr>
          <p:cNvPr id="29" name="object 29"/>
          <p:cNvSpPr/>
          <p:nvPr/>
        </p:nvSpPr>
        <p:spPr>
          <a:xfrm>
            <a:off x="862583" y="4660391"/>
            <a:ext cx="434340" cy="515112"/>
          </a:xfrm>
          <a:prstGeom prst="rect">
            <a:avLst/>
          </a:prstGeom>
          <a:blipFill>
            <a:blip r:embed="rId10" cstate="print"/>
            <a:stretch>
              <a:fillRect/>
            </a:stretch>
          </a:blipFill>
        </p:spPr>
        <p:txBody>
          <a:bodyPr wrap="square" lIns="0" tIns="0" rIns="0" bIns="0" rtlCol="0"/>
          <a:lstStyle/>
          <a:p>
            <a:endParaRPr/>
          </a:p>
        </p:txBody>
      </p:sp>
      <p:sp>
        <p:nvSpPr>
          <p:cNvPr id="31" name="object 31"/>
          <p:cNvSpPr/>
          <p:nvPr/>
        </p:nvSpPr>
        <p:spPr>
          <a:xfrm>
            <a:off x="4503420" y="4661915"/>
            <a:ext cx="379475" cy="513588"/>
          </a:xfrm>
          <a:prstGeom prst="rect">
            <a:avLst/>
          </a:prstGeom>
          <a:blipFill>
            <a:blip r:embed="rId11" cstate="print"/>
            <a:stretch>
              <a:fillRect/>
            </a:stretch>
          </a:blipFill>
        </p:spPr>
        <p:txBody>
          <a:bodyPr wrap="square" lIns="0" tIns="0" rIns="0" bIns="0" rtlCol="0"/>
          <a:lstStyle/>
          <a:p>
            <a:endParaRPr/>
          </a:p>
        </p:txBody>
      </p:sp>
      <p:sp>
        <p:nvSpPr>
          <p:cNvPr id="34" name="object 34"/>
          <p:cNvSpPr/>
          <p:nvPr/>
        </p:nvSpPr>
        <p:spPr>
          <a:xfrm>
            <a:off x="2717292" y="4988052"/>
            <a:ext cx="420624" cy="569976"/>
          </a:xfrm>
          <a:prstGeom prst="rect">
            <a:avLst/>
          </a:prstGeom>
          <a:blipFill>
            <a:blip r:embed="rId8" cstate="print"/>
            <a:stretch>
              <a:fillRect/>
            </a:stretch>
          </a:blipFill>
        </p:spPr>
        <p:txBody>
          <a:bodyPr wrap="square" lIns="0" tIns="0" rIns="0" bIns="0" rtlCol="0"/>
          <a:lstStyle/>
          <a:p>
            <a:endParaRPr/>
          </a:p>
        </p:txBody>
      </p:sp>
      <p:sp>
        <p:nvSpPr>
          <p:cNvPr id="35" name="object 35"/>
          <p:cNvSpPr/>
          <p:nvPr/>
        </p:nvSpPr>
        <p:spPr>
          <a:xfrm>
            <a:off x="873252" y="5384291"/>
            <a:ext cx="393191" cy="477012"/>
          </a:xfrm>
          <a:prstGeom prst="rect">
            <a:avLst/>
          </a:prstGeom>
          <a:blipFill>
            <a:blip r:embed="rId12" cstate="print"/>
            <a:stretch>
              <a:fillRect/>
            </a:stretch>
          </a:blipFill>
        </p:spPr>
        <p:txBody>
          <a:bodyPr wrap="square" lIns="0" tIns="0" rIns="0" bIns="0" rtlCol="0"/>
          <a:lstStyle/>
          <a:p>
            <a:endParaRPr/>
          </a:p>
        </p:txBody>
      </p:sp>
      <p:sp>
        <p:nvSpPr>
          <p:cNvPr id="37" name="object 37"/>
          <p:cNvSpPr/>
          <p:nvPr/>
        </p:nvSpPr>
        <p:spPr>
          <a:xfrm>
            <a:off x="2371344" y="5356859"/>
            <a:ext cx="379475" cy="513588"/>
          </a:xfrm>
          <a:prstGeom prst="rect">
            <a:avLst/>
          </a:prstGeom>
          <a:blipFill>
            <a:blip r:embed="rId11" cstate="print"/>
            <a:stretch>
              <a:fillRect/>
            </a:stretch>
          </a:blipFill>
        </p:spPr>
        <p:txBody>
          <a:bodyPr wrap="square" lIns="0" tIns="0" rIns="0" bIns="0" rtlCol="0"/>
          <a:lstStyle/>
          <a:p>
            <a:endParaRPr/>
          </a:p>
        </p:txBody>
      </p:sp>
      <p:sp>
        <p:nvSpPr>
          <p:cNvPr id="38" name="object 38"/>
          <p:cNvSpPr/>
          <p:nvPr/>
        </p:nvSpPr>
        <p:spPr>
          <a:xfrm>
            <a:off x="873252" y="5713476"/>
            <a:ext cx="393191" cy="477012"/>
          </a:xfrm>
          <a:prstGeom prst="rect">
            <a:avLst/>
          </a:prstGeom>
          <a:blipFill>
            <a:blip r:embed="rId12" cstate="print"/>
            <a:stretch>
              <a:fillRect/>
            </a:stretch>
          </a:blipFill>
        </p:spPr>
        <p:txBody>
          <a:bodyPr wrap="square" lIns="0" tIns="0" rIns="0" bIns="0" rtlCol="0"/>
          <a:lstStyle/>
          <a:p>
            <a:endParaRPr/>
          </a:p>
        </p:txBody>
      </p:sp>
      <p:sp>
        <p:nvSpPr>
          <p:cNvPr id="40" name="object 40"/>
          <p:cNvSpPr/>
          <p:nvPr/>
        </p:nvSpPr>
        <p:spPr>
          <a:xfrm>
            <a:off x="3447288" y="5686044"/>
            <a:ext cx="379475" cy="513588"/>
          </a:xfrm>
          <a:prstGeom prst="rect">
            <a:avLst/>
          </a:prstGeom>
          <a:blipFill>
            <a:blip r:embed="rId11" cstate="print"/>
            <a:stretch>
              <a:fillRect/>
            </a:stretch>
          </a:blipFill>
        </p:spPr>
        <p:txBody>
          <a:bodyPr wrap="square" lIns="0" tIns="0" rIns="0" bIns="0" rtlCol="0"/>
          <a:lstStyle/>
          <a:p>
            <a:endParaRPr/>
          </a:p>
        </p:txBody>
      </p:sp>
      <p:sp>
        <p:nvSpPr>
          <p:cNvPr id="41" name="object 41"/>
          <p:cNvSpPr/>
          <p:nvPr/>
        </p:nvSpPr>
        <p:spPr>
          <a:xfrm>
            <a:off x="873252" y="6042659"/>
            <a:ext cx="393191" cy="477012"/>
          </a:xfrm>
          <a:prstGeom prst="rect">
            <a:avLst/>
          </a:prstGeom>
          <a:blipFill>
            <a:blip r:embed="rId12" cstate="print"/>
            <a:stretch>
              <a:fillRect/>
            </a:stretch>
          </a:blipFill>
        </p:spPr>
        <p:txBody>
          <a:bodyPr wrap="square" lIns="0" tIns="0" rIns="0" bIns="0" rtlCol="0"/>
          <a:lstStyle/>
          <a:p>
            <a:endParaRPr/>
          </a:p>
        </p:txBody>
      </p:sp>
      <p:sp>
        <p:nvSpPr>
          <p:cNvPr id="43" name="object 43"/>
          <p:cNvSpPr/>
          <p:nvPr/>
        </p:nvSpPr>
        <p:spPr>
          <a:xfrm>
            <a:off x="2438400" y="6015228"/>
            <a:ext cx="379475" cy="513588"/>
          </a:xfrm>
          <a:prstGeom prst="rect">
            <a:avLst/>
          </a:prstGeom>
          <a:blipFill>
            <a:blip r:embed="rId11" cstate="print"/>
            <a:stretch>
              <a:fillRect/>
            </a:stretch>
          </a:blipFill>
        </p:spPr>
        <p:txBody>
          <a:bodyPr wrap="square" lIns="0" tIns="0" rIns="0" bIns="0" rtlCol="0"/>
          <a:lstStyle/>
          <a:p>
            <a:endParaRPr/>
          </a:p>
        </p:txBody>
      </p:sp>
      <p:sp>
        <p:nvSpPr>
          <p:cNvPr id="44" name="object 44"/>
          <p:cNvSpPr/>
          <p:nvPr/>
        </p:nvSpPr>
        <p:spPr>
          <a:xfrm>
            <a:off x="1395983" y="6344410"/>
            <a:ext cx="379476" cy="513588"/>
          </a:xfrm>
          <a:prstGeom prst="rect">
            <a:avLst/>
          </a:prstGeom>
          <a:blipFill>
            <a:blip r:embed="rId11" cstate="print"/>
            <a:stretch>
              <a:fillRect/>
            </a:stretch>
          </a:blipFill>
        </p:spPr>
        <p:txBody>
          <a:bodyPr wrap="square" lIns="0" tIns="0" rIns="0" bIns="0" rtlCol="0"/>
          <a:lstStyle/>
          <a:p>
            <a:endParaRPr/>
          </a:p>
        </p:txBody>
      </p:sp>
      <p:sp>
        <p:nvSpPr>
          <p:cNvPr id="46" name="object 46"/>
          <p:cNvSpPr txBox="1"/>
          <p:nvPr/>
        </p:nvSpPr>
        <p:spPr>
          <a:xfrm>
            <a:off x="1042137" y="1645920"/>
            <a:ext cx="6265545" cy="60960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a:lnSpc>
                <a:spcPct val="100000"/>
              </a:lnSpc>
            </a:pPr>
            <a:r>
              <a:rPr sz="2000" dirty="0">
                <a:solidFill>
                  <a:srgbClr val="FFFFFF"/>
                </a:solidFill>
                <a:latin typeface="Tahoma"/>
                <a:cs typeface="Tahoma"/>
              </a:rPr>
              <a:t>Products designed to be used a </a:t>
            </a:r>
            <a:r>
              <a:rPr sz="2000" spc="-5" dirty="0">
                <a:solidFill>
                  <a:srgbClr val="FFFFFF"/>
                </a:solidFill>
                <a:latin typeface="Tahoma"/>
                <a:cs typeface="Tahoma"/>
              </a:rPr>
              <a:t>number </a:t>
            </a:r>
            <a:r>
              <a:rPr sz="2000" dirty="0">
                <a:solidFill>
                  <a:srgbClr val="FFFFFF"/>
                </a:solidFill>
                <a:latin typeface="Tahoma"/>
                <a:cs typeface="Tahoma"/>
              </a:rPr>
              <a:t>of </a:t>
            </a:r>
            <a:r>
              <a:rPr sz="2000" spc="-5" dirty="0">
                <a:solidFill>
                  <a:srgbClr val="FFFFFF"/>
                </a:solidFill>
                <a:latin typeface="Tahoma"/>
                <a:cs typeface="Tahoma"/>
              </a:rPr>
              <a:t>times</a:t>
            </a:r>
            <a:r>
              <a:rPr sz="2000" spc="-160" dirty="0">
                <a:solidFill>
                  <a:srgbClr val="FFFFFF"/>
                </a:solidFill>
                <a:latin typeface="Tahoma"/>
                <a:cs typeface="Tahoma"/>
              </a:rPr>
              <a:t> </a:t>
            </a:r>
            <a:r>
              <a:rPr sz="2000" dirty="0">
                <a:solidFill>
                  <a:srgbClr val="FFFFFF"/>
                </a:solidFill>
                <a:latin typeface="Tahoma"/>
                <a:cs typeface="Tahoma"/>
              </a:rPr>
              <a:t>before</a:t>
            </a:r>
            <a:endParaRPr sz="2000" dirty="0">
              <a:latin typeface="Tahoma"/>
              <a:cs typeface="Tahoma"/>
            </a:endParaRPr>
          </a:p>
          <a:p>
            <a:pPr marL="12700">
              <a:lnSpc>
                <a:spcPct val="100000"/>
              </a:lnSpc>
            </a:pPr>
            <a:r>
              <a:rPr sz="2000" dirty="0">
                <a:solidFill>
                  <a:srgbClr val="FFFFFF"/>
                </a:solidFill>
                <a:latin typeface="Tahoma"/>
                <a:cs typeface="Tahoma"/>
              </a:rPr>
              <a:t>obsolescence</a:t>
            </a:r>
            <a:endParaRPr sz="2000" dirty="0">
              <a:latin typeface="Tahoma"/>
              <a:cs typeface="Tahoma"/>
            </a:endParaRPr>
          </a:p>
        </p:txBody>
      </p:sp>
      <p:sp>
        <p:nvSpPr>
          <p:cNvPr id="48" name="object 48"/>
          <p:cNvSpPr txBox="1"/>
          <p:nvPr/>
        </p:nvSpPr>
        <p:spPr>
          <a:xfrm>
            <a:off x="1057464" y="2637917"/>
            <a:ext cx="6539865" cy="61595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a:lnSpc>
                <a:spcPct val="100000"/>
              </a:lnSpc>
            </a:pPr>
            <a:r>
              <a:rPr sz="2000" spc="-5" dirty="0">
                <a:solidFill>
                  <a:srgbClr val="FFFFFF"/>
                </a:solidFill>
                <a:latin typeface="Tahoma"/>
                <a:cs typeface="Tahoma"/>
              </a:rPr>
              <a:t>New uses found for </a:t>
            </a:r>
            <a:r>
              <a:rPr sz="2000" dirty="0">
                <a:solidFill>
                  <a:srgbClr val="FFFFFF"/>
                </a:solidFill>
                <a:latin typeface="Tahoma"/>
                <a:cs typeface="Tahoma"/>
              </a:rPr>
              <a:t>items </a:t>
            </a:r>
            <a:r>
              <a:rPr sz="2000" spc="-5" dirty="0">
                <a:solidFill>
                  <a:srgbClr val="FFFFFF"/>
                </a:solidFill>
                <a:latin typeface="Tahoma"/>
                <a:cs typeface="Tahoma"/>
              </a:rPr>
              <a:t>which </a:t>
            </a:r>
            <a:r>
              <a:rPr sz="2000" dirty="0">
                <a:solidFill>
                  <a:srgbClr val="FFFFFF"/>
                </a:solidFill>
                <a:latin typeface="Tahoma"/>
                <a:cs typeface="Tahoma"/>
              </a:rPr>
              <a:t>have </a:t>
            </a:r>
            <a:r>
              <a:rPr sz="2000" spc="-5" dirty="0">
                <a:solidFill>
                  <a:srgbClr val="FFFFFF"/>
                </a:solidFill>
                <a:latin typeface="Tahoma"/>
                <a:cs typeface="Tahoma"/>
              </a:rPr>
              <a:t>served their</a:t>
            </a:r>
            <a:r>
              <a:rPr sz="2000" spc="-60" dirty="0">
                <a:solidFill>
                  <a:srgbClr val="FFFFFF"/>
                </a:solidFill>
                <a:latin typeface="Tahoma"/>
                <a:cs typeface="Tahoma"/>
              </a:rPr>
              <a:t> </a:t>
            </a:r>
            <a:r>
              <a:rPr sz="2000" dirty="0">
                <a:solidFill>
                  <a:srgbClr val="FFFFFF"/>
                </a:solidFill>
                <a:latin typeface="Tahoma"/>
                <a:cs typeface="Tahoma"/>
              </a:rPr>
              <a:t>original</a:t>
            </a:r>
            <a:endParaRPr sz="2000" dirty="0">
              <a:latin typeface="Tahoma"/>
              <a:cs typeface="Tahoma"/>
            </a:endParaRPr>
          </a:p>
          <a:p>
            <a:pPr marL="12700">
              <a:lnSpc>
                <a:spcPct val="100000"/>
              </a:lnSpc>
            </a:pPr>
            <a:r>
              <a:rPr sz="2000" dirty="0">
                <a:solidFill>
                  <a:srgbClr val="FFFFFF"/>
                </a:solidFill>
                <a:latin typeface="Tahoma"/>
                <a:cs typeface="Tahoma"/>
              </a:rPr>
              <a:t>purpose</a:t>
            </a:r>
            <a:endParaRPr sz="2000" dirty="0">
              <a:latin typeface="Tahoma"/>
              <a:cs typeface="Tahoma"/>
            </a:endParaRPr>
          </a:p>
        </p:txBody>
      </p:sp>
      <p:sp>
        <p:nvSpPr>
          <p:cNvPr id="49" name="object 49"/>
          <p:cNvSpPr txBox="1"/>
          <p:nvPr/>
        </p:nvSpPr>
        <p:spPr>
          <a:xfrm>
            <a:off x="535940" y="3769232"/>
            <a:ext cx="177165" cy="254635"/>
          </a:xfrm>
          <a:prstGeom prst="rect">
            <a:avLst/>
          </a:prstGeom>
        </p:spPr>
        <p:txBody>
          <a:bodyPr vert="horz" wrap="square" lIns="0" tIns="0" rIns="0" bIns="0" rtlCol="0">
            <a:spAutoFit/>
          </a:bodyPr>
          <a:lstStyle/>
          <a:p>
            <a:pPr marL="12700">
              <a:lnSpc>
                <a:spcPct val="100000"/>
              </a:lnSpc>
            </a:pPr>
            <a:r>
              <a:rPr sz="1600" spc="-5" dirty="0">
                <a:solidFill>
                  <a:srgbClr val="FFCC66"/>
                </a:solidFill>
                <a:latin typeface="Wingdings"/>
                <a:cs typeface="Wingdings"/>
              </a:rPr>
              <a:t></a:t>
            </a:r>
            <a:endParaRPr sz="1600" dirty="0">
              <a:latin typeface="Wingdings"/>
              <a:cs typeface="Wingdings"/>
            </a:endParaRPr>
          </a:p>
        </p:txBody>
      </p:sp>
      <p:sp>
        <p:nvSpPr>
          <p:cNvPr id="51" name="object 51"/>
          <p:cNvSpPr txBox="1"/>
          <p:nvPr/>
        </p:nvSpPr>
        <p:spPr>
          <a:xfrm>
            <a:off x="993444" y="5431535"/>
            <a:ext cx="130810" cy="943610"/>
          </a:xfrm>
          <a:prstGeom prst="rect">
            <a:avLst/>
          </a:prstGeom>
        </p:spPr>
        <p:txBody>
          <a:bodyPr vert="horz" wrap="square" lIns="0" tIns="0" rIns="0" bIns="0" rtlCol="0">
            <a:spAutoFit/>
          </a:bodyPr>
          <a:lstStyle/>
          <a:p>
            <a:pPr marL="12700">
              <a:lnSpc>
                <a:spcPct val="100000"/>
              </a:lnSpc>
            </a:pPr>
            <a:r>
              <a:rPr sz="1800" dirty="0">
                <a:solidFill>
                  <a:srgbClr val="FFFFFF"/>
                </a:solidFill>
                <a:latin typeface="Wingdings"/>
                <a:cs typeface="Wingdings"/>
              </a:rPr>
              <a:t></a:t>
            </a:r>
            <a:endParaRPr sz="1800">
              <a:latin typeface="Wingdings"/>
              <a:cs typeface="Wingdings"/>
            </a:endParaRPr>
          </a:p>
          <a:p>
            <a:pPr marL="12700">
              <a:lnSpc>
                <a:spcPct val="100000"/>
              </a:lnSpc>
              <a:spcBef>
                <a:spcPts val="430"/>
              </a:spcBef>
            </a:pPr>
            <a:r>
              <a:rPr sz="1800" dirty="0">
                <a:solidFill>
                  <a:srgbClr val="FFFFFF"/>
                </a:solidFill>
                <a:latin typeface="Wingdings"/>
                <a:cs typeface="Wingdings"/>
              </a:rPr>
              <a:t></a:t>
            </a:r>
            <a:endParaRPr sz="1800">
              <a:latin typeface="Wingdings"/>
              <a:cs typeface="Wingdings"/>
            </a:endParaRPr>
          </a:p>
          <a:p>
            <a:pPr marL="12700">
              <a:lnSpc>
                <a:spcPct val="100000"/>
              </a:lnSpc>
              <a:spcBef>
                <a:spcPts val="430"/>
              </a:spcBef>
            </a:pPr>
            <a:r>
              <a:rPr sz="1800" dirty="0">
                <a:solidFill>
                  <a:srgbClr val="FFFFFF"/>
                </a:solidFill>
                <a:latin typeface="Wingdings"/>
                <a:cs typeface="Wingdings"/>
              </a:rPr>
              <a:t></a:t>
            </a:r>
            <a:endParaRPr sz="1800">
              <a:latin typeface="Wingdings"/>
              <a:cs typeface="Wingdings"/>
            </a:endParaRPr>
          </a:p>
        </p:txBody>
      </p:sp>
      <p:sp>
        <p:nvSpPr>
          <p:cNvPr id="52" name="object 52"/>
          <p:cNvSpPr txBox="1"/>
          <p:nvPr/>
        </p:nvSpPr>
        <p:spPr>
          <a:xfrm>
            <a:off x="874799" y="3751706"/>
            <a:ext cx="5278755" cy="265239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65100">
              <a:lnSpc>
                <a:spcPct val="100000"/>
              </a:lnSpc>
            </a:pPr>
            <a:r>
              <a:rPr sz="2000" dirty="0">
                <a:solidFill>
                  <a:srgbClr val="FFFFFF"/>
                </a:solidFill>
                <a:latin typeface="Tahoma"/>
                <a:cs typeface="Tahoma"/>
              </a:rPr>
              <a:t>Advantages:</a:t>
            </a:r>
            <a:endParaRPr sz="2000" dirty="0">
              <a:latin typeface="Tahoma"/>
              <a:cs typeface="Tahoma"/>
            </a:endParaRPr>
          </a:p>
          <a:p>
            <a:pPr marL="545465" indent="-532765">
              <a:lnSpc>
                <a:spcPct val="100000"/>
              </a:lnSpc>
              <a:spcBef>
                <a:spcPts val="430"/>
              </a:spcBef>
              <a:buFont typeface="Tahoma"/>
              <a:buChar char="–"/>
              <a:tabLst>
                <a:tab pos="546100" algn="l"/>
              </a:tabLst>
            </a:pPr>
            <a:r>
              <a:rPr sz="1800" dirty="0">
                <a:solidFill>
                  <a:srgbClr val="FFFFFF"/>
                </a:solidFill>
                <a:latin typeface="Tahoma"/>
                <a:cs typeface="Tahoma"/>
              </a:rPr>
              <a:t>Reduces need </a:t>
            </a:r>
            <a:r>
              <a:rPr sz="1800" spc="-5" dirty="0">
                <a:solidFill>
                  <a:srgbClr val="FFFFFF"/>
                </a:solidFill>
                <a:latin typeface="Tahoma"/>
                <a:cs typeface="Tahoma"/>
              </a:rPr>
              <a:t>for </a:t>
            </a:r>
            <a:r>
              <a:rPr sz="1800" dirty="0">
                <a:solidFill>
                  <a:srgbClr val="FFFFFF"/>
                </a:solidFill>
                <a:latin typeface="Tahoma"/>
                <a:cs typeface="Tahoma"/>
              </a:rPr>
              <a:t>manufacturing new</a:t>
            </a:r>
            <a:r>
              <a:rPr sz="1800" spc="-135" dirty="0">
                <a:solidFill>
                  <a:srgbClr val="FFFFFF"/>
                </a:solidFill>
                <a:latin typeface="Tahoma"/>
                <a:cs typeface="Tahoma"/>
              </a:rPr>
              <a:t> </a:t>
            </a:r>
            <a:r>
              <a:rPr sz="1800" dirty="0">
                <a:solidFill>
                  <a:srgbClr val="FFFFFF"/>
                </a:solidFill>
                <a:latin typeface="Tahoma"/>
                <a:cs typeface="Tahoma"/>
              </a:rPr>
              <a:t>products</a:t>
            </a:r>
            <a:endParaRPr sz="1800" dirty="0">
              <a:latin typeface="Tahoma"/>
              <a:cs typeface="Tahoma"/>
            </a:endParaRPr>
          </a:p>
          <a:p>
            <a:pPr marL="545465" indent="-532765">
              <a:lnSpc>
                <a:spcPct val="100000"/>
              </a:lnSpc>
              <a:spcBef>
                <a:spcPts val="430"/>
              </a:spcBef>
              <a:buFont typeface="Tahoma"/>
              <a:buChar char="–"/>
              <a:tabLst>
                <a:tab pos="546100" algn="l"/>
              </a:tabLst>
            </a:pPr>
            <a:r>
              <a:rPr sz="1800" dirty="0">
                <a:solidFill>
                  <a:srgbClr val="FFFFFF"/>
                </a:solidFill>
                <a:latin typeface="Tahoma"/>
                <a:cs typeface="Tahoma"/>
              </a:rPr>
              <a:t>Reduces </a:t>
            </a:r>
            <a:r>
              <a:rPr sz="1800" spc="-5" dirty="0">
                <a:solidFill>
                  <a:srgbClr val="FFFFFF"/>
                </a:solidFill>
                <a:latin typeface="Tahoma"/>
                <a:cs typeface="Tahoma"/>
              </a:rPr>
              <a:t>disposal</a:t>
            </a:r>
            <a:r>
              <a:rPr sz="1800" spc="-70" dirty="0">
                <a:solidFill>
                  <a:srgbClr val="FFFFFF"/>
                </a:solidFill>
                <a:latin typeface="Tahoma"/>
                <a:cs typeface="Tahoma"/>
              </a:rPr>
              <a:t> </a:t>
            </a:r>
            <a:r>
              <a:rPr sz="1800" spc="-10" dirty="0">
                <a:solidFill>
                  <a:srgbClr val="FFFFFF"/>
                </a:solidFill>
                <a:latin typeface="Tahoma"/>
                <a:cs typeface="Tahoma"/>
              </a:rPr>
              <a:t>costs</a:t>
            </a:r>
            <a:endParaRPr sz="1800" dirty="0">
              <a:latin typeface="Tahoma"/>
              <a:cs typeface="Tahoma"/>
            </a:endParaRPr>
          </a:p>
          <a:p>
            <a:pPr marL="545465" indent="-532765">
              <a:lnSpc>
                <a:spcPct val="100000"/>
              </a:lnSpc>
              <a:spcBef>
                <a:spcPts val="430"/>
              </a:spcBef>
              <a:buFont typeface="Tahoma"/>
              <a:buChar char="–"/>
              <a:tabLst>
                <a:tab pos="546100" algn="l"/>
              </a:tabLst>
            </a:pPr>
            <a:r>
              <a:rPr sz="1800" spc="-5" dirty="0">
                <a:solidFill>
                  <a:srgbClr val="FFFFFF"/>
                </a:solidFill>
                <a:latin typeface="Tahoma"/>
                <a:cs typeface="Tahoma"/>
              </a:rPr>
              <a:t>Cost savings </a:t>
            </a:r>
            <a:r>
              <a:rPr sz="1800" dirty="0">
                <a:solidFill>
                  <a:srgbClr val="FFFFFF"/>
                </a:solidFill>
                <a:latin typeface="Tahoma"/>
                <a:cs typeface="Tahoma"/>
              </a:rPr>
              <a:t>on</a:t>
            </a:r>
            <a:r>
              <a:rPr sz="1800" spc="-80" dirty="0">
                <a:solidFill>
                  <a:srgbClr val="FFFFFF"/>
                </a:solidFill>
                <a:latin typeface="Tahoma"/>
                <a:cs typeface="Tahoma"/>
              </a:rPr>
              <a:t> </a:t>
            </a:r>
            <a:r>
              <a:rPr sz="1800" dirty="0">
                <a:solidFill>
                  <a:srgbClr val="FFFFFF"/>
                </a:solidFill>
                <a:latin typeface="Tahoma"/>
                <a:cs typeface="Tahoma"/>
              </a:rPr>
              <a:t>manufacturing</a:t>
            </a:r>
            <a:endParaRPr sz="1800" dirty="0">
              <a:latin typeface="Tahoma"/>
              <a:cs typeface="Tahoma"/>
            </a:endParaRPr>
          </a:p>
          <a:p>
            <a:pPr marL="165100">
              <a:lnSpc>
                <a:spcPct val="100000"/>
              </a:lnSpc>
              <a:spcBef>
                <a:spcPts val="480"/>
              </a:spcBef>
            </a:pPr>
            <a:r>
              <a:rPr sz="2000" spc="-5" dirty="0">
                <a:solidFill>
                  <a:srgbClr val="FFFFFF"/>
                </a:solidFill>
                <a:latin typeface="Tahoma"/>
                <a:cs typeface="Tahoma"/>
              </a:rPr>
              <a:t>Disadvantages:</a:t>
            </a:r>
            <a:endParaRPr sz="2000" dirty="0">
              <a:latin typeface="Tahoma"/>
              <a:cs typeface="Tahoma"/>
            </a:endParaRPr>
          </a:p>
          <a:p>
            <a:pPr marL="545465">
              <a:lnSpc>
                <a:spcPct val="100000"/>
              </a:lnSpc>
              <a:spcBef>
                <a:spcPts val="430"/>
              </a:spcBef>
            </a:pPr>
            <a:r>
              <a:rPr sz="1800" spc="-5" dirty="0">
                <a:solidFill>
                  <a:srgbClr val="FFFFFF"/>
                </a:solidFill>
                <a:latin typeface="Tahoma"/>
                <a:cs typeface="Tahoma"/>
              </a:rPr>
              <a:t>Transport</a:t>
            </a:r>
            <a:endParaRPr sz="1800" dirty="0">
              <a:latin typeface="Tahoma"/>
              <a:cs typeface="Tahoma"/>
            </a:endParaRPr>
          </a:p>
          <a:p>
            <a:pPr marL="545465" marR="2673985">
              <a:lnSpc>
                <a:spcPct val="120000"/>
              </a:lnSpc>
            </a:pPr>
            <a:r>
              <a:rPr sz="1800" spc="-5" dirty="0">
                <a:solidFill>
                  <a:srgbClr val="FFFFFF"/>
                </a:solidFill>
                <a:latin typeface="Tahoma"/>
                <a:cs typeface="Tahoma"/>
              </a:rPr>
              <a:t>Cost </a:t>
            </a:r>
            <a:r>
              <a:rPr sz="1800" dirty="0">
                <a:solidFill>
                  <a:srgbClr val="FFFFFF"/>
                </a:solidFill>
                <a:latin typeface="Tahoma"/>
                <a:cs typeface="Tahoma"/>
              </a:rPr>
              <a:t>of</a:t>
            </a:r>
            <a:r>
              <a:rPr sz="1800" spc="-70" dirty="0">
                <a:solidFill>
                  <a:srgbClr val="FFFFFF"/>
                </a:solidFill>
                <a:latin typeface="Tahoma"/>
                <a:cs typeface="Tahoma"/>
              </a:rPr>
              <a:t> </a:t>
            </a:r>
            <a:r>
              <a:rPr sz="1800" spc="-5" dirty="0">
                <a:solidFill>
                  <a:srgbClr val="FFFFFF"/>
                </a:solidFill>
                <a:latin typeface="Tahoma"/>
                <a:cs typeface="Tahoma"/>
              </a:rPr>
              <a:t>manufacture  Motivation</a:t>
            </a:r>
            <a:endParaRPr sz="1800" dirty="0">
              <a:latin typeface="Tahoma"/>
              <a:cs typeface="Tahoma"/>
            </a:endParaRPr>
          </a:p>
        </p:txBody>
      </p:sp>
      <p:sp>
        <p:nvSpPr>
          <p:cNvPr id="53" name="object 49"/>
          <p:cNvSpPr txBox="1"/>
          <p:nvPr/>
        </p:nvSpPr>
        <p:spPr>
          <a:xfrm>
            <a:off x="458152" y="5125020"/>
            <a:ext cx="177165" cy="254635"/>
          </a:xfrm>
          <a:prstGeom prst="rect">
            <a:avLst/>
          </a:prstGeom>
        </p:spPr>
        <p:txBody>
          <a:bodyPr vert="horz" wrap="square" lIns="0" tIns="0" rIns="0" bIns="0" rtlCol="0">
            <a:spAutoFit/>
          </a:bodyPr>
          <a:lstStyle/>
          <a:p>
            <a:pPr marL="12700">
              <a:lnSpc>
                <a:spcPct val="100000"/>
              </a:lnSpc>
            </a:pPr>
            <a:r>
              <a:rPr sz="1600" spc="-5" dirty="0">
                <a:solidFill>
                  <a:srgbClr val="FFCC66"/>
                </a:solidFill>
                <a:latin typeface="Wingdings"/>
                <a:cs typeface="Wingdings"/>
              </a:rPr>
              <a:t></a:t>
            </a:r>
            <a:endParaRPr sz="1600" dirty="0">
              <a:latin typeface="Wingdings"/>
              <a:cs typeface="Wingdings"/>
            </a:endParaRPr>
          </a:p>
        </p:txBody>
      </p:sp>
      <p:sp>
        <p:nvSpPr>
          <p:cNvPr id="54" name="object 49"/>
          <p:cNvSpPr txBox="1"/>
          <p:nvPr/>
        </p:nvSpPr>
        <p:spPr>
          <a:xfrm>
            <a:off x="540767" y="2721166"/>
            <a:ext cx="177165" cy="254635"/>
          </a:xfrm>
          <a:prstGeom prst="rect">
            <a:avLst/>
          </a:prstGeom>
        </p:spPr>
        <p:txBody>
          <a:bodyPr vert="horz" wrap="square" lIns="0" tIns="0" rIns="0" bIns="0" rtlCol="0">
            <a:spAutoFit/>
          </a:bodyPr>
          <a:lstStyle/>
          <a:p>
            <a:pPr marL="12700">
              <a:lnSpc>
                <a:spcPct val="100000"/>
              </a:lnSpc>
            </a:pPr>
            <a:r>
              <a:rPr sz="1600" spc="-5" dirty="0">
                <a:solidFill>
                  <a:srgbClr val="FFCC66"/>
                </a:solidFill>
                <a:latin typeface="Wingdings"/>
                <a:cs typeface="Wingdings"/>
              </a:rPr>
              <a:t></a:t>
            </a:r>
            <a:endParaRPr sz="1600" dirty="0">
              <a:latin typeface="Wingdings"/>
              <a:cs typeface="Wingdings"/>
            </a:endParaRPr>
          </a:p>
        </p:txBody>
      </p:sp>
      <p:sp>
        <p:nvSpPr>
          <p:cNvPr id="55" name="object 49"/>
          <p:cNvSpPr txBox="1"/>
          <p:nvPr/>
        </p:nvSpPr>
        <p:spPr>
          <a:xfrm>
            <a:off x="530669" y="1676400"/>
            <a:ext cx="177165" cy="254635"/>
          </a:xfrm>
          <a:prstGeom prst="rect">
            <a:avLst/>
          </a:prstGeom>
        </p:spPr>
        <p:txBody>
          <a:bodyPr vert="horz" wrap="square" lIns="0" tIns="0" rIns="0" bIns="0" rtlCol="0">
            <a:spAutoFit/>
          </a:bodyPr>
          <a:lstStyle/>
          <a:p>
            <a:pPr marL="12700">
              <a:lnSpc>
                <a:spcPct val="100000"/>
              </a:lnSpc>
            </a:pPr>
            <a:r>
              <a:rPr sz="1600" spc="-5" dirty="0">
                <a:solidFill>
                  <a:srgbClr val="FFCC66"/>
                </a:solidFill>
                <a:latin typeface="Wingdings"/>
                <a:cs typeface="Wingdings"/>
              </a:rPr>
              <a:t></a:t>
            </a:r>
            <a:endParaRPr sz="1600" dirty="0">
              <a:latin typeface="Wingdings"/>
              <a:cs typeface="Wingding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5247132" y="333756"/>
            <a:ext cx="903732"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559698" y="458754"/>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2900045">
              <a:lnSpc>
                <a:spcPts val="5255"/>
              </a:lnSpc>
            </a:pPr>
            <a:r>
              <a:rPr spc="-5" dirty="0"/>
              <a:t>Dispos</a:t>
            </a:r>
            <a:r>
              <a:rPr spc="15" dirty="0"/>
              <a:t>a</a:t>
            </a:r>
            <a:r>
              <a:rPr dirty="0"/>
              <a:t>l</a:t>
            </a:r>
          </a:p>
        </p:txBody>
      </p:sp>
      <p:sp>
        <p:nvSpPr>
          <p:cNvPr id="7" name="object 7"/>
          <p:cNvSpPr/>
          <p:nvPr/>
        </p:nvSpPr>
        <p:spPr>
          <a:xfrm>
            <a:off x="1403350" y="1401699"/>
            <a:ext cx="6481699" cy="2232025"/>
          </a:xfrm>
          <a:prstGeom prst="rect">
            <a:avLst/>
          </a:prstGeom>
          <a:blipFill>
            <a:blip r:embed="rId4" cstate="print"/>
            <a:stretch>
              <a:fillRect/>
            </a:stretch>
          </a:blipFill>
        </p:spPr>
        <p:txBody>
          <a:bodyPr wrap="square" lIns="0" tIns="0" rIns="0" bIns="0" rtlCol="0"/>
          <a:lstStyle/>
          <a:p>
            <a:endParaRPr/>
          </a:p>
        </p:txBody>
      </p:sp>
      <p:sp>
        <p:nvSpPr>
          <p:cNvPr id="10" name="object 10"/>
          <p:cNvSpPr/>
          <p:nvPr/>
        </p:nvSpPr>
        <p:spPr>
          <a:xfrm>
            <a:off x="7365492" y="3902964"/>
            <a:ext cx="338327" cy="457200"/>
          </a:xfrm>
          <a:prstGeom prst="rect">
            <a:avLst/>
          </a:prstGeom>
          <a:blipFill>
            <a:blip r:embed="rId5" cstate="print"/>
            <a:stretch>
              <a:fillRect/>
            </a:stretch>
          </a:blipFill>
        </p:spPr>
        <p:txBody>
          <a:bodyPr wrap="square" lIns="0" tIns="0" rIns="0" bIns="0" rtlCol="0"/>
          <a:lstStyle/>
          <a:p>
            <a:endParaRPr/>
          </a:p>
        </p:txBody>
      </p:sp>
      <p:sp>
        <p:nvSpPr>
          <p:cNvPr id="13" name="object 13"/>
          <p:cNvSpPr/>
          <p:nvPr/>
        </p:nvSpPr>
        <p:spPr>
          <a:xfrm>
            <a:off x="3651503" y="4195571"/>
            <a:ext cx="338327" cy="457200"/>
          </a:xfrm>
          <a:prstGeom prst="rect">
            <a:avLst/>
          </a:prstGeom>
          <a:blipFill>
            <a:blip r:embed="rId5" cstate="print"/>
            <a:stretch>
              <a:fillRect/>
            </a:stretch>
          </a:blipFill>
        </p:spPr>
        <p:txBody>
          <a:bodyPr wrap="square" lIns="0" tIns="0" rIns="0" bIns="0" rtlCol="0"/>
          <a:lstStyle/>
          <a:p>
            <a:endParaRPr/>
          </a:p>
        </p:txBody>
      </p:sp>
      <p:sp>
        <p:nvSpPr>
          <p:cNvPr id="16" name="object 16"/>
          <p:cNvSpPr/>
          <p:nvPr/>
        </p:nvSpPr>
        <p:spPr>
          <a:xfrm>
            <a:off x="1978151" y="4489703"/>
            <a:ext cx="300227" cy="403860"/>
          </a:xfrm>
          <a:prstGeom prst="rect">
            <a:avLst/>
          </a:prstGeom>
          <a:blipFill>
            <a:blip r:embed="rId6" cstate="print"/>
            <a:stretch>
              <a:fillRect/>
            </a:stretch>
          </a:blipFill>
        </p:spPr>
        <p:txBody>
          <a:bodyPr wrap="square" lIns="0" tIns="0" rIns="0" bIns="0" rtlCol="0"/>
          <a:lstStyle/>
          <a:p>
            <a:endParaRPr/>
          </a:p>
        </p:txBody>
      </p:sp>
      <p:sp>
        <p:nvSpPr>
          <p:cNvPr id="19" name="object 19"/>
          <p:cNvSpPr/>
          <p:nvPr/>
        </p:nvSpPr>
        <p:spPr>
          <a:xfrm>
            <a:off x="2116835" y="4745735"/>
            <a:ext cx="300227" cy="403860"/>
          </a:xfrm>
          <a:prstGeom prst="rect">
            <a:avLst/>
          </a:prstGeom>
          <a:blipFill>
            <a:blip r:embed="rId6" cstate="print"/>
            <a:stretch>
              <a:fillRect/>
            </a:stretch>
          </a:blipFill>
        </p:spPr>
        <p:txBody>
          <a:bodyPr wrap="square" lIns="0" tIns="0" rIns="0" bIns="0" rtlCol="0"/>
          <a:lstStyle/>
          <a:p>
            <a:endParaRPr/>
          </a:p>
        </p:txBody>
      </p:sp>
      <p:sp>
        <p:nvSpPr>
          <p:cNvPr id="22" name="object 22"/>
          <p:cNvSpPr/>
          <p:nvPr/>
        </p:nvSpPr>
        <p:spPr>
          <a:xfrm>
            <a:off x="2971800" y="5001767"/>
            <a:ext cx="300227" cy="403859"/>
          </a:xfrm>
          <a:prstGeom prst="rect">
            <a:avLst/>
          </a:prstGeom>
          <a:blipFill>
            <a:blip r:embed="rId6" cstate="print"/>
            <a:stretch>
              <a:fillRect/>
            </a:stretch>
          </a:blipFill>
        </p:spPr>
        <p:txBody>
          <a:bodyPr wrap="square" lIns="0" tIns="0" rIns="0" bIns="0" rtlCol="0"/>
          <a:lstStyle/>
          <a:p>
            <a:endParaRPr/>
          </a:p>
        </p:txBody>
      </p:sp>
      <p:sp>
        <p:nvSpPr>
          <p:cNvPr id="25" name="object 25"/>
          <p:cNvSpPr/>
          <p:nvPr/>
        </p:nvSpPr>
        <p:spPr>
          <a:xfrm>
            <a:off x="2670048" y="5257800"/>
            <a:ext cx="300227" cy="403859"/>
          </a:xfrm>
          <a:prstGeom prst="rect">
            <a:avLst/>
          </a:prstGeom>
          <a:blipFill>
            <a:blip r:embed="rId6" cstate="print"/>
            <a:stretch>
              <a:fillRect/>
            </a:stretch>
          </a:blipFill>
        </p:spPr>
        <p:txBody>
          <a:bodyPr wrap="square" lIns="0" tIns="0" rIns="0" bIns="0" rtlCol="0"/>
          <a:lstStyle/>
          <a:p>
            <a:endParaRPr/>
          </a:p>
        </p:txBody>
      </p:sp>
      <p:sp>
        <p:nvSpPr>
          <p:cNvPr id="31" name="object 31"/>
          <p:cNvSpPr/>
          <p:nvPr/>
        </p:nvSpPr>
        <p:spPr>
          <a:xfrm>
            <a:off x="2414016" y="5769864"/>
            <a:ext cx="300228" cy="403860"/>
          </a:xfrm>
          <a:prstGeom prst="rect">
            <a:avLst/>
          </a:prstGeom>
          <a:blipFill>
            <a:blip r:embed="rId6" cstate="print"/>
            <a:stretch>
              <a:fillRect/>
            </a:stretch>
          </a:blipFill>
        </p:spPr>
        <p:txBody>
          <a:bodyPr wrap="square" lIns="0" tIns="0" rIns="0" bIns="0" rtlCol="0"/>
          <a:lstStyle/>
          <a:p>
            <a:endParaRPr/>
          </a:p>
        </p:txBody>
      </p:sp>
      <p:sp>
        <p:nvSpPr>
          <p:cNvPr id="32" name="object 32"/>
          <p:cNvSpPr txBox="1"/>
          <p:nvPr/>
        </p:nvSpPr>
        <p:spPr>
          <a:xfrm>
            <a:off x="917194" y="4017581"/>
            <a:ext cx="6967855" cy="208089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8125"/>
              <a:buFont typeface="Wingdings"/>
              <a:buChar char=""/>
              <a:tabLst>
                <a:tab pos="356235" algn="l"/>
              </a:tabLst>
            </a:pPr>
            <a:r>
              <a:rPr sz="1600" spc="-5" dirty="0">
                <a:solidFill>
                  <a:srgbClr val="FFFFFF"/>
                </a:solidFill>
                <a:latin typeface="Tahoma"/>
                <a:cs typeface="Tahoma"/>
              </a:rPr>
              <a:t>It is not </a:t>
            </a:r>
            <a:r>
              <a:rPr sz="1600" spc="-10" dirty="0">
                <a:solidFill>
                  <a:srgbClr val="FFFFFF"/>
                </a:solidFill>
                <a:latin typeface="Tahoma"/>
                <a:cs typeface="Tahoma"/>
              </a:rPr>
              <a:t>foreseeable </a:t>
            </a:r>
            <a:r>
              <a:rPr sz="1600" spc="-5" dirty="0">
                <a:solidFill>
                  <a:srgbClr val="FFFFFF"/>
                </a:solidFill>
                <a:latin typeface="Tahoma"/>
                <a:cs typeface="Tahoma"/>
              </a:rPr>
              <a:t>that </a:t>
            </a:r>
            <a:r>
              <a:rPr sz="1600" spc="-10" dirty="0">
                <a:solidFill>
                  <a:srgbClr val="FFFFFF"/>
                </a:solidFill>
                <a:latin typeface="Tahoma"/>
                <a:cs typeface="Tahoma"/>
              </a:rPr>
              <a:t>the </a:t>
            </a:r>
            <a:r>
              <a:rPr sz="1600" spc="-5" dirty="0">
                <a:solidFill>
                  <a:srgbClr val="FFFFFF"/>
                </a:solidFill>
                <a:latin typeface="Tahoma"/>
                <a:cs typeface="Tahoma"/>
              </a:rPr>
              <a:t>need </a:t>
            </a:r>
            <a:r>
              <a:rPr sz="1600" spc="-10" dirty="0">
                <a:solidFill>
                  <a:srgbClr val="FFFFFF"/>
                </a:solidFill>
                <a:latin typeface="Tahoma"/>
                <a:cs typeface="Tahoma"/>
              </a:rPr>
              <a:t>for </a:t>
            </a:r>
            <a:r>
              <a:rPr sz="1600" spc="-5" dirty="0">
                <a:solidFill>
                  <a:srgbClr val="FFFFFF"/>
                </a:solidFill>
                <a:latin typeface="Tahoma"/>
                <a:cs typeface="Tahoma"/>
              </a:rPr>
              <a:t>disposal </a:t>
            </a:r>
            <a:r>
              <a:rPr sz="1600" spc="-10" dirty="0">
                <a:solidFill>
                  <a:srgbClr val="FFFFFF"/>
                </a:solidFill>
                <a:latin typeface="Tahoma"/>
                <a:cs typeface="Tahoma"/>
              </a:rPr>
              <a:t>can </a:t>
            </a:r>
            <a:r>
              <a:rPr sz="1600" dirty="0">
                <a:solidFill>
                  <a:srgbClr val="FFFFFF"/>
                </a:solidFill>
                <a:latin typeface="Tahoma"/>
                <a:cs typeface="Tahoma"/>
              </a:rPr>
              <a:t>be </a:t>
            </a:r>
            <a:r>
              <a:rPr sz="1600" spc="-10" dirty="0">
                <a:solidFill>
                  <a:srgbClr val="FFFFFF"/>
                </a:solidFill>
                <a:latin typeface="Tahoma"/>
                <a:cs typeface="Tahoma"/>
              </a:rPr>
              <a:t>completely</a:t>
            </a:r>
            <a:r>
              <a:rPr sz="1600" spc="195" dirty="0">
                <a:solidFill>
                  <a:srgbClr val="FFFFFF"/>
                </a:solidFill>
                <a:latin typeface="Tahoma"/>
                <a:cs typeface="Tahoma"/>
              </a:rPr>
              <a:t> </a:t>
            </a:r>
            <a:r>
              <a:rPr sz="1600" spc="-5" dirty="0">
                <a:solidFill>
                  <a:srgbClr val="FFFFFF"/>
                </a:solidFill>
                <a:latin typeface="Tahoma"/>
                <a:cs typeface="Tahoma"/>
              </a:rPr>
              <a:t>avoided</a:t>
            </a:r>
            <a:endParaRPr sz="1600" dirty="0">
              <a:latin typeface="Tahoma"/>
              <a:cs typeface="Tahoma"/>
            </a:endParaRPr>
          </a:p>
          <a:p>
            <a:pPr marL="355600" indent="-342900">
              <a:lnSpc>
                <a:spcPct val="100000"/>
              </a:lnSpc>
              <a:spcBef>
                <a:spcPts val="385"/>
              </a:spcBef>
              <a:buClr>
                <a:srgbClr val="FFCC66"/>
              </a:buClr>
              <a:buSzPct val="78125"/>
              <a:buFont typeface="Wingdings"/>
              <a:buChar char=""/>
              <a:tabLst>
                <a:tab pos="356235" algn="l"/>
              </a:tabLst>
            </a:pPr>
            <a:r>
              <a:rPr sz="1600" spc="-10" dirty="0">
                <a:solidFill>
                  <a:srgbClr val="FFFFFF"/>
                </a:solidFill>
                <a:latin typeface="Tahoma"/>
                <a:cs typeface="Tahoma"/>
              </a:rPr>
              <a:t>Methods which </a:t>
            </a:r>
            <a:r>
              <a:rPr sz="1600" spc="-5" dirty="0">
                <a:solidFill>
                  <a:srgbClr val="FFFFFF"/>
                </a:solidFill>
                <a:latin typeface="Tahoma"/>
                <a:cs typeface="Tahoma"/>
              </a:rPr>
              <a:t>have been</a:t>
            </a:r>
            <a:r>
              <a:rPr sz="1600" spc="20" dirty="0">
                <a:solidFill>
                  <a:srgbClr val="FFFFFF"/>
                </a:solidFill>
                <a:latin typeface="Tahoma"/>
                <a:cs typeface="Tahoma"/>
              </a:rPr>
              <a:t> </a:t>
            </a:r>
            <a:r>
              <a:rPr sz="1600" spc="-10" dirty="0">
                <a:solidFill>
                  <a:srgbClr val="FFFFFF"/>
                </a:solidFill>
                <a:latin typeface="Tahoma"/>
                <a:cs typeface="Tahoma"/>
              </a:rPr>
              <a:t>used:</a:t>
            </a:r>
            <a:endParaRPr sz="1600" dirty="0">
              <a:latin typeface="Tahoma"/>
              <a:cs typeface="Tahoma"/>
            </a:endParaRPr>
          </a:p>
          <a:p>
            <a:pPr marL="756285" lvl="1" indent="-286385">
              <a:lnSpc>
                <a:spcPct val="100000"/>
              </a:lnSpc>
              <a:spcBef>
                <a:spcPts val="330"/>
              </a:spcBef>
              <a:buFont typeface="Tahoma"/>
              <a:buChar char="–"/>
              <a:tabLst>
                <a:tab pos="756920" algn="l"/>
              </a:tabLst>
            </a:pPr>
            <a:r>
              <a:rPr sz="1400" dirty="0">
                <a:solidFill>
                  <a:srgbClr val="FFFFFF"/>
                </a:solidFill>
                <a:latin typeface="Tahoma"/>
                <a:cs typeface="Tahoma"/>
              </a:rPr>
              <a:t>Landfilling</a:t>
            </a:r>
            <a:endParaRPr sz="1400" dirty="0">
              <a:latin typeface="Tahoma"/>
              <a:cs typeface="Tahoma"/>
            </a:endParaRPr>
          </a:p>
          <a:p>
            <a:pPr marL="756285" lvl="1" indent="-286385">
              <a:lnSpc>
                <a:spcPct val="100000"/>
              </a:lnSpc>
              <a:spcBef>
                <a:spcPts val="335"/>
              </a:spcBef>
              <a:buFont typeface="Tahoma"/>
              <a:buChar char="–"/>
              <a:tabLst>
                <a:tab pos="756920" algn="l"/>
              </a:tabLst>
            </a:pPr>
            <a:r>
              <a:rPr sz="1400" dirty="0">
                <a:solidFill>
                  <a:srgbClr val="FFFFFF"/>
                </a:solidFill>
                <a:latin typeface="Tahoma"/>
                <a:cs typeface="Tahoma"/>
              </a:rPr>
              <a:t>Incineration</a:t>
            </a:r>
            <a:endParaRPr sz="1400" dirty="0">
              <a:latin typeface="Tahoma"/>
              <a:cs typeface="Tahoma"/>
            </a:endParaRPr>
          </a:p>
          <a:p>
            <a:pPr marL="756285" lvl="1" indent="-286385">
              <a:lnSpc>
                <a:spcPct val="100000"/>
              </a:lnSpc>
              <a:spcBef>
                <a:spcPts val="335"/>
              </a:spcBef>
              <a:buFont typeface="Tahoma"/>
              <a:buChar char="–"/>
              <a:tabLst>
                <a:tab pos="756920" algn="l"/>
              </a:tabLst>
            </a:pPr>
            <a:r>
              <a:rPr sz="1400" spc="-5" dirty="0">
                <a:solidFill>
                  <a:srgbClr val="FFFFFF"/>
                </a:solidFill>
                <a:latin typeface="Tahoma"/>
                <a:cs typeface="Tahoma"/>
              </a:rPr>
              <a:t>Specialised</a:t>
            </a:r>
            <a:r>
              <a:rPr sz="1400" spc="-65" dirty="0">
                <a:solidFill>
                  <a:srgbClr val="FFFFFF"/>
                </a:solidFill>
                <a:latin typeface="Tahoma"/>
                <a:cs typeface="Tahoma"/>
              </a:rPr>
              <a:t> </a:t>
            </a:r>
            <a:r>
              <a:rPr sz="1400" dirty="0">
                <a:solidFill>
                  <a:srgbClr val="FFFFFF"/>
                </a:solidFill>
                <a:latin typeface="Tahoma"/>
                <a:cs typeface="Tahoma"/>
              </a:rPr>
              <a:t>destruction</a:t>
            </a:r>
            <a:endParaRPr sz="1400" dirty="0">
              <a:latin typeface="Tahoma"/>
              <a:cs typeface="Tahoma"/>
            </a:endParaRPr>
          </a:p>
          <a:p>
            <a:pPr marL="756285" lvl="1" indent="-286385">
              <a:lnSpc>
                <a:spcPct val="100000"/>
              </a:lnSpc>
              <a:spcBef>
                <a:spcPts val="335"/>
              </a:spcBef>
              <a:buFont typeface="Tahoma"/>
              <a:buChar char="–"/>
              <a:tabLst>
                <a:tab pos="756920" algn="l"/>
              </a:tabLst>
            </a:pPr>
            <a:r>
              <a:rPr sz="1400" spc="-5" dirty="0">
                <a:solidFill>
                  <a:srgbClr val="FFFFFF"/>
                </a:solidFill>
                <a:latin typeface="Tahoma"/>
                <a:cs typeface="Tahoma"/>
              </a:rPr>
              <a:t>Permanent</a:t>
            </a:r>
            <a:r>
              <a:rPr sz="1400" spc="-80" dirty="0">
                <a:solidFill>
                  <a:srgbClr val="FFFFFF"/>
                </a:solidFill>
                <a:latin typeface="Tahoma"/>
                <a:cs typeface="Tahoma"/>
              </a:rPr>
              <a:t> </a:t>
            </a:r>
            <a:r>
              <a:rPr sz="1400" spc="-5" dirty="0">
                <a:solidFill>
                  <a:srgbClr val="FFFFFF"/>
                </a:solidFill>
                <a:latin typeface="Tahoma"/>
                <a:cs typeface="Tahoma"/>
              </a:rPr>
              <a:t>storage</a:t>
            </a:r>
            <a:endParaRPr sz="1400" dirty="0">
              <a:latin typeface="Tahoma"/>
              <a:cs typeface="Tahoma"/>
            </a:endParaRPr>
          </a:p>
          <a:p>
            <a:pPr marL="756285" lvl="1" indent="-286385">
              <a:lnSpc>
                <a:spcPct val="100000"/>
              </a:lnSpc>
              <a:spcBef>
                <a:spcPts val="335"/>
              </a:spcBef>
              <a:buFont typeface="Tahoma"/>
              <a:buChar char="–"/>
              <a:tabLst>
                <a:tab pos="756920" algn="l"/>
              </a:tabLst>
            </a:pPr>
            <a:r>
              <a:rPr sz="1400" dirty="0">
                <a:solidFill>
                  <a:srgbClr val="FFFFFF"/>
                </a:solidFill>
                <a:latin typeface="Tahoma"/>
                <a:cs typeface="Tahoma"/>
              </a:rPr>
              <a:t>Export</a:t>
            </a:r>
            <a:endParaRPr sz="1400" dirty="0">
              <a:latin typeface="Tahoma"/>
              <a:cs typeface="Tahoma"/>
            </a:endParaRPr>
          </a:p>
          <a:p>
            <a:pPr marL="756285" lvl="1" indent="-286385">
              <a:lnSpc>
                <a:spcPct val="100000"/>
              </a:lnSpc>
              <a:spcBef>
                <a:spcPts val="335"/>
              </a:spcBef>
              <a:buFont typeface="Tahoma"/>
              <a:buChar char="–"/>
              <a:tabLst>
                <a:tab pos="756920" algn="l"/>
              </a:tabLst>
            </a:pPr>
            <a:r>
              <a:rPr sz="1400" dirty="0">
                <a:solidFill>
                  <a:srgbClr val="FFFFFF"/>
                </a:solidFill>
                <a:latin typeface="Tahoma"/>
                <a:cs typeface="Tahoma"/>
              </a:rPr>
              <a:t>Dumping </a:t>
            </a:r>
            <a:r>
              <a:rPr sz="1400" spc="-5" dirty="0">
                <a:solidFill>
                  <a:srgbClr val="FFFFFF"/>
                </a:solidFill>
                <a:latin typeface="Tahoma"/>
                <a:cs typeface="Tahoma"/>
              </a:rPr>
              <a:t>at</a:t>
            </a:r>
            <a:r>
              <a:rPr sz="1400" spc="-114" dirty="0">
                <a:solidFill>
                  <a:srgbClr val="FFFFFF"/>
                </a:solidFill>
                <a:latin typeface="Tahoma"/>
                <a:cs typeface="Tahoma"/>
              </a:rPr>
              <a:t> </a:t>
            </a:r>
            <a:r>
              <a:rPr sz="1400" spc="-5" dirty="0">
                <a:solidFill>
                  <a:srgbClr val="FFFFFF"/>
                </a:solidFill>
                <a:latin typeface="Tahoma"/>
                <a:cs typeface="Tahoma"/>
              </a:rPr>
              <a:t>sea</a:t>
            </a:r>
            <a:endParaRPr sz="1400" dirty="0">
              <a:latin typeface="Tahoma"/>
              <a:cs typeface="Tahoma"/>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6141720" y="59435"/>
            <a:ext cx="903731"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2755455" y="193966"/>
            <a:ext cx="3768725" cy="67056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a:lnSpc>
                <a:spcPct val="100000"/>
              </a:lnSpc>
            </a:pPr>
            <a:r>
              <a:rPr dirty="0"/>
              <a:t>Waste</a:t>
            </a:r>
            <a:r>
              <a:rPr spc="-85" dirty="0"/>
              <a:t> </a:t>
            </a:r>
            <a:r>
              <a:rPr spc="-5" dirty="0"/>
              <a:t>Disposal</a:t>
            </a:r>
          </a:p>
        </p:txBody>
      </p:sp>
      <p:sp>
        <p:nvSpPr>
          <p:cNvPr id="9" name="object 9"/>
          <p:cNvSpPr/>
          <p:nvPr/>
        </p:nvSpPr>
        <p:spPr>
          <a:xfrm>
            <a:off x="1516380" y="1138427"/>
            <a:ext cx="384048" cy="516636"/>
          </a:xfrm>
          <a:prstGeom prst="rect">
            <a:avLst/>
          </a:prstGeom>
          <a:blipFill>
            <a:blip r:embed="rId4" cstate="print"/>
            <a:stretch>
              <a:fillRect/>
            </a:stretch>
          </a:blipFill>
        </p:spPr>
        <p:txBody>
          <a:bodyPr wrap="square" lIns="0" tIns="0" rIns="0" bIns="0" rtlCol="0"/>
          <a:lstStyle/>
          <a:p>
            <a:endParaRPr/>
          </a:p>
        </p:txBody>
      </p:sp>
      <p:sp>
        <p:nvSpPr>
          <p:cNvPr id="15" name="object 15"/>
          <p:cNvSpPr/>
          <p:nvPr/>
        </p:nvSpPr>
        <p:spPr>
          <a:xfrm>
            <a:off x="2916935" y="1693164"/>
            <a:ext cx="379475" cy="513588"/>
          </a:xfrm>
          <a:prstGeom prst="rect">
            <a:avLst/>
          </a:prstGeom>
          <a:blipFill>
            <a:blip r:embed="rId5" cstate="print"/>
            <a:stretch>
              <a:fillRect/>
            </a:stretch>
          </a:blipFill>
        </p:spPr>
        <p:txBody>
          <a:bodyPr wrap="square" lIns="0" tIns="0" rIns="0" bIns="0" rtlCol="0"/>
          <a:lstStyle/>
          <a:p>
            <a:endParaRPr/>
          </a:p>
        </p:txBody>
      </p:sp>
      <p:sp>
        <p:nvSpPr>
          <p:cNvPr id="16" name="object 16"/>
          <p:cNvSpPr/>
          <p:nvPr/>
        </p:nvSpPr>
        <p:spPr>
          <a:xfrm>
            <a:off x="719327" y="2022348"/>
            <a:ext cx="379475" cy="513588"/>
          </a:xfrm>
          <a:prstGeom prst="rect">
            <a:avLst/>
          </a:prstGeom>
          <a:blipFill>
            <a:blip r:embed="rId5" cstate="print"/>
            <a:stretch>
              <a:fillRect/>
            </a:stretch>
          </a:blipFill>
        </p:spPr>
        <p:txBody>
          <a:bodyPr wrap="square" lIns="0" tIns="0" rIns="0" bIns="0" rtlCol="0"/>
          <a:lstStyle/>
          <a:p>
            <a:endParaRPr/>
          </a:p>
        </p:txBody>
      </p:sp>
      <p:sp>
        <p:nvSpPr>
          <p:cNvPr id="19" name="object 19"/>
          <p:cNvSpPr/>
          <p:nvPr/>
        </p:nvSpPr>
        <p:spPr>
          <a:xfrm>
            <a:off x="2055876" y="2382011"/>
            <a:ext cx="382524" cy="516636"/>
          </a:xfrm>
          <a:prstGeom prst="rect">
            <a:avLst/>
          </a:prstGeom>
          <a:blipFill>
            <a:blip r:embed="rId4" cstate="print"/>
            <a:stretch>
              <a:fillRect/>
            </a:stretch>
          </a:blipFill>
        </p:spPr>
        <p:txBody>
          <a:bodyPr wrap="square" lIns="0" tIns="0" rIns="0" bIns="0" rtlCol="0"/>
          <a:lstStyle/>
          <a:p>
            <a:endParaRPr/>
          </a:p>
        </p:txBody>
      </p:sp>
      <p:sp>
        <p:nvSpPr>
          <p:cNvPr id="26" name="object 26"/>
          <p:cNvSpPr/>
          <p:nvPr/>
        </p:nvSpPr>
        <p:spPr>
          <a:xfrm>
            <a:off x="719327" y="3265932"/>
            <a:ext cx="379475" cy="513588"/>
          </a:xfrm>
          <a:prstGeom prst="rect">
            <a:avLst/>
          </a:prstGeom>
          <a:blipFill>
            <a:blip r:embed="rId5" cstate="print"/>
            <a:stretch>
              <a:fillRect/>
            </a:stretch>
          </a:blipFill>
        </p:spPr>
        <p:txBody>
          <a:bodyPr wrap="square" lIns="0" tIns="0" rIns="0" bIns="0" rtlCol="0"/>
          <a:lstStyle/>
          <a:p>
            <a:endParaRPr/>
          </a:p>
        </p:txBody>
      </p:sp>
      <p:sp>
        <p:nvSpPr>
          <p:cNvPr id="29" name="object 29"/>
          <p:cNvSpPr/>
          <p:nvPr/>
        </p:nvSpPr>
        <p:spPr>
          <a:xfrm>
            <a:off x="3273552" y="3625596"/>
            <a:ext cx="381000" cy="516636"/>
          </a:xfrm>
          <a:prstGeom prst="rect">
            <a:avLst/>
          </a:prstGeom>
          <a:blipFill>
            <a:blip r:embed="rId6" cstate="print"/>
            <a:stretch>
              <a:fillRect/>
            </a:stretch>
          </a:blipFill>
        </p:spPr>
        <p:txBody>
          <a:bodyPr wrap="square" lIns="0" tIns="0" rIns="0" bIns="0" rtlCol="0"/>
          <a:lstStyle/>
          <a:p>
            <a:endParaRPr/>
          </a:p>
        </p:txBody>
      </p:sp>
      <p:sp>
        <p:nvSpPr>
          <p:cNvPr id="34" name="object 34"/>
          <p:cNvSpPr/>
          <p:nvPr/>
        </p:nvSpPr>
        <p:spPr>
          <a:xfrm>
            <a:off x="1409700" y="3906011"/>
            <a:ext cx="379475" cy="513588"/>
          </a:xfrm>
          <a:prstGeom prst="rect">
            <a:avLst/>
          </a:prstGeom>
          <a:blipFill>
            <a:blip r:embed="rId5" cstate="print"/>
            <a:stretch>
              <a:fillRect/>
            </a:stretch>
          </a:blipFill>
        </p:spPr>
        <p:txBody>
          <a:bodyPr wrap="square" lIns="0" tIns="0" rIns="0" bIns="0" rtlCol="0"/>
          <a:lstStyle/>
          <a:p>
            <a:endParaRPr/>
          </a:p>
        </p:txBody>
      </p:sp>
      <p:sp>
        <p:nvSpPr>
          <p:cNvPr id="35" name="object 35"/>
          <p:cNvSpPr/>
          <p:nvPr/>
        </p:nvSpPr>
        <p:spPr>
          <a:xfrm>
            <a:off x="719327" y="4235196"/>
            <a:ext cx="379475" cy="513588"/>
          </a:xfrm>
          <a:prstGeom prst="rect">
            <a:avLst/>
          </a:prstGeom>
          <a:blipFill>
            <a:blip r:embed="rId5" cstate="print"/>
            <a:stretch>
              <a:fillRect/>
            </a:stretch>
          </a:blipFill>
        </p:spPr>
        <p:txBody>
          <a:bodyPr wrap="square" lIns="0" tIns="0" rIns="0" bIns="0" rtlCol="0"/>
          <a:lstStyle/>
          <a:p>
            <a:endParaRPr/>
          </a:p>
        </p:txBody>
      </p:sp>
      <p:sp>
        <p:nvSpPr>
          <p:cNvPr id="38" name="object 38"/>
          <p:cNvSpPr/>
          <p:nvPr/>
        </p:nvSpPr>
        <p:spPr>
          <a:xfrm>
            <a:off x="2849879" y="4594859"/>
            <a:ext cx="379475" cy="516636"/>
          </a:xfrm>
          <a:prstGeom prst="rect">
            <a:avLst/>
          </a:prstGeom>
          <a:blipFill>
            <a:blip r:embed="rId6" cstate="print"/>
            <a:stretch>
              <a:fillRect/>
            </a:stretch>
          </a:blipFill>
        </p:spPr>
        <p:txBody>
          <a:bodyPr wrap="square" lIns="0" tIns="0" rIns="0" bIns="0" rtlCol="0"/>
          <a:lstStyle/>
          <a:p>
            <a:endParaRPr/>
          </a:p>
        </p:txBody>
      </p:sp>
      <p:sp>
        <p:nvSpPr>
          <p:cNvPr id="43" name="object 43"/>
          <p:cNvSpPr/>
          <p:nvPr/>
        </p:nvSpPr>
        <p:spPr>
          <a:xfrm>
            <a:off x="4024884" y="4875276"/>
            <a:ext cx="379475" cy="513588"/>
          </a:xfrm>
          <a:prstGeom prst="rect">
            <a:avLst/>
          </a:prstGeom>
          <a:blipFill>
            <a:blip r:embed="rId5" cstate="print"/>
            <a:stretch>
              <a:fillRect/>
            </a:stretch>
          </a:blipFill>
        </p:spPr>
        <p:txBody>
          <a:bodyPr wrap="square" lIns="0" tIns="0" rIns="0" bIns="0" rtlCol="0"/>
          <a:lstStyle/>
          <a:p>
            <a:endParaRPr/>
          </a:p>
        </p:txBody>
      </p:sp>
      <p:sp>
        <p:nvSpPr>
          <p:cNvPr id="44" name="object 44"/>
          <p:cNvSpPr/>
          <p:nvPr/>
        </p:nvSpPr>
        <p:spPr>
          <a:xfrm>
            <a:off x="719327" y="5204459"/>
            <a:ext cx="379475" cy="513587"/>
          </a:xfrm>
          <a:prstGeom prst="rect">
            <a:avLst/>
          </a:prstGeom>
          <a:blipFill>
            <a:blip r:embed="rId5" cstate="print"/>
            <a:stretch>
              <a:fillRect/>
            </a:stretch>
          </a:blipFill>
        </p:spPr>
        <p:txBody>
          <a:bodyPr wrap="square" lIns="0" tIns="0" rIns="0" bIns="0" rtlCol="0"/>
          <a:lstStyle/>
          <a:p>
            <a:endParaRPr/>
          </a:p>
        </p:txBody>
      </p:sp>
      <p:sp>
        <p:nvSpPr>
          <p:cNvPr id="48" name="object 48"/>
          <p:cNvSpPr/>
          <p:nvPr/>
        </p:nvSpPr>
        <p:spPr>
          <a:xfrm>
            <a:off x="2205227" y="5533644"/>
            <a:ext cx="1222248" cy="513588"/>
          </a:xfrm>
          <a:prstGeom prst="rect">
            <a:avLst/>
          </a:prstGeom>
          <a:blipFill>
            <a:blip r:embed="rId7" cstate="print"/>
            <a:stretch>
              <a:fillRect/>
            </a:stretch>
          </a:blipFill>
        </p:spPr>
        <p:txBody>
          <a:bodyPr wrap="square" lIns="0" tIns="0" rIns="0" bIns="0" rtlCol="0"/>
          <a:lstStyle/>
          <a:p>
            <a:endParaRPr/>
          </a:p>
        </p:txBody>
      </p:sp>
      <p:sp>
        <p:nvSpPr>
          <p:cNvPr id="50" name="object 50"/>
          <p:cNvSpPr/>
          <p:nvPr/>
        </p:nvSpPr>
        <p:spPr>
          <a:xfrm>
            <a:off x="4183379" y="5533644"/>
            <a:ext cx="379475" cy="513588"/>
          </a:xfrm>
          <a:prstGeom prst="rect">
            <a:avLst/>
          </a:prstGeom>
          <a:blipFill>
            <a:blip r:embed="rId5" cstate="print"/>
            <a:stretch>
              <a:fillRect/>
            </a:stretch>
          </a:blipFill>
        </p:spPr>
        <p:txBody>
          <a:bodyPr wrap="square" lIns="0" tIns="0" rIns="0" bIns="0" rtlCol="0"/>
          <a:lstStyle/>
          <a:p>
            <a:endParaRPr/>
          </a:p>
        </p:txBody>
      </p:sp>
      <p:sp>
        <p:nvSpPr>
          <p:cNvPr id="53" name="object 53"/>
          <p:cNvSpPr/>
          <p:nvPr/>
        </p:nvSpPr>
        <p:spPr>
          <a:xfrm>
            <a:off x="2310383" y="5862828"/>
            <a:ext cx="1117092" cy="513588"/>
          </a:xfrm>
          <a:prstGeom prst="rect">
            <a:avLst/>
          </a:prstGeom>
          <a:blipFill>
            <a:blip r:embed="rId8" cstate="print"/>
            <a:stretch>
              <a:fillRect/>
            </a:stretch>
          </a:blipFill>
        </p:spPr>
        <p:txBody>
          <a:bodyPr wrap="square" lIns="0" tIns="0" rIns="0" bIns="0" rtlCol="0"/>
          <a:lstStyle/>
          <a:p>
            <a:endParaRPr/>
          </a:p>
        </p:txBody>
      </p:sp>
      <p:sp>
        <p:nvSpPr>
          <p:cNvPr id="55" name="object 55"/>
          <p:cNvSpPr/>
          <p:nvPr/>
        </p:nvSpPr>
        <p:spPr>
          <a:xfrm>
            <a:off x="4105655" y="5862828"/>
            <a:ext cx="379475" cy="513588"/>
          </a:xfrm>
          <a:prstGeom prst="rect">
            <a:avLst/>
          </a:prstGeom>
          <a:blipFill>
            <a:blip r:embed="rId5" cstate="print"/>
            <a:stretch>
              <a:fillRect/>
            </a:stretch>
          </a:blipFill>
        </p:spPr>
        <p:txBody>
          <a:bodyPr wrap="square" lIns="0" tIns="0" rIns="0" bIns="0" rtlCol="0"/>
          <a:lstStyle/>
          <a:p>
            <a:endParaRPr/>
          </a:p>
        </p:txBody>
      </p:sp>
      <p:sp>
        <p:nvSpPr>
          <p:cNvPr id="63" name="object 63"/>
          <p:cNvSpPr/>
          <p:nvPr/>
        </p:nvSpPr>
        <p:spPr>
          <a:xfrm>
            <a:off x="4511040" y="6196584"/>
            <a:ext cx="257556" cy="347472"/>
          </a:xfrm>
          <a:prstGeom prst="rect">
            <a:avLst/>
          </a:prstGeom>
          <a:blipFill>
            <a:blip r:embed="rId9" cstate="print"/>
            <a:stretch>
              <a:fillRect/>
            </a:stretch>
          </a:blipFill>
        </p:spPr>
        <p:txBody>
          <a:bodyPr wrap="square" lIns="0" tIns="0" rIns="0" bIns="0" rtlCol="0"/>
          <a:lstStyle/>
          <a:p>
            <a:endParaRPr/>
          </a:p>
        </p:txBody>
      </p:sp>
      <p:sp>
        <p:nvSpPr>
          <p:cNvPr id="64" name="object 64"/>
          <p:cNvSpPr/>
          <p:nvPr/>
        </p:nvSpPr>
        <p:spPr>
          <a:xfrm>
            <a:off x="719327" y="6411466"/>
            <a:ext cx="379475" cy="446531"/>
          </a:xfrm>
          <a:prstGeom prst="rect">
            <a:avLst/>
          </a:prstGeom>
          <a:blipFill>
            <a:blip r:embed="rId10" cstate="print"/>
            <a:stretch>
              <a:fillRect/>
            </a:stretch>
          </a:blipFill>
        </p:spPr>
        <p:txBody>
          <a:bodyPr wrap="square" lIns="0" tIns="0" rIns="0" bIns="0" rtlCol="0"/>
          <a:lstStyle/>
          <a:p>
            <a:endParaRPr/>
          </a:p>
        </p:txBody>
      </p:sp>
      <p:sp>
        <p:nvSpPr>
          <p:cNvPr id="65" name="object 65"/>
          <p:cNvSpPr txBox="1"/>
          <p:nvPr/>
        </p:nvSpPr>
        <p:spPr>
          <a:xfrm>
            <a:off x="557066" y="1162046"/>
            <a:ext cx="4264660" cy="404241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marR="139700" indent="-342900">
              <a:lnSpc>
                <a:spcPct val="100000"/>
              </a:lnSpc>
              <a:buClr>
                <a:srgbClr val="FFCC66"/>
              </a:buClr>
              <a:buSzPct val="80000"/>
              <a:buFont typeface="Wingdings"/>
              <a:buChar char=""/>
              <a:tabLst>
                <a:tab pos="355600" algn="l"/>
              </a:tabLst>
            </a:pPr>
            <a:r>
              <a:rPr sz="2000" dirty="0">
                <a:solidFill>
                  <a:srgbClr val="FFFFFF"/>
                </a:solidFill>
                <a:latin typeface="Tahoma"/>
                <a:cs typeface="Tahoma"/>
              </a:rPr>
              <a:t>Landfill </a:t>
            </a:r>
            <a:r>
              <a:rPr sz="1800" dirty="0">
                <a:solidFill>
                  <a:srgbClr val="FFFFFF"/>
                </a:solidFill>
                <a:latin typeface="Tahoma"/>
                <a:cs typeface="Tahoma"/>
              </a:rPr>
              <a:t>– inert </a:t>
            </a:r>
            <a:r>
              <a:rPr sz="1800" spc="-5" dirty="0">
                <a:solidFill>
                  <a:srgbClr val="FFFFFF"/>
                </a:solidFill>
                <a:latin typeface="Tahoma"/>
                <a:cs typeface="Tahoma"/>
              </a:rPr>
              <a:t>waste;</a:t>
            </a:r>
            <a:r>
              <a:rPr sz="1800" spc="-105" dirty="0">
                <a:solidFill>
                  <a:srgbClr val="FFFFFF"/>
                </a:solidFill>
                <a:latin typeface="Tahoma"/>
                <a:cs typeface="Tahoma"/>
              </a:rPr>
              <a:t> </a:t>
            </a:r>
            <a:r>
              <a:rPr sz="1800" spc="-5" dirty="0">
                <a:solidFill>
                  <a:srgbClr val="FFFFFF"/>
                </a:solidFill>
                <a:latin typeface="Tahoma"/>
                <a:cs typeface="Tahoma"/>
              </a:rPr>
              <a:t>biodegradable  waste; aqueous liquids; sludge </a:t>
            </a:r>
            <a:r>
              <a:rPr sz="1800" dirty="0">
                <a:solidFill>
                  <a:srgbClr val="FFFFFF"/>
                </a:solidFill>
                <a:latin typeface="Tahoma"/>
                <a:cs typeface="Tahoma"/>
              </a:rPr>
              <a:t>and  </a:t>
            </a:r>
            <a:r>
              <a:rPr sz="1800" spc="-5" dirty="0">
                <a:solidFill>
                  <a:srgbClr val="FFFFFF"/>
                </a:solidFill>
                <a:latin typeface="Tahoma"/>
                <a:cs typeface="Tahoma"/>
              </a:rPr>
              <a:t>certain special</a:t>
            </a:r>
            <a:r>
              <a:rPr sz="1800" spc="-60" dirty="0">
                <a:solidFill>
                  <a:srgbClr val="FFFFFF"/>
                </a:solidFill>
                <a:latin typeface="Tahoma"/>
                <a:cs typeface="Tahoma"/>
              </a:rPr>
              <a:t> </a:t>
            </a:r>
            <a:r>
              <a:rPr sz="1800" spc="-5" dirty="0">
                <a:solidFill>
                  <a:srgbClr val="FFFFFF"/>
                </a:solidFill>
                <a:latin typeface="Tahoma"/>
                <a:cs typeface="Tahoma"/>
              </a:rPr>
              <a:t>wastes</a:t>
            </a:r>
            <a:endParaRPr sz="1800" dirty="0">
              <a:latin typeface="Tahoma"/>
              <a:cs typeface="Tahoma"/>
            </a:endParaRPr>
          </a:p>
          <a:p>
            <a:pPr>
              <a:lnSpc>
                <a:spcPct val="100000"/>
              </a:lnSpc>
              <a:spcBef>
                <a:spcPts val="28"/>
              </a:spcBef>
              <a:buClr>
                <a:srgbClr val="FFCC66"/>
              </a:buClr>
              <a:buFont typeface="Wingdings"/>
              <a:buChar char=""/>
            </a:pPr>
            <a:endParaRPr sz="2650" dirty="0">
              <a:latin typeface="Times New Roman"/>
              <a:cs typeface="Times New Roman"/>
            </a:endParaRPr>
          </a:p>
          <a:p>
            <a:pPr marL="355600" marR="5080" indent="-342900">
              <a:lnSpc>
                <a:spcPct val="100000"/>
              </a:lnSpc>
              <a:buClr>
                <a:srgbClr val="FFCC66"/>
              </a:buClr>
              <a:buSzPct val="80000"/>
              <a:buFont typeface="Wingdings"/>
              <a:buChar char=""/>
              <a:tabLst>
                <a:tab pos="355600" algn="l"/>
              </a:tabLst>
            </a:pPr>
            <a:r>
              <a:rPr sz="2000" dirty="0">
                <a:solidFill>
                  <a:srgbClr val="FFFFFF"/>
                </a:solidFill>
                <a:latin typeface="Tahoma"/>
                <a:cs typeface="Tahoma"/>
              </a:rPr>
              <a:t>Incineration </a:t>
            </a:r>
            <a:r>
              <a:rPr sz="1800" dirty="0">
                <a:solidFill>
                  <a:srgbClr val="FFFFFF"/>
                </a:solidFill>
                <a:latin typeface="Tahoma"/>
                <a:cs typeface="Tahoma"/>
              </a:rPr>
              <a:t>– </a:t>
            </a:r>
            <a:r>
              <a:rPr sz="1800" spc="-5" dirty="0">
                <a:solidFill>
                  <a:srgbClr val="FFFFFF"/>
                </a:solidFill>
                <a:latin typeface="Tahoma"/>
                <a:cs typeface="Tahoma"/>
              </a:rPr>
              <a:t>hazardous wastes;  clinical waste; plastics; pharmaceutical  </a:t>
            </a:r>
            <a:r>
              <a:rPr sz="1800" dirty="0">
                <a:solidFill>
                  <a:srgbClr val="FFFFFF"/>
                </a:solidFill>
                <a:latin typeface="Tahoma"/>
                <a:cs typeface="Tahoma"/>
              </a:rPr>
              <a:t>drugs</a:t>
            </a:r>
            <a:endParaRPr sz="1800" dirty="0">
              <a:latin typeface="Tahoma"/>
              <a:cs typeface="Tahoma"/>
            </a:endParaRPr>
          </a:p>
          <a:p>
            <a:pPr>
              <a:lnSpc>
                <a:spcPct val="100000"/>
              </a:lnSpc>
              <a:spcBef>
                <a:spcPts val="28"/>
              </a:spcBef>
              <a:buClr>
                <a:srgbClr val="FFCC66"/>
              </a:buClr>
              <a:buFont typeface="Wingdings"/>
              <a:buChar char=""/>
            </a:pPr>
            <a:endParaRPr sz="2650" dirty="0">
              <a:latin typeface="Times New Roman"/>
              <a:cs typeface="Times New Roman"/>
            </a:endParaRPr>
          </a:p>
          <a:p>
            <a:pPr marL="355600" marR="47625" indent="-342900">
              <a:lnSpc>
                <a:spcPct val="100000"/>
              </a:lnSpc>
              <a:buClr>
                <a:srgbClr val="FFCC66"/>
              </a:buClr>
              <a:buSzPct val="80000"/>
              <a:buFont typeface="Wingdings"/>
              <a:buChar char=""/>
              <a:tabLst>
                <a:tab pos="355600" algn="l"/>
              </a:tabLst>
            </a:pPr>
            <a:r>
              <a:rPr sz="2000" spc="-5" dirty="0">
                <a:solidFill>
                  <a:srgbClr val="FFFFFF"/>
                </a:solidFill>
                <a:latin typeface="Tahoma"/>
                <a:cs typeface="Tahoma"/>
              </a:rPr>
              <a:t>Specialised destruction </a:t>
            </a:r>
            <a:r>
              <a:rPr sz="1800" dirty="0">
                <a:solidFill>
                  <a:srgbClr val="FFFFFF"/>
                </a:solidFill>
                <a:latin typeface="Tahoma"/>
                <a:cs typeface="Tahoma"/>
              </a:rPr>
              <a:t>– </a:t>
            </a:r>
            <a:r>
              <a:rPr sz="1800" spc="-5" dirty="0">
                <a:solidFill>
                  <a:srgbClr val="FFFFFF"/>
                </a:solidFill>
                <a:latin typeface="Tahoma"/>
                <a:cs typeface="Tahoma"/>
              </a:rPr>
              <a:t>hazardous  wastes</a:t>
            </a:r>
            <a:endParaRPr sz="1800" dirty="0">
              <a:latin typeface="Tahoma"/>
              <a:cs typeface="Tahoma"/>
            </a:endParaRPr>
          </a:p>
          <a:p>
            <a:pPr>
              <a:lnSpc>
                <a:spcPct val="100000"/>
              </a:lnSpc>
              <a:spcBef>
                <a:spcPts val="31"/>
              </a:spcBef>
              <a:buClr>
                <a:srgbClr val="FFCC66"/>
              </a:buClr>
              <a:buFont typeface="Wingdings"/>
              <a:buChar char=""/>
            </a:pPr>
            <a:endParaRPr sz="2650" dirty="0">
              <a:latin typeface="Times New Roman"/>
              <a:cs typeface="Times New Roman"/>
            </a:endParaRPr>
          </a:p>
          <a:p>
            <a:pPr marL="355600" marR="595630" indent="-342900">
              <a:lnSpc>
                <a:spcPct val="100000"/>
              </a:lnSpc>
              <a:buClr>
                <a:srgbClr val="FFCC66"/>
              </a:buClr>
              <a:buSzPct val="80000"/>
              <a:buFont typeface="Wingdings"/>
              <a:buChar char=""/>
              <a:tabLst>
                <a:tab pos="355600" algn="l"/>
              </a:tabLst>
            </a:pPr>
            <a:r>
              <a:rPr sz="2000" spc="-5" dirty="0">
                <a:solidFill>
                  <a:srgbClr val="FFFFFF"/>
                </a:solidFill>
                <a:latin typeface="Tahoma"/>
                <a:cs typeface="Tahoma"/>
              </a:rPr>
              <a:t>Permanent storage </a:t>
            </a:r>
            <a:r>
              <a:rPr sz="1800" dirty="0">
                <a:solidFill>
                  <a:srgbClr val="FFFFFF"/>
                </a:solidFill>
                <a:latin typeface="Tahoma"/>
                <a:cs typeface="Tahoma"/>
              </a:rPr>
              <a:t>– mineral  </a:t>
            </a:r>
            <a:r>
              <a:rPr sz="1800" spc="-5" dirty="0">
                <a:solidFill>
                  <a:srgbClr val="FFFFFF"/>
                </a:solidFill>
                <a:latin typeface="Tahoma"/>
                <a:cs typeface="Tahoma"/>
              </a:rPr>
              <a:t>extraction wastes; nuclear</a:t>
            </a:r>
            <a:r>
              <a:rPr sz="1800" spc="-65" dirty="0">
                <a:solidFill>
                  <a:srgbClr val="FFFFFF"/>
                </a:solidFill>
                <a:latin typeface="Tahoma"/>
                <a:cs typeface="Tahoma"/>
              </a:rPr>
              <a:t> </a:t>
            </a:r>
            <a:r>
              <a:rPr sz="1800" spc="-5" dirty="0">
                <a:solidFill>
                  <a:srgbClr val="FFFFFF"/>
                </a:solidFill>
                <a:latin typeface="Tahoma"/>
                <a:cs typeface="Tahoma"/>
              </a:rPr>
              <a:t>waste</a:t>
            </a:r>
            <a:endParaRPr sz="1800" dirty="0">
              <a:latin typeface="Tahoma"/>
              <a:cs typeface="Tahoma"/>
            </a:endParaRPr>
          </a:p>
        </p:txBody>
      </p:sp>
      <p:sp>
        <p:nvSpPr>
          <p:cNvPr id="66" name="object 66"/>
          <p:cNvSpPr txBox="1"/>
          <p:nvPr/>
        </p:nvSpPr>
        <p:spPr>
          <a:xfrm>
            <a:off x="547559" y="5540204"/>
            <a:ext cx="1958975" cy="60960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7777"/>
              <a:buFont typeface="Wingdings"/>
              <a:buChar char=""/>
              <a:tabLst>
                <a:tab pos="355600" algn="l"/>
              </a:tabLst>
            </a:pPr>
            <a:r>
              <a:rPr sz="1800" spc="-5" dirty="0">
                <a:solidFill>
                  <a:srgbClr val="FFFFFF"/>
                </a:solidFill>
                <a:latin typeface="Tahoma"/>
                <a:cs typeface="Tahoma"/>
              </a:rPr>
              <a:t>Export</a:t>
            </a:r>
            <a:endParaRPr sz="1800" dirty="0">
              <a:latin typeface="Tahoma"/>
              <a:cs typeface="Tahoma"/>
            </a:endParaRPr>
          </a:p>
          <a:p>
            <a:pPr marL="355600" indent="-342900">
              <a:lnSpc>
                <a:spcPct val="100000"/>
              </a:lnSpc>
              <a:spcBef>
                <a:spcPts val="430"/>
              </a:spcBef>
              <a:buClr>
                <a:srgbClr val="FFCC66"/>
              </a:buClr>
              <a:buSzPct val="80555"/>
              <a:buFont typeface="Wingdings"/>
              <a:buChar char=""/>
              <a:tabLst>
                <a:tab pos="355600" algn="l"/>
              </a:tabLst>
            </a:pPr>
            <a:r>
              <a:rPr sz="1800" dirty="0">
                <a:solidFill>
                  <a:srgbClr val="FFFFFF"/>
                </a:solidFill>
                <a:latin typeface="Tahoma"/>
                <a:cs typeface="Tahoma"/>
              </a:rPr>
              <a:t>Dumping at</a:t>
            </a:r>
            <a:r>
              <a:rPr sz="1800" spc="-95" dirty="0">
                <a:solidFill>
                  <a:srgbClr val="FFFFFF"/>
                </a:solidFill>
                <a:latin typeface="Tahoma"/>
                <a:cs typeface="Tahoma"/>
              </a:rPr>
              <a:t> </a:t>
            </a:r>
            <a:r>
              <a:rPr sz="1800" spc="-5" dirty="0">
                <a:solidFill>
                  <a:srgbClr val="FFFFFF"/>
                </a:solidFill>
                <a:latin typeface="Tahoma"/>
                <a:cs typeface="Tahoma"/>
              </a:rPr>
              <a:t>sea</a:t>
            </a:r>
            <a:endParaRPr sz="1800" dirty="0">
              <a:latin typeface="Tahoma"/>
              <a:cs typeface="Tahoma"/>
            </a:endParaRPr>
          </a:p>
        </p:txBody>
      </p:sp>
      <p:sp>
        <p:nvSpPr>
          <p:cNvPr id="67" name="object 67"/>
          <p:cNvSpPr txBox="1"/>
          <p:nvPr/>
        </p:nvSpPr>
        <p:spPr>
          <a:xfrm>
            <a:off x="2598278" y="5512879"/>
            <a:ext cx="1211722" cy="605294"/>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a:lnSpc>
                <a:spcPct val="100000"/>
              </a:lnSpc>
            </a:pPr>
            <a:r>
              <a:rPr sz="1800" spc="-5" dirty="0">
                <a:solidFill>
                  <a:srgbClr val="FFFFFF"/>
                </a:solidFill>
                <a:latin typeface="Tahoma"/>
                <a:cs typeface="Tahoma"/>
              </a:rPr>
              <a:t>}</a:t>
            </a:r>
            <a:r>
              <a:rPr lang="en-GB" sz="1800" spc="-5" dirty="0">
                <a:solidFill>
                  <a:srgbClr val="FFFFFF"/>
                </a:solidFill>
                <a:latin typeface="Tahoma"/>
                <a:cs typeface="Tahoma"/>
              </a:rPr>
              <a:t> </a:t>
            </a:r>
            <a:r>
              <a:rPr sz="1800" spc="-5" dirty="0">
                <a:solidFill>
                  <a:srgbClr val="FFFFFF"/>
                </a:solidFill>
                <a:latin typeface="Tahoma"/>
                <a:cs typeface="Tahoma"/>
              </a:rPr>
              <a:t>no</a:t>
            </a:r>
            <a:r>
              <a:rPr sz="1800" spc="-85" dirty="0">
                <a:solidFill>
                  <a:srgbClr val="FFFFFF"/>
                </a:solidFill>
                <a:latin typeface="Tahoma"/>
                <a:cs typeface="Tahoma"/>
              </a:rPr>
              <a:t> </a:t>
            </a:r>
            <a:r>
              <a:rPr sz="1800" spc="-5" dirty="0">
                <a:solidFill>
                  <a:srgbClr val="FFFFFF"/>
                </a:solidFill>
                <a:latin typeface="Tahoma"/>
                <a:cs typeface="Tahoma"/>
              </a:rPr>
              <a:t>longer</a:t>
            </a:r>
            <a:endParaRPr sz="1800" dirty="0">
              <a:latin typeface="Tahoma"/>
              <a:cs typeface="Tahoma"/>
            </a:endParaRPr>
          </a:p>
          <a:p>
            <a:pPr marL="12700">
              <a:lnSpc>
                <a:spcPct val="100000"/>
              </a:lnSpc>
              <a:spcBef>
                <a:spcPts val="430"/>
              </a:spcBef>
            </a:pPr>
            <a:r>
              <a:rPr sz="1800" dirty="0">
                <a:solidFill>
                  <a:srgbClr val="FFFFFF"/>
                </a:solidFill>
                <a:latin typeface="Tahoma"/>
                <a:cs typeface="Tahoma"/>
              </a:rPr>
              <a:t>}</a:t>
            </a:r>
            <a:r>
              <a:rPr sz="1800" spc="-70" dirty="0">
                <a:solidFill>
                  <a:srgbClr val="FFFFFF"/>
                </a:solidFill>
                <a:latin typeface="Tahoma"/>
                <a:cs typeface="Tahoma"/>
              </a:rPr>
              <a:t> </a:t>
            </a:r>
            <a:r>
              <a:rPr sz="1800" spc="-5" dirty="0">
                <a:solidFill>
                  <a:srgbClr val="FFFFFF"/>
                </a:solidFill>
                <a:latin typeface="Tahoma"/>
                <a:cs typeface="Tahoma"/>
              </a:rPr>
              <a:t>possible</a:t>
            </a:r>
            <a:endParaRPr sz="1800" dirty="0">
              <a:latin typeface="Tahoma"/>
              <a:cs typeface="Tahoma"/>
            </a:endParaRPr>
          </a:p>
        </p:txBody>
      </p:sp>
      <p:sp>
        <p:nvSpPr>
          <p:cNvPr id="68" name="object 68"/>
          <p:cNvSpPr txBox="1"/>
          <p:nvPr/>
        </p:nvSpPr>
        <p:spPr>
          <a:xfrm>
            <a:off x="480059" y="6209030"/>
            <a:ext cx="4113529" cy="19177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12700">
              <a:lnSpc>
                <a:spcPct val="100000"/>
              </a:lnSpc>
            </a:pPr>
            <a:r>
              <a:rPr sz="1200" spc="-5" dirty="0">
                <a:solidFill>
                  <a:srgbClr val="FFFFFF"/>
                </a:solidFill>
                <a:latin typeface="Tahoma"/>
                <a:cs typeface="Tahoma"/>
              </a:rPr>
              <a:t>(Transfrontier </a:t>
            </a:r>
            <a:r>
              <a:rPr sz="1200" dirty="0">
                <a:solidFill>
                  <a:srgbClr val="FFFFFF"/>
                </a:solidFill>
                <a:latin typeface="Tahoma"/>
                <a:cs typeface="Tahoma"/>
              </a:rPr>
              <a:t>shipment of </a:t>
            </a:r>
            <a:r>
              <a:rPr sz="1200" spc="-5" dirty="0">
                <a:solidFill>
                  <a:srgbClr val="FFFFFF"/>
                </a:solidFill>
                <a:latin typeface="Tahoma"/>
                <a:cs typeface="Tahoma"/>
              </a:rPr>
              <a:t>waste regs </a:t>
            </a:r>
            <a:r>
              <a:rPr sz="1200" dirty="0">
                <a:solidFill>
                  <a:srgbClr val="FFFFFF"/>
                </a:solidFill>
                <a:latin typeface="Tahoma"/>
                <a:cs typeface="Tahoma"/>
              </a:rPr>
              <a:t>1994; </a:t>
            </a:r>
            <a:r>
              <a:rPr sz="1200" spc="-5" dirty="0">
                <a:solidFill>
                  <a:srgbClr val="FFFFFF"/>
                </a:solidFill>
                <a:latin typeface="Tahoma"/>
                <a:cs typeface="Tahoma"/>
              </a:rPr>
              <a:t>UWWTD,</a:t>
            </a:r>
            <a:r>
              <a:rPr sz="1200" spc="5" dirty="0">
                <a:solidFill>
                  <a:srgbClr val="FFFFFF"/>
                </a:solidFill>
                <a:latin typeface="Tahoma"/>
                <a:cs typeface="Tahoma"/>
              </a:rPr>
              <a:t> </a:t>
            </a:r>
            <a:r>
              <a:rPr sz="1200" dirty="0">
                <a:solidFill>
                  <a:srgbClr val="FFFFFF"/>
                </a:solidFill>
                <a:latin typeface="Tahoma"/>
                <a:cs typeface="Tahoma"/>
              </a:rPr>
              <a:t>1991)</a:t>
            </a:r>
            <a:endParaRPr sz="1200" dirty="0">
              <a:latin typeface="Tahoma"/>
              <a:cs typeface="Tahoma"/>
            </a:endParaRPr>
          </a:p>
        </p:txBody>
      </p:sp>
      <p:sp>
        <p:nvSpPr>
          <p:cNvPr id="69" name="object 69"/>
          <p:cNvSpPr/>
          <p:nvPr/>
        </p:nvSpPr>
        <p:spPr>
          <a:xfrm>
            <a:off x="5286375" y="928535"/>
            <a:ext cx="3632138" cy="5715071"/>
          </a:xfrm>
          <a:prstGeom prst="rect">
            <a:avLst/>
          </a:prstGeom>
          <a:blipFill>
            <a:blip r:embed="rId11" cstate="print"/>
            <a:stretch>
              <a:fillRect/>
            </a:stretch>
          </a:blipFill>
        </p:spPr>
        <p:txBody>
          <a:bodyPr wrap="square" lIns="0" tIns="0" rIns="0" bIns="0" rtlCol="0"/>
          <a:lstStyle/>
          <a:p>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925575"/>
            <a:ext cx="7123176" cy="1055624"/>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0"/>
            <a:ext cx="7242175" cy="1903476"/>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0" y="0"/>
            <a:ext cx="9144000" cy="6857998"/>
          </a:xfrm>
          <a:prstGeom prst="rect">
            <a:avLst/>
          </a:prstGeom>
          <a:blipFill>
            <a:blip r:embed="rId4" cstate="print"/>
            <a:stretch>
              <a:fillRect/>
            </a:stretch>
          </a:blipFill>
        </p:spPr>
        <p:txBody>
          <a:bodyPr wrap="square" lIns="0" tIns="0" rIns="0" bIns="0" rtlCol="0"/>
          <a:lstStyle/>
          <a:p>
            <a:endParaRPr/>
          </a:p>
        </p:txBody>
      </p:sp>
      <p:sp>
        <p:nvSpPr>
          <p:cNvPr id="5" name="object 5"/>
          <p:cNvSpPr/>
          <p:nvPr/>
        </p:nvSpPr>
        <p:spPr>
          <a:xfrm>
            <a:off x="468312" y="247713"/>
            <a:ext cx="5481955" cy="1154430"/>
          </a:xfrm>
          <a:custGeom>
            <a:avLst/>
            <a:gdLst/>
            <a:ahLst/>
            <a:cxnLst/>
            <a:rect l="l" t="t" r="r" b="b"/>
            <a:pathLst>
              <a:path w="5481955" h="1154430">
                <a:moveTo>
                  <a:pt x="0" y="1154112"/>
                </a:moveTo>
                <a:lnTo>
                  <a:pt x="5481574" y="1154112"/>
                </a:lnTo>
                <a:lnTo>
                  <a:pt x="5481574" y="0"/>
                </a:lnTo>
                <a:lnTo>
                  <a:pt x="0" y="0"/>
                </a:lnTo>
                <a:lnTo>
                  <a:pt x="0" y="1154112"/>
                </a:lnTo>
                <a:close/>
              </a:path>
            </a:pathLst>
          </a:custGeom>
          <a:solidFill>
            <a:srgbClr val="FF3300"/>
          </a:solidFill>
        </p:spPr>
        <p:txBody>
          <a:bodyPr wrap="square" lIns="0" tIns="0" rIns="0" bIns="0" rtlCol="0"/>
          <a:lstStyle/>
          <a:p>
            <a:endParaRPr/>
          </a:p>
        </p:txBody>
      </p:sp>
      <p:sp>
        <p:nvSpPr>
          <p:cNvPr id="6" name="object 6"/>
          <p:cNvSpPr/>
          <p:nvPr/>
        </p:nvSpPr>
        <p:spPr>
          <a:xfrm>
            <a:off x="1110996" y="54864"/>
            <a:ext cx="4387596" cy="1121664"/>
          </a:xfrm>
          <a:prstGeom prst="rect">
            <a:avLst/>
          </a:prstGeom>
          <a:blipFill>
            <a:blip r:embed="rId5" cstate="print"/>
            <a:stretch>
              <a:fillRect/>
            </a:stretch>
          </a:blipFill>
        </p:spPr>
        <p:txBody>
          <a:bodyPr wrap="square" lIns="0" tIns="0" rIns="0" bIns="0" rtlCol="0"/>
          <a:lstStyle/>
          <a:p>
            <a:endParaRPr/>
          </a:p>
        </p:txBody>
      </p:sp>
      <p:sp>
        <p:nvSpPr>
          <p:cNvPr id="7" name="object 7"/>
          <p:cNvSpPr/>
          <p:nvPr/>
        </p:nvSpPr>
        <p:spPr>
          <a:xfrm>
            <a:off x="2083307" y="664463"/>
            <a:ext cx="2285999" cy="1121664"/>
          </a:xfrm>
          <a:prstGeom prst="rect">
            <a:avLst/>
          </a:prstGeom>
          <a:blipFill>
            <a:blip r:embed="rId6" cstate="print"/>
            <a:stretch>
              <a:fillRect/>
            </a:stretch>
          </a:blipFill>
        </p:spPr>
        <p:txBody>
          <a:bodyPr wrap="square" lIns="0" tIns="0" rIns="0" bIns="0" rtlCol="0"/>
          <a:lstStyle/>
          <a:p>
            <a:endParaRPr/>
          </a:p>
        </p:txBody>
      </p:sp>
      <p:sp>
        <p:nvSpPr>
          <p:cNvPr id="8" name="object 8"/>
          <p:cNvSpPr/>
          <p:nvPr/>
        </p:nvSpPr>
        <p:spPr>
          <a:xfrm>
            <a:off x="3704844" y="664463"/>
            <a:ext cx="822960" cy="1121664"/>
          </a:xfrm>
          <a:prstGeom prst="rect">
            <a:avLst/>
          </a:prstGeom>
          <a:blipFill>
            <a:blip r:embed="rId7" cstate="print"/>
            <a:stretch>
              <a:fillRect/>
            </a:stretch>
          </a:blipFill>
        </p:spPr>
        <p:txBody>
          <a:bodyPr wrap="square" lIns="0" tIns="0" rIns="0" bIns="0" rtlCol="0"/>
          <a:lstStyle/>
          <a:p>
            <a:endParaRPr/>
          </a:p>
        </p:txBody>
      </p:sp>
      <p:sp>
        <p:nvSpPr>
          <p:cNvPr id="9" name="object 9"/>
          <p:cNvSpPr txBox="1">
            <a:spLocks noGrp="1"/>
          </p:cNvSpPr>
          <p:nvPr>
            <p:ph type="title"/>
          </p:nvPr>
        </p:nvSpPr>
        <p:spPr>
          <a:xfrm>
            <a:off x="1413510" y="213105"/>
            <a:ext cx="3591560" cy="1217930"/>
          </a:xfrm>
          <a:prstGeom prst="rect">
            <a:avLst/>
          </a:prstGeom>
        </p:spPr>
        <p:txBody>
          <a:bodyPr vert="horz" wrap="square" lIns="0" tIns="0" rIns="0" bIns="0" rtlCol="0">
            <a:spAutoFit/>
          </a:bodyPr>
          <a:lstStyle/>
          <a:p>
            <a:pPr algn="ctr">
              <a:lnSpc>
                <a:spcPct val="100000"/>
              </a:lnSpc>
            </a:pPr>
            <a:r>
              <a:rPr sz="4000" spc="-5" dirty="0">
                <a:solidFill>
                  <a:srgbClr val="FFFFFF"/>
                </a:solidFill>
              </a:rPr>
              <a:t>Some </a:t>
            </a:r>
            <a:r>
              <a:rPr sz="4000" dirty="0">
                <a:solidFill>
                  <a:srgbClr val="FFFFFF"/>
                </a:solidFill>
              </a:rPr>
              <a:t>Facts</a:t>
            </a:r>
            <a:r>
              <a:rPr sz="4000" spc="-70" dirty="0">
                <a:solidFill>
                  <a:srgbClr val="FFFFFF"/>
                </a:solidFill>
              </a:rPr>
              <a:t> </a:t>
            </a:r>
            <a:r>
              <a:rPr sz="4000" spc="-5" dirty="0">
                <a:solidFill>
                  <a:srgbClr val="FFFFFF"/>
                </a:solidFill>
              </a:rPr>
              <a:t>and</a:t>
            </a:r>
            <a:endParaRPr sz="4000"/>
          </a:p>
          <a:p>
            <a:pPr algn="ctr">
              <a:lnSpc>
                <a:spcPts val="4785"/>
              </a:lnSpc>
            </a:pPr>
            <a:r>
              <a:rPr sz="4000" spc="-10" dirty="0">
                <a:solidFill>
                  <a:srgbClr val="FFFFFF"/>
                </a:solidFill>
              </a:rPr>
              <a:t>Figures</a:t>
            </a:r>
            <a:endParaRPr sz="4000"/>
          </a:p>
        </p:txBody>
      </p:sp>
      <p:sp>
        <p:nvSpPr>
          <p:cNvPr id="10" name="object 10"/>
          <p:cNvSpPr/>
          <p:nvPr/>
        </p:nvSpPr>
        <p:spPr>
          <a:xfrm>
            <a:off x="441959" y="1597152"/>
            <a:ext cx="373379" cy="387096"/>
          </a:xfrm>
          <a:prstGeom prst="rect">
            <a:avLst/>
          </a:prstGeom>
          <a:blipFill>
            <a:blip r:embed="rId8" cstate="print"/>
            <a:stretch>
              <a:fillRect/>
            </a:stretch>
          </a:blipFill>
        </p:spPr>
        <p:txBody>
          <a:bodyPr wrap="square" lIns="0" tIns="0" rIns="0" bIns="0" rtlCol="0"/>
          <a:lstStyle/>
          <a:p>
            <a:endParaRPr/>
          </a:p>
        </p:txBody>
      </p:sp>
      <p:sp>
        <p:nvSpPr>
          <p:cNvPr id="11" name="object 11"/>
          <p:cNvSpPr/>
          <p:nvPr/>
        </p:nvSpPr>
        <p:spPr>
          <a:xfrm>
            <a:off x="748283" y="1516380"/>
            <a:ext cx="5251704" cy="513588"/>
          </a:xfrm>
          <a:prstGeom prst="rect">
            <a:avLst/>
          </a:prstGeom>
          <a:blipFill>
            <a:blip r:embed="rId9" cstate="print"/>
            <a:stretch>
              <a:fillRect/>
            </a:stretch>
          </a:blipFill>
        </p:spPr>
        <p:txBody>
          <a:bodyPr wrap="square" lIns="0" tIns="0" rIns="0" bIns="0" rtlCol="0"/>
          <a:lstStyle/>
          <a:p>
            <a:endParaRPr/>
          </a:p>
        </p:txBody>
      </p:sp>
      <p:sp>
        <p:nvSpPr>
          <p:cNvPr id="12" name="object 12"/>
          <p:cNvSpPr/>
          <p:nvPr/>
        </p:nvSpPr>
        <p:spPr>
          <a:xfrm>
            <a:off x="748283" y="1735835"/>
            <a:ext cx="2267712" cy="513588"/>
          </a:xfrm>
          <a:prstGeom prst="rect">
            <a:avLst/>
          </a:prstGeom>
          <a:blipFill>
            <a:blip r:embed="rId10" cstate="print"/>
            <a:stretch>
              <a:fillRect/>
            </a:stretch>
          </a:blipFill>
        </p:spPr>
        <p:txBody>
          <a:bodyPr wrap="square" lIns="0" tIns="0" rIns="0" bIns="0" rtlCol="0"/>
          <a:lstStyle/>
          <a:p>
            <a:endParaRPr/>
          </a:p>
        </p:txBody>
      </p:sp>
      <p:sp>
        <p:nvSpPr>
          <p:cNvPr id="13" name="object 13"/>
          <p:cNvSpPr/>
          <p:nvPr/>
        </p:nvSpPr>
        <p:spPr>
          <a:xfrm>
            <a:off x="2708148" y="1735835"/>
            <a:ext cx="374904" cy="513588"/>
          </a:xfrm>
          <a:prstGeom prst="rect">
            <a:avLst/>
          </a:prstGeom>
          <a:blipFill>
            <a:blip r:embed="rId11" cstate="print"/>
            <a:stretch>
              <a:fillRect/>
            </a:stretch>
          </a:blipFill>
        </p:spPr>
        <p:txBody>
          <a:bodyPr wrap="square" lIns="0" tIns="0" rIns="0" bIns="0" rtlCol="0"/>
          <a:lstStyle/>
          <a:p>
            <a:endParaRPr/>
          </a:p>
        </p:txBody>
      </p:sp>
      <p:sp>
        <p:nvSpPr>
          <p:cNvPr id="14" name="object 14"/>
          <p:cNvSpPr/>
          <p:nvPr/>
        </p:nvSpPr>
        <p:spPr>
          <a:xfrm>
            <a:off x="748283" y="2010155"/>
            <a:ext cx="374903" cy="513588"/>
          </a:xfrm>
          <a:prstGeom prst="rect">
            <a:avLst/>
          </a:prstGeom>
          <a:blipFill>
            <a:blip r:embed="rId11" cstate="print"/>
            <a:stretch>
              <a:fillRect/>
            </a:stretch>
          </a:blipFill>
        </p:spPr>
        <p:txBody>
          <a:bodyPr wrap="square" lIns="0" tIns="0" rIns="0" bIns="0" rtlCol="0"/>
          <a:lstStyle/>
          <a:p>
            <a:endParaRPr/>
          </a:p>
        </p:txBody>
      </p:sp>
      <p:sp>
        <p:nvSpPr>
          <p:cNvPr id="15" name="object 15"/>
          <p:cNvSpPr/>
          <p:nvPr/>
        </p:nvSpPr>
        <p:spPr>
          <a:xfrm>
            <a:off x="441959" y="2365248"/>
            <a:ext cx="373379" cy="387096"/>
          </a:xfrm>
          <a:prstGeom prst="rect">
            <a:avLst/>
          </a:prstGeom>
          <a:blipFill>
            <a:blip r:embed="rId8" cstate="print"/>
            <a:stretch>
              <a:fillRect/>
            </a:stretch>
          </a:blipFill>
        </p:spPr>
        <p:txBody>
          <a:bodyPr wrap="square" lIns="0" tIns="0" rIns="0" bIns="0" rtlCol="0"/>
          <a:lstStyle/>
          <a:p>
            <a:endParaRPr/>
          </a:p>
        </p:txBody>
      </p:sp>
      <p:sp>
        <p:nvSpPr>
          <p:cNvPr id="16" name="object 16"/>
          <p:cNvSpPr/>
          <p:nvPr/>
        </p:nvSpPr>
        <p:spPr>
          <a:xfrm>
            <a:off x="748283" y="2284476"/>
            <a:ext cx="5283708" cy="513588"/>
          </a:xfrm>
          <a:prstGeom prst="rect">
            <a:avLst/>
          </a:prstGeom>
          <a:blipFill>
            <a:blip r:embed="rId12" cstate="print"/>
            <a:stretch>
              <a:fillRect/>
            </a:stretch>
          </a:blipFill>
        </p:spPr>
        <p:txBody>
          <a:bodyPr wrap="square" lIns="0" tIns="0" rIns="0" bIns="0" rtlCol="0"/>
          <a:lstStyle/>
          <a:p>
            <a:endParaRPr/>
          </a:p>
        </p:txBody>
      </p:sp>
      <p:sp>
        <p:nvSpPr>
          <p:cNvPr id="17" name="object 17"/>
          <p:cNvSpPr/>
          <p:nvPr/>
        </p:nvSpPr>
        <p:spPr>
          <a:xfrm>
            <a:off x="5724144" y="2284476"/>
            <a:ext cx="374903" cy="513588"/>
          </a:xfrm>
          <a:prstGeom prst="rect">
            <a:avLst/>
          </a:prstGeom>
          <a:blipFill>
            <a:blip r:embed="rId11" cstate="print"/>
            <a:stretch>
              <a:fillRect/>
            </a:stretch>
          </a:blipFill>
        </p:spPr>
        <p:txBody>
          <a:bodyPr wrap="square" lIns="0" tIns="0" rIns="0" bIns="0" rtlCol="0"/>
          <a:lstStyle/>
          <a:p>
            <a:endParaRPr/>
          </a:p>
        </p:txBody>
      </p:sp>
      <p:sp>
        <p:nvSpPr>
          <p:cNvPr id="18" name="object 18"/>
          <p:cNvSpPr/>
          <p:nvPr/>
        </p:nvSpPr>
        <p:spPr>
          <a:xfrm>
            <a:off x="748283" y="2558795"/>
            <a:ext cx="374903" cy="513588"/>
          </a:xfrm>
          <a:prstGeom prst="rect">
            <a:avLst/>
          </a:prstGeom>
          <a:blipFill>
            <a:blip r:embed="rId11" cstate="print"/>
            <a:stretch>
              <a:fillRect/>
            </a:stretch>
          </a:blipFill>
        </p:spPr>
        <p:txBody>
          <a:bodyPr wrap="square" lIns="0" tIns="0" rIns="0" bIns="0" rtlCol="0"/>
          <a:lstStyle/>
          <a:p>
            <a:endParaRPr/>
          </a:p>
        </p:txBody>
      </p:sp>
      <p:sp>
        <p:nvSpPr>
          <p:cNvPr id="19" name="object 19"/>
          <p:cNvSpPr/>
          <p:nvPr/>
        </p:nvSpPr>
        <p:spPr>
          <a:xfrm>
            <a:off x="441959" y="2913888"/>
            <a:ext cx="373379" cy="387096"/>
          </a:xfrm>
          <a:prstGeom prst="rect">
            <a:avLst/>
          </a:prstGeom>
          <a:blipFill>
            <a:blip r:embed="rId8" cstate="print"/>
            <a:stretch>
              <a:fillRect/>
            </a:stretch>
          </a:blipFill>
        </p:spPr>
        <p:txBody>
          <a:bodyPr wrap="square" lIns="0" tIns="0" rIns="0" bIns="0" rtlCol="0"/>
          <a:lstStyle/>
          <a:p>
            <a:endParaRPr/>
          </a:p>
        </p:txBody>
      </p:sp>
      <p:sp>
        <p:nvSpPr>
          <p:cNvPr id="20" name="object 20"/>
          <p:cNvSpPr/>
          <p:nvPr/>
        </p:nvSpPr>
        <p:spPr>
          <a:xfrm>
            <a:off x="748283" y="2833116"/>
            <a:ext cx="5567172" cy="513588"/>
          </a:xfrm>
          <a:prstGeom prst="rect">
            <a:avLst/>
          </a:prstGeom>
          <a:blipFill>
            <a:blip r:embed="rId13" cstate="print"/>
            <a:stretch>
              <a:fillRect/>
            </a:stretch>
          </a:blipFill>
        </p:spPr>
        <p:txBody>
          <a:bodyPr wrap="square" lIns="0" tIns="0" rIns="0" bIns="0" rtlCol="0"/>
          <a:lstStyle/>
          <a:p>
            <a:endParaRPr/>
          </a:p>
        </p:txBody>
      </p:sp>
      <p:sp>
        <p:nvSpPr>
          <p:cNvPr id="21" name="object 21"/>
          <p:cNvSpPr/>
          <p:nvPr/>
        </p:nvSpPr>
        <p:spPr>
          <a:xfrm>
            <a:off x="748283" y="3052572"/>
            <a:ext cx="2692907" cy="513588"/>
          </a:xfrm>
          <a:prstGeom prst="rect">
            <a:avLst/>
          </a:prstGeom>
          <a:blipFill>
            <a:blip r:embed="rId14" cstate="print"/>
            <a:stretch>
              <a:fillRect/>
            </a:stretch>
          </a:blipFill>
        </p:spPr>
        <p:txBody>
          <a:bodyPr wrap="square" lIns="0" tIns="0" rIns="0" bIns="0" rtlCol="0"/>
          <a:lstStyle/>
          <a:p>
            <a:endParaRPr/>
          </a:p>
        </p:txBody>
      </p:sp>
      <p:sp>
        <p:nvSpPr>
          <p:cNvPr id="22" name="object 22"/>
          <p:cNvSpPr/>
          <p:nvPr/>
        </p:nvSpPr>
        <p:spPr>
          <a:xfrm>
            <a:off x="3133344" y="3052572"/>
            <a:ext cx="374904" cy="513588"/>
          </a:xfrm>
          <a:prstGeom prst="rect">
            <a:avLst/>
          </a:prstGeom>
          <a:blipFill>
            <a:blip r:embed="rId11" cstate="print"/>
            <a:stretch>
              <a:fillRect/>
            </a:stretch>
          </a:blipFill>
        </p:spPr>
        <p:txBody>
          <a:bodyPr wrap="square" lIns="0" tIns="0" rIns="0" bIns="0" rtlCol="0"/>
          <a:lstStyle/>
          <a:p>
            <a:endParaRPr/>
          </a:p>
        </p:txBody>
      </p:sp>
      <p:sp>
        <p:nvSpPr>
          <p:cNvPr id="23" name="object 23"/>
          <p:cNvSpPr/>
          <p:nvPr/>
        </p:nvSpPr>
        <p:spPr>
          <a:xfrm>
            <a:off x="405384" y="3326891"/>
            <a:ext cx="374903" cy="513587"/>
          </a:xfrm>
          <a:prstGeom prst="rect">
            <a:avLst/>
          </a:prstGeom>
          <a:blipFill>
            <a:blip r:embed="rId11" cstate="print"/>
            <a:stretch>
              <a:fillRect/>
            </a:stretch>
          </a:blipFill>
        </p:spPr>
        <p:txBody>
          <a:bodyPr wrap="square" lIns="0" tIns="0" rIns="0" bIns="0" rtlCol="0"/>
          <a:lstStyle/>
          <a:p>
            <a:endParaRPr/>
          </a:p>
        </p:txBody>
      </p:sp>
      <p:sp>
        <p:nvSpPr>
          <p:cNvPr id="24" name="object 24"/>
          <p:cNvSpPr/>
          <p:nvPr/>
        </p:nvSpPr>
        <p:spPr>
          <a:xfrm>
            <a:off x="441959" y="3681984"/>
            <a:ext cx="373379" cy="387095"/>
          </a:xfrm>
          <a:prstGeom prst="rect">
            <a:avLst/>
          </a:prstGeom>
          <a:blipFill>
            <a:blip r:embed="rId8" cstate="print"/>
            <a:stretch>
              <a:fillRect/>
            </a:stretch>
          </a:blipFill>
        </p:spPr>
        <p:txBody>
          <a:bodyPr wrap="square" lIns="0" tIns="0" rIns="0" bIns="0" rtlCol="0"/>
          <a:lstStyle/>
          <a:p>
            <a:endParaRPr/>
          </a:p>
        </p:txBody>
      </p:sp>
      <p:sp>
        <p:nvSpPr>
          <p:cNvPr id="25" name="object 25"/>
          <p:cNvSpPr/>
          <p:nvPr/>
        </p:nvSpPr>
        <p:spPr>
          <a:xfrm>
            <a:off x="748283" y="3601211"/>
            <a:ext cx="5117592" cy="513588"/>
          </a:xfrm>
          <a:prstGeom prst="rect">
            <a:avLst/>
          </a:prstGeom>
          <a:blipFill>
            <a:blip r:embed="rId15" cstate="print"/>
            <a:stretch>
              <a:fillRect/>
            </a:stretch>
          </a:blipFill>
        </p:spPr>
        <p:txBody>
          <a:bodyPr wrap="square" lIns="0" tIns="0" rIns="0" bIns="0" rtlCol="0"/>
          <a:lstStyle/>
          <a:p>
            <a:endParaRPr/>
          </a:p>
        </p:txBody>
      </p:sp>
      <p:sp>
        <p:nvSpPr>
          <p:cNvPr id="26" name="object 26"/>
          <p:cNvSpPr/>
          <p:nvPr/>
        </p:nvSpPr>
        <p:spPr>
          <a:xfrm>
            <a:off x="748283" y="3820667"/>
            <a:ext cx="4977384" cy="513588"/>
          </a:xfrm>
          <a:prstGeom prst="rect">
            <a:avLst/>
          </a:prstGeom>
          <a:blipFill>
            <a:blip r:embed="rId16" cstate="print"/>
            <a:stretch>
              <a:fillRect/>
            </a:stretch>
          </a:blipFill>
        </p:spPr>
        <p:txBody>
          <a:bodyPr wrap="square" lIns="0" tIns="0" rIns="0" bIns="0" rtlCol="0"/>
          <a:lstStyle/>
          <a:p>
            <a:endParaRPr/>
          </a:p>
        </p:txBody>
      </p:sp>
      <p:sp>
        <p:nvSpPr>
          <p:cNvPr id="27" name="object 27"/>
          <p:cNvSpPr/>
          <p:nvPr/>
        </p:nvSpPr>
        <p:spPr>
          <a:xfrm>
            <a:off x="5417820" y="3820667"/>
            <a:ext cx="374903" cy="513588"/>
          </a:xfrm>
          <a:prstGeom prst="rect">
            <a:avLst/>
          </a:prstGeom>
          <a:blipFill>
            <a:blip r:embed="rId11" cstate="print"/>
            <a:stretch>
              <a:fillRect/>
            </a:stretch>
          </a:blipFill>
        </p:spPr>
        <p:txBody>
          <a:bodyPr wrap="square" lIns="0" tIns="0" rIns="0" bIns="0" rtlCol="0"/>
          <a:lstStyle/>
          <a:p>
            <a:endParaRPr/>
          </a:p>
        </p:txBody>
      </p:sp>
      <p:sp>
        <p:nvSpPr>
          <p:cNvPr id="28" name="object 28"/>
          <p:cNvSpPr/>
          <p:nvPr/>
        </p:nvSpPr>
        <p:spPr>
          <a:xfrm>
            <a:off x="748283" y="4040123"/>
            <a:ext cx="374903" cy="513588"/>
          </a:xfrm>
          <a:prstGeom prst="rect">
            <a:avLst/>
          </a:prstGeom>
          <a:blipFill>
            <a:blip r:embed="rId11" cstate="print"/>
            <a:stretch>
              <a:fillRect/>
            </a:stretch>
          </a:blipFill>
        </p:spPr>
        <p:txBody>
          <a:bodyPr wrap="square" lIns="0" tIns="0" rIns="0" bIns="0" rtlCol="0"/>
          <a:lstStyle/>
          <a:p>
            <a:endParaRPr/>
          </a:p>
        </p:txBody>
      </p:sp>
      <p:sp>
        <p:nvSpPr>
          <p:cNvPr id="29" name="object 29"/>
          <p:cNvSpPr/>
          <p:nvPr/>
        </p:nvSpPr>
        <p:spPr>
          <a:xfrm>
            <a:off x="441959" y="4395215"/>
            <a:ext cx="373379" cy="387095"/>
          </a:xfrm>
          <a:prstGeom prst="rect">
            <a:avLst/>
          </a:prstGeom>
          <a:blipFill>
            <a:blip r:embed="rId8" cstate="print"/>
            <a:stretch>
              <a:fillRect/>
            </a:stretch>
          </a:blipFill>
        </p:spPr>
        <p:txBody>
          <a:bodyPr wrap="square" lIns="0" tIns="0" rIns="0" bIns="0" rtlCol="0"/>
          <a:lstStyle/>
          <a:p>
            <a:endParaRPr/>
          </a:p>
        </p:txBody>
      </p:sp>
      <p:sp>
        <p:nvSpPr>
          <p:cNvPr id="30" name="object 30"/>
          <p:cNvSpPr/>
          <p:nvPr/>
        </p:nvSpPr>
        <p:spPr>
          <a:xfrm>
            <a:off x="748283" y="4314444"/>
            <a:ext cx="4381500" cy="513588"/>
          </a:xfrm>
          <a:prstGeom prst="rect">
            <a:avLst/>
          </a:prstGeom>
          <a:blipFill>
            <a:blip r:embed="rId17" cstate="print"/>
            <a:stretch>
              <a:fillRect/>
            </a:stretch>
          </a:blipFill>
        </p:spPr>
        <p:txBody>
          <a:bodyPr wrap="square" lIns="0" tIns="0" rIns="0" bIns="0" rtlCol="0"/>
          <a:lstStyle/>
          <a:p>
            <a:endParaRPr/>
          </a:p>
        </p:txBody>
      </p:sp>
      <p:sp>
        <p:nvSpPr>
          <p:cNvPr id="31" name="object 31"/>
          <p:cNvSpPr/>
          <p:nvPr/>
        </p:nvSpPr>
        <p:spPr>
          <a:xfrm>
            <a:off x="4821935" y="4314444"/>
            <a:ext cx="374903" cy="513588"/>
          </a:xfrm>
          <a:prstGeom prst="rect">
            <a:avLst/>
          </a:prstGeom>
          <a:blipFill>
            <a:blip r:embed="rId11" cstate="print"/>
            <a:stretch>
              <a:fillRect/>
            </a:stretch>
          </a:blipFill>
        </p:spPr>
        <p:txBody>
          <a:bodyPr wrap="square" lIns="0" tIns="0" rIns="0" bIns="0" rtlCol="0"/>
          <a:lstStyle/>
          <a:p>
            <a:endParaRPr/>
          </a:p>
        </p:txBody>
      </p:sp>
      <p:sp>
        <p:nvSpPr>
          <p:cNvPr id="32" name="object 32"/>
          <p:cNvSpPr/>
          <p:nvPr/>
        </p:nvSpPr>
        <p:spPr>
          <a:xfrm>
            <a:off x="405384" y="4588764"/>
            <a:ext cx="374903" cy="513588"/>
          </a:xfrm>
          <a:prstGeom prst="rect">
            <a:avLst/>
          </a:prstGeom>
          <a:blipFill>
            <a:blip r:embed="rId11" cstate="print"/>
            <a:stretch>
              <a:fillRect/>
            </a:stretch>
          </a:blipFill>
        </p:spPr>
        <p:txBody>
          <a:bodyPr wrap="square" lIns="0" tIns="0" rIns="0" bIns="0" rtlCol="0"/>
          <a:lstStyle/>
          <a:p>
            <a:endParaRPr/>
          </a:p>
        </p:txBody>
      </p:sp>
      <p:sp>
        <p:nvSpPr>
          <p:cNvPr id="33" name="object 33"/>
          <p:cNvSpPr/>
          <p:nvPr/>
        </p:nvSpPr>
        <p:spPr>
          <a:xfrm>
            <a:off x="441959" y="4943855"/>
            <a:ext cx="373379" cy="387096"/>
          </a:xfrm>
          <a:prstGeom prst="rect">
            <a:avLst/>
          </a:prstGeom>
          <a:blipFill>
            <a:blip r:embed="rId8" cstate="print"/>
            <a:stretch>
              <a:fillRect/>
            </a:stretch>
          </a:blipFill>
        </p:spPr>
        <p:txBody>
          <a:bodyPr wrap="square" lIns="0" tIns="0" rIns="0" bIns="0" rtlCol="0"/>
          <a:lstStyle/>
          <a:p>
            <a:endParaRPr/>
          </a:p>
        </p:txBody>
      </p:sp>
      <p:sp>
        <p:nvSpPr>
          <p:cNvPr id="34" name="object 34"/>
          <p:cNvSpPr/>
          <p:nvPr/>
        </p:nvSpPr>
        <p:spPr>
          <a:xfrm>
            <a:off x="748283" y="4863084"/>
            <a:ext cx="5193792" cy="513587"/>
          </a:xfrm>
          <a:prstGeom prst="rect">
            <a:avLst/>
          </a:prstGeom>
          <a:blipFill>
            <a:blip r:embed="rId18" cstate="print"/>
            <a:stretch>
              <a:fillRect/>
            </a:stretch>
          </a:blipFill>
        </p:spPr>
        <p:txBody>
          <a:bodyPr wrap="square" lIns="0" tIns="0" rIns="0" bIns="0" rtlCol="0"/>
          <a:lstStyle/>
          <a:p>
            <a:endParaRPr/>
          </a:p>
        </p:txBody>
      </p:sp>
      <p:sp>
        <p:nvSpPr>
          <p:cNvPr id="35" name="object 35"/>
          <p:cNvSpPr/>
          <p:nvPr/>
        </p:nvSpPr>
        <p:spPr>
          <a:xfrm>
            <a:off x="748283" y="5082540"/>
            <a:ext cx="2380488" cy="513588"/>
          </a:xfrm>
          <a:prstGeom prst="rect">
            <a:avLst/>
          </a:prstGeom>
          <a:blipFill>
            <a:blip r:embed="rId19" cstate="print"/>
            <a:stretch>
              <a:fillRect/>
            </a:stretch>
          </a:blipFill>
        </p:spPr>
        <p:txBody>
          <a:bodyPr wrap="square" lIns="0" tIns="0" rIns="0" bIns="0" rtlCol="0"/>
          <a:lstStyle/>
          <a:p>
            <a:endParaRPr/>
          </a:p>
        </p:txBody>
      </p:sp>
      <p:sp>
        <p:nvSpPr>
          <p:cNvPr id="36" name="object 36"/>
          <p:cNvSpPr/>
          <p:nvPr/>
        </p:nvSpPr>
        <p:spPr>
          <a:xfrm>
            <a:off x="2820923" y="5082540"/>
            <a:ext cx="374904" cy="513588"/>
          </a:xfrm>
          <a:prstGeom prst="rect">
            <a:avLst/>
          </a:prstGeom>
          <a:blipFill>
            <a:blip r:embed="rId11" cstate="print"/>
            <a:stretch>
              <a:fillRect/>
            </a:stretch>
          </a:blipFill>
        </p:spPr>
        <p:txBody>
          <a:bodyPr wrap="square" lIns="0" tIns="0" rIns="0" bIns="0" rtlCol="0"/>
          <a:lstStyle/>
          <a:p>
            <a:endParaRPr/>
          </a:p>
        </p:txBody>
      </p:sp>
      <p:sp>
        <p:nvSpPr>
          <p:cNvPr id="37" name="object 37"/>
          <p:cNvSpPr/>
          <p:nvPr/>
        </p:nvSpPr>
        <p:spPr>
          <a:xfrm>
            <a:off x="748283" y="5356859"/>
            <a:ext cx="374903" cy="513588"/>
          </a:xfrm>
          <a:prstGeom prst="rect">
            <a:avLst/>
          </a:prstGeom>
          <a:blipFill>
            <a:blip r:embed="rId11" cstate="print"/>
            <a:stretch>
              <a:fillRect/>
            </a:stretch>
          </a:blipFill>
        </p:spPr>
        <p:txBody>
          <a:bodyPr wrap="square" lIns="0" tIns="0" rIns="0" bIns="0" rtlCol="0"/>
          <a:lstStyle/>
          <a:p>
            <a:endParaRPr/>
          </a:p>
        </p:txBody>
      </p:sp>
      <p:sp>
        <p:nvSpPr>
          <p:cNvPr id="38" name="object 38"/>
          <p:cNvSpPr/>
          <p:nvPr/>
        </p:nvSpPr>
        <p:spPr>
          <a:xfrm>
            <a:off x="441959" y="5711952"/>
            <a:ext cx="373379" cy="387095"/>
          </a:xfrm>
          <a:prstGeom prst="rect">
            <a:avLst/>
          </a:prstGeom>
          <a:blipFill>
            <a:blip r:embed="rId8" cstate="print"/>
            <a:stretch>
              <a:fillRect/>
            </a:stretch>
          </a:blipFill>
        </p:spPr>
        <p:txBody>
          <a:bodyPr wrap="square" lIns="0" tIns="0" rIns="0" bIns="0" rtlCol="0"/>
          <a:lstStyle/>
          <a:p>
            <a:endParaRPr/>
          </a:p>
        </p:txBody>
      </p:sp>
      <p:sp>
        <p:nvSpPr>
          <p:cNvPr id="39" name="object 39"/>
          <p:cNvSpPr/>
          <p:nvPr/>
        </p:nvSpPr>
        <p:spPr>
          <a:xfrm>
            <a:off x="748283" y="5631179"/>
            <a:ext cx="5138928" cy="513588"/>
          </a:xfrm>
          <a:prstGeom prst="rect">
            <a:avLst/>
          </a:prstGeom>
          <a:blipFill>
            <a:blip r:embed="rId20" cstate="print"/>
            <a:stretch>
              <a:fillRect/>
            </a:stretch>
          </a:blipFill>
        </p:spPr>
        <p:txBody>
          <a:bodyPr wrap="square" lIns="0" tIns="0" rIns="0" bIns="0" rtlCol="0"/>
          <a:lstStyle/>
          <a:p>
            <a:endParaRPr/>
          </a:p>
        </p:txBody>
      </p:sp>
      <p:sp>
        <p:nvSpPr>
          <p:cNvPr id="40" name="object 40"/>
          <p:cNvSpPr/>
          <p:nvPr/>
        </p:nvSpPr>
        <p:spPr>
          <a:xfrm>
            <a:off x="748283" y="5850635"/>
            <a:ext cx="3581400" cy="513587"/>
          </a:xfrm>
          <a:prstGeom prst="rect">
            <a:avLst/>
          </a:prstGeom>
          <a:blipFill>
            <a:blip r:embed="rId21" cstate="print"/>
            <a:stretch>
              <a:fillRect/>
            </a:stretch>
          </a:blipFill>
        </p:spPr>
        <p:txBody>
          <a:bodyPr wrap="square" lIns="0" tIns="0" rIns="0" bIns="0" rtlCol="0"/>
          <a:lstStyle/>
          <a:p>
            <a:endParaRPr/>
          </a:p>
        </p:txBody>
      </p:sp>
      <p:sp>
        <p:nvSpPr>
          <p:cNvPr id="41" name="object 41"/>
          <p:cNvSpPr/>
          <p:nvPr/>
        </p:nvSpPr>
        <p:spPr>
          <a:xfrm>
            <a:off x="4021835" y="5850635"/>
            <a:ext cx="374903" cy="513587"/>
          </a:xfrm>
          <a:prstGeom prst="rect">
            <a:avLst/>
          </a:prstGeom>
          <a:blipFill>
            <a:blip r:embed="rId11" cstate="print"/>
            <a:stretch>
              <a:fillRect/>
            </a:stretch>
          </a:blipFill>
        </p:spPr>
        <p:txBody>
          <a:bodyPr wrap="square" lIns="0" tIns="0" rIns="0" bIns="0" rtlCol="0"/>
          <a:lstStyle/>
          <a:p>
            <a:endParaRPr/>
          </a:p>
        </p:txBody>
      </p:sp>
      <p:sp>
        <p:nvSpPr>
          <p:cNvPr id="42" name="object 42"/>
          <p:cNvSpPr/>
          <p:nvPr/>
        </p:nvSpPr>
        <p:spPr>
          <a:xfrm>
            <a:off x="405384" y="6124955"/>
            <a:ext cx="374903" cy="513588"/>
          </a:xfrm>
          <a:prstGeom prst="rect">
            <a:avLst/>
          </a:prstGeom>
          <a:blipFill>
            <a:blip r:embed="rId11" cstate="print"/>
            <a:stretch>
              <a:fillRect/>
            </a:stretch>
          </a:blipFill>
        </p:spPr>
        <p:txBody>
          <a:bodyPr wrap="square" lIns="0" tIns="0" rIns="0" bIns="0" rtlCol="0"/>
          <a:lstStyle/>
          <a:p>
            <a:endParaRPr/>
          </a:p>
        </p:txBody>
      </p:sp>
      <p:sp>
        <p:nvSpPr>
          <p:cNvPr id="43" name="object 43"/>
          <p:cNvSpPr/>
          <p:nvPr/>
        </p:nvSpPr>
        <p:spPr>
          <a:xfrm>
            <a:off x="405384" y="6399274"/>
            <a:ext cx="3770376" cy="458723"/>
          </a:xfrm>
          <a:prstGeom prst="rect">
            <a:avLst/>
          </a:prstGeom>
          <a:blipFill>
            <a:blip r:embed="rId22" cstate="print"/>
            <a:stretch>
              <a:fillRect/>
            </a:stretch>
          </a:blipFill>
        </p:spPr>
        <p:txBody>
          <a:bodyPr wrap="square" lIns="0" tIns="0" rIns="0" bIns="0" rtlCol="0"/>
          <a:lstStyle/>
          <a:p>
            <a:endParaRPr/>
          </a:p>
        </p:txBody>
      </p:sp>
      <p:sp>
        <p:nvSpPr>
          <p:cNvPr id="44" name="object 44"/>
          <p:cNvSpPr/>
          <p:nvPr/>
        </p:nvSpPr>
        <p:spPr>
          <a:xfrm>
            <a:off x="3867911" y="6399274"/>
            <a:ext cx="374903" cy="458723"/>
          </a:xfrm>
          <a:prstGeom prst="rect">
            <a:avLst/>
          </a:prstGeom>
          <a:blipFill>
            <a:blip r:embed="rId23" cstate="print"/>
            <a:stretch>
              <a:fillRect/>
            </a:stretch>
          </a:blipFill>
        </p:spPr>
        <p:txBody>
          <a:bodyPr wrap="square" lIns="0" tIns="0" rIns="0" bIns="0" rtlCol="0"/>
          <a:lstStyle/>
          <a:p>
            <a:endParaRPr/>
          </a:p>
        </p:txBody>
      </p:sp>
      <p:sp>
        <p:nvSpPr>
          <p:cNvPr id="45" name="object 45"/>
          <p:cNvSpPr/>
          <p:nvPr/>
        </p:nvSpPr>
        <p:spPr>
          <a:xfrm>
            <a:off x="748283" y="6673594"/>
            <a:ext cx="374903" cy="184404"/>
          </a:xfrm>
          <a:prstGeom prst="rect">
            <a:avLst/>
          </a:prstGeom>
          <a:blipFill>
            <a:blip r:embed="rId24" cstate="print"/>
            <a:stretch>
              <a:fillRect/>
            </a:stretch>
          </a:blipFill>
        </p:spPr>
        <p:txBody>
          <a:bodyPr wrap="square" lIns="0" tIns="0" rIns="0" bIns="0" rtlCol="0"/>
          <a:lstStyle/>
          <a:p>
            <a:endParaRPr/>
          </a:p>
        </p:txBody>
      </p:sp>
      <p:sp>
        <p:nvSpPr>
          <p:cNvPr id="46" name="object 46"/>
          <p:cNvSpPr txBox="1"/>
          <p:nvPr/>
        </p:nvSpPr>
        <p:spPr>
          <a:xfrm>
            <a:off x="535940" y="1589785"/>
            <a:ext cx="5941060" cy="5244000"/>
          </a:xfrm>
          <a:prstGeom prst="rect">
            <a:avLst/>
          </a:prstGeom>
        </p:spPr>
        <p:txBody>
          <a:bodyPr vert="horz" wrap="square" lIns="0" tIns="0" rIns="0" bIns="0" rtlCol="0">
            <a:spAutoFit/>
          </a:bodyPr>
          <a:lstStyle/>
          <a:p>
            <a:pPr marL="355600" indent="-342900">
              <a:lnSpc>
                <a:spcPts val="1945"/>
              </a:lnSpc>
              <a:buClr>
                <a:srgbClr val="FFCC66"/>
              </a:buClr>
              <a:buSzPct val="77777"/>
              <a:buFont typeface="Wingdings"/>
              <a:buChar char=""/>
              <a:tabLst>
                <a:tab pos="356235" algn="l"/>
              </a:tabLst>
            </a:pPr>
            <a:r>
              <a:rPr sz="1800" b="1" dirty="0">
                <a:solidFill>
                  <a:srgbClr val="FFFFFF"/>
                </a:solidFill>
                <a:latin typeface="Tahoma"/>
                <a:cs typeface="Tahoma"/>
              </a:rPr>
              <a:t>A </a:t>
            </a:r>
            <a:r>
              <a:rPr sz="1800" b="1" spc="-5" dirty="0">
                <a:solidFill>
                  <a:srgbClr val="FFFFFF"/>
                </a:solidFill>
                <a:latin typeface="Tahoma"/>
                <a:cs typeface="Tahoma"/>
              </a:rPr>
              <a:t>typical household produces one tonne</a:t>
            </a:r>
            <a:r>
              <a:rPr sz="1800" b="1" spc="-15" dirty="0">
                <a:solidFill>
                  <a:srgbClr val="FFFFFF"/>
                </a:solidFill>
                <a:latin typeface="Tahoma"/>
                <a:cs typeface="Tahoma"/>
              </a:rPr>
              <a:t> </a:t>
            </a:r>
            <a:r>
              <a:rPr sz="1800" b="1" spc="-5" dirty="0">
                <a:solidFill>
                  <a:srgbClr val="FFFFFF"/>
                </a:solidFill>
                <a:latin typeface="Tahoma"/>
                <a:cs typeface="Tahoma"/>
              </a:rPr>
              <a:t>of</a:t>
            </a:r>
            <a:endParaRPr sz="1800" dirty="0">
              <a:latin typeface="Tahoma"/>
              <a:cs typeface="Tahoma"/>
            </a:endParaRPr>
          </a:p>
          <a:p>
            <a:pPr marL="355600">
              <a:lnSpc>
                <a:spcPts val="1945"/>
              </a:lnSpc>
            </a:pPr>
            <a:r>
              <a:rPr sz="1800" b="1" spc="-5" dirty="0">
                <a:solidFill>
                  <a:srgbClr val="FFFFFF"/>
                </a:solidFill>
                <a:latin typeface="Tahoma"/>
                <a:cs typeface="Tahoma"/>
              </a:rPr>
              <a:t>waste </a:t>
            </a:r>
            <a:r>
              <a:rPr sz="1800" b="1" dirty="0">
                <a:solidFill>
                  <a:srgbClr val="FFFFFF"/>
                </a:solidFill>
                <a:latin typeface="Tahoma"/>
                <a:cs typeface="Tahoma"/>
              </a:rPr>
              <a:t>every</a:t>
            </a:r>
            <a:r>
              <a:rPr sz="1800" b="1" spc="-85" dirty="0">
                <a:solidFill>
                  <a:srgbClr val="FFFFFF"/>
                </a:solidFill>
                <a:latin typeface="Tahoma"/>
                <a:cs typeface="Tahoma"/>
              </a:rPr>
              <a:t> </a:t>
            </a:r>
            <a:r>
              <a:rPr sz="1800" b="1" dirty="0">
                <a:solidFill>
                  <a:srgbClr val="FFFFFF"/>
                </a:solidFill>
                <a:latin typeface="Tahoma"/>
                <a:cs typeface="Tahoma"/>
              </a:rPr>
              <a:t>year</a:t>
            </a:r>
            <a:endParaRPr sz="1800" dirty="0">
              <a:latin typeface="Tahoma"/>
              <a:cs typeface="Tahoma"/>
            </a:endParaRPr>
          </a:p>
          <a:p>
            <a:pPr>
              <a:lnSpc>
                <a:spcPct val="100000"/>
              </a:lnSpc>
              <a:spcBef>
                <a:spcPts val="32"/>
              </a:spcBef>
            </a:pPr>
            <a:endParaRPr sz="1850" dirty="0">
              <a:latin typeface="Times New Roman"/>
              <a:cs typeface="Times New Roman"/>
            </a:endParaRPr>
          </a:p>
          <a:p>
            <a:pPr marL="355600" indent="-342900">
              <a:lnSpc>
                <a:spcPct val="100000"/>
              </a:lnSpc>
              <a:buClr>
                <a:srgbClr val="FFCC66"/>
              </a:buClr>
              <a:buSzPct val="80555"/>
              <a:buFont typeface="Wingdings"/>
              <a:buChar char=""/>
              <a:tabLst>
                <a:tab pos="356235" algn="l"/>
              </a:tabLst>
            </a:pPr>
            <a:r>
              <a:rPr sz="1800" b="1" dirty="0">
                <a:solidFill>
                  <a:srgbClr val="FFFFFF"/>
                </a:solidFill>
                <a:latin typeface="Tahoma"/>
                <a:cs typeface="Tahoma"/>
              </a:rPr>
              <a:t>We </a:t>
            </a:r>
            <a:r>
              <a:rPr sz="1800" b="1" spc="-5" dirty="0">
                <a:solidFill>
                  <a:srgbClr val="FFFFFF"/>
                </a:solidFill>
                <a:latin typeface="Tahoma"/>
                <a:cs typeface="Tahoma"/>
              </a:rPr>
              <a:t>use </a:t>
            </a:r>
            <a:r>
              <a:rPr sz="1800" b="1" dirty="0">
                <a:solidFill>
                  <a:srgbClr val="FFFFFF"/>
                </a:solidFill>
                <a:latin typeface="Tahoma"/>
                <a:cs typeface="Tahoma"/>
              </a:rPr>
              <a:t>over 6 </a:t>
            </a:r>
            <a:r>
              <a:rPr sz="1800" b="1" spc="-5" dirty="0">
                <a:solidFill>
                  <a:srgbClr val="FFFFFF"/>
                </a:solidFill>
                <a:latin typeface="Tahoma"/>
                <a:cs typeface="Tahoma"/>
              </a:rPr>
              <a:t>billion glass bottles </a:t>
            </a:r>
            <a:r>
              <a:rPr sz="1800" b="1" dirty="0">
                <a:solidFill>
                  <a:srgbClr val="FFFFFF"/>
                </a:solidFill>
                <a:latin typeface="Tahoma"/>
                <a:cs typeface="Tahoma"/>
              </a:rPr>
              <a:t>and</a:t>
            </a:r>
            <a:r>
              <a:rPr sz="1800" b="1" spc="-60" dirty="0">
                <a:solidFill>
                  <a:srgbClr val="FFFFFF"/>
                </a:solidFill>
                <a:latin typeface="Tahoma"/>
                <a:cs typeface="Tahoma"/>
              </a:rPr>
              <a:t> </a:t>
            </a:r>
            <a:r>
              <a:rPr sz="1800" b="1" dirty="0">
                <a:solidFill>
                  <a:srgbClr val="FFFFFF"/>
                </a:solidFill>
                <a:latin typeface="Tahoma"/>
                <a:cs typeface="Tahoma"/>
              </a:rPr>
              <a:t>jars</a:t>
            </a:r>
            <a:endParaRPr sz="1800" dirty="0">
              <a:latin typeface="Tahoma"/>
              <a:cs typeface="Tahoma"/>
            </a:endParaRPr>
          </a:p>
          <a:p>
            <a:pPr>
              <a:lnSpc>
                <a:spcPct val="100000"/>
              </a:lnSpc>
              <a:spcBef>
                <a:spcPts val="34"/>
              </a:spcBef>
              <a:buFont typeface="Wingdings"/>
              <a:buChar char=""/>
            </a:pPr>
            <a:endParaRPr sz="1850" dirty="0">
              <a:latin typeface="Times New Roman"/>
              <a:cs typeface="Times New Roman"/>
            </a:endParaRPr>
          </a:p>
          <a:p>
            <a:pPr marL="355600" indent="-342900">
              <a:lnSpc>
                <a:spcPts val="1945"/>
              </a:lnSpc>
              <a:buClr>
                <a:srgbClr val="FFCC66"/>
              </a:buClr>
              <a:buSzPct val="80555"/>
              <a:buFont typeface="Wingdings"/>
              <a:buChar char=""/>
              <a:tabLst>
                <a:tab pos="356235" algn="l"/>
              </a:tabLst>
            </a:pPr>
            <a:r>
              <a:rPr sz="1800" b="1" dirty="0">
                <a:solidFill>
                  <a:srgbClr val="FFFFFF"/>
                </a:solidFill>
                <a:latin typeface="Tahoma"/>
                <a:cs typeface="Tahoma"/>
              </a:rPr>
              <a:t>We </a:t>
            </a:r>
            <a:r>
              <a:rPr sz="1800" b="1" spc="-5" dirty="0">
                <a:solidFill>
                  <a:srgbClr val="FFFFFF"/>
                </a:solidFill>
                <a:latin typeface="Tahoma"/>
                <a:cs typeface="Tahoma"/>
              </a:rPr>
              <a:t>need </a:t>
            </a:r>
            <a:r>
              <a:rPr sz="1800" b="1" dirty="0">
                <a:solidFill>
                  <a:srgbClr val="FFFFFF"/>
                </a:solidFill>
                <a:latin typeface="Tahoma"/>
                <a:cs typeface="Tahoma"/>
              </a:rPr>
              <a:t>a </a:t>
            </a:r>
            <a:r>
              <a:rPr sz="1800" b="1" spc="-5" dirty="0">
                <a:solidFill>
                  <a:srgbClr val="FFFFFF"/>
                </a:solidFill>
                <a:latin typeface="Tahoma"/>
                <a:cs typeface="Tahoma"/>
              </a:rPr>
              <a:t>forest the size of Wales to</a:t>
            </a:r>
            <a:r>
              <a:rPr sz="1800" b="1" spc="5" dirty="0">
                <a:solidFill>
                  <a:srgbClr val="FFFFFF"/>
                </a:solidFill>
                <a:latin typeface="Tahoma"/>
                <a:cs typeface="Tahoma"/>
              </a:rPr>
              <a:t> </a:t>
            </a:r>
            <a:r>
              <a:rPr sz="1800" b="1" spc="-5" dirty="0">
                <a:solidFill>
                  <a:srgbClr val="FFFFFF"/>
                </a:solidFill>
                <a:latin typeface="Tahoma"/>
                <a:cs typeface="Tahoma"/>
              </a:rPr>
              <a:t>provide</a:t>
            </a:r>
            <a:endParaRPr sz="1800" dirty="0">
              <a:latin typeface="Tahoma"/>
              <a:cs typeface="Tahoma"/>
            </a:endParaRPr>
          </a:p>
          <a:p>
            <a:pPr marL="355600">
              <a:lnSpc>
                <a:spcPts val="1945"/>
              </a:lnSpc>
            </a:pPr>
            <a:r>
              <a:rPr sz="1800" b="1" dirty="0">
                <a:solidFill>
                  <a:srgbClr val="FFFFFF"/>
                </a:solidFill>
                <a:latin typeface="Tahoma"/>
                <a:cs typeface="Tahoma"/>
              </a:rPr>
              <a:t>all the </a:t>
            </a:r>
            <a:r>
              <a:rPr sz="1800" b="1" spc="-5" dirty="0">
                <a:solidFill>
                  <a:srgbClr val="FFFFFF"/>
                </a:solidFill>
                <a:latin typeface="Tahoma"/>
                <a:cs typeface="Tahoma"/>
              </a:rPr>
              <a:t>paper we</a:t>
            </a:r>
            <a:r>
              <a:rPr sz="1800" b="1" spc="-100" dirty="0">
                <a:solidFill>
                  <a:srgbClr val="FFFFFF"/>
                </a:solidFill>
                <a:latin typeface="Tahoma"/>
                <a:cs typeface="Tahoma"/>
              </a:rPr>
              <a:t> </a:t>
            </a:r>
            <a:r>
              <a:rPr sz="1800" b="1" spc="-5" dirty="0">
                <a:solidFill>
                  <a:srgbClr val="FFFFFF"/>
                </a:solidFill>
                <a:latin typeface="Tahoma"/>
                <a:cs typeface="Tahoma"/>
              </a:rPr>
              <a:t>use</a:t>
            </a:r>
            <a:endParaRPr sz="1800" dirty="0">
              <a:latin typeface="Tahoma"/>
              <a:cs typeface="Tahoma"/>
            </a:endParaRPr>
          </a:p>
          <a:p>
            <a:pPr>
              <a:lnSpc>
                <a:spcPct val="100000"/>
              </a:lnSpc>
              <a:spcBef>
                <a:spcPts val="4"/>
              </a:spcBef>
            </a:pPr>
            <a:endParaRPr sz="2250" dirty="0">
              <a:latin typeface="Times New Roman"/>
              <a:cs typeface="Times New Roman"/>
            </a:endParaRPr>
          </a:p>
          <a:p>
            <a:pPr marL="355600" marR="452755" indent="-342900">
              <a:lnSpc>
                <a:spcPct val="80000"/>
              </a:lnSpc>
              <a:buClr>
                <a:srgbClr val="FFCC66"/>
              </a:buClr>
              <a:buSzPct val="77777"/>
              <a:buFont typeface="Wingdings"/>
              <a:buChar char=""/>
              <a:tabLst>
                <a:tab pos="356235" algn="l"/>
              </a:tabLst>
            </a:pPr>
            <a:r>
              <a:rPr sz="1800" b="1" spc="-5" dirty="0">
                <a:solidFill>
                  <a:srgbClr val="FFFFFF"/>
                </a:solidFill>
                <a:latin typeface="Tahoma"/>
                <a:cs typeface="Tahoma"/>
              </a:rPr>
              <a:t>One million </a:t>
            </a:r>
            <a:r>
              <a:rPr sz="1800" b="1" dirty="0">
                <a:solidFill>
                  <a:srgbClr val="FFFFFF"/>
                </a:solidFill>
                <a:latin typeface="Tahoma"/>
                <a:cs typeface="Tahoma"/>
              </a:rPr>
              <a:t>tonnes </a:t>
            </a:r>
            <a:r>
              <a:rPr sz="1800" b="1" spc="-5" dirty="0">
                <a:solidFill>
                  <a:srgbClr val="FFFFFF"/>
                </a:solidFill>
                <a:latin typeface="Tahoma"/>
                <a:cs typeface="Tahoma"/>
              </a:rPr>
              <a:t>of nappies </a:t>
            </a:r>
            <a:r>
              <a:rPr sz="1800" b="1" dirty="0">
                <a:solidFill>
                  <a:srgbClr val="FFFFFF"/>
                </a:solidFill>
                <a:latin typeface="Tahoma"/>
                <a:cs typeface="Tahoma"/>
              </a:rPr>
              <a:t>are </a:t>
            </a:r>
            <a:r>
              <a:rPr sz="1800" b="1" spc="-5" dirty="0">
                <a:solidFill>
                  <a:srgbClr val="FFFFFF"/>
                </a:solidFill>
                <a:latin typeface="Tahoma"/>
                <a:cs typeface="Tahoma"/>
              </a:rPr>
              <a:t>thrown  away, that’s </a:t>
            </a:r>
            <a:r>
              <a:rPr sz="1800" b="1" dirty="0">
                <a:solidFill>
                  <a:srgbClr val="FFFFFF"/>
                </a:solidFill>
                <a:latin typeface="Tahoma"/>
                <a:cs typeface="Tahoma"/>
              </a:rPr>
              <a:t>8 </a:t>
            </a:r>
            <a:r>
              <a:rPr sz="1800" b="1" spc="-5" dirty="0">
                <a:solidFill>
                  <a:srgbClr val="FFFFFF"/>
                </a:solidFill>
                <a:latin typeface="Tahoma"/>
                <a:cs typeface="Tahoma"/>
              </a:rPr>
              <a:t>million nappies </a:t>
            </a:r>
            <a:r>
              <a:rPr sz="1800" b="1" dirty="0">
                <a:solidFill>
                  <a:srgbClr val="FFFFFF"/>
                </a:solidFill>
                <a:latin typeface="Tahoma"/>
                <a:cs typeface="Tahoma"/>
              </a:rPr>
              <a:t>every</a:t>
            </a:r>
            <a:r>
              <a:rPr sz="1800" b="1" spc="-20" dirty="0">
                <a:solidFill>
                  <a:srgbClr val="FFFFFF"/>
                </a:solidFill>
                <a:latin typeface="Tahoma"/>
                <a:cs typeface="Tahoma"/>
              </a:rPr>
              <a:t> </a:t>
            </a:r>
            <a:r>
              <a:rPr sz="1800" b="1" spc="-5" dirty="0">
                <a:solidFill>
                  <a:srgbClr val="FFFFFF"/>
                </a:solidFill>
                <a:latin typeface="Tahoma"/>
                <a:cs typeface="Tahoma"/>
              </a:rPr>
              <a:t>day.</a:t>
            </a:r>
            <a:endParaRPr sz="1800" dirty="0">
              <a:latin typeface="Tahoma"/>
              <a:cs typeface="Tahoma"/>
            </a:endParaRPr>
          </a:p>
          <a:p>
            <a:pPr>
              <a:lnSpc>
                <a:spcPct val="100000"/>
              </a:lnSpc>
              <a:spcBef>
                <a:spcPts val="6"/>
              </a:spcBef>
              <a:buFont typeface="Wingdings"/>
              <a:buChar char=""/>
            </a:pPr>
            <a:endParaRPr sz="1500" dirty="0">
              <a:latin typeface="Times New Roman"/>
              <a:cs typeface="Times New Roman"/>
            </a:endParaRPr>
          </a:p>
          <a:p>
            <a:pPr marL="355600" indent="-342900">
              <a:lnSpc>
                <a:spcPct val="100000"/>
              </a:lnSpc>
              <a:buClr>
                <a:srgbClr val="FFCC66"/>
              </a:buClr>
              <a:buSzPct val="80555"/>
              <a:buFont typeface="Wingdings"/>
              <a:buChar char=""/>
              <a:tabLst>
                <a:tab pos="356235" algn="l"/>
              </a:tabLst>
            </a:pPr>
            <a:r>
              <a:rPr lang="en-GB" sz="1800" b="1" dirty="0">
                <a:solidFill>
                  <a:srgbClr val="FFFFFF"/>
                </a:solidFill>
                <a:latin typeface="Tahoma"/>
                <a:cs typeface="Tahoma"/>
              </a:rPr>
              <a:t>Carrier bag use was in the region of 500m/week</a:t>
            </a:r>
            <a:endParaRPr sz="1800" dirty="0">
              <a:latin typeface="Tahoma"/>
              <a:cs typeface="Tahoma"/>
            </a:endParaRPr>
          </a:p>
          <a:p>
            <a:pPr>
              <a:lnSpc>
                <a:spcPct val="100000"/>
              </a:lnSpc>
              <a:spcBef>
                <a:spcPts val="4"/>
              </a:spcBef>
              <a:buFont typeface="Wingdings"/>
              <a:buChar char=""/>
            </a:pPr>
            <a:endParaRPr sz="2250" dirty="0">
              <a:latin typeface="Times New Roman"/>
              <a:cs typeface="Times New Roman"/>
            </a:endParaRPr>
          </a:p>
          <a:p>
            <a:pPr marL="355600" marR="376555" indent="-342900">
              <a:lnSpc>
                <a:spcPct val="80000"/>
              </a:lnSpc>
              <a:buClr>
                <a:srgbClr val="FFCC66"/>
              </a:buClr>
              <a:buSzPct val="77777"/>
              <a:buFont typeface="Wingdings"/>
              <a:buChar char=""/>
              <a:tabLst>
                <a:tab pos="356235" algn="l"/>
              </a:tabLst>
            </a:pPr>
            <a:r>
              <a:rPr sz="1800" b="1" dirty="0">
                <a:solidFill>
                  <a:srgbClr val="FFFFFF"/>
                </a:solidFill>
                <a:latin typeface="Tahoma"/>
                <a:cs typeface="Tahoma"/>
              </a:rPr>
              <a:t>We </a:t>
            </a:r>
            <a:r>
              <a:rPr sz="1800" b="1" spc="-5" dirty="0">
                <a:solidFill>
                  <a:srgbClr val="FFFFFF"/>
                </a:solidFill>
                <a:latin typeface="Tahoma"/>
                <a:cs typeface="Tahoma"/>
              </a:rPr>
              <a:t>fill about </a:t>
            </a:r>
            <a:r>
              <a:rPr sz="1800" b="1" dirty="0">
                <a:solidFill>
                  <a:srgbClr val="FFFFFF"/>
                </a:solidFill>
                <a:latin typeface="Tahoma"/>
                <a:cs typeface="Tahoma"/>
              </a:rPr>
              <a:t>300 </a:t>
            </a:r>
            <a:r>
              <a:rPr sz="1800" b="1" spc="-5" dirty="0">
                <a:solidFill>
                  <a:srgbClr val="FFFFFF"/>
                </a:solidFill>
                <a:latin typeface="Tahoma"/>
                <a:cs typeface="Tahoma"/>
              </a:rPr>
              <a:t>million square metres </a:t>
            </a:r>
            <a:r>
              <a:rPr sz="1800" b="1" dirty="0">
                <a:solidFill>
                  <a:srgbClr val="FFFFFF"/>
                </a:solidFill>
                <a:latin typeface="Tahoma"/>
                <a:cs typeface="Tahoma"/>
              </a:rPr>
              <a:t>of  land </a:t>
            </a:r>
            <a:r>
              <a:rPr sz="1800" b="1" spc="-5" dirty="0">
                <a:solidFill>
                  <a:srgbClr val="FFFFFF"/>
                </a:solidFill>
                <a:latin typeface="Tahoma"/>
                <a:cs typeface="Tahoma"/>
              </a:rPr>
              <a:t>with</a:t>
            </a:r>
            <a:r>
              <a:rPr sz="1800" b="1" spc="-110" dirty="0">
                <a:solidFill>
                  <a:srgbClr val="FFFFFF"/>
                </a:solidFill>
                <a:latin typeface="Tahoma"/>
                <a:cs typeface="Tahoma"/>
              </a:rPr>
              <a:t> </a:t>
            </a:r>
            <a:r>
              <a:rPr sz="1800" b="1" dirty="0">
                <a:solidFill>
                  <a:srgbClr val="FFFFFF"/>
                </a:solidFill>
                <a:latin typeface="Tahoma"/>
                <a:cs typeface="Tahoma"/>
              </a:rPr>
              <a:t>rubbish</a:t>
            </a:r>
            <a:endParaRPr sz="1800" dirty="0">
              <a:latin typeface="Tahoma"/>
              <a:cs typeface="Tahoma"/>
            </a:endParaRPr>
          </a:p>
          <a:p>
            <a:pPr>
              <a:lnSpc>
                <a:spcPct val="100000"/>
              </a:lnSpc>
              <a:spcBef>
                <a:spcPts val="48"/>
              </a:spcBef>
              <a:buFont typeface="Wingdings"/>
              <a:buChar char=""/>
            </a:pPr>
            <a:endParaRPr sz="2200" dirty="0">
              <a:latin typeface="Times New Roman"/>
              <a:cs typeface="Times New Roman"/>
            </a:endParaRPr>
          </a:p>
          <a:p>
            <a:pPr marL="355600" marR="433705" indent="-342900">
              <a:lnSpc>
                <a:spcPts val="1730"/>
              </a:lnSpc>
              <a:buClr>
                <a:srgbClr val="FFCC66"/>
              </a:buClr>
              <a:buSzPct val="77777"/>
              <a:buFont typeface="Wingdings"/>
              <a:buChar char=""/>
              <a:tabLst>
                <a:tab pos="356235" algn="l"/>
              </a:tabLst>
            </a:pPr>
            <a:r>
              <a:rPr sz="1800" b="1" spc="-5" dirty="0">
                <a:solidFill>
                  <a:srgbClr val="FFFFFF"/>
                </a:solidFill>
                <a:latin typeface="Tahoma"/>
                <a:cs typeface="Tahoma"/>
              </a:rPr>
              <a:t>Every day </a:t>
            </a:r>
            <a:r>
              <a:rPr sz="1800" b="1" dirty="0">
                <a:solidFill>
                  <a:srgbClr val="FFFFFF"/>
                </a:solidFill>
                <a:latin typeface="Tahoma"/>
                <a:cs typeface="Tahoma"/>
              </a:rPr>
              <a:t>80 </a:t>
            </a:r>
            <a:r>
              <a:rPr sz="1800" b="1" spc="-5" dirty="0">
                <a:solidFill>
                  <a:srgbClr val="FFFFFF"/>
                </a:solidFill>
                <a:latin typeface="Tahoma"/>
                <a:cs typeface="Tahoma"/>
              </a:rPr>
              <a:t>million food </a:t>
            </a:r>
            <a:r>
              <a:rPr sz="1800" b="1" dirty="0">
                <a:solidFill>
                  <a:srgbClr val="FFFFFF"/>
                </a:solidFill>
                <a:latin typeface="Tahoma"/>
                <a:cs typeface="Tahoma"/>
              </a:rPr>
              <a:t>and </a:t>
            </a:r>
            <a:r>
              <a:rPr sz="1800" b="1" spc="-5" dirty="0">
                <a:solidFill>
                  <a:srgbClr val="FFFFFF"/>
                </a:solidFill>
                <a:latin typeface="Tahoma"/>
                <a:cs typeface="Tahoma"/>
              </a:rPr>
              <a:t>drinks cans  </a:t>
            </a:r>
            <a:r>
              <a:rPr sz="1800" b="1" dirty="0">
                <a:solidFill>
                  <a:srgbClr val="FFFFFF"/>
                </a:solidFill>
                <a:latin typeface="Tahoma"/>
                <a:cs typeface="Tahoma"/>
              </a:rPr>
              <a:t>end </a:t>
            </a:r>
            <a:r>
              <a:rPr sz="1800" b="1" spc="-5" dirty="0">
                <a:solidFill>
                  <a:srgbClr val="FFFFFF"/>
                </a:solidFill>
                <a:latin typeface="Tahoma"/>
                <a:cs typeface="Tahoma"/>
              </a:rPr>
              <a:t>up being thrown</a:t>
            </a:r>
            <a:r>
              <a:rPr sz="1800" b="1" spc="-55" dirty="0">
                <a:solidFill>
                  <a:srgbClr val="FFFFFF"/>
                </a:solidFill>
                <a:latin typeface="Tahoma"/>
                <a:cs typeface="Tahoma"/>
              </a:rPr>
              <a:t> </a:t>
            </a:r>
            <a:r>
              <a:rPr sz="1800" b="1" spc="-5" dirty="0">
                <a:solidFill>
                  <a:srgbClr val="FFFFFF"/>
                </a:solidFill>
                <a:latin typeface="Tahoma"/>
                <a:cs typeface="Tahoma"/>
              </a:rPr>
              <a:t>away!</a:t>
            </a:r>
            <a:endParaRPr sz="1800" dirty="0">
              <a:latin typeface="Tahoma"/>
              <a:cs typeface="Tahoma"/>
            </a:endParaRPr>
          </a:p>
          <a:p>
            <a:pPr>
              <a:lnSpc>
                <a:spcPct val="100000"/>
              </a:lnSpc>
              <a:spcBef>
                <a:spcPts val="46"/>
              </a:spcBef>
            </a:pPr>
            <a:endParaRPr sz="1850" dirty="0">
              <a:latin typeface="Times New Roman"/>
              <a:cs typeface="Times New Roman"/>
            </a:endParaRPr>
          </a:p>
          <a:p>
            <a:pPr marL="12700">
              <a:lnSpc>
                <a:spcPct val="100000"/>
              </a:lnSpc>
            </a:pPr>
            <a:r>
              <a:rPr sz="1800" b="1" spc="-5" dirty="0">
                <a:solidFill>
                  <a:srgbClr val="FFFFFF"/>
                </a:solidFill>
                <a:latin typeface="Tahoma"/>
                <a:cs typeface="Tahoma"/>
              </a:rPr>
              <a:t>(South Ayrshire Council</a:t>
            </a:r>
            <a:r>
              <a:rPr sz="1800" b="1" spc="-80" dirty="0">
                <a:solidFill>
                  <a:srgbClr val="FFFFFF"/>
                </a:solidFill>
                <a:latin typeface="Tahoma"/>
                <a:cs typeface="Tahoma"/>
              </a:rPr>
              <a:t> </a:t>
            </a:r>
            <a:r>
              <a:rPr sz="1800" b="1" dirty="0">
                <a:solidFill>
                  <a:srgbClr val="FFFFFF"/>
                </a:solidFill>
                <a:latin typeface="Tahoma"/>
                <a:cs typeface="Tahoma"/>
              </a:rPr>
              <a:t>2010)</a:t>
            </a:r>
            <a:endParaRPr sz="1800" dirty="0">
              <a:latin typeface="Tahoma"/>
              <a:cs typeface="Tahoma"/>
            </a:endParaRPr>
          </a:p>
        </p:txBody>
      </p:sp>
      <p:sp>
        <p:nvSpPr>
          <p:cNvPr id="47" name="object 47"/>
          <p:cNvSpPr/>
          <p:nvPr/>
        </p:nvSpPr>
        <p:spPr>
          <a:xfrm>
            <a:off x="6043676" y="44323"/>
            <a:ext cx="2955925" cy="2862326"/>
          </a:xfrm>
          <a:prstGeom prst="rect">
            <a:avLst/>
          </a:prstGeom>
          <a:blipFill>
            <a:blip r:embed="rId25" cstate="print"/>
            <a:stretch>
              <a:fillRect/>
            </a:stretch>
          </a:blipFill>
        </p:spPr>
        <p:txBody>
          <a:bodyPr wrap="square" lIns="0" tIns="0" rIns="0" bIns="0" rtlCol="0"/>
          <a:lstStyle/>
          <a:p>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21966" cy="6857726"/>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i.livescience.com/images/i/000/050/211/original/earth-from-space.jpg?13509694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90600"/>
            <a:ext cx="9144000" cy="8540654"/>
          </a:xfrm>
          <a:prstGeom prst="rect">
            <a:avLst/>
          </a:prstGeom>
          <a:noFill/>
          <a:extLst>
            <a:ext uri="{909E8E84-426E-40DD-AFC4-6F175D3DCCD1}">
              <a14:hiddenFill xmlns:a14="http://schemas.microsoft.com/office/drawing/2010/main">
                <a:solidFill>
                  <a:srgbClr val="FFFFFF"/>
                </a:solidFill>
              </a14:hiddenFill>
            </a:ext>
          </a:extLst>
        </p:spPr>
      </p:pic>
      <p:sp>
        <p:nvSpPr>
          <p:cNvPr id="6" name="object 6"/>
          <p:cNvSpPr/>
          <p:nvPr/>
        </p:nvSpPr>
        <p:spPr>
          <a:xfrm>
            <a:off x="7240523" y="333756"/>
            <a:ext cx="903731" cy="1231392"/>
          </a:xfrm>
          <a:prstGeom prst="rect">
            <a:avLst/>
          </a:prstGeom>
          <a:blipFill>
            <a:blip r:embed="rId3"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762000" y="496708"/>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1078865">
              <a:lnSpc>
                <a:spcPts val="5255"/>
              </a:lnSpc>
            </a:pPr>
            <a:r>
              <a:rPr dirty="0"/>
              <a:t>One Wales, One</a:t>
            </a:r>
            <a:r>
              <a:rPr spc="-140" dirty="0"/>
              <a:t> </a:t>
            </a:r>
            <a:r>
              <a:rPr spc="-5" dirty="0"/>
              <a:t>Planet</a:t>
            </a:r>
          </a:p>
        </p:txBody>
      </p:sp>
      <p:grpSp>
        <p:nvGrpSpPr>
          <p:cNvPr id="10" name="Group 9"/>
          <p:cNvGrpSpPr/>
          <p:nvPr/>
        </p:nvGrpSpPr>
        <p:grpSpPr>
          <a:xfrm>
            <a:off x="1207324" y="2145726"/>
            <a:ext cx="7143750" cy="2032000"/>
            <a:chOff x="1207324" y="2145726"/>
            <a:chExt cx="7143750" cy="2032000"/>
          </a:xfrm>
        </p:grpSpPr>
        <p:sp>
          <p:nvSpPr>
            <p:cNvPr id="8" name="object 8"/>
            <p:cNvSpPr/>
            <p:nvPr/>
          </p:nvSpPr>
          <p:spPr>
            <a:xfrm>
              <a:off x="1207324" y="2145726"/>
              <a:ext cx="7143750" cy="2032000"/>
            </a:xfrm>
            <a:prstGeom prst="rect">
              <a:avLst/>
            </a:prstGeom>
            <a:blipFill>
              <a:blip r:embed="rId4" cstate="print"/>
              <a:stretch>
                <a:fillRect/>
              </a:stretch>
            </a:blipFill>
          </p:spPr>
          <p:txBody>
            <a:bodyPr wrap="square" lIns="0" tIns="0" rIns="0" bIns="0" rtlCol="0"/>
            <a:lstStyle/>
            <a:p>
              <a:endParaRPr/>
            </a:p>
          </p:txBody>
        </p:sp>
        <p:sp>
          <p:nvSpPr>
            <p:cNvPr id="9" name="object 9"/>
            <p:cNvSpPr txBox="1"/>
            <p:nvPr/>
          </p:nvSpPr>
          <p:spPr>
            <a:xfrm>
              <a:off x="1293367" y="2402459"/>
              <a:ext cx="6971665" cy="1377950"/>
            </a:xfrm>
            <a:prstGeom prst="rect">
              <a:avLst/>
            </a:prstGeom>
          </p:spPr>
          <p:txBody>
            <a:bodyPr vert="horz" wrap="square" lIns="0" tIns="0" rIns="0" bIns="0" rtlCol="0">
              <a:spAutoFit/>
            </a:bodyPr>
            <a:lstStyle/>
            <a:p>
              <a:pPr marL="12700">
                <a:lnSpc>
                  <a:spcPct val="100000"/>
                </a:lnSpc>
              </a:pPr>
              <a:r>
                <a:rPr sz="1800" dirty="0">
                  <a:solidFill>
                    <a:srgbClr val="FFFFFF"/>
                  </a:solidFill>
                  <a:latin typeface="Tahoma"/>
                  <a:cs typeface="Tahoma"/>
                </a:rPr>
                <a:t>‘</a:t>
              </a:r>
              <a:r>
                <a:rPr sz="1800" b="1" dirty="0">
                  <a:latin typeface="Tahoma"/>
                  <a:cs typeface="Tahoma"/>
                </a:rPr>
                <a:t>If </a:t>
              </a:r>
              <a:r>
                <a:rPr sz="1800" b="1" spc="-5" dirty="0">
                  <a:latin typeface="Tahoma"/>
                  <a:cs typeface="Tahoma"/>
                </a:rPr>
                <a:t>everyone on earth lived </a:t>
              </a:r>
              <a:r>
                <a:rPr sz="1800" b="1" dirty="0">
                  <a:latin typeface="Tahoma"/>
                  <a:cs typeface="Tahoma"/>
                </a:rPr>
                <a:t>as </a:t>
              </a:r>
              <a:r>
                <a:rPr sz="1800" b="1" spc="-5" dirty="0">
                  <a:latin typeface="Tahoma"/>
                  <a:cs typeface="Tahoma"/>
                </a:rPr>
                <a:t>we do </a:t>
              </a:r>
              <a:r>
                <a:rPr sz="1800" b="1" dirty="0">
                  <a:latin typeface="Tahoma"/>
                  <a:cs typeface="Tahoma"/>
                </a:rPr>
                <a:t>in </a:t>
              </a:r>
              <a:r>
                <a:rPr sz="1800" b="1" spc="-5" dirty="0">
                  <a:latin typeface="Tahoma"/>
                  <a:cs typeface="Tahoma"/>
                </a:rPr>
                <a:t>Wales </a:t>
              </a:r>
              <a:r>
                <a:rPr sz="1800" b="1" spc="-10" dirty="0">
                  <a:latin typeface="Tahoma"/>
                  <a:cs typeface="Tahoma"/>
                </a:rPr>
                <a:t>we </a:t>
              </a:r>
              <a:r>
                <a:rPr sz="1800" b="1" spc="-5" dirty="0">
                  <a:latin typeface="Tahoma"/>
                  <a:cs typeface="Tahoma"/>
                </a:rPr>
                <a:t>would</a:t>
              </a:r>
              <a:r>
                <a:rPr sz="1800" b="1" spc="15" dirty="0">
                  <a:latin typeface="Tahoma"/>
                  <a:cs typeface="Tahoma"/>
                </a:rPr>
                <a:t> </a:t>
              </a:r>
              <a:r>
                <a:rPr sz="1800" b="1" spc="-5" dirty="0">
                  <a:latin typeface="Tahoma"/>
                  <a:cs typeface="Tahoma"/>
                </a:rPr>
                <a:t>need</a:t>
              </a:r>
              <a:endParaRPr sz="1800" dirty="0">
                <a:latin typeface="Tahoma"/>
                <a:cs typeface="Tahoma"/>
              </a:endParaRPr>
            </a:p>
            <a:p>
              <a:pPr marL="12700">
                <a:lnSpc>
                  <a:spcPct val="100000"/>
                </a:lnSpc>
              </a:pPr>
              <a:r>
                <a:rPr sz="1800" b="1" dirty="0">
                  <a:latin typeface="Tahoma"/>
                  <a:cs typeface="Tahoma"/>
                </a:rPr>
                <a:t>2.7 </a:t>
              </a:r>
              <a:r>
                <a:rPr sz="1800" b="1" spc="-5" dirty="0">
                  <a:latin typeface="Tahoma"/>
                  <a:cs typeface="Tahoma"/>
                </a:rPr>
                <a:t>planets worth of resources’…………</a:t>
              </a:r>
              <a:endParaRPr sz="1800" dirty="0">
                <a:latin typeface="Tahoma"/>
                <a:cs typeface="Tahoma"/>
              </a:endParaRPr>
            </a:p>
            <a:p>
              <a:pPr>
                <a:lnSpc>
                  <a:spcPct val="100000"/>
                </a:lnSpc>
                <a:spcBef>
                  <a:spcPts val="32"/>
                </a:spcBef>
              </a:pPr>
              <a:endParaRPr sz="1850" dirty="0">
                <a:latin typeface="Times New Roman"/>
                <a:cs typeface="Times New Roman"/>
              </a:endParaRPr>
            </a:p>
            <a:p>
              <a:pPr marL="12700" marR="68580">
                <a:lnSpc>
                  <a:spcPct val="100000"/>
                </a:lnSpc>
              </a:pPr>
              <a:r>
                <a:rPr sz="1800" b="1" spc="-5" dirty="0">
                  <a:latin typeface="Tahoma"/>
                  <a:cs typeface="Tahoma"/>
                </a:rPr>
                <a:t>‘Unchecked, </a:t>
              </a:r>
              <a:r>
                <a:rPr sz="1800" b="1" dirty="0">
                  <a:latin typeface="Tahoma"/>
                  <a:cs typeface="Tahoma"/>
                </a:rPr>
                <a:t>our </a:t>
              </a:r>
              <a:r>
                <a:rPr sz="1800" b="1" spc="-5" dirty="0">
                  <a:latin typeface="Tahoma"/>
                  <a:cs typeface="Tahoma"/>
                </a:rPr>
                <a:t>Ecological Footprint could increase </a:t>
              </a:r>
              <a:r>
                <a:rPr sz="1800" b="1" dirty="0">
                  <a:latin typeface="Tahoma"/>
                  <a:cs typeface="Tahoma"/>
                </a:rPr>
                <a:t>by 20%  by 2020’ </a:t>
              </a:r>
              <a:r>
                <a:rPr sz="1800" b="1" spc="-5" dirty="0">
                  <a:latin typeface="Tahoma"/>
                  <a:cs typeface="Tahoma"/>
                </a:rPr>
                <a:t>(Davidson,</a:t>
              </a:r>
              <a:r>
                <a:rPr sz="1800" b="1" spc="-55" dirty="0">
                  <a:latin typeface="Tahoma"/>
                  <a:cs typeface="Tahoma"/>
                </a:rPr>
                <a:t> </a:t>
              </a:r>
              <a:r>
                <a:rPr sz="1800" b="1" dirty="0">
                  <a:latin typeface="Tahoma"/>
                  <a:cs typeface="Tahoma"/>
                </a:rPr>
                <a:t>2009:5)</a:t>
              </a:r>
              <a:endParaRPr sz="1800" dirty="0">
                <a:latin typeface="Tahoma"/>
                <a:cs typeface="Tahoma"/>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6960107" y="333756"/>
            <a:ext cx="903731"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634492" y="299466"/>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1186815">
              <a:lnSpc>
                <a:spcPct val="100000"/>
              </a:lnSpc>
            </a:pPr>
            <a:r>
              <a:rPr dirty="0"/>
              <a:t>Sustainability</a:t>
            </a:r>
            <a:r>
              <a:rPr spc="-105" dirty="0"/>
              <a:t> </a:t>
            </a:r>
            <a:r>
              <a:rPr dirty="0"/>
              <a:t>Agenda:</a:t>
            </a:r>
          </a:p>
        </p:txBody>
      </p:sp>
      <p:sp>
        <p:nvSpPr>
          <p:cNvPr id="9" name="object 9"/>
          <p:cNvSpPr/>
          <p:nvPr/>
        </p:nvSpPr>
        <p:spPr>
          <a:xfrm>
            <a:off x="1638300" y="1319783"/>
            <a:ext cx="347472" cy="457200"/>
          </a:xfrm>
          <a:prstGeom prst="rect">
            <a:avLst/>
          </a:prstGeom>
          <a:blipFill>
            <a:blip r:embed="rId4" cstate="print"/>
            <a:stretch>
              <a:fillRect/>
            </a:stretch>
          </a:blipFill>
        </p:spPr>
        <p:txBody>
          <a:bodyPr wrap="square" lIns="0" tIns="0" rIns="0" bIns="0" rtlCol="0"/>
          <a:lstStyle/>
          <a:p>
            <a:endParaRPr/>
          </a:p>
        </p:txBody>
      </p:sp>
      <p:sp>
        <p:nvSpPr>
          <p:cNvPr id="11" name="object 11"/>
          <p:cNvSpPr/>
          <p:nvPr/>
        </p:nvSpPr>
        <p:spPr>
          <a:xfrm>
            <a:off x="2229611" y="1319783"/>
            <a:ext cx="347472" cy="457200"/>
          </a:xfrm>
          <a:prstGeom prst="rect">
            <a:avLst/>
          </a:prstGeom>
          <a:blipFill>
            <a:blip r:embed="rId4" cstate="print"/>
            <a:stretch>
              <a:fillRect/>
            </a:stretch>
          </a:blipFill>
        </p:spPr>
        <p:txBody>
          <a:bodyPr wrap="square" lIns="0" tIns="0" rIns="0" bIns="0" rtlCol="0"/>
          <a:lstStyle/>
          <a:p>
            <a:endParaRPr/>
          </a:p>
        </p:txBody>
      </p:sp>
      <p:sp>
        <p:nvSpPr>
          <p:cNvPr id="13" name="object 13"/>
          <p:cNvSpPr/>
          <p:nvPr/>
        </p:nvSpPr>
        <p:spPr>
          <a:xfrm>
            <a:off x="3578352" y="1319783"/>
            <a:ext cx="347472" cy="457200"/>
          </a:xfrm>
          <a:prstGeom prst="rect">
            <a:avLst/>
          </a:prstGeom>
          <a:blipFill>
            <a:blip r:embed="rId4" cstate="print"/>
            <a:stretch>
              <a:fillRect/>
            </a:stretch>
          </a:blipFill>
        </p:spPr>
        <p:txBody>
          <a:bodyPr wrap="square" lIns="0" tIns="0" rIns="0" bIns="0" rtlCol="0"/>
          <a:lstStyle/>
          <a:p>
            <a:endParaRPr/>
          </a:p>
        </p:txBody>
      </p:sp>
      <p:sp>
        <p:nvSpPr>
          <p:cNvPr id="22" name="object 22"/>
          <p:cNvSpPr/>
          <p:nvPr/>
        </p:nvSpPr>
        <p:spPr>
          <a:xfrm>
            <a:off x="5489447" y="1319783"/>
            <a:ext cx="347472" cy="457200"/>
          </a:xfrm>
          <a:prstGeom prst="rect">
            <a:avLst/>
          </a:prstGeom>
          <a:blipFill>
            <a:blip r:embed="rId4" cstate="print"/>
            <a:stretch>
              <a:fillRect/>
            </a:stretch>
          </a:blipFill>
        </p:spPr>
        <p:txBody>
          <a:bodyPr wrap="square" lIns="0" tIns="0" rIns="0" bIns="0" rtlCol="0"/>
          <a:lstStyle/>
          <a:p>
            <a:endParaRPr/>
          </a:p>
        </p:txBody>
      </p:sp>
      <p:sp>
        <p:nvSpPr>
          <p:cNvPr id="26" name="object 26"/>
          <p:cNvSpPr/>
          <p:nvPr/>
        </p:nvSpPr>
        <p:spPr>
          <a:xfrm>
            <a:off x="6505956" y="1319783"/>
            <a:ext cx="348996" cy="457200"/>
          </a:xfrm>
          <a:prstGeom prst="rect">
            <a:avLst/>
          </a:prstGeom>
          <a:blipFill>
            <a:blip r:embed="rId4" cstate="print"/>
            <a:stretch>
              <a:fillRect/>
            </a:stretch>
          </a:blipFill>
        </p:spPr>
        <p:txBody>
          <a:bodyPr wrap="square" lIns="0" tIns="0" rIns="0" bIns="0" rtlCol="0"/>
          <a:lstStyle/>
          <a:p>
            <a:endParaRPr/>
          </a:p>
        </p:txBody>
      </p:sp>
      <p:sp>
        <p:nvSpPr>
          <p:cNvPr id="30" name="object 30"/>
          <p:cNvSpPr/>
          <p:nvPr/>
        </p:nvSpPr>
        <p:spPr>
          <a:xfrm>
            <a:off x="7309104" y="1319783"/>
            <a:ext cx="347472" cy="457200"/>
          </a:xfrm>
          <a:prstGeom prst="rect">
            <a:avLst/>
          </a:prstGeom>
          <a:blipFill>
            <a:blip r:embed="rId4" cstate="print"/>
            <a:stretch>
              <a:fillRect/>
            </a:stretch>
          </a:blipFill>
        </p:spPr>
        <p:txBody>
          <a:bodyPr wrap="square" lIns="0" tIns="0" rIns="0" bIns="0" rtlCol="0"/>
          <a:lstStyle/>
          <a:p>
            <a:endParaRPr/>
          </a:p>
        </p:txBody>
      </p:sp>
      <p:sp>
        <p:nvSpPr>
          <p:cNvPr id="32" name="object 32"/>
          <p:cNvSpPr/>
          <p:nvPr/>
        </p:nvSpPr>
        <p:spPr>
          <a:xfrm>
            <a:off x="7754111" y="1319783"/>
            <a:ext cx="347472" cy="457200"/>
          </a:xfrm>
          <a:prstGeom prst="rect">
            <a:avLst/>
          </a:prstGeom>
          <a:blipFill>
            <a:blip r:embed="rId4" cstate="print"/>
            <a:stretch>
              <a:fillRect/>
            </a:stretch>
          </a:blipFill>
        </p:spPr>
        <p:txBody>
          <a:bodyPr wrap="square" lIns="0" tIns="0" rIns="0" bIns="0" rtlCol="0"/>
          <a:lstStyle/>
          <a:p>
            <a:endParaRPr/>
          </a:p>
        </p:txBody>
      </p:sp>
      <p:sp>
        <p:nvSpPr>
          <p:cNvPr id="34" name="object 34"/>
          <p:cNvSpPr/>
          <p:nvPr/>
        </p:nvSpPr>
        <p:spPr>
          <a:xfrm>
            <a:off x="8122919" y="1319783"/>
            <a:ext cx="347472" cy="457200"/>
          </a:xfrm>
          <a:prstGeom prst="rect">
            <a:avLst/>
          </a:prstGeom>
          <a:blipFill>
            <a:blip r:embed="rId4" cstate="print"/>
            <a:stretch>
              <a:fillRect/>
            </a:stretch>
          </a:blipFill>
        </p:spPr>
        <p:txBody>
          <a:bodyPr wrap="square" lIns="0" tIns="0" rIns="0" bIns="0" rtlCol="0"/>
          <a:lstStyle/>
          <a:p>
            <a:endParaRPr/>
          </a:p>
        </p:txBody>
      </p:sp>
      <p:sp>
        <p:nvSpPr>
          <p:cNvPr id="38" name="object 38"/>
          <p:cNvSpPr/>
          <p:nvPr/>
        </p:nvSpPr>
        <p:spPr>
          <a:xfrm>
            <a:off x="1684020" y="1563624"/>
            <a:ext cx="368807" cy="457200"/>
          </a:xfrm>
          <a:prstGeom prst="rect">
            <a:avLst/>
          </a:prstGeom>
          <a:blipFill>
            <a:blip r:embed="rId5" cstate="print"/>
            <a:stretch>
              <a:fillRect/>
            </a:stretch>
          </a:blipFill>
        </p:spPr>
        <p:txBody>
          <a:bodyPr wrap="square" lIns="0" tIns="0" rIns="0" bIns="0" rtlCol="0"/>
          <a:lstStyle/>
          <a:p>
            <a:endParaRPr/>
          </a:p>
        </p:txBody>
      </p:sp>
      <p:sp>
        <p:nvSpPr>
          <p:cNvPr id="40" name="object 40"/>
          <p:cNvSpPr/>
          <p:nvPr/>
        </p:nvSpPr>
        <p:spPr>
          <a:xfrm>
            <a:off x="1949195" y="1563624"/>
            <a:ext cx="368807" cy="457200"/>
          </a:xfrm>
          <a:prstGeom prst="rect">
            <a:avLst/>
          </a:prstGeom>
          <a:blipFill>
            <a:blip r:embed="rId5" cstate="print"/>
            <a:stretch>
              <a:fillRect/>
            </a:stretch>
          </a:blipFill>
        </p:spPr>
        <p:txBody>
          <a:bodyPr wrap="square" lIns="0" tIns="0" rIns="0" bIns="0" rtlCol="0"/>
          <a:lstStyle/>
          <a:p>
            <a:endParaRPr/>
          </a:p>
        </p:txBody>
      </p:sp>
      <p:sp>
        <p:nvSpPr>
          <p:cNvPr id="44" name="object 44"/>
          <p:cNvSpPr/>
          <p:nvPr/>
        </p:nvSpPr>
        <p:spPr>
          <a:xfrm>
            <a:off x="3032760" y="1563624"/>
            <a:ext cx="368808" cy="457200"/>
          </a:xfrm>
          <a:prstGeom prst="rect">
            <a:avLst/>
          </a:prstGeom>
          <a:blipFill>
            <a:blip r:embed="rId5" cstate="print"/>
            <a:stretch>
              <a:fillRect/>
            </a:stretch>
          </a:blipFill>
        </p:spPr>
        <p:txBody>
          <a:bodyPr wrap="square" lIns="0" tIns="0" rIns="0" bIns="0" rtlCol="0"/>
          <a:lstStyle/>
          <a:p>
            <a:endParaRPr/>
          </a:p>
        </p:txBody>
      </p:sp>
      <p:sp>
        <p:nvSpPr>
          <p:cNvPr id="46" name="object 46"/>
          <p:cNvSpPr/>
          <p:nvPr/>
        </p:nvSpPr>
        <p:spPr>
          <a:xfrm>
            <a:off x="4075176" y="1563624"/>
            <a:ext cx="370332" cy="457200"/>
          </a:xfrm>
          <a:prstGeom prst="rect">
            <a:avLst/>
          </a:prstGeom>
          <a:blipFill>
            <a:blip r:embed="rId5" cstate="print"/>
            <a:stretch>
              <a:fillRect/>
            </a:stretch>
          </a:blipFill>
        </p:spPr>
        <p:txBody>
          <a:bodyPr wrap="square" lIns="0" tIns="0" rIns="0" bIns="0" rtlCol="0"/>
          <a:lstStyle/>
          <a:p>
            <a:endParaRPr/>
          </a:p>
        </p:txBody>
      </p:sp>
      <p:sp>
        <p:nvSpPr>
          <p:cNvPr id="48" name="object 48"/>
          <p:cNvSpPr/>
          <p:nvPr/>
        </p:nvSpPr>
        <p:spPr>
          <a:xfrm>
            <a:off x="4509515" y="1563624"/>
            <a:ext cx="368808" cy="457200"/>
          </a:xfrm>
          <a:prstGeom prst="rect">
            <a:avLst/>
          </a:prstGeom>
          <a:blipFill>
            <a:blip r:embed="rId5" cstate="print"/>
            <a:stretch>
              <a:fillRect/>
            </a:stretch>
          </a:blipFill>
        </p:spPr>
        <p:txBody>
          <a:bodyPr wrap="square" lIns="0" tIns="0" rIns="0" bIns="0" rtlCol="0"/>
          <a:lstStyle/>
          <a:p>
            <a:endParaRPr/>
          </a:p>
        </p:txBody>
      </p:sp>
      <p:sp>
        <p:nvSpPr>
          <p:cNvPr id="50" name="object 50"/>
          <p:cNvSpPr/>
          <p:nvPr/>
        </p:nvSpPr>
        <p:spPr>
          <a:xfrm>
            <a:off x="5484876" y="1563624"/>
            <a:ext cx="368808" cy="457200"/>
          </a:xfrm>
          <a:prstGeom prst="rect">
            <a:avLst/>
          </a:prstGeom>
          <a:blipFill>
            <a:blip r:embed="rId5" cstate="print"/>
            <a:stretch>
              <a:fillRect/>
            </a:stretch>
          </a:blipFill>
        </p:spPr>
        <p:txBody>
          <a:bodyPr wrap="square" lIns="0" tIns="0" rIns="0" bIns="0" rtlCol="0"/>
          <a:lstStyle/>
          <a:p>
            <a:endParaRPr/>
          </a:p>
        </p:txBody>
      </p:sp>
      <p:sp>
        <p:nvSpPr>
          <p:cNvPr id="52" name="object 52"/>
          <p:cNvSpPr/>
          <p:nvPr/>
        </p:nvSpPr>
        <p:spPr>
          <a:xfrm>
            <a:off x="5692140" y="1563624"/>
            <a:ext cx="370332" cy="457200"/>
          </a:xfrm>
          <a:prstGeom prst="rect">
            <a:avLst/>
          </a:prstGeom>
          <a:blipFill>
            <a:blip r:embed="rId5" cstate="print"/>
            <a:stretch>
              <a:fillRect/>
            </a:stretch>
          </a:blipFill>
        </p:spPr>
        <p:txBody>
          <a:bodyPr wrap="square" lIns="0" tIns="0" rIns="0" bIns="0" rtlCol="0"/>
          <a:lstStyle/>
          <a:p>
            <a:endParaRPr/>
          </a:p>
        </p:txBody>
      </p:sp>
      <p:sp>
        <p:nvSpPr>
          <p:cNvPr id="56" name="object 56"/>
          <p:cNvSpPr/>
          <p:nvPr/>
        </p:nvSpPr>
        <p:spPr>
          <a:xfrm>
            <a:off x="6841235" y="1563624"/>
            <a:ext cx="368807" cy="457200"/>
          </a:xfrm>
          <a:prstGeom prst="rect">
            <a:avLst/>
          </a:prstGeom>
          <a:blipFill>
            <a:blip r:embed="rId5" cstate="print"/>
            <a:stretch>
              <a:fillRect/>
            </a:stretch>
          </a:blipFill>
        </p:spPr>
        <p:txBody>
          <a:bodyPr wrap="square" lIns="0" tIns="0" rIns="0" bIns="0" rtlCol="0"/>
          <a:lstStyle/>
          <a:p>
            <a:endParaRPr/>
          </a:p>
        </p:txBody>
      </p:sp>
      <p:sp>
        <p:nvSpPr>
          <p:cNvPr id="58" name="object 58"/>
          <p:cNvSpPr/>
          <p:nvPr/>
        </p:nvSpPr>
        <p:spPr>
          <a:xfrm>
            <a:off x="7490459" y="1563624"/>
            <a:ext cx="368807" cy="457200"/>
          </a:xfrm>
          <a:prstGeom prst="rect">
            <a:avLst/>
          </a:prstGeom>
          <a:blipFill>
            <a:blip r:embed="rId5" cstate="print"/>
            <a:stretch>
              <a:fillRect/>
            </a:stretch>
          </a:blipFill>
        </p:spPr>
        <p:txBody>
          <a:bodyPr wrap="square" lIns="0" tIns="0" rIns="0" bIns="0" rtlCol="0"/>
          <a:lstStyle/>
          <a:p>
            <a:endParaRPr/>
          </a:p>
        </p:txBody>
      </p:sp>
      <p:sp>
        <p:nvSpPr>
          <p:cNvPr id="60" name="object 60"/>
          <p:cNvSpPr/>
          <p:nvPr/>
        </p:nvSpPr>
        <p:spPr>
          <a:xfrm>
            <a:off x="8103107" y="1563624"/>
            <a:ext cx="368807" cy="457200"/>
          </a:xfrm>
          <a:prstGeom prst="rect">
            <a:avLst/>
          </a:prstGeom>
          <a:blipFill>
            <a:blip r:embed="rId5" cstate="print"/>
            <a:stretch>
              <a:fillRect/>
            </a:stretch>
          </a:blipFill>
        </p:spPr>
        <p:txBody>
          <a:bodyPr wrap="square" lIns="0" tIns="0" rIns="0" bIns="0" rtlCol="0"/>
          <a:lstStyle/>
          <a:p>
            <a:endParaRPr/>
          </a:p>
        </p:txBody>
      </p:sp>
      <p:sp>
        <p:nvSpPr>
          <p:cNvPr id="64" name="object 64"/>
          <p:cNvSpPr/>
          <p:nvPr/>
        </p:nvSpPr>
        <p:spPr>
          <a:xfrm>
            <a:off x="1821179" y="1807464"/>
            <a:ext cx="329183" cy="457200"/>
          </a:xfrm>
          <a:prstGeom prst="rect">
            <a:avLst/>
          </a:prstGeom>
          <a:blipFill>
            <a:blip r:embed="rId6" cstate="print"/>
            <a:stretch>
              <a:fillRect/>
            </a:stretch>
          </a:blipFill>
        </p:spPr>
        <p:txBody>
          <a:bodyPr wrap="square" lIns="0" tIns="0" rIns="0" bIns="0" rtlCol="0"/>
          <a:lstStyle/>
          <a:p>
            <a:endParaRPr/>
          </a:p>
        </p:txBody>
      </p:sp>
      <p:sp>
        <p:nvSpPr>
          <p:cNvPr id="68" name="object 68"/>
          <p:cNvSpPr/>
          <p:nvPr/>
        </p:nvSpPr>
        <p:spPr>
          <a:xfrm>
            <a:off x="2215895" y="1807464"/>
            <a:ext cx="332231" cy="457200"/>
          </a:xfrm>
          <a:prstGeom prst="rect">
            <a:avLst/>
          </a:prstGeom>
          <a:blipFill>
            <a:blip r:embed="rId7" cstate="print"/>
            <a:stretch>
              <a:fillRect/>
            </a:stretch>
          </a:blipFill>
        </p:spPr>
        <p:txBody>
          <a:bodyPr wrap="square" lIns="0" tIns="0" rIns="0" bIns="0" rtlCol="0"/>
          <a:lstStyle/>
          <a:p>
            <a:endParaRPr/>
          </a:p>
        </p:txBody>
      </p:sp>
      <p:sp>
        <p:nvSpPr>
          <p:cNvPr id="72" name="object 72"/>
          <p:cNvSpPr/>
          <p:nvPr/>
        </p:nvSpPr>
        <p:spPr>
          <a:xfrm>
            <a:off x="432816" y="2100072"/>
            <a:ext cx="330708" cy="457200"/>
          </a:xfrm>
          <a:prstGeom prst="rect">
            <a:avLst/>
          </a:prstGeom>
          <a:blipFill>
            <a:blip r:embed="rId6" cstate="print"/>
            <a:stretch>
              <a:fillRect/>
            </a:stretch>
          </a:blipFill>
        </p:spPr>
        <p:txBody>
          <a:bodyPr wrap="square" lIns="0" tIns="0" rIns="0" bIns="0" rtlCol="0"/>
          <a:lstStyle/>
          <a:p>
            <a:endParaRPr/>
          </a:p>
        </p:txBody>
      </p:sp>
      <p:sp>
        <p:nvSpPr>
          <p:cNvPr id="79" name="object 79"/>
          <p:cNvSpPr/>
          <p:nvPr/>
        </p:nvSpPr>
        <p:spPr>
          <a:xfrm>
            <a:off x="2901695" y="2392679"/>
            <a:ext cx="379476" cy="457200"/>
          </a:xfrm>
          <a:prstGeom prst="rect">
            <a:avLst/>
          </a:prstGeom>
          <a:blipFill>
            <a:blip r:embed="rId8" cstate="print"/>
            <a:stretch>
              <a:fillRect/>
            </a:stretch>
          </a:blipFill>
        </p:spPr>
        <p:txBody>
          <a:bodyPr wrap="square" lIns="0" tIns="0" rIns="0" bIns="0" rtlCol="0"/>
          <a:lstStyle/>
          <a:p>
            <a:endParaRPr/>
          </a:p>
        </p:txBody>
      </p:sp>
      <p:sp>
        <p:nvSpPr>
          <p:cNvPr id="81" name="object 81"/>
          <p:cNvSpPr/>
          <p:nvPr/>
        </p:nvSpPr>
        <p:spPr>
          <a:xfrm>
            <a:off x="3662171" y="2392679"/>
            <a:ext cx="379475" cy="457200"/>
          </a:xfrm>
          <a:prstGeom prst="rect">
            <a:avLst/>
          </a:prstGeom>
          <a:blipFill>
            <a:blip r:embed="rId8" cstate="print"/>
            <a:stretch>
              <a:fillRect/>
            </a:stretch>
          </a:blipFill>
        </p:spPr>
        <p:txBody>
          <a:bodyPr wrap="square" lIns="0" tIns="0" rIns="0" bIns="0" rtlCol="0"/>
          <a:lstStyle/>
          <a:p>
            <a:endParaRPr/>
          </a:p>
        </p:txBody>
      </p:sp>
      <p:sp>
        <p:nvSpPr>
          <p:cNvPr id="83" name="object 83"/>
          <p:cNvSpPr/>
          <p:nvPr/>
        </p:nvSpPr>
        <p:spPr>
          <a:xfrm>
            <a:off x="4107179" y="2392679"/>
            <a:ext cx="379475" cy="457200"/>
          </a:xfrm>
          <a:prstGeom prst="rect">
            <a:avLst/>
          </a:prstGeom>
          <a:blipFill>
            <a:blip r:embed="rId8" cstate="print"/>
            <a:stretch>
              <a:fillRect/>
            </a:stretch>
          </a:blipFill>
        </p:spPr>
        <p:txBody>
          <a:bodyPr wrap="square" lIns="0" tIns="0" rIns="0" bIns="0" rtlCol="0"/>
          <a:lstStyle/>
          <a:p>
            <a:endParaRPr/>
          </a:p>
        </p:txBody>
      </p:sp>
      <p:sp>
        <p:nvSpPr>
          <p:cNvPr id="85" name="object 85"/>
          <p:cNvSpPr/>
          <p:nvPr/>
        </p:nvSpPr>
        <p:spPr>
          <a:xfrm>
            <a:off x="4529328" y="2392679"/>
            <a:ext cx="379475" cy="457200"/>
          </a:xfrm>
          <a:prstGeom prst="rect">
            <a:avLst/>
          </a:prstGeom>
          <a:blipFill>
            <a:blip r:embed="rId8" cstate="print"/>
            <a:stretch>
              <a:fillRect/>
            </a:stretch>
          </a:blipFill>
        </p:spPr>
        <p:txBody>
          <a:bodyPr wrap="square" lIns="0" tIns="0" rIns="0" bIns="0" rtlCol="0"/>
          <a:lstStyle/>
          <a:p>
            <a:endParaRPr/>
          </a:p>
        </p:txBody>
      </p:sp>
      <p:sp>
        <p:nvSpPr>
          <p:cNvPr id="88" name="object 88"/>
          <p:cNvSpPr/>
          <p:nvPr/>
        </p:nvSpPr>
        <p:spPr>
          <a:xfrm>
            <a:off x="5324855" y="2392679"/>
            <a:ext cx="379475" cy="457200"/>
          </a:xfrm>
          <a:prstGeom prst="rect">
            <a:avLst/>
          </a:prstGeom>
          <a:blipFill>
            <a:blip r:embed="rId8" cstate="print"/>
            <a:stretch>
              <a:fillRect/>
            </a:stretch>
          </a:blipFill>
        </p:spPr>
        <p:txBody>
          <a:bodyPr wrap="square" lIns="0" tIns="0" rIns="0" bIns="0" rtlCol="0"/>
          <a:lstStyle/>
          <a:p>
            <a:endParaRPr/>
          </a:p>
        </p:txBody>
      </p:sp>
      <p:sp>
        <p:nvSpPr>
          <p:cNvPr id="90" name="object 90"/>
          <p:cNvSpPr/>
          <p:nvPr/>
        </p:nvSpPr>
        <p:spPr>
          <a:xfrm>
            <a:off x="5725667" y="2392679"/>
            <a:ext cx="379475" cy="457200"/>
          </a:xfrm>
          <a:prstGeom prst="rect">
            <a:avLst/>
          </a:prstGeom>
          <a:blipFill>
            <a:blip r:embed="rId8" cstate="print"/>
            <a:stretch>
              <a:fillRect/>
            </a:stretch>
          </a:blipFill>
        </p:spPr>
        <p:txBody>
          <a:bodyPr wrap="square" lIns="0" tIns="0" rIns="0" bIns="0" rtlCol="0"/>
          <a:lstStyle/>
          <a:p>
            <a:endParaRPr/>
          </a:p>
        </p:txBody>
      </p:sp>
      <p:sp>
        <p:nvSpPr>
          <p:cNvPr id="92" name="object 92"/>
          <p:cNvSpPr/>
          <p:nvPr/>
        </p:nvSpPr>
        <p:spPr>
          <a:xfrm>
            <a:off x="6316979" y="2392679"/>
            <a:ext cx="379475" cy="457200"/>
          </a:xfrm>
          <a:prstGeom prst="rect">
            <a:avLst/>
          </a:prstGeom>
          <a:blipFill>
            <a:blip r:embed="rId8" cstate="print"/>
            <a:stretch>
              <a:fillRect/>
            </a:stretch>
          </a:blipFill>
        </p:spPr>
        <p:txBody>
          <a:bodyPr wrap="square" lIns="0" tIns="0" rIns="0" bIns="0" rtlCol="0"/>
          <a:lstStyle/>
          <a:p>
            <a:endParaRPr/>
          </a:p>
        </p:txBody>
      </p:sp>
      <p:sp>
        <p:nvSpPr>
          <p:cNvPr id="100" name="object 100"/>
          <p:cNvSpPr/>
          <p:nvPr/>
        </p:nvSpPr>
        <p:spPr>
          <a:xfrm>
            <a:off x="8478011" y="2392679"/>
            <a:ext cx="329183" cy="457200"/>
          </a:xfrm>
          <a:prstGeom prst="rect">
            <a:avLst/>
          </a:prstGeom>
          <a:blipFill>
            <a:blip r:embed="rId6" cstate="print"/>
            <a:stretch>
              <a:fillRect/>
            </a:stretch>
          </a:blipFill>
        </p:spPr>
        <p:txBody>
          <a:bodyPr wrap="square" lIns="0" tIns="0" rIns="0" bIns="0" rtlCol="0"/>
          <a:lstStyle/>
          <a:p>
            <a:endParaRPr/>
          </a:p>
        </p:txBody>
      </p:sp>
      <p:sp>
        <p:nvSpPr>
          <p:cNvPr id="102" name="object 102"/>
          <p:cNvSpPr/>
          <p:nvPr/>
        </p:nvSpPr>
        <p:spPr>
          <a:xfrm>
            <a:off x="2022348" y="2636520"/>
            <a:ext cx="435863" cy="457200"/>
          </a:xfrm>
          <a:prstGeom prst="rect">
            <a:avLst/>
          </a:prstGeom>
          <a:blipFill>
            <a:blip r:embed="rId9" cstate="print"/>
            <a:stretch>
              <a:fillRect/>
            </a:stretch>
          </a:blipFill>
        </p:spPr>
        <p:txBody>
          <a:bodyPr wrap="square" lIns="0" tIns="0" rIns="0" bIns="0" rtlCol="0"/>
          <a:lstStyle/>
          <a:p>
            <a:endParaRPr/>
          </a:p>
        </p:txBody>
      </p:sp>
      <p:sp>
        <p:nvSpPr>
          <p:cNvPr id="104" name="object 104"/>
          <p:cNvSpPr/>
          <p:nvPr/>
        </p:nvSpPr>
        <p:spPr>
          <a:xfrm>
            <a:off x="2464307" y="2636520"/>
            <a:ext cx="353568" cy="457200"/>
          </a:xfrm>
          <a:prstGeom prst="rect">
            <a:avLst/>
          </a:prstGeom>
          <a:blipFill>
            <a:blip r:embed="rId10" cstate="print"/>
            <a:stretch>
              <a:fillRect/>
            </a:stretch>
          </a:blipFill>
        </p:spPr>
        <p:txBody>
          <a:bodyPr wrap="square" lIns="0" tIns="0" rIns="0" bIns="0" rtlCol="0"/>
          <a:lstStyle/>
          <a:p>
            <a:endParaRPr/>
          </a:p>
        </p:txBody>
      </p:sp>
      <p:sp>
        <p:nvSpPr>
          <p:cNvPr id="106" name="object 106"/>
          <p:cNvSpPr/>
          <p:nvPr/>
        </p:nvSpPr>
        <p:spPr>
          <a:xfrm>
            <a:off x="3265932" y="2636520"/>
            <a:ext cx="353567" cy="457200"/>
          </a:xfrm>
          <a:prstGeom prst="rect">
            <a:avLst/>
          </a:prstGeom>
          <a:blipFill>
            <a:blip r:embed="rId10" cstate="print"/>
            <a:stretch>
              <a:fillRect/>
            </a:stretch>
          </a:blipFill>
        </p:spPr>
        <p:txBody>
          <a:bodyPr wrap="square" lIns="0" tIns="0" rIns="0" bIns="0" rtlCol="0"/>
          <a:lstStyle/>
          <a:p>
            <a:endParaRPr/>
          </a:p>
        </p:txBody>
      </p:sp>
      <p:sp>
        <p:nvSpPr>
          <p:cNvPr id="110" name="object 110"/>
          <p:cNvSpPr/>
          <p:nvPr/>
        </p:nvSpPr>
        <p:spPr>
          <a:xfrm>
            <a:off x="4294632" y="2636520"/>
            <a:ext cx="353567" cy="457200"/>
          </a:xfrm>
          <a:prstGeom prst="rect">
            <a:avLst/>
          </a:prstGeom>
          <a:blipFill>
            <a:blip r:embed="rId10" cstate="print"/>
            <a:stretch>
              <a:fillRect/>
            </a:stretch>
          </a:blipFill>
        </p:spPr>
        <p:txBody>
          <a:bodyPr wrap="square" lIns="0" tIns="0" rIns="0" bIns="0" rtlCol="0"/>
          <a:lstStyle/>
          <a:p>
            <a:endParaRPr/>
          </a:p>
        </p:txBody>
      </p:sp>
      <p:sp>
        <p:nvSpPr>
          <p:cNvPr id="112" name="object 112"/>
          <p:cNvSpPr/>
          <p:nvPr/>
        </p:nvSpPr>
        <p:spPr>
          <a:xfrm>
            <a:off x="4544567" y="2636520"/>
            <a:ext cx="353567" cy="457200"/>
          </a:xfrm>
          <a:prstGeom prst="rect">
            <a:avLst/>
          </a:prstGeom>
          <a:blipFill>
            <a:blip r:embed="rId10" cstate="print"/>
            <a:stretch>
              <a:fillRect/>
            </a:stretch>
          </a:blipFill>
        </p:spPr>
        <p:txBody>
          <a:bodyPr wrap="square" lIns="0" tIns="0" rIns="0" bIns="0" rtlCol="0"/>
          <a:lstStyle/>
          <a:p>
            <a:endParaRPr/>
          </a:p>
        </p:txBody>
      </p:sp>
      <p:sp>
        <p:nvSpPr>
          <p:cNvPr id="114" name="object 114"/>
          <p:cNvSpPr/>
          <p:nvPr/>
        </p:nvSpPr>
        <p:spPr>
          <a:xfrm>
            <a:off x="4884420" y="2636520"/>
            <a:ext cx="353567" cy="457200"/>
          </a:xfrm>
          <a:prstGeom prst="rect">
            <a:avLst/>
          </a:prstGeom>
          <a:blipFill>
            <a:blip r:embed="rId10" cstate="print"/>
            <a:stretch>
              <a:fillRect/>
            </a:stretch>
          </a:blipFill>
        </p:spPr>
        <p:txBody>
          <a:bodyPr wrap="square" lIns="0" tIns="0" rIns="0" bIns="0" rtlCol="0"/>
          <a:lstStyle/>
          <a:p>
            <a:endParaRPr/>
          </a:p>
        </p:txBody>
      </p:sp>
      <p:sp>
        <p:nvSpPr>
          <p:cNvPr id="116" name="object 116"/>
          <p:cNvSpPr/>
          <p:nvPr/>
        </p:nvSpPr>
        <p:spPr>
          <a:xfrm>
            <a:off x="5301996" y="2636520"/>
            <a:ext cx="355091" cy="457200"/>
          </a:xfrm>
          <a:prstGeom prst="rect">
            <a:avLst/>
          </a:prstGeom>
          <a:blipFill>
            <a:blip r:embed="rId11" cstate="print"/>
            <a:stretch>
              <a:fillRect/>
            </a:stretch>
          </a:blipFill>
        </p:spPr>
        <p:txBody>
          <a:bodyPr wrap="square" lIns="0" tIns="0" rIns="0" bIns="0" rtlCol="0"/>
          <a:lstStyle/>
          <a:p>
            <a:endParaRPr/>
          </a:p>
        </p:txBody>
      </p:sp>
      <p:sp>
        <p:nvSpPr>
          <p:cNvPr id="118" name="object 118"/>
          <p:cNvSpPr/>
          <p:nvPr/>
        </p:nvSpPr>
        <p:spPr>
          <a:xfrm>
            <a:off x="6227064" y="2636520"/>
            <a:ext cx="353567" cy="457200"/>
          </a:xfrm>
          <a:prstGeom prst="rect">
            <a:avLst/>
          </a:prstGeom>
          <a:blipFill>
            <a:blip r:embed="rId10" cstate="print"/>
            <a:stretch>
              <a:fillRect/>
            </a:stretch>
          </a:blipFill>
        </p:spPr>
        <p:txBody>
          <a:bodyPr wrap="square" lIns="0" tIns="0" rIns="0" bIns="0" rtlCol="0"/>
          <a:lstStyle/>
          <a:p>
            <a:endParaRPr/>
          </a:p>
        </p:txBody>
      </p:sp>
      <p:sp>
        <p:nvSpPr>
          <p:cNvPr id="120" name="object 120"/>
          <p:cNvSpPr/>
          <p:nvPr/>
        </p:nvSpPr>
        <p:spPr>
          <a:xfrm>
            <a:off x="6475476" y="2636520"/>
            <a:ext cx="355092" cy="457200"/>
          </a:xfrm>
          <a:prstGeom prst="rect">
            <a:avLst/>
          </a:prstGeom>
          <a:blipFill>
            <a:blip r:embed="rId11" cstate="print"/>
            <a:stretch>
              <a:fillRect/>
            </a:stretch>
          </a:blipFill>
        </p:spPr>
        <p:txBody>
          <a:bodyPr wrap="square" lIns="0" tIns="0" rIns="0" bIns="0" rtlCol="0"/>
          <a:lstStyle/>
          <a:p>
            <a:endParaRPr/>
          </a:p>
        </p:txBody>
      </p:sp>
      <p:sp>
        <p:nvSpPr>
          <p:cNvPr id="122" name="object 122"/>
          <p:cNvSpPr/>
          <p:nvPr/>
        </p:nvSpPr>
        <p:spPr>
          <a:xfrm>
            <a:off x="6838188" y="2636520"/>
            <a:ext cx="353568" cy="457200"/>
          </a:xfrm>
          <a:prstGeom prst="rect">
            <a:avLst/>
          </a:prstGeom>
          <a:blipFill>
            <a:blip r:embed="rId10" cstate="print"/>
            <a:stretch>
              <a:fillRect/>
            </a:stretch>
          </a:blipFill>
        </p:spPr>
        <p:txBody>
          <a:bodyPr wrap="square" lIns="0" tIns="0" rIns="0" bIns="0" rtlCol="0"/>
          <a:lstStyle/>
          <a:p>
            <a:endParaRPr/>
          </a:p>
        </p:txBody>
      </p:sp>
      <p:sp>
        <p:nvSpPr>
          <p:cNvPr id="124" name="object 124"/>
          <p:cNvSpPr/>
          <p:nvPr/>
        </p:nvSpPr>
        <p:spPr>
          <a:xfrm>
            <a:off x="7528559" y="2636520"/>
            <a:ext cx="353568" cy="457200"/>
          </a:xfrm>
          <a:prstGeom prst="rect">
            <a:avLst/>
          </a:prstGeom>
          <a:blipFill>
            <a:blip r:embed="rId10" cstate="print"/>
            <a:stretch>
              <a:fillRect/>
            </a:stretch>
          </a:blipFill>
        </p:spPr>
        <p:txBody>
          <a:bodyPr wrap="square" lIns="0" tIns="0" rIns="0" bIns="0" rtlCol="0"/>
          <a:lstStyle/>
          <a:p>
            <a:endParaRPr/>
          </a:p>
        </p:txBody>
      </p:sp>
      <p:sp>
        <p:nvSpPr>
          <p:cNvPr id="126" name="object 126"/>
          <p:cNvSpPr/>
          <p:nvPr/>
        </p:nvSpPr>
        <p:spPr>
          <a:xfrm>
            <a:off x="7776971" y="2636520"/>
            <a:ext cx="353568" cy="457200"/>
          </a:xfrm>
          <a:prstGeom prst="rect">
            <a:avLst/>
          </a:prstGeom>
          <a:blipFill>
            <a:blip r:embed="rId10" cstate="print"/>
            <a:stretch>
              <a:fillRect/>
            </a:stretch>
          </a:blipFill>
        </p:spPr>
        <p:txBody>
          <a:bodyPr wrap="square" lIns="0" tIns="0" rIns="0" bIns="0" rtlCol="0"/>
          <a:lstStyle/>
          <a:p>
            <a:endParaRPr/>
          </a:p>
        </p:txBody>
      </p:sp>
      <p:sp>
        <p:nvSpPr>
          <p:cNvPr id="128" name="object 128"/>
          <p:cNvSpPr/>
          <p:nvPr/>
        </p:nvSpPr>
        <p:spPr>
          <a:xfrm>
            <a:off x="8478011" y="2636520"/>
            <a:ext cx="332231" cy="457200"/>
          </a:xfrm>
          <a:prstGeom prst="rect">
            <a:avLst/>
          </a:prstGeom>
          <a:blipFill>
            <a:blip r:embed="rId7" cstate="print"/>
            <a:stretch>
              <a:fillRect/>
            </a:stretch>
          </a:blipFill>
        </p:spPr>
        <p:txBody>
          <a:bodyPr wrap="square" lIns="0" tIns="0" rIns="0" bIns="0" rtlCol="0"/>
          <a:lstStyle/>
          <a:p>
            <a:endParaRPr/>
          </a:p>
        </p:txBody>
      </p:sp>
      <p:sp>
        <p:nvSpPr>
          <p:cNvPr id="134" name="object 134"/>
          <p:cNvSpPr/>
          <p:nvPr/>
        </p:nvSpPr>
        <p:spPr>
          <a:xfrm>
            <a:off x="3014472" y="2880360"/>
            <a:ext cx="332232" cy="457200"/>
          </a:xfrm>
          <a:prstGeom prst="rect">
            <a:avLst/>
          </a:prstGeom>
          <a:blipFill>
            <a:blip r:embed="rId7" cstate="print"/>
            <a:stretch>
              <a:fillRect/>
            </a:stretch>
          </a:blipFill>
        </p:spPr>
        <p:txBody>
          <a:bodyPr wrap="square" lIns="0" tIns="0" rIns="0" bIns="0" rtlCol="0"/>
          <a:lstStyle/>
          <a:p>
            <a:endParaRPr/>
          </a:p>
        </p:txBody>
      </p:sp>
      <p:sp>
        <p:nvSpPr>
          <p:cNvPr id="138" name="object 138"/>
          <p:cNvSpPr/>
          <p:nvPr/>
        </p:nvSpPr>
        <p:spPr>
          <a:xfrm>
            <a:off x="3578352" y="2880360"/>
            <a:ext cx="333755" cy="457200"/>
          </a:xfrm>
          <a:prstGeom prst="rect">
            <a:avLst/>
          </a:prstGeom>
          <a:blipFill>
            <a:blip r:embed="rId7" cstate="print"/>
            <a:stretch>
              <a:fillRect/>
            </a:stretch>
          </a:blipFill>
        </p:spPr>
        <p:txBody>
          <a:bodyPr wrap="square" lIns="0" tIns="0" rIns="0" bIns="0" rtlCol="0"/>
          <a:lstStyle/>
          <a:p>
            <a:endParaRPr/>
          </a:p>
        </p:txBody>
      </p:sp>
      <p:sp>
        <p:nvSpPr>
          <p:cNvPr id="140" name="object 140"/>
          <p:cNvSpPr/>
          <p:nvPr/>
        </p:nvSpPr>
        <p:spPr>
          <a:xfrm>
            <a:off x="4000500" y="2880360"/>
            <a:ext cx="329184" cy="457200"/>
          </a:xfrm>
          <a:prstGeom prst="rect">
            <a:avLst/>
          </a:prstGeom>
          <a:blipFill>
            <a:blip r:embed="rId6" cstate="print"/>
            <a:stretch>
              <a:fillRect/>
            </a:stretch>
          </a:blipFill>
        </p:spPr>
        <p:txBody>
          <a:bodyPr wrap="square" lIns="0" tIns="0" rIns="0" bIns="0" rtlCol="0"/>
          <a:lstStyle/>
          <a:p>
            <a:endParaRPr/>
          </a:p>
        </p:txBody>
      </p:sp>
      <p:sp>
        <p:nvSpPr>
          <p:cNvPr id="142" name="object 142"/>
          <p:cNvSpPr/>
          <p:nvPr/>
        </p:nvSpPr>
        <p:spPr>
          <a:xfrm>
            <a:off x="4404359" y="2880360"/>
            <a:ext cx="329184" cy="457200"/>
          </a:xfrm>
          <a:prstGeom prst="rect">
            <a:avLst/>
          </a:prstGeom>
          <a:blipFill>
            <a:blip r:embed="rId6" cstate="print"/>
            <a:stretch>
              <a:fillRect/>
            </a:stretch>
          </a:blipFill>
        </p:spPr>
        <p:txBody>
          <a:bodyPr wrap="square" lIns="0" tIns="0" rIns="0" bIns="0" rtlCol="0"/>
          <a:lstStyle/>
          <a:p>
            <a:endParaRPr/>
          </a:p>
        </p:txBody>
      </p:sp>
      <p:sp>
        <p:nvSpPr>
          <p:cNvPr id="144" name="object 144"/>
          <p:cNvSpPr/>
          <p:nvPr/>
        </p:nvSpPr>
        <p:spPr>
          <a:xfrm>
            <a:off x="4684776" y="2880360"/>
            <a:ext cx="333755" cy="457200"/>
          </a:xfrm>
          <a:prstGeom prst="rect">
            <a:avLst/>
          </a:prstGeom>
          <a:blipFill>
            <a:blip r:embed="rId7" cstate="print"/>
            <a:stretch>
              <a:fillRect/>
            </a:stretch>
          </a:blipFill>
        </p:spPr>
        <p:txBody>
          <a:bodyPr wrap="square" lIns="0" tIns="0" rIns="0" bIns="0" rtlCol="0"/>
          <a:lstStyle/>
          <a:p>
            <a:endParaRPr/>
          </a:p>
        </p:txBody>
      </p:sp>
      <p:sp>
        <p:nvSpPr>
          <p:cNvPr id="148" name="object 148"/>
          <p:cNvSpPr/>
          <p:nvPr/>
        </p:nvSpPr>
        <p:spPr>
          <a:xfrm>
            <a:off x="890016" y="3172967"/>
            <a:ext cx="330708" cy="457199"/>
          </a:xfrm>
          <a:prstGeom prst="rect">
            <a:avLst/>
          </a:prstGeom>
          <a:blipFill>
            <a:blip r:embed="rId6" cstate="print"/>
            <a:stretch>
              <a:fillRect/>
            </a:stretch>
          </a:blipFill>
        </p:spPr>
        <p:txBody>
          <a:bodyPr wrap="square" lIns="0" tIns="0" rIns="0" bIns="0" rtlCol="0"/>
          <a:lstStyle/>
          <a:p>
            <a:endParaRPr/>
          </a:p>
        </p:txBody>
      </p:sp>
      <p:sp>
        <p:nvSpPr>
          <p:cNvPr id="150" name="object 150"/>
          <p:cNvSpPr/>
          <p:nvPr/>
        </p:nvSpPr>
        <p:spPr>
          <a:xfrm>
            <a:off x="1175003" y="3496055"/>
            <a:ext cx="333756" cy="460247"/>
          </a:xfrm>
          <a:prstGeom prst="rect">
            <a:avLst/>
          </a:prstGeom>
          <a:blipFill>
            <a:blip r:embed="rId12" cstate="print"/>
            <a:stretch>
              <a:fillRect/>
            </a:stretch>
          </a:blipFill>
        </p:spPr>
        <p:txBody>
          <a:bodyPr wrap="square" lIns="0" tIns="0" rIns="0" bIns="0" rtlCol="0"/>
          <a:lstStyle/>
          <a:p>
            <a:endParaRPr/>
          </a:p>
        </p:txBody>
      </p:sp>
      <p:sp>
        <p:nvSpPr>
          <p:cNvPr id="152" name="object 152"/>
          <p:cNvSpPr/>
          <p:nvPr/>
        </p:nvSpPr>
        <p:spPr>
          <a:xfrm>
            <a:off x="2052827"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56" name="object 156"/>
          <p:cNvSpPr/>
          <p:nvPr/>
        </p:nvSpPr>
        <p:spPr>
          <a:xfrm>
            <a:off x="3654552"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59" name="object 159"/>
          <p:cNvSpPr/>
          <p:nvPr/>
        </p:nvSpPr>
        <p:spPr>
          <a:xfrm>
            <a:off x="4840223"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61" name="object 161"/>
          <p:cNvSpPr/>
          <p:nvPr/>
        </p:nvSpPr>
        <p:spPr>
          <a:xfrm>
            <a:off x="5213603"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63" name="object 163"/>
          <p:cNvSpPr/>
          <p:nvPr/>
        </p:nvSpPr>
        <p:spPr>
          <a:xfrm>
            <a:off x="6071615"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67" name="object 167"/>
          <p:cNvSpPr/>
          <p:nvPr/>
        </p:nvSpPr>
        <p:spPr>
          <a:xfrm>
            <a:off x="7101840" y="3464052"/>
            <a:ext cx="413003" cy="513588"/>
          </a:xfrm>
          <a:prstGeom prst="rect">
            <a:avLst/>
          </a:prstGeom>
          <a:blipFill>
            <a:blip r:embed="rId14" cstate="print"/>
            <a:stretch>
              <a:fillRect/>
            </a:stretch>
          </a:blipFill>
        </p:spPr>
        <p:txBody>
          <a:bodyPr wrap="square" lIns="0" tIns="0" rIns="0" bIns="0" rtlCol="0"/>
          <a:lstStyle/>
          <a:p>
            <a:endParaRPr/>
          </a:p>
        </p:txBody>
      </p:sp>
      <p:sp>
        <p:nvSpPr>
          <p:cNvPr id="169" name="object 169"/>
          <p:cNvSpPr/>
          <p:nvPr/>
        </p:nvSpPr>
        <p:spPr>
          <a:xfrm>
            <a:off x="7513319" y="3464052"/>
            <a:ext cx="411479" cy="513588"/>
          </a:xfrm>
          <a:prstGeom prst="rect">
            <a:avLst/>
          </a:prstGeom>
          <a:blipFill>
            <a:blip r:embed="rId14" cstate="print"/>
            <a:stretch>
              <a:fillRect/>
            </a:stretch>
          </a:blipFill>
        </p:spPr>
        <p:txBody>
          <a:bodyPr wrap="square" lIns="0" tIns="0" rIns="0" bIns="0" rtlCol="0"/>
          <a:lstStyle/>
          <a:p>
            <a:endParaRPr/>
          </a:p>
        </p:txBody>
      </p:sp>
      <p:sp>
        <p:nvSpPr>
          <p:cNvPr id="171" name="object 171"/>
          <p:cNvSpPr/>
          <p:nvPr/>
        </p:nvSpPr>
        <p:spPr>
          <a:xfrm>
            <a:off x="8139683" y="3464052"/>
            <a:ext cx="416051" cy="513588"/>
          </a:xfrm>
          <a:prstGeom prst="rect">
            <a:avLst/>
          </a:prstGeom>
          <a:blipFill>
            <a:blip r:embed="rId13" cstate="print"/>
            <a:stretch>
              <a:fillRect/>
            </a:stretch>
          </a:blipFill>
        </p:spPr>
        <p:txBody>
          <a:bodyPr wrap="square" lIns="0" tIns="0" rIns="0" bIns="0" rtlCol="0"/>
          <a:lstStyle/>
          <a:p>
            <a:endParaRPr/>
          </a:p>
        </p:txBody>
      </p:sp>
      <p:sp>
        <p:nvSpPr>
          <p:cNvPr id="177" name="object 177"/>
          <p:cNvSpPr/>
          <p:nvPr/>
        </p:nvSpPr>
        <p:spPr>
          <a:xfrm>
            <a:off x="2659379" y="3738371"/>
            <a:ext cx="370331" cy="513588"/>
          </a:xfrm>
          <a:prstGeom prst="rect">
            <a:avLst/>
          </a:prstGeom>
          <a:blipFill>
            <a:blip r:embed="rId15" cstate="print"/>
            <a:stretch>
              <a:fillRect/>
            </a:stretch>
          </a:blipFill>
        </p:spPr>
        <p:txBody>
          <a:bodyPr wrap="square" lIns="0" tIns="0" rIns="0" bIns="0" rtlCol="0"/>
          <a:lstStyle/>
          <a:p>
            <a:endParaRPr/>
          </a:p>
        </p:txBody>
      </p:sp>
      <p:sp>
        <p:nvSpPr>
          <p:cNvPr id="179" name="object 179"/>
          <p:cNvSpPr/>
          <p:nvPr/>
        </p:nvSpPr>
        <p:spPr>
          <a:xfrm>
            <a:off x="3787140" y="3738371"/>
            <a:ext cx="373379" cy="513588"/>
          </a:xfrm>
          <a:prstGeom prst="rect">
            <a:avLst/>
          </a:prstGeom>
          <a:blipFill>
            <a:blip r:embed="rId16" cstate="print"/>
            <a:stretch>
              <a:fillRect/>
            </a:stretch>
          </a:blipFill>
        </p:spPr>
        <p:txBody>
          <a:bodyPr wrap="square" lIns="0" tIns="0" rIns="0" bIns="0" rtlCol="0"/>
          <a:lstStyle/>
          <a:p>
            <a:endParaRPr/>
          </a:p>
        </p:txBody>
      </p:sp>
      <p:sp>
        <p:nvSpPr>
          <p:cNvPr id="181" name="object 181"/>
          <p:cNvSpPr/>
          <p:nvPr/>
        </p:nvSpPr>
        <p:spPr>
          <a:xfrm>
            <a:off x="4119371" y="3738371"/>
            <a:ext cx="370332" cy="513588"/>
          </a:xfrm>
          <a:prstGeom prst="rect">
            <a:avLst/>
          </a:prstGeom>
          <a:blipFill>
            <a:blip r:embed="rId15" cstate="print"/>
            <a:stretch>
              <a:fillRect/>
            </a:stretch>
          </a:blipFill>
        </p:spPr>
        <p:txBody>
          <a:bodyPr wrap="square" lIns="0" tIns="0" rIns="0" bIns="0" rtlCol="0"/>
          <a:lstStyle/>
          <a:p>
            <a:endParaRPr/>
          </a:p>
        </p:txBody>
      </p:sp>
      <p:sp>
        <p:nvSpPr>
          <p:cNvPr id="183" name="object 183"/>
          <p:cNvSpPr/>
          <p:nvPr/>
        </p:nvSpPr>
        <p:spPr>
          <a:xfrm>
            <a:off x="4600955" y="3738371"/>
            <a:ext cx="371855" cy="513588"/>
          </a:xfrm>
          <a:prstGeom prst="rect">
            <a:avLst/>
          </a:prstGeom>
          <a:blipFill>
            <a:blip r:embed="rId15" cstate="print"/>
            <a:stretch>
              <a:fillRect/>
            </a:stretch>
          </a:blipFill>
        </p:spPr>
        <p:txBody>
          <a:bodyPr wrap="square" lIns="0" tIns="0" rIns="0" bIns="0" rtlCol="0"/>
          <a:lstStyle/>
          <a:p>
            <a:endParaRPr/>
          </a:p>
        </p:txBody>
      </p:sp>
      <p:sp>
        <p:nvSpPr>
          <p:cNvPr id="187" name="object 187"/>
          <p:cNvSpPr/>
          <p:nvPr/>
        </p:nvSpPr>
        <p:spPr>
          <a:xfrm>
            <a:off x="5058155" y="3738371"/>
            <a:ext cx="371855" cy="513588"/>
          </a:xfrm>
          <a:prstGeom prst="rect">
            <a:avLst/>
          </a:prstGeom>
          <a:blipFill>
            <a:blip r:embed="rId15" cstate="print"/>
            <a:stretch>
              <a:fillRect/>
            </a:stretch>
          </a:blipFill>
        </p:spPr>
        <p:txBody>
          <a:bodyPr wrap="square" lIns="0" tIns="0" rIns="0" bIns="0" rtlCol="0"/>
          <a:lstStyle/>
          <a:p>
            <a:endParaRPr/>
          </a:p>
        </p:txBody>
      </p:sp>
      <p:sp>
        <p:nvSpPr>
          <p:cNvPr id="189" name="object 189"/>
          <p:cNvSpPr/>
          <p:nvPr/>
        </p:nvSpPr>
        <p:spPr>
          <a:xfrm>
            <a:off x="5507735" y="3738371"/>
            <a:ext cx="367284" cy="513588"/>
          </a:xfrm>
          <a:prstGeom prst="rect">
            <a:avLst/>
          </a:prstGeom>
          <a:blipFill>
            <a:blip r:embed="rId17" cstate="print"/>
            <a:stretch>
              <a:fillRect/>
            </a:stretch>
          </a:blipFill>
        </p:spPr>
        <p:txBody>
          <a:bodyPr wrap="square" lIns="0" tIns="0" rIns="0" bIns="0" rtlCol="0"/>
          <a:lstStyle/>
          <a:p>
            <a:endParaRPr/>
          </a:p>
        </p:txBody>
      </p:sp>
      <p:sp>
        <p:nvSpPr>
          <p:cNvPr id="197" name="object 197"/>
          <p:cNvSpPr/>
          <p:nvPr/>
        </p:nvSpPr>
        <p:spPr>
          <a:xfrm>
            <a:off x="890016" y="4069079"/>
            <a:ext cx="330708" cy="457200"/>
          </a:xfrm>
          <a:prstGeom prst="rect">
            <a:avLst/>
          </a:prstGeom>
          <a:blipFill>
            <a:blip r:embed="rId6" cstate="print"/>
            <a:stretch>
              <a:fillRect/>
            </a:stretch>
          </a:blipFill>
        </p:spPr>
        <p:txBody>
          <a:bodyPr wrap="square" lIns="0" tIns="0" rIns="0" bIns="0" rtlCol="0"/>
          <a:lstStyle/>
          <a:p>
            <a:endParaRPr/>
          </a:p>
        </p:txBody>
      </p:sp>
      <p:sp>
        <p:nvSpPr>
          <p:cNvPr id="200" name="object 200"/>
          <p:cNvSpPr/>
          <p:nvPr/>
        </p:nvSpPr>
        <p:spPr>
          <a:xfrm>
            <a:off x="2080260" y="4361688"/>
            <a:ext cx="330707" cy="457200"/>
          </a:xfrm>
          <a:prstGeom prst="rect">
            <a:avLst/>
          </a:prstGeom>
          <a:blipFill>
            <a:blip r:embed="rId6" cstate="print"/>
            <a:stretch>
              <a:fillRect/>
            </a:stretch>
          </a:blipFill>
        </p:spPr>
        <p:txBody>
          <a:bodyPr wrap="square" lIns="0" tIns="0" rIns="0" bIns="0" rtlCol="0"/>
          <a:lstStyle/>
          <a:p>
            <a:endParaRPr/>
          </a:p>
        </p:txBody>
      </p:sp>
      <p:sp>
        <p:nvSpPr>
          <p:cNvPr id="202" name="object 202"/>
          <p:cNvSpPr/>
          <p:nvPr/>
        </p:nvSpPr>
        <p:spPr>
          <a:xfrm>
            <a:off x="2587751" y="4361688"/>
            <a:ext cx="332231" cy="457200"/>
          </a:xfrm>
          <a:prstGeom prst="rect">
            <a:avLst/>
          </a:prstGeom>
          <a:blipFill>
            <a:blip r:embed="rId7" cstate="print"/>
            <a:stretch>
              <a:fillRect/>
            </a:stretch>
          </a:blipFill>
        </p:spPr>
        <p:txBody>
          <a:bodyPr wrap="square" lIns="0" tIns="0" rIns="0" bIns="0" rtlCol="0"/>
          <a:lstStyle/>
          <a:p>
            <a:endParaRPr/>
          </a:p>
        </p:txBody>
      </p:sp>
      <p:sp>
        <p:nvSpPr>
          <p:cNvPr id="207" name="object 207"/>
          <p:cNvSpPr/>
          <p:nvPr/>
        </p:nvSpPr>
        <p:spPr>
          <a:xfrm>
            <a:off x="4509515" y="4361688"/>
            <a:ext cx="330708" cy="457200"/>
          </a:xfrm>
          <a:prstGeom prst="rect">
            <a:avLst/>
          </a:prstGeom>
          <a:blipFill>
            <a:blip r:embed="rId6" cstate="print"/>
            <a:stretch>
              <a:fillRect/>
            </a:stretch>
          </a:blipFill>
        </p:spPr>
        <p:txBody>
          <a:bodyPr wrap="square" lIns="0" tIns="0" rIns="0" bIns="0" rtlCol="0"/>
          <a:lstStyle/>
          <a:p>
            <a:endParaRPr/>
          </a:p>
        </p:txBody>
      </p:sp>
      <p:sp>
        <p:nvSpPr>
          <p:cNvPr id="209" name="object 209"/>
          <p:cNvSpPr/>
          <p:nvPr/>
        </p:nvSpPr>
        <p:spPr>
          <a:xfrm>
            <a:off x="5503164" y="4361688"/>
            <a:ext cx="330708" cy="457200"/>
          </a:xfrm>
          <a:prstGeom prst="rect">
            <a:avLst/>
          </a:prstGeom>
          <a:blipFill>
            <a:blip r:embed="rId6" cstate="print"/>
            <a:stretch>
              <a:fillRect/>
            </a:stretch>
          </a:blipFill>
        </p:spPr>
        <p:txBody>
          <a:bodyPr wrap="square" lIns="0" tIns="0" rIns="0" bIns="0" rtlCol="0"/>
          <a:lstStyle/>
          <a:p>
            <a:endParaRPr/>
          </a:p>
        </p:txBody>
      </p:sp>
      <p:sp>
        <p:nvSpPr>
          <p:cNvPr id="211" name="object 211"/>
          <p:cNvSpPr/>
          <p:nvPr/>
        </p:nvSpPr>
        <p:spPr>
          <a:xfrm>
            <a:off x="6588252" y="4361688"/>
            <a:ext cx="330707" cy="457200"/>
          </a:xfrm>
          <a:prstGeom prst="rect">
            <a:avLst/>
          </a:prstGeom>
          <a:blipFill>
            <a:blip r:embed="rId6" cstate="print"/>
            <a:stretch>
              <a:fillRect/>
            </a:stretch>
          </a:blipFill>
        </p:spPr>
        <p:txBody>
          <a:bodyPr wrap="square" lIns="0" tIns="0" rIns="0" bIns="0" rtlCol="0"/>
          <a:lstStyle/>
          <a:p>
            <a:endParaRPr/>
          </a:p>
        </p:txBody>
      </p:sp>
      <p:sp>
        <p:nvSpPr>
          <p:cNvPr id="217" name="object 217"/>
          <p:cNvSpPr/>
          <p:nvPr/>
        </p:nvSpPr>
        <p:spPr>
          <a:xfrm>
            <a:off x="8478011" y="4361688"/>
            <a:ext cx="332231" cy="457200"/>
          </a:xfrm>
          <a:prstGeom prst="rect">
            <a:avLst/>
          </a:prstGeom>
          <a:blipFill>
            <a:blip r:embed="rId7" cstate="print"/>
            <a:stretch>
              <a:fillRect/>
            </a:stretch>
          </a:blipFill>
        </p:spPr>
        <p:txBody>
          <a:bodyPr wrap="square" lIns="0" tIns="0" rIns="0" bIns="0" rtlCol="0"/>
          <a:lstStyle/>
          <a:p>
            <a:endParaRPr/>
          </a:p>
        </p:txBody>
      </p:sp>
      <p:sp>
        <p:nvSpPr>
          <p:cNvPr id="219" name="object 219"/>
          <p:cNvSpPr/>
          <p:nvPr/>
        </p:nvSpPr>
        <p:spPr>
          <a:xfrm>
            <a:off x="1786127" y="4605528"/>
            <a:ext cx="373380" cy="457200"/>
          </a:xfrm>
          <a:prstGeom prst="rect">
            <a:avLst/>
          </a:prstGeom>
          <a:blipFill>
            <a:blip r:embed="rId18" cstate="print"/>
            <a:stretch>
              <a:fillRect/>
            </a:stretch>
          </a:blipFill>
        </p:spPr>
        <p:txBody>
          <a:bodyPr wrap="square" lIns="0" tIns="0" rIns="0" bIns="0" rtlCol="0"/>
          <a:lstStyle/>
          <a:p>
            <a:endParaRPr/>
          </a:p>
        </p:txBody>
      </p:sp>
      <p:sp>
        <p:nvSpPr>
          <p:cNvPr id="221" name="object 221"/>
          <p:cNvSpPr/>
          <p:nvPr/>
        </p:nvSpPr>
        <p:spPr>
          <a:xfrm>
            <a:off x="2822448" y="4605528"/>
            <a:ext cx="373380" cy="457200"/>
          </a:xfrm>
          <a:prstGeom prst="rect">
            <a:avLst/>
          </a:prstGeom>
          <a:blipFill>
            <a:blip r:embed="rId18" cstate="print"/>
            <a:stretch>
              <a:fillRect/>
            </a:stretch>
          </a:blipFill>
        </p:spPr>
        <p:txBody>
          <a:bodyPr wrap="square" lIns="0" tIns="0" rIns="0" bIns="0" rtlCol="0"/>
          <a:lstStyle/>
          <a:p>
            <a:endParaRPr/>
          </a:p>
        </p:txBody>
      </p:sp>
      <p:sp>
        <p:nvSpPr>
          <p:cNvPr id="223" name="object 223"/>
          <p:cNvSpPr/>
          <p:nvPr/>
        </p:nvSpPr>
        <p:spPr>
          <a:xfrm>
            <a:off x="3678935" y="4605528"/>
            <a:ext cx="373379" cy="457200"/>
          </a:xfrm>
          <a:prstGeom prst="rect">
            <a:avLst/>
          </a:prstGeom>
          <a:blipFill>
            <a:blip r:embed="rId18" cstate="print"/>
            <a:stretch>
              <a:fillRect/>
            </a:stretch>
          </a:blipFill>
        </p:spPr>
        <p:txBody>
          <a:bodyPr wrap="square" lIns="0" tIns="0" rIns="0" bIns="0" rtlCol="0"/>
          <a:lstStyle/>
          <a:p>
            <a:endParaRPr/>
          </a:p>
        </p:txBody>
      </p:sp>
      <p:sp>
        <p:nvSpPr>
          <p:cNvPr id="227" name="object 227"/>
          <p:cNvSpPr/>
          <p:nvPr/>
        </p:nvSpPr>
        <p:spPr>
          <a:xfrm>
            <a:off x="4331208" y="4605528"/>
            <a:ext cx="373379" cy="457200"/>
          </a:xfrm>
          <a:prstGeom prst="rect">
            <a:avLst/>
          </a:prstGeom>
          <a:blipFill>
            <a:blip r:embed="rId18" cstate="print"/>
            <a:stretch>
              <a:fillRect/>
            </a:stretch>
          </a:blipFill>
        </p:spPr>
        <p:txBody>
          <a:bodyPr wrap="square" lIns="0" tIns="0" rIns="0" bIns="0" rtlCol="0"/>
          <a:lstStyle/>
          <a:p>
            <a:endParaRPr/>
          </a:p>
        </p:txBody>
      </p:sp>
      <p:sp>
        <p:nvSpPr>
          <p:cNvPr id="229" name="object 229"/>
          <p:cNvSpPr/>
          <p:nvPr/>
        </p:nvSpPr>
        <p:spPr>
          <a:xfrm>
            <a:off x="4995671" y="4605528"/>
            <a:ext cx="373379" cy="457200"/>
          </a:xfrm>
          <a:prstGeom prst="rect">
            <a:avLst/>
          </a:prstGeom>
          <a:blipFill>
            <a:blip r:embed="rId18" cstate="print"/>
            <a:stretch>
              <a:fillRect/>
            </a:stretch>
          </a:blipFill>
        </p:spPr>
        <p:txBody>
          <a:bodyPr wrap="square" lIns="0" tIns="0" rIns="0" bIns="0" rtlCol="0"/>
          <a:lstStyle/>
          <a:p>
            <a:endParaRPr/>
          </a:p>
        </p:txBody>
      </p:sp>
      <p:sp>
        <p:nvSpPr>
          <p:cNvPr id="231" name="object 231"/>
          <p:cNvSpPr/>
          <p:nvPr/>
        </p:nvSpPr>
        <p:spPr>
          <a:xfrm>
            <a:off x="5975603" y="4605528"/>
            <a:ext cx="374903" cy="457200"/>
          </a:xfrm>
          <a:prstGeom prst="rect">
            <a:avLst/>
          </a:prstGeom>
          <a:blipFill>
            <a:blip r:embed="rId18" cstate="print"/>
            <a:stretch>
              <a:fillRect/>
            </a:stretch>
          </a:blipFill>
        </p:spPr>
        <p:txBody>
          <a:bodyPr wrap="square" lIns="0" tIns="0" rIns="0" bIns="0" rtlCol="0"/>
          <a:lstStyle/>
          <a:p>
            <a:endParaRPr/>
          </a:p>
        </p:txBody>
      </p:sp>
      <p:sp>
        <p:nvSpPr>
          <p:cNvPr id="233" name="object 233"/>
          <p:cNvSpPr/>
          <p:nvPr/>
        </p:nvSpPr>
        <p:spPr>
          <a:xfrm>
            <a:off x="7252716" y="4605528"/>
            <a:ext cx="373379" cy="457200"/>
          </a:xfrm>
          <a:prstGeom prst="rect">
            <a:avLst/>
          </a:prstGeom>
          <a:blipFill>
            <a:blip r:embed="rId18" cstate="print"/>
            <a:stretch>
              <a:fillRect/>
            </a:stretch>
          </a:blipFill>
        </p:spPr>
        <p:txBody>
          <a:bodyPr wrap="square" lIns="0" tIns="0" rIns="0" bIns="0" rtlCol="0"/>
          <a:lstStyle/>
          <a:p>
            <a:endParaRPr/>
          </a:p>
        </p:txBody>
      </p:sp>
      <p:sp>
        <p:nvSpPr>
          <p:cNvPr id="235" name="object 235"/>
          <p:cNvSpPr/>
          <p:nvPr/>
        </p:nvSpPr>
        <p:spPr>
          <a:xfrm>
            <a:off x="7691628" y="4605528"/>
            <a:ext cx="373379" cy="457200"/>
          </a:xfrm>
          <a:prstGeom prst="rect">
            <a:avLst/>
          </a:prstGeom>
          <a:blipFill>
            <a:blip r:embed="rId18" cstate="print"/>
            <a:stretch>
              <a:fillRect/>
            </a:stretch>
          </a:blipFill>
        </p:spPr>
        <p:txBody>
          <a:bodyPr wrap="square" lIns="0" tIns="0" rIns="0" bIns="0" rtlCol="0"/>
          <a:lstStyle/>
          <a:p>
            <a:endParaRPr/>
          </a:p>
        </p:txBody>
      </p:sp>
      <p:sp>
        <p:nvSpPr>
          <p:cNvPr id="237" name="object 237"/>
          <p:cNvSpPr/>
          <p:nvPr/>
        </p:nvSpPr>
        <p:spPr>
          <a:xfrm>
            <a:off x="8478011" y="4605528"/>
            <a:ext cx="332231" cy="457200"/>
          </a:xfrm>
          <a:prstGeom prst="rect">
            <a:avLst/>
          </a:prstGeom>
          <a:blipFill>
            <a:blip r:embed="rId7" cstate="print"/>
            <a:stretch>
              <a:fillRect/>
            </a:stretch>
          </a:blipFill>
        </p:spPr>
        <p:txBody>
          <a:bodyPr wrap="square" lIns="0" tIns="0" rIns="0" bIns="0" rtlCol="0"/>
          <a:lstStyle/>
          <a:p>
            <a:endParaRPr/>
          </a:p>
        </p:txBody>
      </p:sp>
      <p:sp>
        <p:nvSpPr>
          <p:cNvPr id="239" name="object 239"/>
          <p:cNvSpPr/>
          <p:nvPr/>
        </p:nvSpPr>
        <p:spPr>
          <a:xfrm>
            <a:off x="2293620" y="4849367"/>
            <a:ext cx="370331" cy="457200"/>
          </a:xfrm>
          <a:prstGeom prst="rect">
            <a:avLst/>
          </a:prstGeom>
          <a:blipFill>
            <a:blip r:embed="rId5" cstate="print"/>
            <a:stretch>
              <a:fillRect/>
            </a:stretch>
          </a:blipFill>
        </p:spPr>
        <p:txBody>
          <a:bodyPr wrap="square" lIns="0" tIns="0" rIns="0" bIns="0" rtlCol="0"/>
          <a:lstStyle/>
          <a:p>
            <a:endParaRPr/>
          </a:p>
        </p:txBody>
      </p:sp>
      <p:sp>
        <p:nvSpPr>
          <p:cNvPr id="241" name="object 241"/>
          <p:cNvSpPr/>
          <p:nvPr/>
        </p:nvSpPr>
        <p:spPr>
          <a:xfrm>
            <a:off x="2727960" y="4849367"/>
            <a:ext cx="370331" cy="457200"/>
          </a:xfrm>
          <a:prstGeom prst="rect">
            <a:avLst/>
          </a:prstGeom>
          <a:blipFill>
            <a:blip r:embed="rId5" cstate="print"/>
            <a:stretch>
              <a:fillRect/>
            </a:stretch>
          </a:blipFill>
        </p:spPr>
        <p:txBody>
          <a:bodyPr wrap="square" lIns="0" tIns="0" rIns="0" bIns="0" rtlCol="0"/>
          <a:lstStyle/>
          <a:p>
            <a:endParaRPr/>
          </a:p>
        </p:txBody>
      </p:sp>
      <p:sp>
        <p:nvSpPr>
          <p:cNvPr id="245" name="object 245"/>
          <p:cNvSpPr/>
          <p:nvPr/>
        </p:nvSpPr>
        <p:spPr>
          <a:xfrm>
            <a:off x="4251959" y="4849367"/>
            <a:ext cx="370332" cy="457200"/>
          </a:xfrm>
          <a:prstGeom prst="rect">
            <a:avLst/>
          </a:prstGeom>
          <a:blipFill>
            <a:blip r:embed="rId5" cstate="print"/>
            <a:stretch>
              <a:fillRect/>
            </a:stretch>
          </a:blipFill>
        </p:spPr>
        <p:txBody>
          <a:bodyPr wrap="square" lIns="0" tIns="0" rIns="0" bIns="0" rtlCol="0"/>
          <a:lstStyle/>
          <a:p>
            <a:endParaRPr/>
          </a:p>
        </p:txBody>
      </p:sp>
      <p:sp>
        <p:nvSpPr>
          <p:cNvPr id="249" name="object 249"/>
          <p:cNvSpPr/>
          <p:nvPr/>
        </p:nvSpPr>
        <p:spPr>
          <a:xfrm>
            <a:off x="5405628" y="4849367"/>
            <a:ext cx="370332" cy="457200"/>
          </a:xfrm>
          <a:prstGeom prst="rect">
            <a:avLst/>
          </a:prstGeom>
          <a:blipFill>
            <a:blip r:embed="rId5" cstate="print"/>
            <a:stretch>
              <a:fillRect/>
            </a:stretch>
          </a:blipFill>
        </p:spPr>
        <p:txBody>
          <a:bodyPr wrap="square" lIns="0" tIns="0" rIns="0" bIns="0" rtlCol="0"/>
          <a:lstStyle/>
          <a:p>
            <a:endParaRPr/>
          </a:p>
        </p:txBody>
      </p:sp>
      <p:sp>
        <p:nvSpPr>
          <p:cNvPr id="253" name="object 253"/>
          <p:cNvSpPr/>
          <p:nvPr/>
        </p:nvSpPr>
        <p:spPr>
          <a:xfrm>
            <a:off x="7787640" y="4849367"/>
            <a:ext cx="370331" cy="457200"/>
          </a:xfrm>
          <a:prstGeom prst="rect">
            <a:avLst/>
          </a:prstGeom>
          <a:blipFill>
            <a:blip r:embed="rId5" cstate="print"/>
            <a:stretch>
              <a:fillRect/>
            </a:stretch>
          </a:blipFill>
        </p:spPr>
        <p:txBody>
          <a:bodyPr wrap="square" lIns="0" tIns="0" rIns="0" bIns="0" rtlCol="0"/>
          <a:lstStyle/>
          <a:p>
            <a:endParaRPr/>
          </a:p>
        </p:txBody>
      </p:sp>
      <p:sp>
        <p:nvSpPr>
          <p:cNvPr id="257" name="object 257"/>
          <p:cNvSpPr/>
          <p:nvPr/>
        </p:nvSpPr>
        <p:spPr>
          <a:xfrm>
            <a:off x="8478011" y="4849367"/>
            <a:ext cx="332231" cy="457200"/>
          </a:xfrm>
          <a:prstGeom prst="rect">
            <a:avLst/>
          </a:prstGeom>
          <a:blipFill>
            <a:blip r:embed="rId7" cstate="print"/>
            <a:stretch>
              <a:fillRect/>
            </a:stretch>
          </a:blipFill>
        </p:spPr>
        <p:txBody>
          <a:bodyPr wrap="square" lIns="0" tIns="0" rIns="0" bIns="0" rtlCol="0"/>
          <a:lstStyle/>
          <a:p>
            <a:endParaRPr/>
          </a:p>
        </p:txBody>
      </p:sp>
      <p:sp>
        <p:nvSpPr>
          <p:cNvPr id="259" name="object 259"/>
          <p:cNvSpPr/>
          <p:nvPr/>
        </p:nvSpPr>
        <p:spPr>
          <a:xfrm>
            <a:off x="1786127" y="5093208"/>
            <a:ext cx="330707" cy="457199"/>
          </a:xfrm>
          <a:prstGeom prst="rect">
            <a:avLst/>
          </a:prstGeom>
          <a:blipFill>
            <a:blip r:embed="rId6" cstate="print"/>
            <a:stretch>
              <a:fillRect/>
            </a:stretch>
          </a:blipFill>
        </p:spPr>
        <p:txBody>
          <a:bodyPr wrap="square" lIns="0" tIns="0" rIns="0" bIns="0" rtlCol="0"/>
          <a:lstStyle/>
          <a:p>
            <a:endParaRPr/>
          </a:p>
        </p:txBody>
      </p:sp>
      <p:sp>
        <p:nvSpPr>
          <p:cNvPr id="261" name="object 261"/>
          <p:cNvSpPr/>
          <p:nvPr/>
        </p:nvSpPr>
        <p:spPr>
          <a:xfrm>
            <a:off x="2779776" y="5093208"/>
            <a:ext cx="330707" cy="457199"/>
          </a:xfrm>
          <a:prstGeom prst="rect">
            <a:avLst/>
          </a:prstGeom>
          <a:blipFill>
            <a:blip r:embed="rId6" cstate="print"/>
            <a:stretch>
              <a:fillRect/>
            </a:stretch>
          </a:blipFill>
        </p:spPr>
        <p:txBody>
          <a:bodyPr wrap="square" lIns="0" tIns="0" rIns="0" bIns="0" rtlCol="0"/>
          <a:lstStyle/>
          <a:p>
            <a:endParaRPr/>
          </a:p>
        </p:txBody>
      </p:sp>
      <p:sp>
        <p:nvSpPr>
          <p:cNvPr id="265" name="object 265"/>
          <p:cNvSpPr/>
          <p:nvPr/>
        </p:nvSpPr>
        <p:spPr>
          <a:xfrm>
            <a:off x="890016" y="5385815"/>
            <a:ext cx="330708" cy="457200"/>
          </a:xfrm>
          <a:prstGeom prst="rect">
            <a:avLst/>
          </a:prstGeom>
          <a:blipFill>
            <a:blip r:embed="rId6" cstate="print"/>
            <a:stretch>
              <a:fillRect/>
            </a:stretch>
          </a:blipFill>
        </p:spPr>
        <p:txBody>
          <a:bodyPr wrap="square" lIns="0" tIns="0" rIns="0" bIns="0" rtlCol="0"/>
          <a:lstStyle/>
          <a:p>
            <a:endParaRPr/>
          </a:p>
        </p:txBody>
      </p:sp>
      <p:sp>
        <p:nvSpPr>
          <p:cNvPr id="267" name="object 267"/>
          <p:cNvSpPr/>
          <p:nvPr/>
        </p:nvSpPr>
        <p:spPr>
          <a:xfrm>
            <a:off x="1176527" y="5678423"/>
            <a:ext cx="330708" cy="457199"/>
          </a:xfrm>
          <a:prstGeom prst="rect">
            <a:avLst/>
          </a:prstGeom>
          <a:blipFill>
            <a:blip r:embed="rId6" cstate="print"/>
            <a:stretch>
              <a:fillRect/>
            </a:stretch>
          </a:blipFill>
        </p:spPr>
        <p:txBody>
          <a:bodyPr wrap="square" lIns="0" tIns="0" rIns="0" bIns="0" rtlCol="0"/>
          <a:lstStyle/>
          <a:p>
            <a:endParaRPr/>
          </a:p>
        </p:txBody>
      </p:sp>
      <p:sp>
        <p:nvSpPr>
          <p:cNvPr id="269" name="object 269"/>
          <p:cNvSpPr/>
          <p:nvPr/>
        </p:nvSpPr>
        <p:spPr>
          <a:xfrm>
            <a:off x="1719072" y="5678423"/>
            <a:ext cx="330707" cy="457199"/>
          </a:xfrm>
          <a:prstGeom prst="rect">
            <a:avLst/>
          </a:prstGeom>
          <a:blipFill>
            <a:blip r:embed="rId6" cstate="print"/>
            <a:stretch>
              <a:fillRect/>
            </a:stretch>
          </a:blipFill>
        </p:spPr>
        <p:txBody>
          <a:bodyPr wrap="square" lIns="0" tIns="0" rIns="0" bIns="0" rtlCol="0"/>
          <a:lstStyle/>
          <a:p>
            <a:endParaRPr/>
          </a:p>
        </p:txBody>
      </p:sp>
      <p:sp>
        <p:nvSpPr>
          <p:cNvPr id="273" name="object 273"/>
          <p:cNvSpPr/>
          <p:nvPr/>
        </p:nvSpPr>
        <p:spPr>
          <a:xfrm>
            <a:off x="3073907" y="5678423"/>
            <a:ext cx="330707" cy="457199"/>
          </a:xfrm>
          <a:prstGeom prst="rect">
            <a:avLst/>
          </a:prstGeom>
          <a:blipFill>
            <a:blip r:embed="rId6" cstate="print"/>
            <a:stretch>
              <a:fillRect/>
            </a:stretch>
          </a:blipFill>
        </p:spPr>
        <p:txBody>
          <a:bodyPr wrap="square" lIns="0" tIns="0" rIns="0" bIns="0" rtlCol="0"/>
          <a:lstStyle/>
          <a:p>
            <a:endParaRPr/>
          </a:p>
        </p:txBody>
      </p:sp>
      <p:sp>
        <p:nvSpPr>
          <p:cNvPr id="278" name="object 278"/>
          <p:cNvSpPr/>
          <p:nvPr/>
        </p:nvSpPr>
        <p:spPr>
          <a:xfrm>
            <a:off x="4959096" y="5678423"/>
            <a:ext cx="332232" cy="457199"/>
          </a:xfrm>
          <a:prstGeom prst="rect">
            <a:avLst/>
          </a:prstGeom>
          <a:blipFill>
            <a:blip r:embed="rId7" cstate="print"/>
            <a:stretch>
              <a:fillRect/>
            </a:stretch>
          </a:blipFill>
        </p:spPr>
        <p:txBody>
          <a:bodyPr wrap="square" lIns="0" tIns="0" rIns="0" bIns="0" rtlCol="0"/>
          <a:lstStyle/>
          <a:p>
            <a:endParaRPr/>
          </a:p>
        </p:txBody>
      </p:sp>
      <p:sp>
        <p:nvSpPr>
          <p:cNvPr id="282" name="object 282"/>
          <p:cNvSpPr/>
          <p:nvPr/>
        </p:nvSpPr>
        <p:spPr>
          <a:xfrm>
            <a:off x="5684520" y="5678423"/>
            <a:ext cx="330708" cy="457199"/>
          </a:xfrm>
          <a:prstGeom prst="rect">
            <a:avLst/>
          </a:prstGeom>
          <a:blipFill>
            <a:blip r:embed="rId6" cstate="print"/>
            <a:stretch>
              <a:fillRect/>
            </a:stretch>
          </a:blipFill>
        </p:spPr>
        <p:txBody>
          <a:bodyPr wrap="square" lIns="0" tIns="0" rIns="0" bIns="0" rtlCol="0"/>
          <a:lstStyle/>
          <a:p>
            <a:endParaRPr/>
          </a:p>
        </p:txBody>
      </p:sp>
      <p:sp>
        <p:nvSpPr>
          <p:cNvPr id="290" name="object 290"/>
          <p:cNvSpPr/>
          <p:nvPr/>
        </p:nvSpPr>
        <p:spPr>
          <a:xfrm>
            <a:off x="7572756" y="5678423"/>
            <a:ext cx="330707" cy="457199"/>
          </a:xfrm>
          <a:prstGeom prst="rect">
            <a:avLst/>
          </a:prstGeom>
          <a:blipFill>
            <a:blip r:embed="rId6" cstate="print"/>
            <a:stretch>
              <a:fillRect/>
            </a:stretch>
          </a:blipFill>
        </p:spPr>
        <p:txBody>
          <a:bodyPr wrap="square" lIns="0" tIns="0" rIns="0" bIns="0" rtlCol="0"/>
          <a:lstStyle/>
          <a:p>
            <a:endParaRPr/>
          </a:p>
        </p:txBody>
      </p:sp>
      <p:sp>
        <p:nvSpPr>
          <p:cNvPr id="292" name="object 292"/>
          <p:cNvSpPr/>
          <p:nvPr/>
        </p:nvSpPr>
        <p:spPr>
          <a:xfrm>
            <a:off x="7844028" y="5678423"/>
            <a:ext cx="330707" cy="457199"/>
          </a:xfrm>
          <a:prstGeom prst="rect">
            <a:avLst/>
          </a:prstGeom>
          <a:blipFill>
            <a:blip r:embed="rId6" cstate="print"/>
            <a:stretch>
              <a:fillRect/>
            </a:stretch>
          </a:blipFill>
        </p:spPr>
        <p:txBody>
          <a:bodyPr wrap="square" lIns="0" tIns="0" rIns="0" bIns="0" rtlCol="0"/>
          <a:lstStyle/>
          <a:p>
            <a:endParaRPr/>
          </a:p>
        </p:txBody>
      </p:sp>
      <p:sp>
        <p:nvSpPr>
          <p:cNvPr id="294" name="object 294"/>
          <p:cNvSpPr/>
          <p:nvPr/>
        </p:nvSpPr>
        <p:spPr>
          <a:xfrm>
            <a:off x="8250935" y="5678423"/>
            <a:ext cx="330707" cy="457199"/>
          </a:xfrm>
          <a:prstGeom prst="rect">
            <a:avLst/>
          </a:prstGeom>
          <a:blipFill>
            <a:blip r:embed="rId6" cstate="print"/>
            <a:stretch>
              <a:fillRect/>
            </a:stretch>
          </a:blipFill>
        </p:spPr>
        <p:txBody>
          <a:bodyPr wrap="square" lIns="0" tIns="0" rIns="0" bIns="0" rtlCol="0"/>
          <a:lstStyle/>
          <a:p>
            <a:endParaRPr/>
          </a:p>
        </p:txBody>
      </p:sp>
      <p:sp>
        <p:nvSpPr>
          <p:cNvPr id="298" name="object 298"/>
          <p:cNvSpPr/>
          <p:nvPr/>
        </p:nvSpPr>
        <p:spPr>
          <a:xfrm>
            <a:off x="1469136" y="5922264"/>
            <a:ext cx="332231" cy="457200"/>
          </a:xfrm>
          <a:prstGeom prst="rect">
            <a:avLst/>
          </a:prstGeom>
          <a:blipFill>
            <a:blip r:embed="rId7" cstate="print"/>
            <a:stretch>
              <a:fillRect/>
            </a:stretch>
          </a:blipFill>
        </p:spPr>
        <p:txBody>
          <a:bodyPr wrap="square" lIns="0" tIns="0" rIns="0" bIns="0" rtlCol="0"/>
          <a:lstStyle/>
          <a:p>
            <a:endParaRPr/>
          </a:p>
        </p:txBody>
      </p:sp>
      <p:sp>
        <p:nvSpPr>
          <p:cNvPr id="304" name="object 304"/>
          <p:cNvSpPr/>
          <p:nvPr/>
        </p:nvSpPr>
        <p:spPr>
          <a:xfrm>
            <a:off x="3974591" y="5922264"/>
            <a:ext cx="332232" cy="457200"/>
          </a:xfrm>
          <a:prstGeom prst="rect">
            <a:avLst/>
          </a:prstGeom>
          <a:blipFill>
            <a:blip r:embed="rId7" cstate="print"/>
            <a:stretch>
              <a:fillRect/>
            </a:stretch>
          </a:blipFill>
        </p:spPr>
        <p:txBody>
          <a:bodyPr wrap="square" lIns="0" tIns="0" rIns="0" bIns="0" rtlCol="0"/>
          <a:lstStyle/>
          <a:p>
            <a:endParaRPr/>
          </a:p>
        </p:txBody>
      </p:sp>
      <p:sp>
        <p:nvSpPr>
          <p:cNvPr id="308" name="object 308"/>
          <p:cNvSpPr/>
          <p:nvPr/>
        </p:nvSpPr>
        <p:spPr>
          <a:xfrm>
            <a:off x="4777740" y="5922264"/>
            <a:ext cx="330708" cy="457200"/>
          </a:xfrm>
          <a:prstGeom prst="rect">
            <a:avLst/>
          </a:prstGeom>
          <a:blipFill>
            <a:blip r:embed="rId6" cstate="print"/>
            <a:stretch>
              <a:fillRect/>
            </a:stretch>
          </a:blipFill>
        </p:spPr>
        <p:txBody>
          <a:bodyPr wrap="square" lIns="0" tIns="0" rIns="0" bIns="0" rtlCol="0"/>
          <a:lstStyle/>
          <a:p>
            <a:endParaRPr/>
          </a:p>
        </p:txBody>
      </p:sp>
      <p:sp>
        <p:nvSpPr>
          <p:cNvPr id="312" name="object 312"/>
          <p:cNvSpPr txBox="1"/>
          <p:nvPr/>
        </p:nvSpPr>
        <p:spPr>
          <a:xfrm>
            <a:off x="736472" y="1353585"/>
            <a:ext cx="7616190" cy="485838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299085" marR="5080" indent="-286385" algn="just">
              <a:lnSpc>
                <a:spcPct val="100000"/>
              </a:lnSpc>
              <a:buClr>
                <a:srgbClr val="FFFFFF"/>
              </a:buClr>
              <a:buFont typeface="Arial"/>
              <a:buChar char="–"/>
              <a:tabLst>
                <a:tab pos="299720" algn="l"/>
              </a:tabLst>
            </a:pPr>
            <a:r>
              <a:rPr sz="1600" spc="-5" dirty="0">
                <a:solidFill>
                  <a:srgbClr val="A6A6A6"/>
                </a:solidFill>
                <a:latin typeface="Arial"/>
                <a:cs typeface="Arial"/>
              </a:rPr>
              <a:t>living within environmental limits: </a:t>
            </a:r>
            <a:r>
              <a:rPr sz="1600" dirty="0">
                <a:solidFill>
                  <a:srgbClr val="A6A6A6"/>
                </a:solidFill>
                <a:latin typeface="Arial"/>
                <a:cs typeface="Arial"/>
              </a:rPr>
              <a:t>by </a:t>
            </a:r>
            <a:r>
              <a:rPr sz="1600" spc="-5" dirty="0">
                <a:solidFill>
                  <a:srgbClr val="A6A6A6"/>
                </a:solidFill>
                <a:latin typeface="Arial"/>
                <a:cs typeface="Arial"/>
              </a:rPr>
              <a:t>setting out a pathway to using only </a:t>
            </a:r>
            <a:r>
              <a:rPr sz="1600" dirty="0">
                <a:solidFill>
                  <a:srgbClr val="A6A6A6"/>
                </a:solidFill>
                <a:latin typeface="Arial"/>
                <a:cs typeface="Arial"/>
              </a:rPr>
              <a:t>our </a:t>
            </a:r>
            <a:r>
              <a:rPr sz="1600" spc="-5" dirty="0">
                <a:solidFill>
                  <a:srgbClr val="A6A6A6"/>
                </a:solidFill>
                <a:latin typeface="Arial"/>
                <a:cs typeface="Arial"/>
              </a:rPr>
              <a:t>fair  share of the </a:t>
            </a:r>
            <a:r>
              <a:rPr sz="1600" dirty="0">
                <a:solidFill>
                  <a:srgbClr val="A6A6A6"/>
                </a:solidFill>
                <a:latin typeface="Arial"/>
                <a:cs typeface="Arial"/>
              </a:rPr>
              <a:t>earth’s </a:t>
            </a:r>
            <a:r>
              <a:rPr sz="1600" spc="-5" dirty="0">
                <a:solidFill>
                  <a:srgbClr val="A6A6A6"/>
                </a:solidFill>
                <a:latin typeface="Arial"/>
                <a:cs typeface="Arial"/>
              </a:rPr>
              <a:t>resources, and becoming a One Planet </a:t>
            </a:r>
            <a:r>
              <a:rPr sz="1600" dirty="0">
                <a:solidFill>
                  <a:srgbClr val="A6A6A6"/>
                </a:solidFill>
                <a:latin typeface="Arial"/>
                <a:cs typeface="Arial"/>
              </a:rPr>
              <a:t>nation </a:t>
            </a:r>
            <a:r>
              <a:rPr sz="1600" spc="-5" dirty="0">
                <a:solidFill>
                  <a:srgbClr val="A6A6A6"/>
                </a:solidFill>
                <a:latin typeface="Arial"/>
                <a:cs typeface="Arial"/>
              </a:rPr>
              <a:t>within </a:t>
            </a:r>
            <a:r>
              <a:rPr sz="1600" spc="-10" dirty="0">
                <a:solidFill>
                  <a:srgbClr val="A6A6A6"/>
                </a:solidFill>
                <a:latin typeface="Arial"/>
                <a:cs typeface="Arial"/>
              </a:rPr>
              <a:t>the  </a:t>
            </a:r>
            <a:r>
              <a:rPr sz="1600" spc="-5" dirty="0">
                <a:solidFill>
                  <a:srgbClr val="A6A6A6"/>
                </a:solidFill>
                <a:latin typeface="Arial"/>
                <a:cs typeface="Arial"/>
              </a:rPr>
              <a:t>lifetime of a</a:t>
            </a:r>
            <a:r>
              <a:rPr sz="1600" spc="-10" dirty="0">
                <a:solidFill>
                  <a:srgbClr val="A6A6A6"/>
                </a:solidFill>
                <a:latin typeface="Arial"/>
                <a:cs typeface="Arial"/>
              </a:rPr>
              <a:t> </a:t>
            </a:r>
            <a:r>
              <a:rPr sz="1600" spc="-5" dirty="0">
                <a:solidFill>
                  <a:srgbClr val="A6A6A6"/>
                </a:solidFill>
                <a:latin typeface="Arial"/>
                <a:cs typeface="Arial"/>
              </a:rPr>
              <a:t>generation;</a:t>
            </a:r>
            <a:endParaRPr sz="1600" dirty="0">
              <a:latin typeface="Arial"/>
              <a:cs typeface="Arial"/>
            </a:endParaRPr>
          </a:p>
          <a:p>
            <a:pPr>
              <a:lnSpc>
                <a:spcPct val="100000"/>
              </a:lnSpc>
              <a:spcBef>
                <a:spcPts val="43"/>
              </a:spcBef>
              <a:buClr>
                <a:srgbClr val="FFFFFF"/>
              </a:buClr>
              <a:buFont typeface="Arial"/>
              <a:buChar char="–"/>
            </a:pPr>
            <a:endParaRPr sz="2300" dirty="0">
              <a:latin typeface="Times New Roman"/>
              <a:cs typeface="Times New Roman"/>
            </a:endParaRPr>
          </a:p>
          <a:p>
            <a:pPr marL="299085" marR="5080" indent="-286385" algn="just">
              <a:lnSpc>
                <a:spcPct val="100000"/>
              </a:lnSpc>
              <a:buClr>
                <a:srgbClr val="FFFFFF"/>
              </a:buClr>
              <a:buFont typeface="Arial"/>
              <a:buChar char="–"/>
              <a:tabLst>
                <a:tab pos="299720" algn="l"/>
              </a:tabLst>
            </a:pPr>
            <a:r>
              <a:rPr sz="1600" spc="-5" dirty="0">
                <a:solidFill>
                  <a:srgbClr val="A6A6A6"/>
                </a:solidFill>
                <a:latin typeface="Arial"/>
                <a:cs typeface="Arial"/>
              </a:rPr>
              <a:t>ensuring a </a:t>
            </a:r>
            <a:r>
              <a:rPr sz="1600" dirty="0">
                <a:solidFill>
                  <a:srgbClr val="A6A6A6"/>
                </a:solidFill>
                <a:latin typeface="Arial"/>
                <a:cs typeface="Arial"/>
              </a:rPr>
              <a:t>strong, healthy </a:t>
            </a:r>
            <a:r>
              <a:rPr sz="1600" spc="-5" dirty="0">
                <a:solidFill>
                  <a:srgbClr val="A6A6A6"/>
                </a:solidFill>
                <a:latin typeface="Arial"/>
                <a:cs typeface="Arial"/>
              </a:rPr>
              <a:t>and just society: </a:t>
            </a:r>
            <a:r>
              <a:rPr sz="1600" dirty="0">
                <a:solidFill>
                  <a:srgbClr val="A6A6A6"/>
                </a:solidFill>
                <a:latin typeface="Arial"/>
                <a:cs typeface="Arial"/>
              </a:rPr>
              <a:t>our </a:t>
            </a:r>
            <a:r>
              <a:rPr sz="1600" spc="-5" dirty="0">
                <a:solidFill>
                  <a:srgbClr val="A6A6A6"/>
                </a:solidFill>
                <a:latin typeface="Arial"/>
                <a:cs typeface="Arial"/>
              </a:rPr>
              <a:t>focus on </a:t>
            </a:r>
            <a:r>
              <a:rPr sz="1600" dirty="0">
                <a:solidFill>
                  <a:srgbClr val="A6A6A6"/>
                </a:solidFill>
                <a:latin typeface="Arial"/>
                <a:cs typeface="Arial"/>
              </a:rPr>
              <a:t>how </a:t>
            </a:r>
            <a:r>
              <a:rPr sz="1600" spc="-5" dirty="0">
                <a:solidFill>
                  <a:srgbClr val="A6A6A6"/>
                </a:solidFill>
                <a:latin typeface="Arial"/>
                <a:cs typeface="Arial"/>
              </a:rPr>
              <a:t>a sustainable  approach </a:t>
            </a:r>
            <a:r>
              <a:rPr sz="1600" spc="-10" dirty="0">
                <a:solidFill>
                  <a:srgbClr val="A6A6A6"/>
                </a:solidFill>
                <a:latin typeface="Arial"/>
                <a:cs typeface="Arial"/>
              </a:rPr>
              <a:t>will </a:t>
            </a:r>
            <a:r>
              <a:rPr sz="1600" spc="-5" dirty="0">
                <a:solidFill>
                  <a:srgbClr val="A6A6A6"/>
                </a:solidFill>
                <a:latin typeface="Arial"/>
                <a:cs typeface="Arial"/>
              </a:rPr>
              <a:t>improve the quality of life and </a:t>
            </a:r>
            <a:r>
              <a:rPr sz="1600" spc="-10" dirty="0">
                <a:solidFill>
                  <a:srgbClr val="A6A6A6"/>
                </a:solidFill>
                <a:latin typeface="Arial"/>
                <a:cs typeface="Arial"/>
              </a:rPr>
              <a:t>wellbeing </a:t>
            </a:r>
            <a:r>
              <a:rPr sz="1600" spc="-5" dirty="0">
                <a:solidFill>
                  <a:srgbClr val="A6A6A6"/>
                </a:solidFill>
                <a:latin typeface="Arial"/>
                <a:cs typeface="Arial"/>
              </a:rPr>
              <a:t>of the people of Wales,  and </a:t>
            </a:r>
            <a:r>
              <a:rPr sz="1600" dirty="0">
                <a:solidFill>
                  <a:srgbClr val="A6A6A6"/>
                </a:solidFill>
                <a:latin typeface="Arial"/>
                <a:cs typeface="Arial"/>
              </a:rPr>
              <a:t>especially </a:t>
            </a:r>
            <a:r>
              <a:rPr sz="1600" spc="-5" dirty="0">
                <a:solidFill>
                  <a:srgbClr val="A6A6A6"/>
                </a:solidFill>
                <a:latin typeface="Arial"/>
                <a:cs typeface="Arial"/>
              </a:rPr>
              <a:t>those </a:t>
            </a:r>
            <a:r>
              <a:rPr sz="1600" dirty="0">
                <a:solidFill>
                  <a:srgbClr val="A6A6A6"/>
                </a:solidFill>
                <a:latin typeface="Arial"/>
                <a:cs typeface="Arial"/>
              </a:rPr>
              <a:t>in </a:t>
            </a:r>
            <a:r>
              <a:rPr sz="1600" spc="-5" dirty="0">
                <a:solidFill>
                  <a:srgbClr val="A6A6A6"/>
                </a:solidFill>
                <a:latin typeface="Arial"/>
                <a:cs typeface="Arial"/>
              </a:rPr>
              <a:t>our less well off</a:t>
            </a:r>
            <a:r>
              <a:rPr sz="1600" spc="-35" dirty="0">
                <a:solidFill>
                  <a:srgbClr val="A6A6A6"/>
                </a:solidFill>
                <a:latin typeface="Arial"/>
                <a:cs typeface="Arial"/>
              </a:rPr>
              <a:t> </a:t>
            </a:r>
            <a:r>
              <a:rPr sz="1600" dirty="0">
                <a:solidFill>
                  <a:srgbClr val="A6A6A6"/>
                </a:solidFill>
                <a:latin typeface="Arial"/>
                <a:cs typeface="Arial"/>
              </a:rPr>
              <a:t>communities;</a:t>
            </a:r>
            <a:endParaRPr sz="1600" dirty="0">
              <a:latin typeface="Arial"/>
              <a:cs typeface="Arial"/>
            </a:endParaRPr>
          </a:p>
          <a:p>
            <a:pPr>
              <a:lnSpc>
                <a:spcPct val="100000"/>
              </a:lnSpc>
              <a:spcBef>
                <a:spcPts val="25"/>
              </a:spcBef>
              <a:buClr>
                <a:srgbClr val="FFFFFF"/>
              </a:buClr>
              <a:buFont typeface="Arial"/>
              <a:buChar char="–"/>
            </a:pPr>
            <a:endParaRPr sz="2350" dirty="0">
              <a:latin typeface="Times New Roman"/>
              <a:cs typeface="Times New Roman"/>
            </a:endParaRPr>
          </a:p>
          <a:p>
            <a:pPr marL="299085" marR="6985" indent="-286385" algn="just">
              <a:lnSpc>
                <a:spcPct val="100000"/>
              </a:lnSpc>
              <a:buSzPct val="88888"/>
              <a:buFont typeface="Arial"/>
              <a:buChar char="–"/>
              <a:tabLst>
                <a:tab pos="356235" algn="l"/>
              </a:tabLst>
            </a:pPr>
            <a:r>
              <a:rPr sz="1800" b="1" spc="-5" dirty="0">
                <a:solidFill>
                  <a:srgbClr val="FFFFFF"/>
                </a:solidFill>
                <a:latin typeface="Arial"/>
                <a:cs typeface="Arial"/>
              </a:rPr>
              <a:t>achieve a sustainable economy: by </a:t>
            </a:r>
            <a:r>
              <a:rPr sz="1800" b="1" dirty="0">
                <a:solidFill>
                  <a:srgbClr val="FFFFFF"/>
                </a:solidFill>
                <a:latin typeface="Arial"/>
                <a:cs typeface="Arial"/>
              </a:rPr>
              <a:t>setting out </a:t>
            </a:r>
            <a:r>
              <a:rPr sz="1800" b="1" spc="-10" dirty="0">
                <a:solidFill>
                  <a:srgbClr val="FFFFFF"/>
                </a:solidFill>
                <a:latin typeface="Arial"/>
                <a:cs typeface="Arial"/>
              </a:rPr>
              <a:t>how </a:t>
            </a:r>
            <a:r>
              <a:rPr sz="1800" b="1" spc="10" dirty="0">
                <a:solidFill>
                  <a:srgbClr val="FFFFFF"/>
                </a:solidFill>
                <a:latin typeface="Arial"/>
                <a:cs typeface="Arial"/>
              </a:rPr>
              <a:t>we </a:t>
            </a:r>
            <a:r>
              <a:rPr sz="1800" b="1" dirty="0">
                <a:solidFill>
                  <a:srgbClr val="FFFFFF"/>
                </a:solidFill>
                <a:latin typeface="Arial"/>
                <a:cs typeface="Arial"/>
              </a:rPr>
              <a:t>want </a:t>
            </a:r>
            <a:r>
              <a:rPr sz="1800" b="1" spc="-15" dirty="0">
                <a:solidFill>
                  <a:srgbClr val="FFFFFF"/>
                </a:solidFill>
                <a:latin typeface="Arial"/>
                <a:cs typeface="Arial"/>
              </a:rPr>
              <a:t>to  </a:t>
            </a:r>
            <a:r>
              <a:rPr sz="1800" b="1" spc="-5" dirty="0">
                <a:solidFill>
                  <a:srgbClr val="FFFFFF"/>
                </a:solidFill>
                <a:latin typeface="Arial"/>
                <a:cs typeface="Arial"/>
              </a:rPr>
              <a:t>transform </a:t>
            </a:r>
            <a:r>
              <a:rPr sz="1800" b="1" dirty="0">
                <a:solidFill>
                  <a:srgbClr val="FFFFFF"/>
                </a:solidFill>
                <a:latin typeface="Arial"/>
                <a:cs typeface="Arial"/>
              </a:rPr>
              <a:t>our </a:t>
            </a:r>
            <a:r>
              <a:rPr sz="1800" b="1" spc="-5" dirty="0">
                <a:solidFill>
                  <a:srgbClr val="FFFFFF"/>
                </a:solidFill>
                <a:latin typeface="Arial"/>
                <a:cs typeface="Arial"/>
              </a:rPr>
              <a:t>economy, so </a:t>
            </a:r>
            <a:r>
              <a:rPr sz="1800" b="1" dirty="0">
                <a:solidFill>
                  <a:srgbClr val="FFFFFF"/>
                </a:solidFill>
                <a:latin typeface="Arial"/>
                <a:cs typeface="Arial"/>
              </a:rPr>
              <a:t>that it </a:t>
            </a:r>
            <a:r>
              <a:rPr sz="1800" b="1" spc="-5" dirty="0">
                <a:solidFill>
                  <a:srgbClr val="FFFFFF"/>
                </a:solidFill>
                <a:latin typeface="Arial"/>
                <a:cs typeface="Arial"/>
              </a:rPr>
              <a:t>is </a:t>
            </a:r>
            <a:r>
              <a:rPr sz="1800" b="1" dirty="0">
                <a:solidFill>
                  <a:srgbClr val="FFFFFF"/>
                </a:solidFill>
                <a:latin typeface="Arial"/>
                <a:cs typeface="Arial"/>
              </a:rPr>
              <a:t>low </a:t>
            </a:r>
            <a:r>
              <a:rPr sz="1800" b="1" spc="-5" dirty="0">
                <a:solidFill>
                  <a:srgbClr val="FFFFFF"/>
                </a:solidFill>
                <a:latin typeface="Arial"/>
                <a:cs typeface="Arial"/>
              </a:rPr>
              <a:t>carbon, </a:t>
            </a:r>
            <a:r>
              <a:rPr sz="1800" b="1" dirty="0">
                <a:solidFill>
                  <a:srgbClr val="FFFFFF"/>
                </a:solidFill>
                <a:latin typeface="Arial"/>
                <a:cs typeface="Arial"/>
              </a:rPr>
              <a:t>low</a:t>
            </a:r>
            <a:r>
              <a:rPr sz="1800" b="1" spc="15" dirty="0">
                <a:solidFill>
                  <a:srgbClr val="FFFFFF"/>
                </a:solidFill>
                <a:latin typeface="Arial"/>
                <a:cs typeface="Arial"/>
              </a:rPr>
              <a:t> </a:t>
            </a:r>
            <a:r>
              <a:rPr sz="1800" b="1" dirty="0">
                <a:solidFill>
                  <a:srgbClr val="FFFFFF"/>
                </a:solidFill>
                <a:latin typeface="Arial"/>
                <a:cs typeface="Arial"/>
              </a:rPr>
              <a:t>waste;</a:t>
            </a:r>
            <a:endParaRPr sz="1800" dirty="0">
              <a:latin typeface="Arial"/>
              <a:cs typeface="Arial"/>
            </a:endParaRPr>
          </a:p>
          <a:p>
            <a:pPr>
              <a:lnSpc>
                <a:spcPct val="100000"/>
              </a:lnSpc>
              <a:spcBef>
                <a:spcPts val="53"/>
              </a:spcBef>
              <a:buClr>
                <a:srgbClr val="FFFFFF"/>
              </a:buClr>
              <a:buFont typeface="Arial"/>
              <a:buChar char="–"/>
            </a:pPr>
            <a:endParaRPr sz="2300" dirty="0">
              <a:latin typeface="Times New Roman"/>
              <a:cs typeface="Times New Roman"/>
            </a:endParaRPr>
          </a:p>
          <a:p>
            <a:pPr marL="299085" marR="5080" indent="-286385" algn="just">
              <a:lnSpc>
                <a:spcPct val="100000"/>
              </a:lnSpc>
              <a:buClr>
                <a:srgbClr val="FFFFFF"/>
              </a:buClr>
              <a:buFont typeface="Arial"/>
              <a:buChar char="–"/>
              <a:tabLst>
                <a:tab pos="299720" algn="l"/>
              </a:tabLst>
            </a:pPr>
            <a:r>
              <a:rPr sz="1600" spc="-5" dirty="0">
                <a:solidFill>
                  <a:srgbClr val="A6A6A6"/>
                </a:solidFill>
                <a:latin typeface="Arial"/>
                <a:cs typeface="Arial"/>
              </a:rPr>
              <a:t>promoting good governance: through confirming sustainable development as the  central organising principle of </a:t>
            </a:r>
            <a:r>
              <a:rPr sz="1600" dirty="0">
                <a:solidFill>
                  <a:srgbClr val="A6A6A6"/>
                </a:solidFill>
                <a:latin typeface="Arial"/>
                <a:cs typeface="Arial"/>
              </a:rPr>
              <a:t>the </a:t>
            </a:r>
            <a:r>
              <a:rPr sz="1600" spc="-5" dirty="0">
                <a:solidFill>
                  <a:srgbClr val="A6A6A6"/>
                </a:solidFill>
                <a:latin typeface="Arial"/>
                <a:cs typeface="Arial"/>
              </a:rPr>
              <a:t>Welsh Assembly Government, and through  encouraging and enabling others to embrace sustainable development as the  central organising</a:t>
            </a:r>
            <a:r>
              <a:rPr sz="1600" dirty="0">
                <a:solidFill>
                  <a:srgbClr val="A6A6A6"/>
                </a:solidFill>
                <a:latin typeface="Arial"/>
                <a:cs typeface="Arial"/>
              </a:rPr>
              <a:t> </a:t>
            </a:r>
            <a:r>
              <a:rPr sz="1600" spc="-5" dirty="0">
                <a:solidFill>
                  <a:srgbClr val="A6A6A6"/>
                </a:solidFill>
                <a:latin typeface="Arial"/>
                <a:cs typeface="Arial"/>
              </a:rPr>
              <a:t>principle;</a:t>
            </a:r>
            <a:endParaRPr sz="1600" dirty="0">
              <a:latin typeface="Arial"/>
              <a:cs typeface="Arial"/>
            </a:endParaRPr>
          </a:p>
          <a:p>
            <a:pPr>
              <a:lnSpc>
                <a:spcPct val="100000"/>
              </a:lnSpc>
              <a:spcBef>
                <a:spcPts val="45"/>
              </a:spcBef>
              <a:buClr>
                <a:srgbClr val="FFFFFF"/>
              </a:buClr>
              <a:buFont typeface="Arial"/>
              <a:buChar char="–"/>
            </a:pPr>
            <a:endParaRPr sz="2300" dirty="0">
              <a:latin typeface="Times New Roman"/>
              <a:cs typeface="Times New Roman"/>
            </a:endParaRPr>
          </a:p>
          <a:p>
            <a:pPr marL="299085" marR="5080" indent="-286385" algn="just">
              <a:lnSpc>
                <a:spcPct val="100000"/>
              </a:lnSpc>
              <a:buClr>
                <a:srgbClr val="FFFFFF"/>
              </a:buClr>
              <a:buFont typeface="Arial"/>
              <a:buChar char="–"/>
              <a:tabLst>
                <a:tab pos="356235" algn="l"/>
              </a:tabLst>
            </a:pPr>
            <a:r>
              <a:rPr sz="1600" spc="-5" dirty="0">
                <a:solidFill>
                  <a:srgbClr val="A6A6A6"/>
                </a:solidFill>
                <a:latin typeface="Arial"/>
                <a:cs typeface="Arial"/>
              </a:rPr>
              <a:t>using sound science responsibly: through the use of </a:t>
            </a:r>
            <a:r>
              <a:rPr sz="1600" dirty="0">
                <a:solidFill>
                  <a:srgbClr val="A6A6A6"/>
                </a:solidFill>
                <a:latin typeface="Arial"/>
                <a:cs typeface="Arial"/>
              </a:rPr>
              <a:t>our </a:t>
            </a:r>
            <a:r>
              <a:rPr sz="1600" spc="-5" dirty="0">
                <a:solidFill>
                  <a:srgbClr val="A6A6A6"/>
                </a:solidFill>
                <a:latin typeface="Arial"/>
                <a:cs typeface="Arial"/>
              </a:rPr>
              <a:t>SD principles, as part </a:t>
            </a:r>
            <a:r>
              <a:rPr sz="1600" spc="5" dirty="0">
                <a:solidFill>
                  <a:srgbClr val="A6A6A6"/>
                </a:solidFill>
                <a:latin typeface="Arial"/>
                <a:cs typeface="Arial"/>
              </a:rPr>
              <a:t>of  </a:t>
            </a:r>
            <a:r>
              <a:rPr sz="1600" spc="-5" dirty="0">
                <a:solidFill>
                  <a:srgbClr val="A6A6A6"/>
                </a:solidFill>
                <a:latin typeface="Arial"/>
                <a:cs typeface="Arial"/>
              </a:rPr>
              <a:t>our evidenced-based approach to policy</a:t>
            </a:r>
            <a:r>
              <a:rPr sz="1600" spc="50" dirty="0">
                <a:solidFill>
                  <a:srgbClr val="A6A6A6"/>
                </a:solidFill>
                <a:latin typeface="Arial"/>
                <a:cs typeface="Arial"/>
              </a:rPr>
              <a:t> </a:t>
            </a:r>
            <a:r>
              <a:rPr sz="1600" spc="-5" dirty="0">
                <a:solidFill>
                  <a:srgbClr val="A6A6A6"/>
                </a:solidFill>
                <a:latin typeface="Arial"/>
                <a:cs typeface="Arial"/>
              </a:rPr>
              <a:t>making.</a:t>
            </a:r>
            <a:endParaRPr sz="1600" dirty="0">
              <a:latin typeface="Arial"/>
              <a:cs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7155180" y="333756"/>
            <a:ext cx="903731"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650240" y="506825"/>
            <a:ext cx="7843519" cy="789189"/>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1163955">
              <a:lnSpc>
                <a:spcPts val="5255"/>
              </a:lnSpc>
            </a:pPr>
            <a:r>
              <a:rPr dirty="0"/>
              <a:t>One Wales</a:t>
            </a:r>
            <a:r>
              <a:rPr lang="en-GB" dirty="0"/>
              <a:t>:</a:t>
            </a:r>
            <a:r>
              <a:rPr dirty="0"/>
              <a:t> One</a:t>
            </a:r>
            <a:r>
              <a:rPr spc="-114" dirty="0"/>
              <a:t> </a:t>
            </a:r>
            <a:r>
              <a:rPr spc="-5" dirty="0"/>
              <a:t>Planet</a:t>
            </a:r>
          </a:p>
        </p:txBody>
      </p:sp>
      <p:sp>
        <p:nvSpPr>
          <p:cNvPr id="10" name="object 10"/>
          <p:cNvSpPr/>
          <p:nvPr/>
        </p:nvSpPr>
        <p:spPr>
          <a:xfrm>
            <a:off x="1263396" y="1912620"/>
            <a:ext cx="501396" cy="679703"/>
          </a:xfrm>
          <a:prstGeom prst="rect">
            <a:avLst/>
          </a:prstGeom>
          <a:blipFill>
            <a:blip r:embed="rId4" cstate="print"/>
            <a:stretch>
              <a:fillRect/>
            </a:stretch>
          </a:blipFill>
        </p:spPr>
        <p:txBody>
          <a:bodyPr wrap="square" lIns="0" tIns="0" rIns="0" bIns="0" rtlCol="0"/>
          <a:lstStyle/>
          <a:p>
            <a:endParaRPr/>
          </a:p>
        </p:txBody>
      </p:sp>
      <p:sp>
        <p:nvSpPr>
          <p:cNvPr id="14" name="object 14"/>
          <p:cNvSpPr/>
          <p:nvPr/>
        </p:nvSpPr>
        <p:spPr>
          <a:xfrm>
            <a:off x="1504188" y="2717292"/>
            <a:ext cx="501395" cy="679703"/>
          </a:xfrm>
          <a:prstGeom prst="rect">
            <a:avLst/>
          </a:prstGeom>
          <a:blipFill>
            <a:blip r:embed="rId4" cstate="print"/>
            <a:stretch>
              <a:fillRect/>
            </a:stretch>
          </a:blipFill>
        </p:spPr>
        <p:txBody>
          <a:bodyPr wrap="square" lIns="0" tIns="0" rIns="0" bIns="0" rtlCol="0"/>
          <a:lstStyle/>
          <a:p>
            <a:endParaRPr/>
          </a:p>
        </p:txBody>
      </p:sp>
      <p:sp>
        <p:nvSpPr>
          <p:cNvPr id="18" name="object 18"/>
          <p:cNvSpPr/>
          <p:nvPr/>
        </p:nvSpPr>
        <p:spPr>
          <a:xfrm>
            <a:off x="2662427" y="3521964"/>
            <a:ext cx="501395" cy="679704"/>
          </a:xfrm>
          <a:prstGeom prst="rect">
            <a:avLst/>
          </a:prstGeom>
          <a:blipFill>
            <a:blip r:embed="rId4" cstate="print"/>
            <a:stretch>
              <a:fillRect/>
            </a:stretch>
          </a:blipFill>
        </p:spPr>
        <p:txBody>
          <a:bodyPr wrap="square" lIns="0" tIns="0" rIns="0" bIns="0" rtlCol="0"/>
          <a:lstStyle/>
          <a:p>
            <a:endParaRPr/>
          </a:p>
        </p:txBody>
      </p:sp>
      <p:sp>
        <p:nvSpPr>
          <p:cNvPr id="22" name="object 22"/>
          <p:cNvSpPr/>
          <p:nvPr/>
        </p:nvSpPr>
        <p:spPr>
          <a:xfrm>
            <a:off x="1613916" y="4326635"/>
            <a:ext cx="501396" cy="679704"/>
          </a:xfrm>
          <a:prstGeom prst="rect">
            <a:avLst/>
          </a:prstGeom>
          <a:blipFill>
            <a:blip r:embed="rId4" cstate="print"/>
            <a:stretch>
              <a:fillRect/>
            </a:stretch>
          </a:blipFill>
        </p:spPr>
        <p:txBody>
          <a:bodyPr wrap="square" lIns="0" tIns="0" rIns="0" bIns="0" rtlCol="0"/>
          <a:lstStyle/>
          <a:p>
            <a:endParaRPr/>
          </a:p>
        </p:txBody>
      </p:sp>
      <p:sp>
        <p:nvSpPr>
          <p:cNvPr id="26" name="object 26"/>
          <p:cNvSpPr/>
          <p:nvPr/>
        </p:nvSpPr>
        <p:spPr>
          <a:xfrm>
            <a:off x="3282696" y="5131308"/>
            <a:ext cx="501396" cy="679704"/>
          </a:xfrm>
          <a:prstGeom prst="rect">
            <a:avLst/>
          </a:prstGeom>
          <a:blipFill>
            <a:blip r:embed="rId4" cstate="print"/>
            <a:stretch>
              <a:fillRect/>
            </a:stretch>
          </a:blipFill>
        </p:spPr>
        <p:txBody>
          <a:bodyPr wrap="square" lIns="0" tIns="0" rIns="0" bIns="0" rtlCol="0"/>
          <a:lstStyle/>
          <a:p>
            <a:endParaRPr/>
          </a:p>
        </p:txBody>
      </p:sp>
      <p:sp>
        <p:nvSpPr>
          <p:cNvPr id="27" name="object 27"/>
          <p:cNvSpPr txBox="1"/>
          <p:nvPr/>
        </p:nvSpPr>
        <p:spPr>
          <a:xfrm>
            <a:off x="564579" y="1604105"/>
            <a:ext cx="3649979" cy="400109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9166"/>
              <a:buFont typeface="Wingdings"/>
              <a:buChar char=""/>
              <a:tabLst>
                <a:tab pos="356235" algn="l"/>
              </a:tabLst>
            </a:pPr>
            <a:r>
              <a:rPr lang="en-GB" sz="2400" spc="-5" dirty="0">
                <a:solidFill>
                  <a:srgbClr val="FFFFFF"/>
                </a:solidFill>
                <a:latin typeface="Tahoma"/>
                <a:cs typeface="Tahoma"/>
              </a:rPr>
              <a:t>⅔</a:t>
            </a:r>
            <a:r>
              <a:rPr sz="2400" spc="-5" dirty="0">
                <a:solidFill>
                  <a:srgbClr val="FFFFFF"/>
                </a:solidFill>
                <a:latin typeface="Tahoma"/>
                <a:cs typeface="Tahoma"/>
              </a:rPr>
              <a:t> reduction</a:t>
            </a:r>
            <a:r>
              <a:rPr sz="2400" spc="-55" dirty="0">
                <a:solidFill>
                  <a:srgbClr val="FFFFFF"/>
                </a:solidFill>
                <a:latin typeface="Tahoma"/>
                <a:cs typeface="Tahoma"/>
              </a:rPr>
              <a:t> </a:t>
            </a:r>
            <a:r>
              <a:rPr sz="2400" spc="-5" dirty="0">
                <a:solidFill>
                  <a:srgbClr val="FFFFFF"/>
                </a:solidFill>
                <a:latin typeface="Tahoma"/>
                <a:cs typeface="Tahoma"/>
              </a:rPr>
              <a:t>resource</a:t>
            </a:r>
            <a:endParaRPr sz="2400" dirty="0">
              <a:latin typeface="Tahoma"/>
              <a:cs typeface="Tahoma"/>
            </a:endParaRPr>
          </a:p>
          <a:p>
            <a:pPr marL="355600">
              <a:lnSpc>
                <a:spcPct val="100000"/>
              </a:lnSpc>
            </a:pPr>
            <a:r>
              <a:rPr sz="2400" dirty="0">
                <a:solidFill>
                  <a:srgbClr val="FFFFFF"/>
                </a:solidFill>
                <a:latin typeface="Tahoma"/>
                <a:cs typeface="Tahoma"/>
              </a:rPr>
              <a:t>use</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Zero carbon</a:t>
            </a:r>
            <a:r>
              <a:rPr sz="2400" spc="-70" dirty="0">
                <a:solidFill>
                  <a:srgbClr val="FFFFFF"/>
                </a:solidFill>
                <a:latin typeface="Tahoma"/>
                <a:cs typeface="Tahoma"/>
              </a:rPr>
              <a:t> </a:t>
            </a:r>
            <a:r>
              <a:rPr sz="2400" dirty="0">
                <a:solidFill>
                  <a:srgbClr val="FFFFFF"/>
                </a:solidFill>
                <a:latin typeface="Tahoma"/>
                <a:cs typeface="Tahoma"/>
              </a:rPr>
              <a:t>buildings</a:t>
            </a:r>
            <a:endParaRPr sz="2400" dirty="0">
              <a:latin typeface="Tahoma"/>
              <a:cs typeface="Tahoma"/>
            </a:endParaRPr>
          </a:p>
          <a:p>
            <a:pPr marL="355600">
              <a:lnSpc>
                <a:spcPct val="100000"/>
              </a:lnSpc>
            </a:pPr>
            <a:r>
              <a:rPr sz="2400" spc="-5" dirty="0">
                <a:solidFill>
                  <a:srgbClr val="FFFFFF"/>
                </a:solidFill>
                <a:latin typeface="Tahoma"/>
                <a:cs typeface="Tahoma"/>
              </a:rPr>
              <a:t>target</a:t>
            </a:r>
            <a:endParaRPr sz="2400" dirty="0">
              <a:latin typeface="Tahoma"/>
              <a:cs typeface="Tahoma"/>
            </a:endParaRPr>
          </a:p>
          <a:p>
            <a:pPr marL="355600" marR="5080" indent="-342900">
              <a:lnSpc>
                <a:spcPct val="100000"/>
              </a:lnSpc>
              <a:spcBef>
                <a:spcPts val="575"/>
              </a:spcBef>
              <a:buClr>
                <a:srgbClr val="FFCC66"/>
              </a:buClr>
              <a:buSzPct val="79166"/>
              <a:buFont typeface="Wingdings"/>
              <a:buChar char=""/>
              <a:tabLst>
                <a:tab pos="356235" algn="l"/>
              </a:tabLst>
            </a:pPr>
            <a:r>
              <a:rPr sz="2400" dirty="0">
                <a:solidFill>
                  <a:srgbClr val="FFFFFF"/>
                </a:solidFill>
                <a:latin typeface="Tahoma"/>
                <a:cs typeface="Tahoma"/>
              </a:rPr>
              <a:t>70% </a:t>
            </a:r>
            <a:r>
              <a:rPr sz="2400" spc="-5" dirty="0">
                <a:solidFill>
                  <a:srgbClr val="FFFFFF"/>
                </a:solidFill>
                <a:latin typeface="Tahoma"/>
                <a:cs typeface="Tahoma"/>
              </a:rPr>
              <a:t>recycling</a:t>
            </a:r>
            <a:r>
              <a:rPr sz="2400" spc="-70" dirty="0">
                <a:solidFill>
                  <a:srgbClr val="FFFFFF"/>
                </a:solidFill>
                <a:latin typeface="Tahoma"/>
                <a:cs typeface="Tahoma"/>
              </a:rPr>
              <a:t> </a:t>
            </a:r>
            <a:r>
              <a:rPr sz="2400" dirty="0">
                <a:solidFill>
                  <a:srgbClr val="FFFFFF"/>
                </a:solidFill>
                <a:latin typeface="Tahoma"/>
                <a:cs typeface="Tahoma"/>
              </a:rPr>
              <a:t>municipal  </a:t>
            </a:r>
            <a:r>
              <a:rPr sz="2400" spc="-5" dirty="0">
                <a:solidFill>
                  <a:srgbClr val="FFFFFF"/>
                </a:solidFill>
                <a:latin typeface="Tahoma"/>
                <a:cs typeface="Tahoma"/>
              </a:rPr>
              <a:t>waste </a:t>
            </a:r>
            <a:r>
              <a:rPr sz="2400" dirty="0">
                <a:solidFill>
                  <a:srgbClr val="FFFFFF"/>
                </a:solidFill>
                <a:latin typeface="Tahoma"/>
                <a:cs typeface="Tahoma"/>
              </a:rPr>
              <a:t>by</a:t>
            </a:r>
            <a:r>
              <a:rPr sz="2400" spc="-65" dirty="0">
                <a:solidFill>
                  <a:srgbClr val="FFFFFF"/>
                </a:solidFill>
                <a:latin typeface="Tahoma"/>
                <a:cs typeface="Tahoma"/>
              </a:rPr>
              <a:t> </a:t>
            </a:r>
            <a:r>
              <a:rPr sz="2400" spc="-5" dirty="0">
                <a:solidFill>
                  <a:srgbClr val="FFFFFF"/>
                </a:solidFill>
                <a:latin typeface="Tahoma"/>
                <a:cs typeface="Tahoma"/>
              </a:rPr>
              <a:t>2025</a:t>
            </a:r>
            <a:endParaRPr sz="2400" dirty="0">
              <a:latin typeface="Tahoma"/>
              <a:cs typeface="Tahoma"/>
            </a:endParaRPr>
          </a:p>
          <a:p>
            <a:pPr marL="355600" marR="710565" indent="-342900">
              <a:lnSpc>
                <a:spcPct val="100000"/>
              </a:lnSpc>
              <a:spcBef>
                <a:spcPts val="575"/>
              </a:spcBef>
              <a:buClr>
                <a:srgbClr val="FFCC66"/>
              </a:buClr>
              <a:buSzPct val="79166"/>
              <a:buFont typeface="Wingdings"/>
              <a:buChar char=""/>
              <a:tabLst>
                <a:tab pos="356235" algn="l"/>
              </a:tabLst>
            </a:pPr>
            <a:r>
              <a:rPr sz="2400" dirty="0">
                <a:solidFill>
                  <a:srgbClr val="FFFFFF"/>
                </a:solidFill>
                <a:latin typeface="Tahoma"/>
                <a:cs typeface="Tahoma"/>
              </a:rPr>
              <a:t>Closed loop and</a:t>
            </a:r>
            <a:r>
              <a:rPr sz="2400" spc="-125" dirty="0">
                <a:solidFill>
                  <a:srgbClr val="FFFFFF"/>
                </a:solidFill>
                <a:latin typeface="Tahoma"/>
                <a:cs typeface="Tahoma"/>
              </a:rPr>
              <a:t> </a:t>
            </a:r>
            <a:r>
              <a:rPr sz="2400" dirty="0">
                <a:solidFill>
                  <a:srgbClr val="FFFFFF"/>
                </a:solidFill>
                <a:latin typeface="Tahoma"/>
                <a:cs typeface="Tahoma"/>
              </a:rPr>
              <a:t>up</a:t>
            </a:r>
            <a:r>
              <a:rPr lang="en-GB" sz="2400" dirty="0">
                <a:solidFill>
                  <a:srgbClr val="FFFFFF"/>
                </a:solidFill>
                <a:latin typeface="Tahoma"/>
                <a:cs typeface="Tahoma"/>
              </a:rPr>
              <a:t>-</a:t>
            </a:r>
            <a:r>
              <a:rPr sz="2400" spc="-5" dirty="0">
                <a:solidFill>
                  <a:srgbClr val="FFFFFF"/>
                </a:solidFill>
                <a:latin typeface="Tahoma"/>
                <a:cs typeface="Tahoma"/>
              </a:rPr>
              <a:t>cycling</a:t>
            </a:r>
            <a:endParaRPr sz="2400" dirty="0">
              <a:latin typeface="Tahoma"/>
              <a:cs typeface="Tahoma"/>
            </a:endParaRPr>
          </a:p>
          <a:p>
            <a:pPr marL="355600" marR="704215"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Plastic </a:t>
            </a:r>
            <a:r>
              <a:rPr sz="2400" dirty="0">
                <a:solidFill>
                  <a:srgbClr val="FFFFFF"/>
                </a:solidFill>
                <a:latin typeface="Tahoma"/>
                <a:cs typeface="Tahoma"/>
              </a:rPr>
              <a:t>bag levy  introduced</a:t>
            </a:r>
            <a:r>
              <a:rPr sz="2400" spc="-130" dirty="0">
                <a:solidFill>
                  <a:srgbClr val="FFFFFF"/>
                </a:solidFill>
                <a:latin typeface="Tahoma"/>
                <a:cs typeface="Tahoma"/>
              </a:rPr>
              <a:t> </a:t>
            </a:r>
            <a:r>
              <a:rPr sz="2400" spc="-5" dirty="0">
                <a:solidFill>
                  <a:srgbClr val="FFFFFF"/>
                </a:solidFill>
                <a:latin typeface="Tahoma"/>
                <a:cs typeface="Tahoma"/>
              </a:rPr>
              <a:t>1/10/11</a:t>
            </a:r>
            <a:endParaRPr sz="2400" dirty="0">
              <a:latin typeface="Tahoma"/>
              <a:cs typeface="Tahoma"/>
            </a:endParaRPr>
          </a:p>
        </p:txBody>
      </p:sp>
      <p:pic>
        <p:nvPicPr>
          <p:cNvPr id="30" name="Picture 29"/>
          <p:cNvPicPr>
            <a:picLocks noChangeAspect="1"/>
          </p:cNvPicPr>
          <p:nvPr/>
        </p:nvPicPr>
        <p:blipFill>
          <a:blip r:embed="rId5"/>
          <a:stretch>
            <a:fillRect/>
          </a:stretch>
        </p:blipFill>
        <p:spPr>
          <a:xfrm>
            <a:off x="4865100" y="3780781"/>
            <a:ext cx="4058824" cy="2696219"/>
          </a:xfrm>
          <a:prstGeom prst="rect">
            <a:avLst/>
          </a:prstGeom>
        </p:spPr>
      </p:pic>
      <p:sp>
        <p:nvSpPr>
          <p:cNvPr id="31" name="TextBox 30"/>
          <p:cNvSpPr txBox="1"/>
          <p:nvPr/>
        </p:nvSpPr>
        <p:spPr>
          <a:xfrm>
            <a:off x="6609332" y="6488668"/>
            <a:ext cx="2534668" cy="369332"/>
          </a:xfrm>
          <a:prstGeom prst="rect">
            <a:avLst/>
          </a:prstGeom>
          <a:noFill/>
        </p:spPr>
        <p:txBody>
          <a:bodyPr wrap="none" rtlCol="0">
            <a:spAutoFit/>
          </a:bodyPr>
          <a:lstStyle/>
          <a:p>
            <a:r>
              <a:rPr lang="en-GB" dirty="0"/>
              <a:t>Picture source: </a:t>
            </a:r>
            <a:r>
              <a:rPr lang="en-GB" dirty="0" err="1"/>
              <a:t>wikipedia</a:t>
            </a:r>
            <a:endParaRPr lang="en-GB" dirty="0"/>
          </a:p>
        </p:txBody>
      </p:sp>
      <p:pic>
        <p:nvPicPr>
          <p:cNvPr id="32" name="Picture 31"/>
          <p:cNvPicPr>
            <a:picLocks noChangeAspect="1"/>
          </p:cNvPicPr>
          <p:nvPr/>
        </p:nvPicPr>
        <p:blipFill>
          <a:blip r:embed="rId6"/>
          <a:stretch>
            <a:fillRect/>
          </a:stretch>
        </p:blipFill>
        <p:spPr>
          <a:xfrm>
            <a:off x="5392295" y="1236038"/>
            <a:ext cx="2893412" cy="241935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1293527" y="303910"/>
            <a:ext cx="6652895" cy="134112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algn="ctr">
              <a:lnSpc>
                <a:spcPct val="100000"/>
              </a:lnSpc>
            </a:pPr>
            <a:r>
              <a:rPr dirty="0">
                <a:latin typeface="Tahoma"/>
                <a:cs typeface="Tahoma"/>
              </a:rPr>
              <a:t>Reducing Wales’</a:t>
            </a:r>
            <a:r>
              <a:rPr spc="-85" dirty="0">
                <a:latin typeface="Tahoma"/>
                <a:cs typeface="Tahoma"/>
              </a:rPr>
              <a:t> </a:t>
            </a:r>
            <a:r>
              <a:rPr dirty="0">
                <a:latin typeface="Tahoma"/>
                <a:cs typeface="Tahoma"/>
              </a:rPr>
              <a:t>Ecological</a:t>
            </a:r>
          </a:p>
          <a:p>
            <a:pPr algn="ctr">
              <a:lnSpc>
                <a:spcPct val="100000"/>
              </a:lnSpc>
            </a:pPr>
            <a:r>
              <a:rPr dirty="0"/>
              <a:t>Footprint</a:t>
            </a:r>
          </a:p>
        </p:txBody>
      </p:sp>
      <p:sp>
        <p:nvSpPr>
          <p:cNvPr id="11" name="object 11"/>
          <p:cNvSpPr/>
          <p:nvPr/>
        </p:nvSpPr>
        <p:spPr>
          <a:xfrm>
            <a:off x="1679448" y="1912620"/>
            <a:ext cx="501395" cy="679703"/>
          </a:xfrm>
          <a:prstGeom prst="rect">
            <a:avLst/>
          </a:prstGeom>
          <a:blipFill>
            <a:blip r:embed="rId3" cstate="print"/>
            <a:stretch>
              <a:fillRect/>
            </a:stretch>
          </a:blipFill>
        </p:spPr>
        <p:txBody>
          <a:bodyPr wrap="square" lIns="0" tIns="0" rIns="0" bIns="0" rtlCol="0"/>
          <a:lstStyle/>
          <a:p>
            <a:endParaRPr/>
          </a:p>
        </p:txBody>
      </p:sp>
      <p:sp>
        <p:nvSpPr>
          <p:cNvPr id="14" name="object 14"/>
          <p:cNvSpPr/>
          <p:nvPr/>
        </p:nvSpPr>
        <p:spPr>
          <a:xfrm>
            <a:off x="2414016" y="2351532"/>
            <a:ext cx="501395" cy="679703"/>
          </a:xfrm>
          <a:prstGeom prst="rect">
            <a:avLst/>
          </a:prstGeom>
          <a:blipFill>
            <a:blip r:embed="rId3" cstate="print"/>
            <a:stretch>
              <a:fillRect/>
            </a:stretch>
          </a:blipFill>
        </p:spPr>
        <p:txBody>
          <a:bodyPr wrap="square" lIns="0" tIns="0" rIns="0" bIns="0" rtlCol="0"/>
          <a:lstStyle/>
          <a:p>
            <a:endParaRPr/>
          </a:p>
        </p:txBody>
      </p:sp>
      <p:sp>
        <p:nvSpPr>
          <p:cNvPr id="17" name="object 17"/>
          <p:cNvSpPr/>
          <p:nvPr/>
        </p:nvSpPr>
        <p:spPr>
          <a:xfrm>
            <a:off x="1799844" y="2790444"/>
            <a:ext cx="501395" cy="679703"/>
          </a:xfrm>
          <a:prstGeom prst="rect">
            <a:avLst/>
          </a:prstGeom>
          <a:blipFill>
            <a:blip r:embed="rId3" cstate="print"/>
            <a:stretch>
              <a:fillRect/>
            </a:stretch>
          </a:blipFill>
        </p:spPr>
        <p:txBody>
          <a:bodyPr wrap="square" lIns="0" tIns="0" rIns="0" bIns="0" rtlCol="0"/>
          <a:lstStyle/>
          <a:p>
            <a:endParaRPr/>
          </a:p>
        </p:txBody>
      </p:sp>
      <p:sp>
        <p:nvSpPr>
          <p:cNvPr id="21" name="object 21"/>
          <p:cNvSpPr/>
          <p:nvPr/>
        </p:nvSpPr>
        <p:spPr>
          <a:xfrm>
            <a:off x="2228088" y="3595115"/>
            <a:ext cx="501395" cy="679704"/>
          </a:xfrm>
          <a:prstGeom prst="rect">
            <a:avLst/>
          </a:prstGeom>
          <a:blipFill>
            <a:blip r:embed="rId3" cstate="print"/>
            <a:stretch>
              <a:fillRect/>
            </a:stretch>
          </a:blipFill>
        </p:spPr>
        <p:txBody>
          <a:bodyPr wrap="square" lIns="0" tIns="0" rIns="0" bIns="0" rtlCol="0"/>
          <a:lstStyle/>
          <a:p>
            <a:endParaRPr/>
          </a:p>
        </p:txBody>
      </p:sp>
      <p:sp>
        <p:nvSpPr>
          <p:cNvPr id="24" name="object 24"/>
          <p:cNvSpPr/>
          <p:nvPr/>
        </p:nvSpPr>
        <p:spPr>
          <a:xfrm>
            <a:off x="3416808" y="4034028"/>
            <a:ext cx="501396" cy="679704"/>
          </a:xfrm>
          <a:prstGeom prst="rect">
            <a:avLst/>
          </a:prstGeom>
          <a:blipFill>
            <a:blip r:embed="rId3" cstate="print"/>
            <a:stretch>
              <a:fillRect/>
            </a:stretch>
          </a:blipFill>
        </p:spPr>
        <p:txBody>
          <a:bodyPr wrap="square" lIns="0" tIns="0" rIns="0" bIns="0" rtlCol="0"/>
          <a:lstStyle/>
          <a:p>
            <a:endParaRPr/>
          </a:p>
        </p:txBody>
      </p:sp>
      <p:sp>
        <p:nvSpPr>
          <p:cNvPr id="28" name="object 28"/>
          <p:cNvSpPr/>
          <p:nvPr/>
        </p:nvSpPr>
        <p:spPr>
          <a:xfrm>
            <a:off x="1994916" y="4838700"/>
            <a:ext cx="501395" cy="679704"/>
          </a:xfrm>
          <a:prstGeom prst="rect">
            <a:avLst/>
          </a:prstGeom>
          <a:blipFill>
            <a:blip r:embed="rId3" cstate="print"/>
            <a:stretch>
              <a:fillRect/>
            </a:stretch>
          </a:blipFill>
        </p:spPr>
        <p:txBody>
          <a:bodyPr wrap="square" lIns="0" tIns="0" rIns="0" bIns="0" rtlCol="0"/>
          <a:lstStyle/>
          <a:p>
            <a:endParaRPr/>
          </a:p>
        </p:txBody>
      </p:sp>
      <p:sp>
        <p:nvSpPr>
          <p:cNvPr id="29" name="object 29"/>
          <p:cNvSpPr txBox="1"/>
          <p:nvPr/>
        </p:nvSpPr>
        <p:spPr>
          <a:xfrm>
            <a:off x="452818" y="2029761"/>
            <a:ext cx="3084195" cy="3658235"/>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9166"/>
              <a:buFont typeface="Wingdings"/>
              <a:buChar char=""/>
              <a:tabLst>
                <a:tab pos="356235" algn="l"/>
              </a:tabLst>
            </a:pPr>
            <a:r>
              <a:rPr sz="2400" spc="-5" dirty="0">
                <a:solidFill>
                  <a:srgbClr val="FFFFFF"/>
                </a:solidFill>
                <a:latin typeface="Tahoma"/>
                <a:cs typeface="Tahoma"/>
              </a:rPr>
              <a:t>SD </a:t>
            </a:r>
            <a:r>
              <a:rPr sz="2400" dirty="0">
                <a:solidFill>
                  <a:srgbClr val="FFFFFF"/>
                </a:solidFill>
                <a:latin typeface="Tahoma"/>
                <a:cs typeface="Tahoma"/>
              </a:rPr>
              <a:t>at </a:t>
            </a:r>
            <a:r>
              <a:rPr sz="2400" spc="-5" dirty="0">
                <a:solidFill>
                  <a:srgbClr val="FFFFFF"/>
                </a:solidFill>
                <a:latin typeface="Tahoma"/>
                <a:cs typeface="Tahoma"/>
              </a:rPr>
              <a:t>core </a:t>
            </a:r>
            <a:r>
              <a:rPr sz="2400" dirty="0">
                <a:solidFill>
                  <a:srgbClr val="FFFFFF"/>
                </a:solidFill>
                <a:latin typeface="Tahoma"/>
                <a:cs typeface="Tahoma"/>
              </a:rPr>
              <a:t>of</a:t>
            </a:r>
            <a:r>
              <a:rPr sz="2400" spc="-85" dirty="0">
                <a:solidFill>
                  <a:srgbClr val="FFFFFF"/>
                </a:solidFill>
                <a:latin typeface="Tahoma"/>
                <a:cs typeface="Tahoma"/>
              </a:rPr>
              <a:t> </a:t>
            </a:r>
            <a:r>
              <a:rPr sz="2400" dirty="0">
                <a:solidFill>
                  <a:srgbClr val="FFFFFF"/>
                </a:solidFill>
                <a:latin typeface="Tahoma"/>
                <a:cs typeface="Tahoma"/>
              </a:rPr>
              <a:t>policy</a:t>
            </a:r>
            <a:endParaRPr sz="2400" dirty="0">
              <a:latin typeface="Tahoma"/>
              <a:cs typeface="Tahoma"/>
            </a:endParaRPr>
          </a:p>
          <a:p>
            <a:pPr marL="355600">
              <a:lnSpc>
                <a:spcPct val="100000"/>
              </a:lnSpc>
            </a:pPr>
            <a:r>
              <a:rPr sz="2400" dirty="0">
                <a:solidFill>
                  <a:srgbClr val="FFFFFF"/>
                </a:solidFill>
                <a:latin typeface="Tahoma"/>
                <a:cs typeface="Tahoma"/>
              </a:rPr>
              <a:t>making</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Procurement</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r>
              <a:rPr sz="2400" dirty="0">
                <a:solidFill>
                  <a:srgbClr val="FFFFFF"/>
                </a:solidFill>
                <a:latin typeface="Tahoma"/>
                <a:cs typeface="Tahoma"/>
              </a:rPr>
              <a:t>Training</a:t>
            </a:r>
            <a:endParaRPr sz="2400" dirty="0">
              <a:latin typeface="Tahoma"/>
              <a:cs typeface="Tahoma"/>
            </a:endParaRPr>
          </a:p>
          <a:p>
            <a:pPr marL="355600" marR="534670"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Governance</a:t>
            </a:r>
            <a:r>
              <a:rPr sz="2400" spc="-85" dirty="0">
                <a:solidFill>
                  <a:srgbClr val="FFFFFF"/>
                </a:solidFill>
                <a:latin typeface="Tahoma"/>
                <a:cs typeface="Tahoma"/>
              </a:rPr>
              <a:t> </a:t>
            </a:r>
            <a:r>
              <a:rPr sz="2400" dirty="0">
                <a:solidFill>
                  <a:srgbClr val="FFFFFF"/>
                </a:solidFill>
                <a:latin typeface="Tahoma"/>
                <a:cs typeface="Tahoma"/>
              </a:rPr>
              <a:t>and  partnership</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Greening</a:t>
            </a:r>
            <a:r>
              <a:rPr sz="2400" spc="-80" dirty="0">
                <a:solidFill>
                  <a:srgbClr val="FFFFFF"/>
                </a:solidFill>
                <a:latin typeface="Tahoma"/>
                <a:cs typeface="Tahoma"/>
              </a:rPr>
              <a:t> </a:t>
            </a:r>
            <a:r>
              <a:rPr sz="2400" dirty="0">
                <a:solidFill>
                  <a:srgbClr val="FFFFFF"/>
                </a:solidFill>
                <a:latin typeface="Tahoma"/>
                <a:cs typeface="Tahoma"/>
              </a:rPr>
              <a:t>operations</a:t>
            </a:r>
            <a:endParaRPr sz="2400" dirty="0">
              <a:latin typeface="Tahoma"/>
              <a:cs typeface="Tahoma"/>
            </a:endParaRPr>
          </a:p>
          <a:p>
            <a:pPr marL="355600" marR="307340" indent="-342900">
              <a:lnSpc>
                <a:spcPct val="100000"/>
              </a:lnSpc>
              <a:spcBef>
                <a:spcPts val="575"/>
              </a:spcBef>
              <a:buClr>
                <a:srgbClr val="FFCC66"/>
              </a:buClr>
              <a:buSzPct val="79166"/>
              <a:buFont typeface="Wingdings"/>
              <a:buChar char=""/>
              <a:tabLst>
                <a:tab pos="356235" algn="l"/>
              </a:tabLst>
            </a:pPr>
            <a:r>
              <a:rPr sz="2400" spc="-5" dirty="0">
                <a:solidFill>
                  <a:srgbClr val="FFFFFF"/>
                </a:solidFill>
                <a:latin typeface="Tahoma"/>
                <a:cs typeface="Tahoma"/>
              </a:rPr>
              <a:t>Measurement</a:t>
            </a:r>
            <a:r>
              <a:rPr sz="2400" spc="-75" dirty="0">
                <a:solidFill>
                  <a:srgbClr val="FFFFFF"/>
                </a:solidFill>
                <a:latin typeface="Tahoma"/>
                <a:cs typeface="Tahoma"/>
              </a:rPr>
              <a:t> </a:t>
            </a:r>
            <a:r>
              <a:rPr sz="2400" dirty="0">
                <a:solidFill>
                  <a:srgbClr val="FFFFFF"/>
                </a:solidFill>
                <a:latin typeface="Tahoma"/>
                <a:cs typeface="Tahoma"/>
              </a:rPr>
              <a:t>and  </a:t>
            </a:r>
            <a:r>
              <a:rPr sz="2400" spc="-5" dirty="0">
                <a:solidFill>
                  <a:srgbClr val="FFFFFF"/>
                </a:solidFill>
                <a:latin typeface="Tahoma"/>
                <a:cs typeface="Tahoma"/>
              </a:rPr>
              <a:t>indicators</a:t>
            </a:r>
            <a:endParaRPr sz="2400" dirty="0">
              <a:latin typeface="Tahoma"/>
              <a:cs typeface="Tahoma"/>
            </a:endParaRPr>
          </a:p>
        </p:txBody>
      </p:sp>
      <p:pic>
        <p:nvPicPr>
          <p:cNvPr id="1026" name="Picture 2" descr="http://www.kinnelonconserves.net/Glass_-Empty-Green-Bottles-78368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0465" y="2177833"/>
            <a:ext cx="4947006" cy="3288338"/>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p:cNvSpPr txBox="1"/>
          <p:nvPr/>
        </p:nvSpPr>
        <p:spPr>
          <a:xfrm>
            <a:off x="3132354" y="6488668"/>
            <a:ext cx="6011646" cy="369332"/>
          </a:xfrm>
          <a:prstGeom prst="rect">
            <a:avLst/>
          </a:prstGeom>
          <a:noFill/>
        </p:spPr>
        <p:txBody>
          <a:bodyPr wrap="none" rtlCol="0">
            <a:spAutoFit/>
          </a:bodyPr>
          <a:lstStyle/>
          <a:p>
            <a:r>
              <a:rPr lang="en-GB" dirty="0"/>
              <a:t>Source: http://www.kinnelonconserves.net/Glass-Bottles.html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6000"/>
            <a:lum/>
          </a:blip>
          <a:srcRect/>
          <a:stretch>
            <a:fillRect t="-22000" b="-22000"/>
          </a:stretch>
        </a:blipFill>
        <a:effectLst/>
      </p:bgPr>
    </p:bg>
    <p:spTree>
      <p:nvGrpSpPr>
        <p:cNvPr id="1" name=""/>
        <p:cNvGrpSpPr/>
        <p:nvPr/>
      </p:nvGrpSpPr>
      <p:grpSpPr>
        <a:xfrm>
          <a:off x="0" y="0"/>
          <a:ext cx="0" cy="0"/>
          <a:chOff x="0" y="0"/>
          <a:chExt cx="0" cy="0"/>
        </a:xfrm>
      </p:grpSpPr>
      <p:sp>
        <p:nvSpPr>
          <p:cNvPr id="2" name="object 2"/>
          <p:cNvSpPr/>
          <p:nvPr/>
        </p:nvSpPr>
        <p:spPr>
          <a:xfrm>
            <a:off x="638555" y="1514855"/>
            <a:ext cx="662940" cy="902208"/>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4829555" y="1514855"/>
            <a:ext cx="662939" cy="902208"/>
          </a:xfrm>
          <a:prstGeom prst="rect">
            <a:avLst/>
          </a:prstGeom>
          <a:blipFill>
            <a:blip r:embed="rId3" cstate="print"/>
            <a:stretch>
              <a:fillRect/>
            </a:stretch>
          </a:blipFill>
        </p:spPr>
        <p:txBody>
          <a:bodyPr wrap="square" lIns="0" tIns="0" rIns="0" bIns="0" rtlCol="0"/>
          <a:lstStyle/>
          <a:p>
            <a:endParaRPr/>
          </a:p>
        </p:txBody>
      </p:sp>
      <p:sp>
        <p:nvSpPr>
          <p:cNvPr id="5" name="object 5"/>
          <p:cNvSpPr/>
          <p:nvPr/>
        </p:nvSpPr>
        <p:spPr>
          <a:xfrm>
            <a:off x="1000125" y="1000125"/>
            <a:ext cx="7215251" cy="1384300"/>
          </a:xfrm>
          <a:prstGeom prst="rect">
            <a:avLst/>
          </a:prstGeom>
          <a:blipFill>
            <a:blip r:embed="rId4"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1079093" y="1044066"/>
            <a:ext cx="5984875" cy="1283335"/>
          </a:xfrm>
          <a:prstGeom prst="rect">
            <a:avLst/>
          </a:prstGeom>
        </p:spPr>
        <p:txBody>
          <a:bodyPr vert="horz" wrap="square" lIns="0" tIns="0" rIns="0" bIns="0" rtlCol="0">
            <a:spAutoFit/>
          </a:bodyPr>
          <a:lstStyle/>
          <a:p>
            <a:pPr marL="12700" marR="5080">
              <a:lnSpc>
                <a:spcPct val="100000"/>
              </a:lnSpc>
              <a:tabLst>
                <a:tab pos="1987550" algn="l"/>
              </a:tabLst>
            </a:pPr>
            <a:r>
              <a:rPr sz="2800" b="1" spc="-10" dirty="0">
                <a:solidFill>
                  <a:srgbClr val="000000"/>
                </a:solidFill>
                <a:latin typeface="Tahoma"/>
                <a:cs typeface="Tahoma"/>
              </a:rPr>
              <a:t>Easy said </a:t>
            </a:r>
            <a:r>
              <a:rPr sz="2800" b="1" spc="-5" dirty="0">
                <a:solidFill>
                  <a:srgbClr val="000000"/>
                </a:solidFill>
                <a:latin typeface="Tahoma"/>
                <a:cs typeface="Tahoma"/>
              </a:rPr>
              <a:t>than done………….. The  </a:t>
            </a:r>
            <a:r>
              <a:rPr sz="2800" b="1" spc="-10" dirty="0">
                <a:solidFill>
                  <a:srgbClr val="000000"/>
                </a:solidFill>
                <a:latin typeface="Tahoma"/>
                <a:cs typeface="Tahoma"/>
              </a:rPr>
              <a:t>Challenge	</a:t>
            </a:r>
            <a:r>
              <a:rPr sz="2800" b="1" spc="-5" dirty="0">
                <a:solidFill>
                  <a:srgbClr val="000000"/>
                </a:solidFill>
                <a:latin typeface="Tahoma"/>
                <a:cs typeface="Tahoma"/>
              </a:rPr>
              <a:t>facing</a:t>
            </a:r>
            <a:r>
              <a:rPr sz="2800" b="1" spc="-20" dirty="0">
                <a:solidFill>
                  <a:srgbClr val="000000"/>
                </a:solidFill>
                <a:latin typeface="Tahoma"/>
                <a:cs typeface="Tahoma"/>
              </a:rPr>
              <a:t> </a:t>
            </a:r>
            <a:r>
              <a:rPr sz="2800" b="1" spc="-10" dirty="0">
                <a:solidFill>
                  <a:srgbClr val="000000"/>
                </a:solidFill>
                <a:latin typeface="Tahoma"/>
                <a:cs typeface="Tahoma"/>
              </a:rPr>
              <a:t>all</a:t>
            </a:r>
            <a:r>
              <a:rPr sz="2800" b="1" spc="-15" dirty="0">
                <a:solidFill>
                  <a:srgbClr val="000000"/>
                </a:solidFill>
                <a:latin typeface="Tahoma"/>
                <a:cs typeface="Tahoma"/>
              </a:rPr>
              <a:t> </a:t>
            </a:r>
            <a:r>
              <a:rPr sz="2800" b="1" spc="-10" dirty="0">
                <a:solidFill>
                  <a:srgbClr val="000000"/>
                </a:solidFill>
                <a:latin typeface="Tahoma"/>
                <a:cs typeface="Tahoma"/>
              </a:rPr>
              <a:t>Local </a:t>
            </a:r>
            <a:r>
              <a:rPr sz="2800" b="1" spc="-5" dirty="0">
                <a:solidFill>
                  <a:srgbClr val="000000"/>
                </a:solidFill>
                <a:latin typeface="Tahoma"/>
                <a:cs typeface="Tahoma"/>
              </a:rPr>
              <a:t> Authorities:…………….</a:t>
            </a:r>
            <a:endParaRPr sz="2800">
              <a:latin typeface="Tahoma"/>
              <a:cs typeface="Tahoma"/>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l="-13000" r="-13000"/>
          </a:stretch>
        </a:blipFill>
        <a:effectLst/>
      </p:bgPr>
    </p:bg>
    <p:spTree>
      <p:nvGrpSpPr>
        <p:cNvPr id="1" name=""/>
        <p:cNvGrpSpPr/>
        <p:nvPr/>
      </p:nvGrpSpPr>
      <p:grpSpPr>
        <a:xfrm>
          <a:off x="0" y="0"/>
          <a:ext cx="0" cy="0"/>
          <a:chOff x="0" y="0"/>
          <a:chExt cx="0" cy="0"/>
        </a:xfrm>
      </p:grpSpPr>
      <p:sp>
        <p:nvSpPr>
          <p:cNvPr id="3" name="object 3"/>
          <p:cNvSpPr txBox="1"/>
          <p:nvPr/>
        </p:nvSpPr>
        <p:spPr>
          <a:xfrm>
            <a:off x="1524000" y="2590800"/>
            <a:ext cx="6324600" cy="2215991"/>
          </a:xfrm>
          <a:prstGeom prst="rect">
            <a:avLst/>
          </a:prstGeom>
        </p:spPr>
        <p:txBody>
          <a:bodyPr vert="horz" wrap="square" lIns="0" tIns="0" rIns="0" bIns="0" rtlCol="0">
            <a:spAutoFit/>
          </a:bodyPr>
          <a:lstStyle/>
          <a:p>
            <a:pPr marL="12700" marR="5080">
              <a:lnSpc>
                <a:spcPct val="100000"/>
              </a:lnSpc>
              <a:tabLst>
                <a:tab pos="2905125" algn="l"/>
              </a:tabLst>
            </a:pPr>
            <a:r>
              <a:rPr sz="2400" b="1" spc="-5" dirty="0">
                <a:latin typeface="Tahoma"/>
                <a:cs typeface="Tahoma"/>
              </a:rPr>
              <a:t>“ the </a:t>
            </a:r>
            <a:r>
              <a:rPr sz="2400" b="1" dirty="0">
                <a:latin typeface="Tahoma"/>
                <a:cs typeface="Tahoma"/>
              </a:rPr>
              <a:t>average </a:t>
            </a:r>
            <a:r>
              <a:rPr sz="2400" b="1" spc="-5" dirty="0">
                <a:latin typeface="Tahoma"/>
                <a:cs typeface="Tahoma"/>
              </a:rPr>
              <a:t>British </a:t>
            </a:r>
            <a:r>
              <a:rPr sz="2400" b="1" dirty="0">
                <a:latin typeface="Tahoma"/>
                <a:cs typeface="Tahoma"/>
              </a:rPr>
              <a:t>adult wastes a  massive </a:t>
            </a:r>
            <a:r>
              <a:rPr sz="2400" b="1" spc="-5" dirty="0">
                <a:latin typeface="Tahoma"/>
                <a:cs typeface="Tahoma"/>
              </a:rPr>
              <a:t>£1,725 on food, luxury items,  </a:t>
            </a:r>
            <a:r>
              <a:rPr sz="2400" b="1" dirty="0">
                <a:latin typeface="Tahoma"/>
                <a:cs typeface="Tahoma"/>
              </a:rPr>
              <a:t>entertainment, travel, </a:t>
            </a:r>
            <a:r>
              <a:rPr sz="2400" b="1" spc="-5" dirty="0">
                <a:latin typeface="Tahoma"/>
                <a:cs typeface="Tahoma"/>
              </a:rPr>
              <a:t>gadgets </a:t>
            </a:r>
            <a:r>
              <a:rPr sz="2400" b="1" dirty="0">
                <a:latin typeface="Tahoma"/>
                <a:cs typeface="Tahoma"/>
              </a:rPr>
              <a:t>and  </a:t>
            </a:r>
            <a:r>
              <a:rPr sz="2400" b="1" spc="-5" dirty="0">
                <a:latin typeface="Tahoma"/>
                <a:cs typeface="Tahoma"/>
              </a:rPr>
              <a:t>hobbies </a:t>
            </a:r>
            <a:r>
              <a:rPr sz="2400" b="1" dirty="0">
                <a:latin typeface="Tahoma"/>
                <a:cs typeface="Tahoma"/>
              </a:rPr>
              <a:t>each year. </a:t>
            </a:r>
            <a:r>
              <a:rPr sz="2400" b="1" spc="-5" dirty="0">
                <a:latin typeface="Tahoma"/>
                <a:cs typeface="Tahoma"/>
              </a:rPr>
              <a:t>Combined our nation  </a:t>
            </a:r>
            <a:r>
              <a:rPr sz="2400" b="1" dirty="0">
                <a:latin typeface="Tahoma"/>
                <a:cs typeface="Tahoma"/>
              </a:rPr>
              <a:t>throws away a </a:t>
            </a:r>
            <a:r>
              <a:rPr sz="2400" b="1" spc="-5" dirty="0">
                <a:latin typeface="Tahoma"/>
                <a:cs typeface="Tahoma"/>
              </a:rPr>
              <a:t>staggering £80.6 billion  </a:t>
            </a:r>
            <a:r>
              <a:rPr sz="2400" b="1" dirty="0">
                <a:latin typeface="Tahoma"/>
                <a:cs typeface="Tahoma"/>
              </a:rPr>
              <a:t>every  12</a:t>
            </a:r>
            <a:r>
              <a:rPr lang="en-GB" sz="2400" b="1" spc="685" dirty="0">
                <a:latin typeface="Tahoma"/>
                <a:cs typeface="Tahoma"/>
              </a:rPr>
              <a:t> </a:t>
            </a:r>
            <a:r>
              <a:rPr sz="2400" b="1" dirty="0">
                <a:latin typeface="Tahoma"/>
                <a:cs typeface="Tahoma"/>
              </a:rPr>
              <a:t>months”</a:t>
            </a:r>
            <a:r>
              <a:rPr lang="en-GB" sz="2400" b="1" dirty="0">
                <a:latin typeface="Tahoma"/>
                <a:cs typeface="Tahoma"/>
              </a:rPr>
              <a:t> </a:t>
            </a:r>
            <a:r>
              <a:rPr sz="2400" b="1" spc="-5" dirty="0">
                <a:latin typeface="Tahoma"/>
                <a:cs typeface="Tahoma"/>
              </a:rPr>
              <a:t>(Prudential,</a:t>
            </a:r>
            <a:r>
              <a:rPr sz="2400" b="1" spc="-30" dirty="0">
                <a:latin typeface="Tahoma"/>
                <a:cs typeface="Tahoma"/>
              </a:rPr>
              <a:t> </a:t>
            </a:r>
            <a:r>
              <a:rPr sz="2400" b="1" spc="-5" dirty="0">
                <a:latin typeface="Tahoma"/>
                <a:cs typeface="Tahoma"/>
              </a:rPr>
              <a:t>2004:</a:t>
            </a:r>
            <a:r>
              <a:rPr lang="en-GB" sz="2400" b="1" spc="-5" dirty="0">
                <a:latin typeface="Tahoma"/>
                <a:cs typeface="Tahoma"/>
              </a:rPr>
              <a:t>p</a:t>
            </a:r>
            <a:r>
              <a:rPr sz="2400" b="1" spc="-5" dirty="0">
                <a:latin typeface="Tahoma"/>
                <a:cs typeface="Tahoma"/>
              </a:rPr>
              <a:t>2)</a:t>
            </a:r>
            <a:endParaRPr sz="2400" dirty="0">
              <a:latin typeface="Tahoma"/>
              <a:cs typeface="Tahoma"/>
            </a:endParaRPr>
          </a:p>
        </p:txBody>
      </p:sp>
      <p:sp>
        <p:nvSpPr>
          <p:cNvPr id="6" name="AutoShape 6" descr="https://i.guim.co.uk/img/media/3f62aa14284af2f33e8e67cb87d6342e34d54649/0_0_2150_1289/master/2150.jpg?w=620&amp;q=85&amp;auto=format&amp;sharp=10&amp;s=5a981a5066f6a6be6058d74e7f4d35a7"/>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l="-17000" r="-17000"/>
          </a:stretch>
        </a:blipFill>
        <a:effectLst/>
      </p:bgPr>
    </p:bg>
    <p:spTree>
      <p:nvGrpSpPr>
        <p:cNvPr id="1" name=""/>
        <p:cNvGrpSpPr/>
        <p:nvPr/>
      </p:nvGrpSpPr>
      <p:grpSpPr>
        <a:xfrm>
          <a:off x="0" y="0"/>
          <a:ext cx="0" cy="0"/>
          <a:chOff x="0" y="0"/>
          <a:chExt cx="0" cy="0"/>
        </a:xfrm>
      </p:grpSpPr>
      <p:sp>
        <p:nvSpPr>
          <p:cNvPr id="3" name="object 3"/>
          <p:cNvSpPr txBox="1"/>
          <p:nvPr/>
        </p:nvSpPr>
        <p:spPr>
          <a:xfrm>
            <a:off x="2507995" y="1473453"/>
            <a:ext cx="5762625" cy="735965"/>
          </a:xfrm>
          <a:prstGeom prst="rect">
            <a:avLst/>
          </a:prstGeom>
        </p:spPr>
        <p:txBody>
          <a:bodyPr vert="horz" wrap="square" lIns="0" tIns="0" rIns="0" bIns="0" rtlCol="0">
            <a:spAutoFit/>
          </a:bodyPr>
          <a:lstStyle/>
          <a:p>
            <a:pPr marL="12700" marR="5080">
              <a:lnSpc>
                <a:spcPct val="100000"/>
              </a:lnSpc>
            </a:pPr>
            <a:r>
              <a:rPr sz="2400" b="1" spc="-5" dirty="0">
                <a:latin typeface="Tahoma"/>
                <a:cs typeface="Tahoma"/>
              </a:rPr>
              <a:t>£424 </a:t>
            </a:r>
            <a:r>
              <a:rPr sz="2400" b="1" dirty="0">
                <a:latin typeface="Tahoma"/>
                <a:cs typeface="Tahoma"/>
              </a:rPr>
              <a:t>per </a:t>
            </a:r>
            <a:r>
              <a:rPr sz="2400" b="1" spc="-5" dirty="0">
                <a:latin typeface="Tahoma"/>
                <a:cs typeface="Tahoma"/>
              </a:rPr>
              <a:t>person </a:t>
            </a:r>
            <a:r>
              <a:rPr sz="2400" b="1" dirty="0">
                <a:latin typeface="Tahoma"/>
                <a:cs typeface="Tahoma"/>
              </a:rPr>
              <a:t>is wasted every</a:t>
            </a:r>
            <a:r>
              <a:rPr sz="2400" b="1" spc="-105" dirty="0">
                <a:latin typeface="Tahoma"/>
                <a:cs typeface="Tahoma"/>
              </a:rPr>
              <a:t> </a:t>
            </a:r>
            <a:r>
              <a:rPr sz="2400" b="1" dirty="0">
                <a:latin typeface="Tahoma"/>
                <a:cs typeface="Tahoma"/>
              </a:rPr>
              <a:t>year  </a:t>
            </a:r>
            <a:r>
              <a:rPr sz="2400" b="1" spc="-5" dirty="0">
                <a:latin typeface="Tahoma"/>
                <a:cs typeface="Tahoma"/>
              </a:rPr>
              <a:t>on food</a:t>
            </a:r>
            <a:r>
              <a:rPr sz="2400" b="1" spc="-70" dirty="0">
                <a:latin typeface="Tahoma"/>
                <a:cs typeface="Tahoma"/>
              </a:rPr>
              <a:t> </a:t>
            </a:r>
            <a:r>
              <a:rPr sz="2400" b="1" spc="-5" dirty="0">
                <a:latin typeface="Tahoma"/>
                <a:cs typeface="Tahoma"/>
              </a:rPr>
              <a:t>(UK)</a:t>
            </a:r>
            <a:endParaRPr sz="2400" dirty="0">
              <a:latin typeface="Tahoma"/>
              <a:cs typeface="Tahoma"/>
            </a:endParaRPr>
          </a:p>
        </p:txBody>
      </p:sp>
      <p:sp>
        <p:nvSpPr>
          <p:cNvPr id="4" name="object 4"/>
          <p:cNvSpPr txBox="1">
            <a:spLocks noGrp="1"/>
          </p:cNvSpPr>
          <p:nvPr>
            <p:ph type="subTitle" idx="4"/>
          </p:nvPr>
        </p:nvSpPr>
        <p:spPr>
          <a:xfrm>
            <a:off x="533400" y="4876800"/>
            <a:ext cx="8099297" cy="1101725"/>
          </a:xfrm>
          <a:prstGeom prst="rect">
            <a:avLst/>
          </a:prstGeom>
        </p:spPr>
        <p:txBody>
          <a:bodyPr vert="horz" wrap="square" lIns="0" tIns="0" rIns="0" bIns="0" rtlCol="0">
            <a:spAutoFit/>
          </a:bodyPr>
          <a:lstStyle/>
          <a:p>
            <a:pPr marL="4570095" marR="5080">
              <a:lnSpc>
                <a:spcPct val="100000"/>
              </a:lnSpc>
            </a:pPr>
            <a:r>
              <a:rPr dirty="0">
                <a:solidFill>
                  <a:schemeClr val="tx1"/>
                </a:solidFill>
              </a:rPr>
              <a:t>A </a:t>
            </a:r>
            <a:r>
              <a:rPr spc="-5" dirty="0">
                <a:solidFill>
                  <a:schemeClr val="tx1"/>
                </a:solidFill>
              </a:rPr>
              <a:t>third of people</a:t>
            </a:r>
            <a:r>
              <a:rPr spc="-65" dirty="0">
                <a:solidFill>
                  <a:schemeClr val="tx1"/>
                </a:solidFill>
              </a:rPr>
              <a:t> </a:t>
            </a:r>
            <a:r>
              <a:rPr spc="-5" dirty="0">
                <a:solidFill>
                  <a:schemeClr val="tx1"/>
                </a:solidFill>
              </a:rPr>
              <a:t>admit  </a:t>
            </a:r>
            <a:r>
              <a:rPr dirty="0">
                <a:solidFill>
                  <a:schemeClr val="tx1"/>
                </a:solidFill>
              </a:rPr>
              <a:t>to </a:t>
            </a:r>
            <a:r>
              <a:rPr spc="-5" dirty="0">
                <a:solidFill>
                  <a:schemeClr val="tx1"/>
                </a:solidFill>
              </a:rPr>
              <a:t>throwing </a:t>
            </a:r>
            <a:r>
              <a:rPr lang="en-GB" spc="-5" dirty="0">
                <a:solidFill>
                  <a:schemeClr val="tx1"/>
                </a:solidFill>
              </a:rPr>
              <a:t>away </a:t>
            </a:r>
            <a:r>
              <a:rPr spc="-10" dirty="0">
                <a:solidFill>
                  <a:schemeClr val="tx1"/>
                </a:solidFill>
              </a:rPr>
              <a:t>food  </a:t>
            </a:r>
            <a:r>
              <a:rPr dirty="0">
                <a:solidFill>
                  <a:schemeClr val="tx1"/>
                </a:solidFill>
              </a:rPr>
              <a:t>regularly.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graphicFrame>
        <p:nvGraphicFramePr>
          <p:cNvPr id="4" name="object 4"/>
          <p:cNvGraphicFramePr>
            <a:graphicFrameLocks noGrp="1"/>
          </p:cNvGraphicFramePr>
          <p:nvPr/>
        </p:nvGraphicFramePr>
        <p:xfrm>
          <a:off x="1517650" y="1390650"/>
          <a:ext cx="6096000" cy="4449755"/>
        </p:xfrm>
        <a:graphic>
          <a:graphicData uri="http://schemas.openxmlformats.org/drawingml/2006/table">
            <a:tbl>
              <a:tblPr firstRow="1" bandRow="1">
                <a:tableStyleId>{2D5ABB26-0587-4C30-8999-92F81FD0307C}</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39">
                <a:tc>
                  <a:txBody>
                    <a:bodyPr/>
                    <a:lstStyle/>
                    <a:p>
                      <a:pPr marL="85090">
                        <a:lnSpc>
                          <a:spcPct val="100000"/>
                        </a:lnSpc>
                        <a:spcBef>
                          <a:spcPts val="300"/>
                        </a:spcBef>
                      </a:pPr>
                      <a:r>
                        <a:rPr sz="1800" b="1" spc="-5" dirty="0">
                          <a:solidFill>
                            <a:srgbClr val="FFFFFF"/>
                          </a:solidFill>
                          <a:latin typeface="Tahoma"/>
                          <a:cs typeface="Tahoma"/>
                        </a:rPr>
                        <a:t>ITEM</a:t>
                      </a:r>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F3300"/>
                    </a:solidFill>
                  </a:tcPr>
                </a:tc>
                <a:tc>
                  <a:txBody>
                    <a:bodyPr/>
                    <a:lstStyle/>
                    <a:p>
                      <a:pPr marL="1270" algn="ctr">
                        <a:lnSpc>
                          <a:spcPct val="100000"/>
                        </a:lnSpc>
                        <a:spcBef>
                          <a:spcPts val="300"/>
                        </a:spcBef>
                      </a:pPr>
                      <a:r>
                        <a:rPr sz="1800" b="1" spc="-5" dirty="0">
                          <a:solidFill>
                            <a:srgbClr val="FFFFFF"/>
                          </a:solidFill>
                          <a:latin typeface="Tahoma"/>
                          <a:cs typeface="Tahoma"/>
                        </a:rPr>
                        <a:t>PERCENTAGE</a:t>
                      </a:r>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F3300"/>
                    </a:solidFill>
                  </a:tcPr>
                </a:tc>
                <a:extLst>
                  <a:ext uri="{0D108BD9-81ED-4DB2-BD59-A6C34878D82A}">
                    <a16:rowId xmlns:a16="http://schemas.microsoft.com/office/drawing/2014/main" val="10000"/>
                  </a:ext>
                </a:extLst>
              </a:tr>
              <a:tr h="370839">
                <a:tc>
                  <a:txBody>
                    <a:bodyPr/>
                    <a:lstStyle/>
                    <a:p>
                      <a:pPr marL="85090">
                        <a:lnSpc>
                          <a:spcPct val="100000"/>
                        </a:lnSpc>
                        <a:spcBef>
                          <a:spcPts val="200"/>
                        </a:spcBef>
                      </a:pPr>
                      <a:r>
                        <a:rPr sz="1800" spc="-5" dirty="0">
                          <a:solidFill>
                            <a:srgbClr val="8B0000"/>
                          </a:solidFill>
                          <a:latin typeface="Tahoma"/>
                          <a:cs typeface="Tahoma"/>
                        </a:rPr>
                        <a:t>Lettuce </a:t>
                      </a:r>
                      <a:r>
                        <a:rPr sz="1800" dirty="0">
                          <a:solidFill>
                            <a:srgbClr val="8B0000"/>
                          </a:solidFill>
                          <a:latin typeface="Tahoma"/>
                          <a:cs typeface="Tahoma"/>
                        </a:rPr>
                        <a:t>/ bag </a:t>
                      </a:r>
                      <a:r>
                        <a:rPr sz="1800" spc="-5" dirty="0">
                          <a:solidFill>
                            <a:srgbClr val="8B0000"/>
                          </a:solidFill>
                          <a:latin typeface="Tahoma"/>
                          <a:cs typeface="Tahoma"/>
                        </a:rPr>
                        <a:t>of</a:t>
                      </a:r>
                      <a:r>
                        <a:rPr sz="1800" spc="-75" dirty="0">
                          <a:solidFill>
                            <a:srgbClr val="8B0000"/>
                          </a:solidFill>
                          <a:latin typeface="Tahoma"/>
                          <a:cs typeface="Tahoma"/>
                        </a:rPr>
                        <a:t> </a:t>
                      </a:r>
                      <a:r>
                        <a:rPr sz="1800" spc="-5" dirty="0">
                          <a:solidFill>
                            <a:srgbClr val="8B0000"/>
                          </a:solidFill>
                          <a:latin typeface="Tahoma"/>
                          <a:cs typeface="Tahoma"/>
                        </a:rPr>
                        <a:t>salad</a:t>
                      </a:r>
                      <a:endParaRPr sz="1800">
                        <a:latin typeface="Tahoma"/>
                        <a:cs typeface="Tahoma"/>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200"/>
                        </a:spcBef>
                      </a:pPr>
                      <a:r>
                        <a:rPr sz="1800" dirty="0">
                          <a:solidFill>
                            <a:srgbClr val="8B0000"/>
                          </a:solidFill>
                          <a:latin typeface="Tahoma"/>
                          <a:cs typeface="Tahoma"/>
                        </a:rPr>
                        <a:t>61</a:t>
                      </a:r>
                      <a:endParaRPr sz="1800">
                        <a:latin typeface="Tahoma"/>
                        <a:cs typeface="Tahoma"/>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1"/>
                  </a:ext>
                </a:extLst>
              </a:tr>
              <a:tr h="370713">
                <a:tc>
                  <a:txBody>
                    <a:bodyPr/>
                    <a:lstStyle/>
                    <a:p>
                      <a:pPr marL="85090">
                        <a:lnSpc>
                          <a:spcPct val="100000"/>
                        </a:lnSpc>
                        <a:spcBef>
                          <a:spcPts val="300"/>
                        </a:spcBef>
                      </a:pPr>
                      <a:r>
                        <a:rPr sz="1800" dirty="0">
                          <a:solidFill>
                            <a:srgbClr val="8B0000"/>
                          </a:solidFill>
                          <a:latin typeface="Tahoma"/>
                          <a:cs typeface="Tahoma"/>
                        </a:rPr>
                        <a:t>Loaf of</a:t>
                      </a:r>
                      <a:r>
                        <a:rPr sz="1800" spc="-80" dirty="0">
                          <a:solidFill>
                            <a:srgbClr val="8B0000"/>
                          </a:solidFill>
                          <a:latin typeface="Tahoma"/>
                          <a:cs typeface="Tahoma"/>
                        </a:rPr>
                        <a:t> </a:t>
                      </a:r>
                      <a:r>
                        <a:rPr sz="1800" spc="-10" dirty="0">
                          <a:solidFill>
                            <a:srgbClr val="8B0000"/>
                          </a:solidFill>
                          <a:latin typeface="Tahoma"/>
                          <a:cs typeface="Tahoma"/>
                        </a:rPr>
                        <a:t>bread</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0"/>
                        </a:spcBef>
                      </a:pPr>
                      <a:r>
                        <a:rPr sz="1800" dirty="0">
                          <a:solidFill>
                            <a:srgbClr val="8B0000"/>
                          </a:solidFill>
                          <a:latin typeface="Tahoma"/>
                          <a:cs typeface="Tahoma"/>
                        </a:rPr>
                        <a:t>60</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2"/>
                  </a:ext>
                </a:extLst>
              </a:tr>
              <a:tr h="370840">
                <a:tc>
                  <a:txBody>
                    <a:bodyPr/>
                    <a:lstStyle/>
                    <a:p>
                      <a:pPr marL="85090">
                        <a:lnSpc>
                          <a:spcPct val="100000"/>
                        </a:lnSpc>
                        <a:spcBef>
                          <a:spcPts val="300"/>
                        </a:spcBef>
                      </a:pPr>
                      <a:r>
                        <a:rPr sz="1800" spc="-5" dirty="0">
                          <a:solidFill>
                            <a:srgbClr val="8B0000"/>
                          </a:solidFill>
                          <a:latin typeface="Tahoma"/>
                          <a:cs typeface="Tahoma"/>
                        </a:rPr>
                        <a:t>Fruit</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0"/>
                        </a:spcBef>
                      </a:pPr>
                      <a:r>
                        <a:rPr sz="1800" dirty="0">
                          <a:solidFill>
                            <a:srgbClr val="8B0000"/>
                          </a:solidFill>
                          <a:latin typeface="Tahoma"/>
                          <a:cs typeface="Tahoma"/>
                        </a:rPr>
                        <a:t>57</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3"/>
                  </a:ext>
                </a:extLst>
              </a:tr>
              <a:tr h="370839">
                <a:tc>
                  <a:txBody>
                    <a:bodyPr/>
                    <a:lstStyle/>
                    <a:p>
                      <a:pPr marL="85090">
                        <a:lnSpc>
                          <a:spcPct val="100000"/>
                        </a:lnSpc>
                        <a:spcBef>
                          <a:spcPts val="300"/>
                        </a:spcBef>
                      </a:pPr>
                      <a:r>
                        <a:rPr sz="1800" spc="-5" dirty="0">
                          <a:solidFill>
                            <a:srgbClr val="8B0000"/>
                          </a:solidFill>
                          <a:latin typeface="Tahoma"/>
                          <a:cs typeface="Tahoma"/>
                        </a:rPr>
                        <a:t>Pint </a:t>
                      </a:r>
                      <a:r>
                        <a:rPr sz="1800" dirty="0">
                          <a:solidFill>
                            <a:srgbClr val="8B0000"/>
                          </a:solidFill>
                          <a:latin typeface="Tahoma"/>
                          <a:cs typeface="Tahoma"/>
                        </a:rPr>
                        <a:t>of</a:t>
                      </a:r>
                      <a:r>
                        <a:rPr sz="1800" spc="-80" dirty="0">
                          <a:solidFill>
                            <a:srgbClr val="8B0000"/>
                          </a:solidFill>
                          <a:latin typeface="Tahoma"/>
                          <a:cs typeface="Tahoma"/>
                        </a:rPr>
                        <a:t> </a:t>
                      </a:r>
                      <a:r>
                        <a:rPr sz="1800" spc="-5" dirty="0">
                          <a:solidFill>
                            <a:srgbClr val="8B0000"/>
                          </a:solidFill>
                          <a:latin typeface="Tahoma"/>
                          <a:cs typeface="Tahoma"/>
                        </a:rPr>
                        <a:t>milk</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0"/>
                        </a:spcBef>
                      </a:pPr>
                      <a:r>
                        <a:rPr sz="1800" dirty="0">
                          <a:solidFill>
                            <a:srgbClr val="8B0000"/>
                          </a:solidFill>
                          <a:latin typeface="Tahoma"/>
                          <a:cs typeface="Tahoma"/>
                        </a:rPr>
                        <a:t>45</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4"/>
                  </a:ext>
                </a:extLst>
              </a:tr>
              <a:tr h="370839">
                <a:tc>
                  <a:txBody>
                    <a:bodyPr/>
                    <a:lstStyle/>
                    <a:p>
                      <a:pPr marL="85090">
                        <a:lnSpc>
                          <a:spcPct val="100000"/>
                        </a:lnSpc>
                        <a:spcBef>
                          <a:spcPts val="305"/>
                        </a:spcBef>
                      </a:pPr>
                      <a:r>
                        <a:rPr sz="1800" spc="-5" dirty="0">
                          <a:solidFill>
                            <a:srgbClr val="8B0000"/>
                          </a:solidFill>
                          <a:latin typeface="Tahoma"/>
                          <a:cs typeface="Tahoma"/>
                        </a:rPr>
                        <a:t>Cooked</a:t>
                      </a:r>
                      <a:r>
                        <a:rPr sz="1800" spc="-100" dirty="0">
                          <a:solidFill>
                            <a:srgbClr val="8B0000"/>
                          </a:solidFill>
                          <a:latin typeface="Tahoma"/>
                          <a:cs typeface="Tahoma"/>
                        </a:rPr>
                        <a:t> </a:t>
                      </a:r>
                      <a:r>
                        <a:rPr sz="1800" dirty="0">
                          <a:solidFill>
                            <a:srgbClr val="8B0000"/>
                          </a:solidFill>
                          <a:latin typeface="Tahoma"/>
                          <a:cs typeface="Tahoma"/>
                        </a:rPr>
                        <a:t>meat</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5"/>
                        </a:spcBef>
                      </a:pPr>
                      <a:r>
                        <a:rPr sz="1800" dirty="0">
                          <a:solidFill>
                            <a:srgbClr val="8B0000"/>
                          </a:solidFill>
                          <a:latin typeface="Tahoma"/>
                          <a:cs typeface="Tahoma"/>
                        </a:rPr>
                        <a:t>43</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5"/>
                  </a:ext>
                </a:extLst>
              </a:tr>
              <a:tr h="370839">
                <a:tc>
                  <a:txBody>
                    <a:bodyPr/>
                    <a:lstStyle/>
                    <a:p>
                      <a:pPr marL="85090">
                        <a:lnSpc>
                          <a:spcPct val="100000"/>
                        </a:lnSpc>
                        <a:spcBef>
                          <a:spcPts val="305"/>
                        </a:spcBef>
                      </a:pPr>
                      <a:r>
                        <a:rPr sz="1800" spc="-10" dirty="0">
                          <a:solidFill>
                            <a:srgbClr val="8B0000"/>
                          </a:solidFill>
                          <a:latin typeface="Tahoma"/>
                          <a:cs typeface="Tahoma"/>
                        </a:rPr>
                        <a:t>Packet </a:t>
                      </a:r>
                      <a:r>
                        <a:rPr sz="1800" dirty="0">
                          <a:solidFill>
                            <a:srgbClr val="8B0000"/>
                          </a:solidFill>
                          <a:latin typeface="Tahoma"/>
                          <a:cs typeface="Tahoma"/>
                        </a:rPr>
                        <a:t>of </a:t>
                      </a:r>
                      <a:r>
                        <a:rPr sz="1800" spc="-10" dirty="0">
                          <a:solidFill>
                            <a:srgbClr val="8B0000"/>
                          </a:solidFill>
                          <a:latin typeface="Tahoma"/>
                          <a:cs typeface="Tahoma"/>
                        </a:rPr>
                        <a:t>food</a:t>
                      </a:r>
                      <a:r>
                        <a:rPr sz="1800" spc="-80" dirty="0">
                          <a:solidFill>
                            <a:srgbClr val="8B0000"/>
                          </a:solidFill>
                          <a:latin typeface="Tahoma"/>
                          <a:cs typeface="Tahoma"/>
                        </a:rPr>
                        <a:t> </a:t>
                      </a:r>
                      <a:r>
                        <a:rPr sz="1800" dirty="0">
                          <a:solidFill>
                            <a:srgbClr val="8B0000"/>
                          </a:solidFill>
                          <a:latin typeface="Tahoma"/>
                          <a:cs typeface="Tahoma"/>
                        </a:rPr>
                        <a:t>(Biscuits)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5"/>
                        </a:spcBef>
                      </a:pPr>
                      <a:r>
                        <a:rPr sz="1800" dirty="0">
                          <a:solidFill>
                            <a:srgbClr val="8B0000"/>
                          </a:solidFill>
                          <a:latin typeface="Tahoma"/>
                          <a:cs typeface="Tahoma"/>
                        </a:rPr>
                        <a:t>42</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6"/>
                  </a:ext>
                </a:extLst>
              </a:tr>
              <a:tr h="370713">
                <a:tc>
                  <a:txBody>
                    <a:bodyPr/>
                    <a:lstStyle/>
                    <a:p>
                      <a:pPr marL="85090">
                        <a:lnSpc>
                          <a:spcPct val="100000"/>
                        </a:lnSpc>
                        <a:spcBef>
                          <a:spcPts val="305"/>
                        </a:spcBef>
                      </a:pPr>
                      <a:r>
                        <a:rPr sz="1800" spc="-5" dirty="0">
                          <a:solidFill>
                            <a:srgbClr val="8B0000"/>
                          </a:solidFill>
                          <a:latin typeface="Tahoma"/>
                          <a:cs typeface="Tahoma"/>
                        </a:rPr>
                        <a:t>Spreads </a:t>
                      </a:r>
                      <a:r>
                        <a:rPr sz="1800" dirty="0">
                          <a:solidFill>
                            <a:srgbClr val="8B0000"/>
                          </a:solidFill>
                          <a:latin typeface="Tahoma"/>
                          <a:cs typeface="Tahoma"/>
                        </a:rPr>
                        <a:t>and</a:t>
                      </a:r>
                      <a:r>
                        <a:rPr sz="1800" spc="-80" dirty="0">
                          <a:solidFill>
                            <a:srgbClr val="8B0000"/>
                          </a:solidFill>
                          <a:latin typeface="Tahoma"/>
                          <a:cs typeface="Tahoma"/>
                        </a:rPr>
                        <a:t> </a:t>
                      </a:r>
                      <a:r>
                        <a:rPr sz="1800" dirty="0">
                          <a:solidFill>
                            <a:srgbClr val="8B0000"/>
                          </a:solidFill>
                          <a:latin typeface="Tahoma"/>
                          <a:cs typeface="Tahoma"/>
                        </a:rPr>
                        <a:t>dips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5"/>
                        </a:spcBef>
                      </a:pPr>
                      <a:r>
                        <a:rPr sz="1800" dirty="0">
                          <a:solidFill>
                            <a:srgbClr val="8B0000"/>
                          </a:solidFill>
                          <a:latin typeface="Tahoma"/>
                          <a:cs typeface="Tahoma"/>
                        </a:rPr>
                        <a:t>37</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7"/>
                  </a:ext>
                </a:extLst>
              </a:tr>
              <a:tr h="370839">
                <a:tc>
                  <a:txBody>
                    <a:bodyPr/>
                    <a:lstStyle/>
                    <a:p>
                      <a:pPr marL="85090">
                        <a:lnSpc>
                          <a:spcPct val="100000"/>
                        </a:lnSpc>
                        <a:spcBef>
                          <a:spcPts val="305"/>
                        </a:spcBef>
                      </a:pPr>
                      <a:r>
                        <a:rPr sz="1800" dirty="0">
                          <a:solidFill>
                            <a:srgbClr val="8B0000"/>
                          </a:solidFill>
                          <a:latin typeface="Tahoma"/>
                          <a:cs typeface="Tahoma"/>
                        </a:rPr>
                        <a:t>Cheese</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5"/>
                        </a:spcBef>
                      </a:pPr>
                      <a:r>
                        <a:rPr sz="1800" dirty="0">
                          <a:solidFill>
                            <a:srgbClr val="8B0000"/>
                          </a:solidFill>
                          <a:latin typeface="Tahoma"/>
                          <a:cs typeface="Tahoma"/>
                        </a:rPr>
                        <a:t>33</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8"/>
                  </a:ext>
                </a:extLst>
              </a:tr>
              <a:tr h="370839">
                <a:tc>
                  <a:txBody>
                    <a:bodyPr/>
                    <a:lstStyle/>
                    <a:p>
                      <a:pPr marL="85090">
                        <a:lnSpc>
                          <a:spcPct val="100000"/>
                        </a:lnSpc>
                        <a:spcBef>
                          <a:spcPts val="305"/>
                        </a:spcBef>
                      </a:pPr>
                      <a:r>
                        <a:rPr sz="1800" spc="-10" dirty="0">
                          <a:solidFill>
                            <a:srgbClr val="8B0000"/>
                          </a:solidFill>
                          <a:latin typeface="Tahoma"/>
                          <a:cs typeface="Tahoma"/>
                        </a:rPr>
                        <a:t>Prepared</a:t>
                      </a:r>
                      <a:r>
                        <a:rPr sz="1800" spc="-50" dirty="0">
                          <a:solidFill>
                            <a:srgbClr val="8B0000"/>
                          </a:solidFill>
                          <a:latin typeface="Tahoma"/>
                          <a:cs typeface="Tahoma"/>
                        </a:rPr>
                        <a:t> </a:t>
                      </a:r>
                      <a:r>
                        <a:rPr sz="1800" dirty="0">
                          <a:solidFill>
                            <a:srgbClr val="8B0000"/>
                          </a:solidFill>
                          <a:latin typeface="Tahoma"/>
                          <a:cs typeface="Tahoma"/>
                        </a:rPr>
                        <a:t>meals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5"/>
                        </a:spcBef>
                      </a:pPr>
                      <a:r>
                        <a:rPr sz="1800" dirty="0">
                          <a:solidFill>
                            <a:srgbClr val="8B0000"/>
                          </a:solidFill>
                          <a:latin typeface="Tahoma"/>
                          <a:cs typeface="Tahoma"/>
                        </a:rPr>
                        <a:t>24</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9"/>
                  </a:ext>
                </a:extLst>
              </a:tr>
              <a:tr h="370840">
                <a:tc>
                  <a:txBody>
                    <a:bodyPr/>
                    <a:lstStyle/>
                    <a:p>
                      <a:pPr marL="85090">
                        <a:lnSpc>
                          <a:spcPct val="100000"/>
                        </a:lnSpc>
                        <a:spcBef>
                          <a:spcPts val="310"/>
                        </a:spcBef>
                      </a:pPr>
                      <a:r>
                        <a:rPr sz="1800" spc="-10" dirty="0">
                          <a:solidFill>
                            <a:srgbClr val="8B0000"/>
                          </a:solidFill>
                          <a:latin typeface="Tahoma"/>
                          <a:cs typeface="Tahoma"/>
                        </a:rPr>
                        <a:t>Fresh </a:t>
                      </a:r>
                      <a:r>
                        <a:rPr sz="1800" spc="-5" dirty="0">
                          <a:solidFill>
                            <a:srgbClr val="8B0000"/>
                          </a:solidFill>
                          <a:latin typeface="Tahoma"/>
                          <a:cs typeface="Tahoma"/>
                        </a:rPr>
                        <a:t>fish </a:t>
                      </a:r>
                      <a:r>
                        <a:rPr sz="1800" dirty="0">
                          <a:solidFill>
                            <a:srgbClr val="8B0000"/>
                          </a:solidFill>
                          <a:latin typeface="Tahoma"/>
                          <a:cs typeface="Tahoma"/>
                        </a:rPr>
                        <a:t>and</a:t>
                      </a:r>
                      <a:r>
                        <a:rPr sz="1800" spc="-65" dirty="0">
                          <a:solidFill>
                            <a:srgbClr val="8B0000"/>
                          </a:solidFill>
                          <a:latin typeface="Tahoma"/>
                          <a:cs typeface="Tahoma"/>
                        </a:rPr>
                        <a:t> </a:t>
                      </a:r>
                      <a:r>
                        <a:rPr sz="1800" dirty="0">
                          <a:solidFill>
                            <a:srgbClr val="8B0000"/>
                          </a:solidFill>
                          <a:latin typeface="Tahoma"/>
                          <a:cs typeface="Tahoma"/>
                        </a:rPr>
                        <a:t>meat</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10"/>
                        </a:spcBef>
                      </a:pPr>
                      <a:r>
                        <a:rPr sz="1800" dirty="0">
                          <a:solidFill>
                            <a:srgbClr val="8B0000"/>
                          </a:solidFill>
                          <a:latin typeface="Tahoma"/>
                          <a:cs typeface="Tahoma"/>
                        </a:rPr>
                        <a:t>23</a:t>
                      </a:r>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10"/>
                  </a:ext>
                </a:extLst>
              </a:tr>
              <a:tr h="370776">
                <a:tc>
                  <a:txBody>
                    <a:bodyPr/>
                    <a:lstStyle/>
                    <a:p>
                      <a:pPr marL="85090">
                        <a:lnSpc>
                          <a:spcPct val="100000"/>
                        </a:lnSpc>
                        <a:spcBef>
                          <a:spcPts val="305"/>
                        </a:spcBef>
                      </a:pPr>
                      <a:r>
                        <a:rPr sz="1800" dirty="0">
                          <a:solidFill>
                            <a:srgbClr val="8B0000"/>
                          </a:solidFill>
                          <a:latin typeface="Tahoma"/>
                          <a:cs typeface="Tahoma"/>
                        </a:rPr>
                        <a:t>Unfinished </a:t>
                      </a:r>
                      <a:r>
                        <a:rPr sz="1800" spc="-5" dirty="0">
                          <a:solidFill>
                            <a:srgbClr val="8B0000"/>
                          </a:solidFill>
                          <a:latin typeface="Tahoma"/>
                          <a:cs typeface="Tahoma"/>
                        </a:rPr>
                        <a:t>bottle of</a:t>
                      </a:r>
                      <a:r>
                        <a:rPr sz="1800" spc="-95" dirty="0">
                          <a:solidFill>
                            <a:srgbClr val="8B0000"/>
                          </a:solidFill>
                          <a:latin typeface="Tahoma"/>
                          <a:cs typeface="Tahoma"/>
                        </a:rPr>
                        <a:t> </a:t>
                      </a:r>
                      <a:r>
                        <a:rPr sz="1800" spc="-5" dirty="0">
                          <a:solidFill>
                            <a:srgbClr val="8B0000"/>
                          </a:solidFill>
                          <a:latin typeface="Tahoma"/>
                          <a:cs typeface="Tahoma"/>
                        </a:rPr>
                        <a:t>wine</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5"/>
                        </a:spcBef>
                      </a:pPr>
                      <a:r>
                        <a:rPr sz="1800" dirty="0">
                          <a:solidFill>
                            <a:srgbClr val="8B0000"/>
                          </a:solidFill>
                          <a:latin typeface="Tahoma"/>
                          <a:cs typeface="Tahoma"/>
                        </a:rPr>
                        <a:t>17</a:t>
                      </a:r>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11"/>
                  </a:ext>
                </a:extLst>
              </a:tr>
            </a:tbl>
          </a:graphicData>
        </a:graphic>
      </p:graphicFrame>
      <p:sp>
        <p:nvSpPr>
          <p:cNvPr id="5" name="object 5"/>
          <p:cNvSpPr txBox="1">
            <a:spLocks noGrp="1"/>
          </p:cNvSpPr>
          <p:nvPr>
            <p:ph type="title"/>
          </p:nvPr>
        </p:nvSpPr>
        <p:spPr>
          <a:xfrm>
            <a:off x="1553455" y="460533"/>
            <a:ext cx="6412231" cy="430887"/>
          </a:xfrm>
          <a:prstGeom prst="rect">
            <a:avLst/>
          </a:prstGeom>
        </p:spPr>
        <p:txBody>
          <a:bodyPr vert="horz" wrap="square" lIns="0" tIns="0" rIns="0" bIns="0" rtlCol="0">
            <a:spAutoFit/>
          </a:bodyPr>
          <a:lstStyle/>
          <a:p>
            <a:pPr marL="12700">
              <a:lnSpc>
                <a:spcPct val="100000"/>
              </a:lnSpc>
              <a:tabLst>
                <a:tab pos="4443730" algn="l"/>
              </a:tabLst>
            </a:pPr>
            <a:r>
              <a:rPr lang="en-GB" sz="2800" b="1" spc="-5" dirty="0">
                <a:solidFill>
                  <a:srgbClr val="FFFFFF"/>
                </a:solidFill>
                <a:latin typeface="Tahoma"/>
                <a:cs typeface="Tahoma"/>
              </a:rPr>
              <a:t>Shopping list of shame…</a:t>
            </a:r>
            <a:endParaRPr sz="2800" dirty="0">
              <a:latin typeface="Tahoma"/>
              <a:cs typeface="Tahoma"/>
            </a:endParaRPr>
          </a:p>
        </p:txBody>
      </p:sp>
      <p:sp>
        <p:nvSpPr>
          <p:cNvPr id="6" name="object 6"/>
          <p:cNvSpPr txBox="1"/>
          <p:nvPr/>
        </p:nvSpPr>
        <p:spPr>
          <a:xfrm>
            <a:off x="4950967" y="6581001"/>
            <a:ext cx="4193033" cy="276999"/>
          </a:xfrm>
          <a:prstGeom prst="rect">
            <a:avLst/>
          </a:prstGeom>
        </p:spPr>
        <p:txBody>
          <a:bodyPr vert="horz" wrap="square" lIns="0" tIns="0" rIns="0" bIns="0" rtlCol="0">
            <a:spAutoFit/>
          </a:bodyPr>
          <a:lstStyle/>
          <a:p>
            <a:pPr marL="12700">
              <a:lnSpc>
                <a:spcPct val="100000"/>
              </a:lnSpc>
            </a:pPr>
            <a:r>
              <a:rPr lang="en-GB" sz="1800" dirty="0">
                <a:latin typeface="Tahoma"/>
                <a:cs typeface="Tahoma"/>
              </a:rPr>
              <a:t>Source: </a:t>
            </a:r>
            <a:r>
              <a:rPr sz="1800" dirty="0">
                <a:latin typeface="Tahoma"/>
                <a:cs typeface="Tahoma"/>
              </a:rPr>
              <a:t>Soggy </a:t>
            </a:r>
            <a:r>
              <a:rPr sz="1800" spc="-5" dirty="0">
                <a:latin typeface="Tahoma"/>
                <a:cs typeface="Tahoma"/>
              </a:rPr>
              <a:t>Lettuce </a:t>
            </a:r>
            <a:r>
              <a:rPr sz="1800" spc="-10" dirty="0">
                <a:latin typeface="Tahoma"/>
                <a:cs typeface="Tahoma"/>
              </a:rPr>
              <a:t>Report </a:t>
            </a:r>
            <a:r>
              <a:rPr sz="1800" spc="-5" dirty="0">
                <a:latin typeface="Tahoma"/>
                <a:cs typeface="Tahoma"/>
              </a:rPr>
              <a:t>(2004:</a:t>
            </a:r>
            <a:r>
              <a:rPr sz="1800" spc="-35" dirty="0">
                <a:latin typeface="Tahoma"/>
                <a:cs typeface="Tahoma"/>
              </a:rPr>
              <a:t> </a:t>
            </a:r>
            <a:r>
              <a:rPr lang="en-GB" sz="1800" spc="-35" dirty="0">
                <a:latin typeface="Tahoma"/>
                <a:cs typeface="Tahoma"/>
              </a:rPr>
              <a:t>p</a:t>
            </a:r>
            <a:r>
              <a:rPr sz="1800" dirty="0">
                <a:latin typeface="Tahoma"/>
                <a:cs typeface="Tahoma"/>
              </a:rPr>
              <a:t>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graphicFrame>
        <p:nvGraphicFramePr>
          <p:cNvPr id="4" name="object 4"/>
          <p:cNvGraphicFramePr>
            <a:graphicFrameLocks noGrp="1"/>
          </p:cNvGraphicFramePr>
          <p:nvPr/>
        </p:nvGraphicFramePr>
        <p:xfrm>
          <a:off x="1517650" y="1390650"/>
          <a:ext cx="6096000" cy="2967096"/>
        </p:xfrm>
        <a:graphic>
          <a:graphicData uri="http://schemas.openxmlformats.org/drawingml/2006/table">
            <a:tbl>
              <a:tblPr firstRow="1" bandRow="1">
                <a:tableStyleId>{2D5ABB26-0587-4C30-8999-92F81FD0307C}</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39">
                <a:tc>
                  <a:txBody>
                    <a:bodyPr/>
                    <a:lstStyle/>
                    <a:p>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F3300"/>
                    </a:solidFill>
                  </a:tcPr>
                </a:tc>
                <a:tc>
                  <a:txBody>
                    <a:bodyPr/>
                    <a:lstStyle/>
                    <a:p>
                      <a:pPr algn="ctr">
                        <a:lnSpc>
                          <a:spcPct val="100000"/>
                        </a:lnSpc>
                        <a:spcBef>
                          <a:spcPts val="300"/>
                        </a:spcBef>
                      </a:pPr>
                      <a:r>
                        <a:rPr sz="1800" b="1" spc="-5" dirty="0">
                          <a:solidFill>
                            <a:srgbClr val="FFFFFF"/>
                          </a:solidFill>
                          <a:latin typeface="Tahoma"/>
                          <a:cs typeface="Tahoma"/>
                        </a:rPr>
                        <a:t>Male</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F3300"/>
                    </a:solidFill>
                  </a:tcPr>
                </a:tc>
                <a:tc>
                  <a:txBody>
                    <a:bodyPr/>
                    <a:lstStyle/>
                    <a:p>
                      <a:pPr marL="4445" algn="ctr">
                        <a:lnSpc>
                          <a:spcPct val="100000"/>
                        </a:lnSpc>
                        <a:spcBef>
                          <a:spcPts val="300"/>
                        </a:spcBef>
                      </a:pPr>
                      <a:r>
                        <a:rPr sz="1800" b="1" dirty="0">
                          <a:solidFill>
                            <a:srgbClr val="FFFFFF"/>
                          </a:solidFill>
                          <a:latin typeface="Tahoma"/>
                          <a:cs typeface="Tahoma"/>
                        </a:rPr>
                        <a:t>Female</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F3300"/>
                    </a:solidFill>
                  </a:tcPr>
                </a:tc>
                <a:extLst>
                  <a:ext uri="{0D108BD9-81ED-4DB2-BD59-A6C34878D82A}">
                    <a16:rowId xmlns:a16="http://schemas.microsoft.com/office/drawing/2014/main" val="10000"/>
                  </a:ext>
                </a:extLst>
              </a:tr>
              <a:tr h="370967">
                <a:tc>
                  <a:txBody>
                    <a:bodyPr/>
                    <a:lstStyle/>
                    <a:p>
                      <a:pPr marL="85090">
                        <a:lnSpc>
                          <a:spcPct val="100000"/>
                        </a:lnSpc>
                        <a:spcBef>
                          <a:spcPts val="200"/>
                        </a:spcBef>
                      </a:pPr>
                      <a:r>
                        <a:rPr sz="1800" spc="-15" dirty="0">
                          <a:solidFill>
                            <a:srgbClr val="8B0000"/>
                          </a:solidFill>
                          <a:latin typeface="Tahoma"/>
                          <a:cs typeface="Tahoma"/>
                        </a:rPr>
                        <a:t>Food</a:t>
                      </a:r>
                      <a:endParaRPr sz="1800">
                        <a:latin typeface="Tahoma"/>
                        <a:cs typeface="Tahoma"/>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200"/>
                        </a:spcBef>
                      </a:pPr>
                      <a:r>
                        <a:rPr sz="1800" dirty="0">
                          <a:solidFill>
                            <a:srgbClr val="8B0000"/>
                          </a:solidFill>
                          <a:latin typeface="Tahoma"/>
                          <a:cs typeface="Tahoma"/>
                        </a:rPr>
                        <a:t>£467</a:t>
                      </a:r>
                      <a:endParaRPr sz="1800">
                        <a:latin typeface="Tahoma"/>
                        <a:cs typeface="Tahoma"/>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FCDCA"/>
                    </a:solidFill>
                  </a:tcPr>
                </a:tc>
                <a:tc>
                  <a:txBody>
                    <a:bodyPr/>
                    <a:lstStyle/>
                    <a:p>
                      <a:pPr marL="2540" algn="ctr">
                        <a:lnSpc>
                          <a:spcPct val="100000"/>
                        </a:lnSpc>
                        <a:spcBef>
                          <a:spcPts val="200"/>
                        </a:spcBef>
                      </a:pPr>
                      <a:r>
                        <a:rPr sz="1800" dirty="0">
                          <a:solidFill>
                            <a:srgbClr val="8B0000"/>
                          </a:solidFill>
                          <a:latin typeface="Tahoma"/>
                          <a:cs typeface="Tahoma"/>
                        </a:rPr>
                        <a:t>£387</a:t>
                      </a:r>
                      <a:endParaRPr sz="1800">
                        <a:latin typeface="Tahoma"/>
                        <a:cs typeface="Tahoma"/>
                      </a:endParaRPr>
                    </a:p>
                  </a:txBody>
                  <a:tcPr marL="0" marR="0" marT="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1"/>
                  </a:ext>
                </a:extLst>
              </a:tr>
              <a:tr h="370839">
                <a:tc>
                  <a:txBody>
                    <a:bodyPr/>
                    <a:lstStyle/>
                    <a:p>
                      <a:pPr marL="85090">
                        <a:lnSpc>
                          <a:spcPct val="100000"/>
                        </a:lnSpc>
                        <a:spcBef>
                          <a:spcPts val="300"/>
                        </a:spcBef>
                      </a:pPr>
                      <a:r>
                        <a:rPr sz="1800" spc="-5" dirty="0">
                          <a:solidFill>
                            <a:srgbClr val="8B0000"/>
                          </a:solidFill>
                          <a:latin typeface="Tahoma"/>
                          <a:cs typeface="Tahoma"/>
                        </a:rPr>
                        <a:t>Luxury</a:t>
                      </a:r>
                      <a:r>
                        <a:rPr sz="1800" spc="-90" dirty="0">
                          <a:solidFill>
                            <a:srgbClr val="8B0000"/>
                          </a:solidFill>
                          <a:latin typeface="Tahoma"/>
                          <a:cs typeface="Tahoma"/>
                        </a:rPr>
                        <a:t> </a:t>
                      </a:r>
                      <a:r>
                        <a:rPr sz="1800" dirty="0">
                          <a:solidFill>
                            <a:srgbClr val="8B0000"/>
                          </a:solidFill>
                          <a:latin typeface="Tahoma"/>
                          <a:cs typeface="Tahoma"/>
                        </a:rPr>
                        <a:t>items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0"/>
                        </a:spcBef>
                      </a:pPr>
                      <a:r>
                        <a:rPr sz="1800" dirty="0">
                          <a:solidFill>
                            <a:srgbClr val="8B0000"/>
                          </a:solidFill>
                          <a:latin typeface="Tahoma"/>
                          <a:cs typeface="Tahoma"/>
                        </a:rPr>
                        <a:t>£287</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marL="2540" algn="ctr">
                        <a:lnSpc>
                          <a:spcPct val="100000"/>
                        </a:lnSpc>
                        <a:spcBef>
                          <a:spcPts val="300"/>
                        </a:spcBef>
                      </a:pPr>
                      <a:r>
                        <a:rPr sz="1800" dirty="0">
                          <a:solidFill>
                            <a:srgbClr val="8B0000"/>
                          </a:solidFill>
                          <a:latin typeface="Tahoma"/>
                          <a:cs typeface="Tahoma"/>
                        </a:rPr>
                        <a:t>£381</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2"/>
                  </a:ext>
                </a:extLst>
              </a:tr>
              <a:tr h="370839">
                <a:tc>
                  <a:txBody>
                    <a:bodyPr/>
                    <a:lstStyle/>
                    <a:p>
                      <a:pPr marL="85090">
                        <a:lnSpc>
                          <a:spcPct val="100000"/>
                        </a:lnSpc>
                        <a:spcBef>
                          <a:spcPts val="300"/>
                        </a:spcBef>
                      </a:pPr>
                      <a:r>
                        <a:rPr sz="1800" spc="-5" dirty="0">
                          <a:solidFill>
                            <a:srgbClr val="8B0000"/>
                          </a:solidFill>
                          <a:latin typeface="Tahoma"/>
                          <a:cs typeface="Tahoma"/>
                        </a:rPr>
                        <a:t>Gadgets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0"/>
                        </a:spcBef>
                      </a:pPr>
                      <a:r>
                        <a:rPr sz="1800" dirty="0">
                          <a:solidFill>
                            <a:srgbClr val="8B0000"/>
                          </a:solidFill>
                          <a:latin typeface="Tahoma"/>
                          <a:cs typeface="Tahoma"/>
                        </a:rPr>
                        <a:t>£94</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marL="1270" algn="ctr">
                        <a:lnSpc>
                          <a:spcPct val="100000"/>
                        </a:lnSpc>
                        <a:spcBef>
                          <a:spcPts val="300"/>
                        </a:spcBef>
                      </a:pPr>
                      <a:r>
                        <a:rPr sz="1800" dirty="0">
                          <a:solidFill>
                            <a:srgbClr val="8B0000"/>
                          </a:solidFill>
                          <a:latin typeface="Tahoma"/>
                          <a:cs typeface="Tahoma"/>
                        </a:rPr>
                        <a:t>£33</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3"/>
                  </a:ext>
                </a:extLst>
              </a:tr>
              <a:tr h="370966">
                <a:tc>
                  <a:txBody>
                    <a:bodyPr/>
                    <a:lstStyle/>
                    <a:p>
                      <a:pPr marL="85090">
                        <a:lnSpc>
                          <a:spcPct val="100000"/>
                        </a:lnSpc>
                        <a:spcBef>
                          <a:spcPts val="305"/>
                        </a:spcBef>
                      </a:pPr>
                      <a:r>
                        <a:rPr sz="1800" dirty="0">
                          <a:solidFill>
                            <a:srgbClr val="8B0000"/>
                          </a:solidFill>
                          <a:latin typeface="Tahoma"/>
                          <a:cs typeface="Tahoma"/>
                        </a:rPr>
                        <a:t>Entertainment</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5"/>
                        </a:spcBef>
                      </a:pPr>
                      <a:r>
                        <a:rPr sz="1800" dirty="0">
                          <a:solidFill>
                            <a:srgbClr val="8B0000"/>
                          </a:solidFill>
                          <a:latin typeface="Tahoma"/>
                          <a:cs typeface="Tahoma"/>
                        </a:rPr>
                        <a:t>£280</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marL="2540" algn="ctr">
                        <a:lnSpc>
                          <a:spcPct val="100000"/>
                        </a:lnSpc>
                        <a:spcBef>
                          <a:spcPts val="305"/>
                        </a:spcBef>
                      </a:pPr>
                      <a:r>
                        <a:rPr sz="1800" dirty="0">
                          <a:solidFill>
                            <a:srgbClr val="8B0000"/>
                          </a:solidFill>
                          <a:latin typeface="Tahoma"/>
                          <a:cs typeface="Tahoma"/>
                        </a:rPr>
                        <a:t>£206</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4"/>
                  </a:ext>
                </a:extLst>
              </a:tr>
              <a:tr h="370840">
                <a:tc>
                  <a:txBody>
                    <a:bodyPr/>
                    <a:lstStyle/>
                    <a:p>
                      <a:pPr marL="85090">
                        <a:lnSpc>
                          <a:spcPct val="100000"/>
                        </a:lnSpc>
                        <a:spcBef>
                          <a:spcPts val="300"/>
                        </a:spcBef>
                      </a:pPr>
                      <a:r>
                        <a:rPr sz="1800" spc="-5" dirty="0">
                          <a:solidFill>
                            <a:srgbClr val="8B0000"/>
                          </a:solidFill>
                          <a:latin typeface="Tahoma"/>
                          <a:cs typeface="Tahoma"/>
                        </a:rPr>
                        <a:t>Hobbies</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0"/>
                        </a:spcBef>
                      </a:pPr>
                      <a:r>
                        <a:rPr sz="1800" dirty="0">
                          <a:solidFill>
                            <a:srgbClr val="8B0000"/>
                          </a:solidFill>
                          <a:latin typeface="Tahoma"/>
                          <a:cs typeface="Tahoma"/>
                        </a:rPr>
                        <a:t>£400</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marL="2540" algn="ctr">
                        <a:lnSpc>
                          <a:spcPct val="100000"/>
                        </a:lnSpc>
                        <a:spcBef>
                          <a:spcPts val="300"/>
                        </a:spcBef>
                      </a:pPr>
                      <a:r>
                        <a:rPr sz="1800" dirty="0">
                          <a:solidFill>
                            <a:srgbClr val="8B0000"/>
                          </a:solidFill>
                          <a:latin typeface="Tahoma"/>
                          <a:cs typeface="Tahoma"/>
                        </a:rPr>
                        <a:t>£353</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5"/>
                  </a:ext>
                </a:extLst>
              </a:tr>
              <a:tr h="370839">
                <a:tc>
                  <a:txBody>
                    <a:bodyPr/>
                    <a:lstStyle/>
                    <a:p>
                      <a:pPr marL="85090">
                        <a:lnSpc>
                          <a:spcPct val="100000"/>
                        </a:lnSpc>
                        <a:spcBef>
                          <a:spcPts val="305"/>
                        </a:spcBef>
                      </a:pPr>
                      <a:r>
                        <a:rPr sz="1800" spc="-40" dirty="0">
                          <a:solidFill>
                            <a:srgbClr val="8B0000"/>
                          </a:solidFill>
                          <a:latin typeface="Tahoma"/>
                          <a:cs typeface="Tahoma"/>
                        </a:rPr>
                        <a:t>Travel</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algn="ctr">
                        <a:lnSpc>
                          <a:spcPct val="100000"/>
                        </a:lnSpc>
                        <a:spcBef>
                          <a:spcPts val="305"/>
                        </a:spcBef>
                      </a:pPr>
                      <a:r>
                        <a:rPr sz="1800" dirty="0">
                          <a:solidFill>
                            <a:srgbClr val="8B0000"/>
                          </a:solidFill>
                          <a:latin typeface="Tahoma"/>
                          <a:cs typeface="Tahoma"/>
                        </a:rPr>
                        <a:t>£313</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tc>
                  <a:txBody>
                    <a:bodyPr/>
                    <a:lstStyle/>
                    <a:p>
                      <a:pPr marL="2540" algn="ctr">
                        <a:lnSpc>
                          <a:spcPct val="100000"/>
                        </a:lnSpc>
                        <a:spcBef>
                          <a:spcPts val="305"/>
                        </a:spcBef>
                      </a:pPr>
                      <a:r>
                        <a:rPr sz="1800" dirty="0">
                          <a:solidFill>
                            <a:srgbClr val="8B0000"/>
                          </a:solidFill>
                          <a:latin typeface="Tahoma"/>
                          <a:cs typeface="Tahoma"/>
                        </a:rPr>
                        <a:t>£241</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E8E7"/>
                    </a:solidFill>
                  </a:tcPr>
                </a:tc>
                <a:extLst>
                  <a:ext uri="{0D108BD9-81ED-4DB2-BD59-A6C34878D82A}">
                    <a16:rowId xmlns:a16="http://schemas.microsoft.com/office/drawing/2014/main" val="10006"/>
                  </a:ext>
                </a:extLst>
              </a:tr>
              <a:tr h="370967">
                <a:tc>
                  <a:txBody>
                    <a:bodyPr/>
                    <a:lstStyle/>
                    <a:p>
                      <a:pPr marL="85090">
                        <a:lnSpc>
                          <a:spcPct val="100000"/>
                        </a:lnSpc>
                        <a:spcBef>
                          <a:spcPts val="305"/>
                        </a:spcBef>
                      </a:pPr>
                      <a:r>
                        <a:rPr sz="1800" dirty="0">
                          <a:solidFill>
                            <a:srgbClr val="8B0000"/>
                          </a:solidFill>
                          <a:latin typeface="Tahoma"/>
                          <a:cs typeface="Tahoma"/>
                        </a:rPr>
                        <a:t>OVERALL</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algn="ctr">
                        <a:lnSpc>
                          <a:spcPct val="100000"/>
                        </a:lnSpc>
                        <a:spcBef>
                          <a:spcPts val="305"/>
                        </a:spcBef>
                      </a:pPr>
                      <a:r>
                        <a:rPr sz="1800" dirty="0">
                          <a:solidFill>
                            <a:srgbClr val="8B0000"/>
                          </a:solidFill>
                          <a:latin typeface="Tahoma"/>
                          <a:cs typeface="Tahoma"/>
                        </a:rPr>
                        <a:t>£1841</a:t>
                      </a:r>
                      <a:endParaRPr sz="180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tc>
                  <a:txBody>
                    <a:bodyPr/>
                    <a:lstStyle/>
                    <a:p>
                      <a:pPr marL="1270" algn="ctr">
                        <a:lnSpc>
                          <a:spcPct val="100000"/>
                        </a:lnSpc>
                        <a:spcBef>
                          <a:spcPts val="305"/>
                        </a:spcBef>
                      </a:pPr>
                      <a:r>
                        <a:rPr sz="1800" dirty="0">
                          <a:solidFill>
                            <a:srgbClr val="8B0000"/>
                          </a:solidFill>
                          <a:latin typeface="Tahoma"/>
                          <a:cs typeface="Tahoma"/>
                        </a:rPr>
                        <a:t>£1601</a:t>
                      </a:r>
                      <a:endParaRPr sz="1800" dirty="0">
                        <a:latin typeface="Tahoma"/>
                        <a:cs typeface="Tahoma"/>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FCDCA"/>
                    </a:solidFill>
                  </a:tcPr>
                </a:tc>
                <a:extLst>
                  <a:ext uri="{0D108BD9-81ED-4DB2-BD59-A6C34878D82A}">
                    <a16:rowId xmlns:a16="http://schemas.microsoft.com/office/drawing/2014/main" val="10007"/>
                  </a:ext>
                </a:extLst>
              </a:tr>
            </a:tbl>
          </a:graphicData>
        </a:graphic>
      </p:graphicFrame>
      <p:sp>
        <p:nvSpPr>
          <p:cNvPr id="5" name="object 5"/>
          <p:cNvSpPr txBox="1">
            <a:spLocks noGrp="1"/>
          </p:cNvSpPr>
          <p:nvPr>
            <p:ph type="title"/>
          </p:nvPr>
        </p:nvSpPr>
        <p:spPr>
          <a:prstGeom prst="rect">
            <a:avLst/>
          </a:prstGeom>
        </p:spPr>
        <p:txBody>
          <a:bodyPr vert="horz" wrap="square" lIns="0" tIns="287146" rIns="0" bIns="0" rtlCol="0">
            <a:spAutoFit/>
          </a:bodyPr>
          <a:lstStyle/>
          <a:p>
            <a:pPr marL="1012825">
              <a:lnSpc>
                <a:spcPct val="100000"/>
              </a:lnSpc>
            </a:pPr>
            <a:r>
              <a:rPr sz="2400" b="1" dirty="0">
                <a:solidFill>
                  <a:srgbClr val="FFFFFF"/>
                </a:solidFill>
                <a:latin typeface="Tahoma"/>
                <a:cs typeface="Tahoma"/>
              </a:rPr>
              <a:t>Which </a:t>
            </a:r>
            <a:r>
              <a:rPr sz="2400" b="1" spc="-5" dirty="0">
                <a:solidFill>
                  <a:srgbClr val="FFFFFF"/>
                </a:solidFill>
                <a:latin typeface="Tahoma"/>
                <a:cs typeface="Tahoma"/>
              </a:rPr>
              <a:t>gender </a:t>
            </a:r>
            <a:r>
              <a:rPr sz="2400" b="1" dirty="0">
                <a:solidFill>
                  <a:srgbClr val="FFFFFF"/>
                </a:solidFill>
                <a:latin typeface="Tahoma"/>
                <a:cs typeface="Tahoma"/>
              </a:rPr>
              <a:t>wastes</a:t>
            </a:r>
            <a:r>
              <a:rPr sz="2400" b="1" spc="-100" dirty="0">
                <a:solidFill>
                  <a:srgbClr val="FFFFFF"/>
                </a:solidFill>
                <a:latin typeface="Tahoma"/>
                <a:cs typeface="Tahoma"/>
              </a:rPr>
              <a:t> </a:t>
            </a:r>
            <a:r>
              <a:rPr sz="2400" b="1" dirty="0">
                <a:solidFill>
                  <a:srgbClr val="FFFFFF"/>
                </a:solidFill>
                <a:latin typeface="Tahoma"/>
                <a:cs typeface="Tahoma"/>
              </a:rPr>
              <a:t>more?</a:t>
            </a:r>
            <a:endParaRPr sz="2400">
              <a:latin typeface="Tahoma"/>
              <a:cs typeface="Tahoma"/>
            </a:endParaRPr>
          </a:p>
        </p:txBody>
      </p:sp>
      <p:sp>
        <p:nvSpPr>
          <p:cNvPr id="6" name="object 6"/>
          <p:cNvSpPr txBox="1"/>
          <p:nvPr/>
        </p:nvSpPr>
        <p:spPr>
          <a:xfrm>
            <a:off x="4953000" y="6577330"/>
            <a:ext cx="4191000" cy="276999"/>
          </a:xfrm>
          <a:prstGeom prst="rect">
            <a:avLst/>
          </a:prstGeom>
        </p:spPr>
        <p:txBody>
          <a:bodyPr vert="horz" wrap="square" lIns="0" tIns="0" rIns="0" bIns="0" rtlCol="0">
            <a:spAutoFit/>
          </a:bodyPr>
          <a:lstStyle/>
          <a:p>
            <a:pPr marL="12700">
              <a:lnSpc>
                <a:spcPct val="100000"/>
              </a:lnSpc>
            </a:pPr>
            <a:r>
              <a:rPr lang="en-GB" sz="1800" dirty="0">
                <a:latin typeface="Tahoma"/>
                <a:cs typeface="Tahoma"/>
              </a:rPr>
              <a:t>Source: </a:t>
            </a:r>
            <a:r>
              <a:rPr sz="1800" dirty="0">
                <a:latin typeface="Tahoma"/>
                <a:cs typeface="Tahoma"/>
              </a:rPr>
              <a:t>Soggy </a:t>
            </a:r>
            <a:r>
              <a:rPr sz="1800" spc="-5" dirty="0">
                <a:latin typeface="Tahoma"/>
                <a:cs typeface="Tahoma"/>
              </a:rPr>
              <a:t>Lettuce </a:t>
            </a:r>
            <a:r>
              <a:rPr sz="1800" spc="-10" dirty="0">
                <a:latin typeface="Tahoma"/>
                <a:cs typeface="Tahoma"/>
              </a:rPr>
              <a:t>Report</a:t>
            </a:r>
            <a:r>
              <a:rPr sz="1800" spc="-60" dirty="0">
                <a:latin typeface="Tahoma"/>
                <a:cs typeface="Tahoma"/>
              </a:rPr>
              <a:t> </a:t>
            </a:r>
            <a:r>
              <a:rPr sz="1800" spc="-5" dirty="0">
                <a:latin typeface="Tahoma"/>
                <a:cs typeface="Tahoma"/>
              </a:rPr>
              <a:t>(2004:</a:t>
            </a:r>
            <a:r>
              <a:rPr lang="en-GB" sz="1800" spc="-5" dirty="0">
                <a:latin typeface="Tahoma"/>
                <a:cs typeface="Tahoma"/>
              </a:rPr>
              <a:t>p</a:t>
            </a:r>
            <a:r>
              <a:rPr sz="1800" spc="-5" dirty="0">
                <a:latin typeface="Tahoma"/>
                <a:cs typeface="Tahoma"/>
              </a:rPr>
              <a:t>7)</a:t>
            </a:r>
            <a:endParaRPr sz="1800" dirty="0">
              <a:latin typeface="Tahoma"/>
              <a:cs typeface="Tahom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ject 3"/>
          <p:cNvSpPr/>
          <p:nvPr/>
        </p:nvSpPr>
        <p:spPr>
          <a:xfrm>
            <a:off x="19280" y="-11017"/>
            <a:ext cx="9144000" cy="6851949"/>
          </a:xfrm>
          <a:prstGeom prst="rect">
            <a:avLst/>
          </a:prstGeom>
          <a:blipFill>
            <a:blip r:embed="rId2"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1150416" y="830326"/>
            <a:ext cx="6525259" cy="554990"/>
          </a:xfrm>
          <a:prstGeom prst="rect">
            <a:avLst/>
          </a:prstGeom>
        </p:spPr>
        <p:txBody>
          <a:bodyPr vert="horz" wrap="square" lIns="0" tIns="0" rIns="0" bIns="0" rtlCol="0">
            <a:spAutoFit/>
          </a:bodyPr>
          <a:lstStyle/>
          <a:p>
            <a:pPr marL="12700" marR="5080">
              <a:lnSpc>
                <a:spcPct val="100000"/>
              </a:lnSpc>
            </a:pPr>
            <a:r>
              <a:rPr sz="1800" dirty="0">
                <a:solidFill>
                  <a:srgbClr val="FFFFFF"/>
                </a:solidFill>
              </a:rPr>
              <a:t>Men admit </a:t>
            </a:r>
            <a:r>
              <a:rPr sz="1800" spc="-5" dirty="0">
                <a:solidFill>
                  <a:srgbClr val="FFFFFF"/>
                </a:solidFill>
              </a:rPr>
              <a:t>they are susceptible to </a:t>
            </a:r>
            <a:r>
              <a:rPr sz="1800" dirty="0">
                <a:solidFill>
                  <a:srgbClr val="FFFFFF"/>
                </a:solidFill>
              </a:rPr>
              <a:t>peer </a:t>
            </a:r>
            <a:r>
              <a:rPr sz="1800" spc="-5" dirty="0">
                <a:solidFill>
                  <a:srgbClr val="FFFFFF"/>
                </a:solidFill>
              </a:rPr>
              <a:t>pressure </a:t>
            </a:r>
            <a:r>
              <a:rPr sz="1800" dirty="0">
                <a:solidFill>
                  <a:srgbClr val="FFFFFF"/>
                </a:solidFill>
                <a:latin typeface="Tahoma"/>
                <a:cs typeface="Tahoma"/>
              </a:rPr>
              <a:t>– </a:t>
            </a:r>
            <a:r>
              <a:rPr sz="1800" spc="-5" dirty="0">
                <a:solidFill>
                  <a:srgbClr val="FFFFFF"/>
                </a:solidFill>
              </a:rPr>
              <a:t>more </a:t>
            </a:r>
            <a:r>
              <a:rPr sz="1800" spc="-10" dirty="0">
                <a:solidFill>
                  <a:srgbClr val="FFFFFF"/>
                </a:solidFill>
              </a:rPr>
              <a:t>toys </a:t>
            </a:r>
            <a:r>
              <a:rPr sz="1800" spc="-5" dirty="0">
                <a:solidFill>
                  <a:srgbClr val="FFFFFF"/>
                </a:solidFill>
              </a:rPr>
              <a:t>for  the </a:t>
            </a:r>
            <a:r>
              <a:rPr sz="1800" spc="-10" dirty="0">
                <a:solidFill>
                  <a:srgbClr val="FFFFFF"/>
                </a:solidFill>
              </a:rPr>
              <a:t>boys</a:t>
            </a:r>
            <a:r>
              <a:rPr sz="1800" spc="-45" dirty="0">
                <a:solidFill>
                  <a:srgbClr val="FFFFFF"/>
                </a:solidFill>
              </a:rPr>
              <a:t> </a:t>
            </a:r>
            <a:r>
              <a:rPr sz="1800" spc="-20" dirty="0">
                <a:solidFill>
                  <a:srgbClr val="FFFFFF"/>
                </a:solidFill>
              </a:rPr>
              <a:t>mentality.</a:t>
            </a:r>
            <a:endParaRPr sz="1800">
              <a:latin typeface="Tahoma"/>
              <a:cs typeface="Tahoma"/>
            </a:endParaRPr>
          </a:p>
        </p:txBody>
      </p:sp>
      <p:sp>
        <p:nvSpPr>
          <p:cNvPr id="6" name="object 6"/>
          <p:cNvSpPr txBox="1"/>
          <p:nvPr/>
        </p:nvSpPr>
        <p:spPr>
          <a:xfrm>
            <a:off x="6294882" y="3617086"/>
            <a:ext cx="2663825" cy="829310"/>
          </a:xfrm>
          <a:prstGeom prst="rect">
            <a:avLst/>
          </a:prstGeom>
        </p:spPr>
        <p:txBody>
          <a:bodyPr vert="horz" wrap="square" lIns="0" tIns="0" rIns="0" bIns="0" rtlCol="0">
            <a:spAutoFit/>
          </a:bodyPr>
          <a:lstStyle/>
          <a:p>
            <a:pPr marL="12700" marR="5080">
              <a:lnSpc>
                <a:spcPct val="100000"/>
              </a:lnSpc>
            </a:pPr>
            <a:r>
              <a:rPr sz="1800" spc="-20" dirty="0">
                <a:solidFill>
                  <a:srgbClr val="FFFFFF"/>
                </a:solidFill>
                <a:latin typeface="Tahoma"/>
                <a:cs typeface="Tahoma"/>
              </a:rPr>
              <a:t>Women </a:t>
            </a:r>
            <a:r>
              <a:rPr sz="1800" spc="5" dirty="0">
                <a:solidFill>
                  <a:srgbClr val="FFFFFF"/>
                </a:solidFill>
                <a:latin typeface="Tahoma"/>
                <a:cs typeface="Tahoma"/>
              </a:rPr>
              <a:t>don’t </a:t>
            </a:r>
            <a:r>
              <a:rPr sz="1800" spc="-5" dirty="0">
                <a:solidFill>
                  <a:srgbClr val="FFFFFF"/>
                </a:solidFill>
                <a:latin typeface="Tahoma"/>
                <a:cs typeface="Tahoma"/>
              </a:rPr>
              <a:t>believe they  are wasteful </a:t>
            </a:r>
            <a:r>
              <a:rPr sz="1800" dirty="0">
                <a:solidFill>
                  <a:srgbClr val="FFFFFF"/>
                </a:solidFill>
                <a:latin typeface="Tahoma"/>
                <a:cs typeface="Tahoma"/>
              </a:rPr>
              <a:t>or </a:t>
            </a:r>
            <a:r>
              <a:rPr sz="1800" spc="-5" dirty="0">
                <a:solidFill>
                  <a:srgbClr val="FFFFFF"/>
                </a:solidFill>
                <a:latin typeface="Tahoma"/>
                <a:cs typeface="Tahoma"/>
              </a:rPr>
              <a:t>that they  </a:t>
            </a:r>
            <a:r>
              <a:rPr sz="1800" spc="5" dirty="0">
                <a:solidFill>
                  <a:srgbClr val="FFFFFF"/>
                </a:solidFill>
                <a:latin typeface="Tahoma"/>
                <a:cs typeface="Tahoma"/>
              </a:rPr>
              <a:t>don’t </a:t>
            </a:r>
            <a:r>
              <a:rPr sz="1800" dirty="0">
                <a:solidFill>
                  <a:srgbClr val="FFFFFF"/>
                </a:solidFill>
                <a:latin typeface="Tahoma"/>
                <a:cs typeface="Tahoma"/>
              </a:rPr>
              <a:t>mean </a:t>
            </a:r>
            <a:r>
              <a:rPr sz="1800" spc="-5" dirty="0">
                <a:solidFill>
                  <a:srgbClr val="FFFFFF"/>
                </a:solidFill>
                <a:latin typeface="Tahoma"/>
                <a:cs typeface="Tahoma"/>
              </a:rPr>
              <a:t>to </a:t>
            </a:r>
            <a:r>
              <a:rPr sz="1800" dirty="0">
                <a:solidFill>
                  <a:srgbClr val="FFFFFF"/>
                </a:solidFill>
                <a:latin typeface="Tahoma"/>
                <a:cs typeface="Tahoma"/>
              </a:rPr>
              <a:t>be</a:t>
            </a:r>
            <a:r>
              <a:rPr sz="1800" spc="-80" dirty="0">
                <a:solidFill>
                  <a:srgbClr val="FFFFFF"/>
                </a:solidFill>
                <a:latin typeface="Tahoma"/>
                <a:cs typeface="Tahoma"/>
              </a:rPr>
              <a:t> </a:t>
            </a:r>
            <a:r>
              <a:rPr sz="1800" spc="-5" dirty="0">
                <a:solidFill>
                  <a:srgbClr val="FFFFFF"/>
                </a:solidFill>
                <a:latin typeface="Tahoma"/>
                <a:cs typeface="Tahoma"/>
              </a:rPr>
              <a:t>wasteful</a:t>
            </a:r>
            <a:endParaRPr sz="1800">
              <a:latin typeface="Tahoma"/>
              <a:cs typeface="Tahoma"/>
            </a:endParaRPr>
          </a:p>
        </p:txBody>
      </p:sp>
      <p:sp>
        <p:nvSpPr>
          <p:cNvPr id="7" name="object 7"/>
          <p:cNvSpPr txBox="1"/>
          <p:nvPr/>
        </p:nvSpPr>
        <p:spPr>
          <a:xfrm>
            <a:off x="2650998" y="1973579"/>
            <a:ext cx="3940810" cy="280670"/>
          </a:xfrm>
          <a:prstGeom prst="rect">
            <a:avLst/>
          </a:prstGeom>
        </p:spPr>
        <p:txBody>
          <a:bodyPr vert="horz" wrap="square" lIns="0" tIns="0" rIns="0" bIns="0" rtlCol="0">
            <a:spAutoFit/>
          </a:bodyPr>
          <a:lstStyle/>
          <a:p>
            <a:pPr marL="12700">
              <a:lnSpc>
                <a:spcPct val="100000"/>
              </a:lnSpc>
            </a:pPr>
            <a:r>
              <a:rPr sz="1800" dirty="0">
                <a:solidFill>
                  <a:srgbClr val="FFFFFF"/>
                </a:solidFill>
                <a:latin typeface="Tahoma"/>
                <a:cs typeface="Tahoma"/>
              </a:rPr>
              <a:t>The idea </a:t>
            </a:r>
            <a:r>
              <a:rPr sz="1800" spc="-5" dirty="0">
                <a:solidFill>
                  <a:srgbClr val="FFFFFF"/>
                </a:solidFill>
                <a:latin typeface="Tahoma"/>
                <a:cs typeface="Tahoma"/>
              </a:rPr>
              <a:t>of waste </a:t>
            </a:r>
            <a:r>
              <a:rPr sz="1800" dirty="0">
                <a:solidFill>
                  <a:srgbClr val="FFFFFF"/>
                </a:solidFill>
                <a:latin typeface="Tahoma"/>
                <a:cs typeface="Tahoma"/>
              </a:rPr>
              <a:t>doesn’t </a:t>
            </a:r>
            <a:r>
              <a:rPr sz="1800" spc="-5" dirty="0">
                <a:solidFill>
                  <a:srgbClr val="FFFFFF"/>
                </a:solidFill>
                <a:latin typeface="Tahoma"/>
                <a:cs typeface="Tahoma"/>
              </a:rPr>
              <a:t>bother</a:t>
            </a:r>
            <a:r>
              <a:rPr sz="1800" spc="-30" dirty="0">
                <a:solidFill>
                  <a:srgbClr val="FFFFFF"/>
                </a:solidFill>
                <a:latin typeface="Tahoma"/>
                <a:cs typeface="Tahoma"/>
              </a:rPr>
              <a:t> </a:t>
            </a:r>
            <a:r>
              <a:rPr sz="1800" dirty="0">
                <a:solidFill>
                  <a:srgbClr val="FFFFFF"/>
                </a:solidFill>
                <a:latin typeface="Tahoma"/>
                <a:cs typeface="Tahoma"/>
              </a:rPr>
              <a:t>them</a:t>
            </a:r>
            <a:endParaRPr sz="1800">
              <a:latin typeface="Tahoma"/>
              <a:cs typeface="Tahoma"/>
            </a:endParaRPr>
          </a:p>
        </p:txBody>
      </p:sp>
      <p:pic>
        <p:nvPicPr>
          <p:cNvPr id="4098" name="Picture 2" descr="http://www.ruralpropertywatch.co.uk/images/illegal-waste-tipp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906774"/>
            <a:ext cx="4730282" cy="3281633"/>
          </a:xfrm>
          <a:prstGeom prst="rect">
            <a:avLst/>
          </a:prstGeom>
          <a:noFill/>
          <a:extLst>
            <a:ext uri="{909E8E84-426E-40DD-AFC4-6F175D3DCCD1}">
              <a14:hiddenFill xmlns:a14="http://schemas.microsoft.com/office/drawing/2010/main">
                <a:solidFill>
                  <a:srgbClr val="FFFFFF"/>
                </a:solidFill>
              </a14:hiddenFill>
            </a:ext>
          </a:extLst>
        </p:spPr>
      </p:pic>
      <p:sp>
        <p:nvSpPr>
          <p:cNvPr id="9" name="object 6"/>
          <p:cNvSpPr txBox="1"/>
          <p:nvPr/>
        </p:nvSpPr>
        <p:spPr>
          <a:xfrm>
            <a:off x="4724400" y="6563933"/>
            <a:ext cx="4419600" cy="276999"/>
          </a:xfrm>
          <a:prstGeom prst="rect">
            <a:avLst/>
          </a:prstGeom>
        </p:spPr>
        <p:txBody>
          <a:bodyPr vert="horz" wrap="square" lIns="0" tIns="0" rIns="0" bIns="0" rtlCol="0">
            <a:spAutoFit/>
          </a:bodyPr>
          <a:lstStyle/>
          <a:p>
            <a:pPr marL="12700">
              <a:lnSpc>
                <a:spcPct val="100000"/>
              </a:lnSpc>
            </a:pPr>
            <a:r>
              <a:rPr lang="en-GB" sz="1800" dirty="0">
                <a:latin typeface="+mj-lt"/>
                <a:cs typeface="Tahoma"/>
              </a:rPr>
              <a:t>Picture source: </a:t>
            </a:r>
            <a:r>
              <a:rPr lang="en-GB" dirty="0">
                <a:latin typeface="+mj-lt"/>
              </a:rPr>
              <a:t>www.ruralpropertywatch.co.uk</a:t>
            </a:r>
            <a:endParaRPr sz="1800" dirty="0">
              <a:latin typeface="+mj-lt"/>
              <a:cs typeface="Tahoma"/>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l="-10000" r="-10000"/>
          </a:stretch>
        </a:blipFill>
        <a:effectLst/>
      </p:bgPr>
    </p:bg>
    <p:spTree>
      <p:nvGrpSpPr>
        <p:cNvPr id="1" name=""/>
        <p:cNvGrpSpPr/>
        <p:nvPr/>
      </p:nvGrpSpPr>
      <p:grpSpPr>
        <a:xfrm>
          <a:off x="0" y="0"/>
          <a:ext cx="0" cy="0"/>
          <a:chOff x="0" y="0"/>
          <a:chExt cx="0" cy="0"/>
        </a:xfrm>
      </p:grpSpPr>
      <p:sp>
        <p:nvSpPr>
          <p:cNvPr id="5" name="object 5"/>
          <p:cNvSpPr txBox="1"/>
          <p:nvPr/>
        </p:nvSpPr>
        <p:spPr>
          <a:xfrm>
            <a:off x="1436369" y="1902205"/>
            <a:ext cx="6844665" cy="1833245"/>
          </a:xfrm>
          <a:prstGeom prst="rect">
            <a:avLst/>
          </a:prstGeom>
        </p:spPr>
        <p:txBody>
          <a:bodyPr vert="horz" wrap="square" lIns="0" tIns="0" rIns="0" bIns="0" rtlCol="0">
            <a:spAutoFit/>
          </a:bodyPr>
          <a:lstStyle/>
          <a:p>
            <a:pPr marL="12700">
              <a:lnSpc>
                <a:spcPct val="100000"/>
              </a:lnSpc>
            </a:pPr>
            <a:r>
              <a:rPr sz="2400" b="1" spc="-5" dirty="0">
                <a:solidFill>
                  <a:srgbClr val="FFFFFF"/>
                </a:solidFill>
                <a:latin typeface="Tahoma"/>
                <a:cs typeface="Tahoma"/>
              </a:rPr>
              <a:t>29% </a:t>
            </a:r>
            <a:r>
              <a:rPr sz="2400" b="1" dirty="0">
                <a:solidFill>
                  <a:srgbClr val="FFFFFF"/>
                </a:solidFill>
                <a:latin typeface="Tahoma"/>
                <a:cs typeface="Tahoma"/>
              </a:rPr>
              <a:t>said waste didn’t </a:t>
            </a:r>
            <a:r>
              <a:rPr sz="2400" b="1" spc="-5" dirty="0">
                <a:solidFill>
                  <a:srgbClr val="FFFFFF"/>
                </a:solidFill>
                <a:latin typeface="Tahoma"/>
                <a:cs typeface="Tahoma"/>
              </a:rPr>
              <a:t>bother</a:t>
            </a:r>
            <a:r>
              <a:rPr sz="2400" b="1" spc="-50" dirty="0">
                <a:solidFill>
                  <a:srgbClr val="FFFFFF"/>
                </a:solidFill>
                <a:latin typeface="Tahoma"/>
                <a:cs typeface="Tahoma"/>
              </a:rPr>
              <a:t> </a:t>
            </a:r>
            <a:r>
              <a:rPr sz="2400" b="1" dirty="0">
                <a:solidFill>
                  <a:srgbClr val="FFFFFF"/>
                </a:solidFill>
                <a:latin typeface="Tahoma"/>
                <a:cs typeface="Tahoma"/>
              </a:rPr>
              <a:t>them</a:t>
            </a:r>
            <a:endParaRPr sz="2400" dirty="0">
              <a:latin typeface="Tahoma"/>
              <a:cs typeface="Tahoma"/>
            </a:endParaRPr>
          </a:p>
          <a:p>
            <a:pPr marL="12700" marR="5080">
              <a:lnSpc>
                <a:spcPct val="100000"/>
              </a:lnSpc>
            </a:pPr>
            <a:r>
              <a:rPr sz="2400" b="1" spc="-5" dirty="0">
                <a:solidFill>
                  <a:srgbClr val="FFFFFF"/>
                </a:solidFill>
                <a:latin typeface="Tahoma"/>
                <a:cs typeface="Tahoma"/>
              </a:rPr>
              <a:t>16% </a:t>
            </a:r>
            <a:r>
              <a:rPr sz="2400" b="1" dirty="0">
                <a:solidFill>
                  <a:srgbClr val="FFFFFF"/>
                </a:solidFill>
                <a:latin typeface="Tahoma"/>
                <a:cs typeface="Tahoma"/>
              </a:rPr>
              <a:t>adults said they </a:t>
            </a:r>
            <a:r>
              <a:rPr sz="2400" b="1" spc="-5" dirty="0">
                <a:solidFill>
                  <a:srgbClr val="FFFFFF"/>
                </a:solidFill>
                <a:latin typeface="Tahoma"/>
                <a:cs typeface="Tahoma"/>
              </a:rPr>
              <a:t>felt guilty </a:t>
            </a:r>
            <a:r>
              <a:rPr sz="2400" b="1" dirty="0">
                <a:solidFill>
                  <a:srgbClr val="FFFFFF"/>
                </a:solidFill>
                <a:latin typeface="Tahoma"/>
                <a:cs typeface="Tahoma"/>
              </a:rPr>
              <a:t>about</a:t>
            </a:r>
            <a:r>
              <a:rPr sz="2400" b="1" spc="-75" dirty="0">
                <a:solidFill>
                  <a:srgbClr val="FFFFFF"/>
                </a:solidFill>
                <a:latin typeface="Tahoma"/>
                <a:cs typeface="Tahoma"/>
              </a:rPr>
              <a:t> </a:t>
            </a:r>
            <a:r>
              <a:rPr sz="2400" b="1" dirty="0">
                <a:solidFill>
                  <a:srgbClr val="FFFFFF"/>
                </a:solidFill>
                <a:latin typeface="Tahoma"/>
                <a:cs typeface="Tahoma"/>
              </a:rPr>
              <a:t>waste  9% </a:t>
            </a:r>
            <a:r>
              <a:rPr sz="2400" b="1" spc="-5" dirty="0">
                <a:solidFill>
                  <a:srgbClr val="FFFFFF"/>
                </a:solidFill>
                <a:latin typeface="Tahoma"/>
                <a:cs typeface="Tahoma"/>
              </a:rPr>
              <a:t>felt </a:t>
            </a:r>
            <a:r>
              <a:rPr sz="2400" b="1" dirty="0">
                <a:solidFill>
                  <a:srgbClr val="FFFFFF"/>
                </a:solidFill>
                <a:latin typeface="Tahoma"/>
                <a:cs typeface="Tahoma"/>
              </a:rPr>
              <a:t>resentful and</a:t>
            </a:r>
            <a:r>
              <a:rPr sz="2400" b="1" spc="-130" dirty="0">
                <a:solidFill>
                  <a:srgbClr val="FFFFFF"/>
                </a:solidFill>
                <a:latin typeface="Tahoma"/>
                <a:cs typeface="Tahoma"/>
              </a:rPr>
              <a:t> </a:t>
            </a:r>
            <a:r>
              <a:rPr sz="2400" b="1" dirty="0">
                <a:solidFill>
                  <a:srgbClr val="FFFFFF"/>
                </a:solidFill>
                <a:latin typeface="Tahoma"/>
                <a:cs typeface="Tahoma"/>
              </a:rPr>
              <a:t>stressed</a:t>
            </a:r>
            <a:endParaRPr sz="2400" dirty="0">
              <a:latin typeface="Tahoma"/>
              <a:cs typeface="Tahoma"/>
            </a:endParaRPr>
          </a:p>
          <a:p>
            <a:pPr marL="12700">
              <a:lnSpc>
                <a:spcPct val="100000"/>
              </a:lnSpc>
            </a:pPr>
            <a:r>
              <a:rPr sz="2400" b="1" dirty="0">
                <a:solidFill>
                  <a:srgbClr val="FFFFFF"/>
                </a:solidFill>
                <a:latin typeface="Tahoma"/>
                <a:cs typeface="Tahoma"/>
              </a:rPr>
              <a:t>4% </a:t>
            </a:r>
            <a:r>
              <a:rPr sz="2400" b="1" spc="-5" dirty="0">
                <a:solidFill>
                  <a:srgbClr val="FFFFFF"/>
                </a:solidFill>
                <a:latin typeface="Tahoma"/>
                <a:cs typeface="Tahoma"/>
              </a:rPr>
              <a:t>felt powerless </a:t>
            </a:r>
            <a:r>
              <a:rPr sz="2400" b="1" dirty="0">
                <a:solidFill>
                  <a:srgbClr val="FFFFFF"/>
                </a:solidFill>
                <a:latin typeface="Tahoma"/>
                <a:cs typeface="Tahoma"/>
              </a:rPr>
              <a:t>to</a:t>
            </a:r>
            <a:r>
              <a:rPr sz="2400" b="1" spc="-65" dirty="0">
                <a:solidFill>
                  <a:srgbClr val="FFFFFF"/>
                </a:solidFill>
                <a:latin typeface="Tahoma"/>
                <a:cs typeface="Tahoma"/>
              </a:rPr>
              <a:t> </a:t>
            </a:r>
            <a:r>
              <a:rPr sz="2400" b="1" spc="-5" dirty="0">
                <a:solidFill>
                  <a:srgbClr val="FFFFFF"/>
                </a:solidFill>
                <a:latin typeface="Tahoma"/>
                <a:cs typeface="Tahoma"/>
              </a:rPr>
              <a:t>stop</a:t>
            </a:r>
            <a:endParaRPr sz="2400" dirty="0">
              <a:latin typeface="Tahoma"/>
              <a:cs typeface="Tahoma"/>
            </a:endParaRPr>
          </a:p>
          <a:p>
            <a:pPr marL="12700">
              <a:lnSpc>
                <a:spcPct val="100000"/>
              </a:lnSpc>
            </a:pPr>
            <a:r>
              <a:rPr sz="2400" b="1" dirty="0">
                <a:solidFill>
                  <a:srgbClr val="FFFFFF"/>
                </a:solidFill>
                <a:latin typeface="Tahoma"/>
                <a:cs typeface="Tahoma"/>
              </a:rPr>
              <a:t>4% said they </a:t>
            </a:r>
            <a:r>
              <a:rPr sz="2400" b="1" spc="-5" dirty="0">
                <a:solidFill>
                  <a:srgbClr val="FFFFFF"/>
                </a:solidFill>
                <a:latin typeface="Tahoma"/>
                <a:cs typeface="Tahoma"/>
              </a:rPr>
              <a:t>could afford </a:t>
            </a:r>
            <a:r>
              <a:rPr sz="2400" b="1" dirty="0">
                <a:solidFill>
                  <a:srgbClr val="FFFFFF"/>
                </a:solidFill>
                <a:latin typeface="Tahoma"/>
                <a:cs typeface="Tahoma"/>
              </a:rPr>
              <a:t>to waste</a:t>
            </a:r>
            <a:r>
              <a:rPr sz="2400" b="1" spc="-80" dirty="0">
                <a:solidFill>
                  <a:srgbClr val="FFFFFF"/>
                </a:solidFill>
                <a:latin typeface="Tahoma"/>
                <a:cs typeface="Tahoma"/>
              </a:rPr>
              <a:t> </a:t>
            </a:r>
            <a:r>
              <a:rPr sz="2400" b="1" dirty="0">
                <a:solidFill>
                  <a:srgbClr val="FFFFFF"/>
                </a:solidFill>
                <a:latin typeface="Tahoma"/>
                <a:cs typeface="Tahoma"/>
              </a:rPr>
              <a:t>money!</a:t>
            </a:r>
            <a:endParaRPr sz="2400" dirty="0">
              <a:latin typeface="Tahoma"/>
              <a:cs typeface="Tahoma"/>
            </a:endParaRPr>
          </a:p>
        </p:txBody>
      </p:sp>
      <p:sp>
        <p:nvSpPr>
          <p:cNvPr id="6" name="object 6"/>
          <p:cNvSpPr txBox="1">
            <a:spLocks noGrp="1"/>
          </p:cNvSpPr>
          <p:nvPr>
            <p:ph type="title"/>
          </p:nvPr>
        </p:nvSpPr>
        <p:spPr>
          <a:prstGeom prst="rect">
            <a:avLst/>
          </a:prstGeom>
        </p:spPr>
        <p:txBody>
          <a:bodyPr vert="horz" wrap="square" lIns="0" tIns="0" rIns="0" bIns="0" rtlCol="0">
            <a:spAutoFit/>
          </a:bodyPr>
          <a:lstStyle/>
          <a:p>
            <a:pPr marL="12700">
              <a:lnSpc>
                <a:spcPct val="100000"/>
              </a:lnSpc>
            </a:pPr>
            <a:r>
              <a:rPr sz="3600" b="1" spc="-5" dirty="0">
                <a:solidFill>
                  <a:srgbClr val="FFFFFF"/>
                </a:solidFill>
                <a:latin typeface="Tahoma"/>
                <a:cs typeface="Tahoma"/>
              </a:rPr>
              <a:t>How do people feel </a:t>
            </a:r>
            <a:r>
              <a:rPr sz="3600" b="1" dirty="0">
                <a:solidFill>
                  <a:srgbClr val="FFFFFF"/>
                </a:solidFill>
                <a:latin typeface="Tahoma"/>
                <a:cs typeface="Tahoma"/>
              </a:rPr>
              <a:t>about the</a:t>
            </a:r>
            <a:r>
              <a:rPr sz="3600" b="1" spc="-30" dirty="0">
                <a:solidFill>
                  <a:srgbClr val="FFFFFF"/>
                </a:solidFill>
                <a:latin typeface="Tahoma"/>
                <a:cs typeface="Tahoma"/>
              </a:rPr>
              <a:t> </a:t>
            </a:r>
            <a:r>
              <a:rPr sz="3600" b="1" spc="-5" dirty="0">
                <a:solidFill>
                  <a:srgbClr val="FFFFFF"/>
                </a:solidFill>
                <a:latin typeface="Tahoma"/>
                <a:cs typeface="Tahoma"/>
              </a:rPr>
              <a:t>fact</a:t>
            </a:r>
            <a:endParaRPr sz="3600" dirty="0">
              <a:latin typeface="Tahoma"/>
              <a:cs typeface="Tahoma"/>
            </a:endParaRPr>
          </a:p>
          <a:p>
            <a:pPr marL="12700">
              <a:lnSpc>
                <a:spcPts val="4315"/>
              </a:lnSpc>
            </a:pPr>
            <a:r>
              <a:rPr sz="3600" b="1" dirty="0">
                <a:solidFill>
                  <a:srgbClr val="FFFFFF"/>
                </a:solidFill>
                <a:latin typeface="Tahoma"/>
                <a:cs typeface="Tahoma"/>
              </a:rPr>
              <a:t>they waste so</a:t>
            </a:r>
            <a:r>
              <a:rPr sz="3600" b="1" spc="-120" dirty="0">
                <a:solidFill>
                  <a:srgbClr val="FFFFFF"/>
                </a:solidFill>
                <a:latin typeface="Tahoma"/>
                <a:cs typeface="Tahoma"/>
              </a:rPr>
              <a:t> </a:t>
            </a:r>
            <a:r>
              <a:rPr sz="3600" b="1" dirty="0">
                <a:solidFill>
                  <a:srgbClr val="FFFFFF"/>
                </a:solidFill>
                <a:latin typeface="Tahoma"/>
                <a:cs typeface="Tahoma"/>
              </a:rPr>
              <a:t>much?</a:t>
            </a:r>
            <a:endParaRPr sz="3600" dirty="0">
              <a:latin typeface="Tahoma"/>
              <a:cs typeface="Tahoma"/>
            </a:endParaRPr>
          </a:p>
        </p:txBody>
      </p:sp>
      <p:sp>
        <p:nvSpPr>
          <p:cNvPr id="7" name="object 7"/>
          <p:cNvSpPr txBox="1"/>
          <p:nvPr/>
        </p:nvSpPr>
        <p:spPr>
          <a:xfrm>
            <a:off x="1293367" y="4974590"/>
            <a:ext cx="7180580" cy="735965"/>
          </a:xfrm>
          <a:prstGeom prst="rect">
            <a:avLst/>
          </a:prstGeom>
        </p:spPr>
        <p:txBody>
          <a:bodyPr vert="horz" wrap="square" lIns="0" tIns="0" rIns="0" bIns="0" rtlCol="0">
            <a:spAutoFit/>
          </a:bodyPr>
          <a:lstStyle/>
          <a:p>
            <a:pPr marL="12700" marR="5080">
              <a:lnSpc>
                <a:spcPct val="100000"/>
              </a:lnSpc>
            </a:pPr>
            <a:r>
              <a:rPr sz="2400" b="1" spc="-5" dirty="0">
                <a:solidFill>
                  <a:srgbClr val="FFFFFF"/>
                </a:solidFill>
                <a:latin typeface="Tahoma"/>
                <a:cs typeface="Tahoma"/>
              </a:rPr>
              <a:t>13% </a:t>
            </a:r>
            <a:r>
              <a:rPr sz="2400" b="1" dirty="0">
                <a:solidFill>
                  <a:srgbClr val="FFFFFF"/>
                </a:solidFill>
                <a:latin typeface="Tahoma"/>
                <a:cs typeface="Tahoma"/>
              </a:rPr>
              <a:t>admitted they get some pleasure </a:t>
            </a:r>
            <a:r>
              <a:rPr sz="2400" b="1" spc="-5" dirty="0">
                <a:solidFill>
                  <a:srgbClr val="FFFFFF"/>
                </a:solidFill>
                <a:latin typeface="Tahoma"/>
                <a:cs typeface="Tahoma"/>
              </a:rPr>
              <a:t>out of</a:t>
            </a:r>
            <a:r>
              <a:rPr sz="2400" b="1" spc="-120" dirty="0">
                <a:solidFill>
                  <a:srgbClr val="FFFFFF"/>
                </a:solidFill>
                <a:latin typeface="Tahoma"/>
                <a:cs typeface="Tahoma"/>
              </a:rPr>
              <a:t> </a:t>
            </a:r>
            <a:r>
              <a:rPr sz="2400" b="1" dirty="0">
                <a:solidFill>
                  <a:srgbClr val="FFFFFF"/>
                </a:solidFill>
                <a:latin typeface="Tahoma"/>
                <a:cs typeface="Tahoma"/>
              </a:rPr>
              <a:t>a  </a:t>
            </a:r>
            <a:r>
              <a:rPr sz="2400" b="1" spc="-5" dirty="0">
                <a:solidFill>
                  <a:srgbClr val="FFFFFF"/>
                </a:solidFill>
                <a:latin typeface="Tahoma"/>
                <a:cs typeface="Tahoma"/>
              </a:rPr>
              <a:t>little</a:t>
            </a:r>
            <a:r>
              <a:rPr sz="2400" b="1" spc="-75" dirty="0">
                <a:solidFill>
                  <a:srgbClr val="FFFFFF"/>
                </a:solidFill>
                <a:latin typeface="Tahoma"/>
                <a:cs typeface="Tahoma"/>
              </a:rPr>
              <a:t> </a:t>
            </a:r>
            <a:r>
              <a:rPr sz="2400" b="1" dirty="0">
                <a:solidFill>
                  <a:srgbClr val="FFFFFF"/>
                </a:solidFill>
                <a:latin typeface="Tahoma"/>
                <a:cs typeface="Tahoma"/>
              </a:rPr>
              <a:t>waste.</a:t>
            </a:r>
            <a:endParaRPr sz="2400">
              <a:latin typeface="Tahoma"/>
              <a:cs typeface="Tahoma"/>
            </a:endParaRPr>
          </a:p>
        </p:txBody>
      </p:sp>
      <p:sp>
        <p:nvSpPr>
          <p:cNvPr id="8" name="AutoShape 2" descr="data:image/jpeg;base64,/9j/4AAQSkZJRgABAQAAAQABAAD/2wCEAAkGBxMTEhUTExMWFhUXGB8YGBgYGRkbGxodGhodGxsYIiAdHSghICImICAgIjEiJSkrLi8uGCIzODMtNygtLi0BCgoKDg0OGxAQGy0lICUtLS01LS0tLS01LS0tLS0tLS0tLS0tLS0tLS0tLS0tLS0tLS0tLS0tLS0tLS0tLS0tLf/AABEIALEBHQMBIgACEQEDEQH/xAAbAAACAwEBAQAAAAAAAAAAAAAEBQIDBgABB//EAD8QAAIBAgQEBAMECAQHAQAAAAECEQMhAAQSMQUiQVETMmFxBoGRQqGxwRQjM1JictHwFTSy8Qc1Q3OCwuEW/8QAGQEBAQEBAQEAAAAAAAAAAAAAAQACAwQF/8QALhEAAgICAgIABAQGAwAAAAAAAAECERIhAzFBUQRhcZETMoGhM0KxwdHxBRQi/9oADAMBAAIRAxEAPwD6KMSxmhxipEW98cOLVe/3DGsWZzRpce4yx4lU21HHn+JVP3zixLNGqx7jMLxepJOoe1seni1T977hgxLNGmx7jB8U41UsiuZ3Pp1GI8B4pX1vqqM6wI1MZBJMwfltHbbHH8RZ4Hr/AOtP8H8Z9G9x7jKvmSb6yet7MPkfxEi++KquacgjUfacdqPJka/HgOMauZcbMfriS5yoDIdh88WJZmxx2Mac7UiNbRvvjxc4++tp9zixLM2eOxim4qQpBqWJk3uTtipOKyJ1mDbc4qLI3IYHrj3GLSqwspPe2Lf0qooI1G+LEszXzjsYz9JaZkz3m+JfprmeY3xYlmbHHYyK5t5kMdo3+7HjVmFwxE/L0xUWRsMeYxY4sQNPiGI79P7OPcvxkyyq59fWcVFmbIsBvj3GObOtcliceDOMAbwDv/fz+/FiWZspx0Yxq8ScGdRnpj3/ABN787X3vixLNGxx2MjT4rUE85MjqTjhxlwQNZB2HrixLNGux0YyFXj1Ty6h3nY/KMc3F3G7n2m30xYlmjX46MZReNVYI1b9YuMVtxepM6zb6YsSzRrsdjJHjlSCNX5YhV+Jao7H5DFQ5IGXALZ0gswuByqO57/jgbI52ECETqmL32xYQAojf+7/AN98ayMYl1LiYIiCSB2gHBJedsL6KC1vQ+xw1yeVtE2HfDYNAbZsiYEgdfXHmczoVTe+mZ7Yvr0QDG8nbCnNqXYg7LdvfoPzxznPFWduHizkkBUK/VjLN07dge2GvDMyFBLfaja+2FmfraV0qJdrKPz9hgrJ5cKirLEgbmTPfHh44zk84/ufb+I5OLjiuHk6rwOHrUqgKkgg9DY/kcQh08p1r2Y3Hs39friNOpCCUpuo7iG3ncX3wOBSI+2h+o/I46y5JL8yPLx/D8ctcU9env8AbT/YMp5xDaYP7rWP9D7i2LVbCmreVnUo2kfeOowJRzLK1mNrR3+R3997YY/EryHJ/wAa6uPfr/e/v9xpms0Dyid8R8c6GjcD8sCOwaYPXbBAWUiff6Wx6U09o+ZOEoOpIVFt+84nRJJj6YhUQyLf0xZRYyABHfCZNBk6pMdunthi4J22wFkKB0g9cG8KpkqQ24OBikC11t0BxGiBucMcxlpO3TAQyjEwRiJrZ6agGCmy5YDEk4eCBPTDfL0QFtgsUjL8TydrDCN6fN2GNdxumRfp1wkagApPriyRNEBWsT2xwqzgSvU0g98V0c2Ig7j78KZhoJzWa0kAb4EqZticQquGYnv/AExFQvWbYGKDMnXNwx9sUVHklpO++OdJEKL4r8MxtYWn36e9sNoiupUJaTidKpe9+04m4ppTLvVRT1Xdr7bfMxvba+AhmqeoAEgxq5rWiQbxv0GDJGsWNcxnSIjANWqSZJ3x5xKqKceIdN4tBMQD5ZnbY7YozXFqAYlKblSLrdmW+820x2Mnp64nJWSi2H5esSYm0Yrr5gTHbCvh3EjfSjVksIhdRkW8twZvA7R1nBfEapUjw6MzMqBBUg7EOT9RY4MhwZ2TcTOGSudQjrivhOQgHVYnDynlFC4SoETvFsMMrWABn3xX4AwDxDinhWCSQMRUW8XzYRNQgGw5pIEmOl8JKvEJWWsbluwiwA9I/u2FPFeNs/miAZ0xaR9+PMsTXYkklTzOOkdF+f4Y58ibVHp+HlGEs34GnDKJY+O0ibIOy9/c/hhkrQdu+BvHUAwLYl4oJnG41FUjhyTc5OTD6OYm3Qb/ACwPVqaiQLf3tiDZkbBQe5xB1boNu2GzBclGbGx6YrqZOGDMupAQXHWAb/djq1cyCBtuIjHZnja0lDEM0kAAbknpjlLiiz18XxfJDTdr0wZ6RpsVNyjET30mJ+e/zw2o0tQsemMbxf4sHiNFEoYAIYncKBMQIkAfjhlwXM5moyhXVQ1wNEjyyBc9sY4eOcJP0d/i+fh5oRa/MNquW2lbT7YMyHDgT1GGHC8u9QMtWAyNFhEgqGBiT3j5YMp1aSVhQ5vEIkcraYgnzREwMeg+dRdSUKsDpgimB0wNm6ir5mVR6kD8cToGwIMg7EYhCgBiXh4imJuwAxESAG2LFNowHUzIHXANXiwGAgrjCSsYyPFasLE3PyOHOb4yApLMFHft64+e1+OeKTKMOaxcESDubGJiLScZaRUOmpvUACq0gTB6gdb74oQgG/sZBEYEbirCdFZRMlQNJ2m8AQLWvH1xVUylQGm+YFTw3qSGZXXUAO8yJGxEi3UDArSpDghlWqBGgssFS6nUIIHSdp9MeNn6epV0VANJLu0KNiQsCTJIiT32xXnFSRpP6sA+YQdOqYkTaCdwDt0xTxfhsnXTZmps/JqhS3LL1CAIUSGI9Bt3bLBHv6cX0qikORzHcKZ36W6mdr9sS/TsxTFSmlRmFIBmJKqJYiCFEyTaACbdcJuI0wv6sMqgjUR9mLCLyd577SemObMs4V2pcqAKWAMGBKgtsTAG0GMAqkH0+J1qhCqTd+caRMTMFybbGZPTtOLM3xOlr0QpLeZzeTEct1A9Cbel8KsjmdM6tRpE+VRJZtPL6RPrP34W0aLq110N0LErEddun5YaHYXxV6lSpyrUVSB4eokkwAIB2N/TEKGaKoUg6tR1XPtFvWT33wdlMkCGJBgAad1YyIJVZggXuZNttxjqvD6aqpRmeWuBcHcTETIufrisqI5apRAbUaoqBZVVClCRsHm/0798e1K9NmYk1EBMgA69732IP1xRnKNJG0ofEaJJEad9vKCfnHzjFGcz66oaQwADaBb6CI7fLEFmu4fxOf8ApaFCyQNQBH7wLWG4sfvwwynGEOnm3sVEMVPUHTP1xh+J5layoSVNQxM3a0wpMbSZj1x5wbL5htVOhA216oGlpMETebGemM7NOj6iKkDCbiKpqao/lQSfXsMZHP8AHM0W8Mnw3RQjMGMSG856GbDqIwVU4jWUeHml1DUINugOoGIn5jG1KjNCfiVVqrlyAo+yNgB+fqcajhtFERQm0b/vHvPXGWz3hk6lBUkzY6ki8AHcHFy06mXgkkNAZApVlYGCDIJ5Ytbr2viuwaNXVy9t8V6osbEWwpyPG2qOviQoYx6DsREne0HvjQPkN733/u2IKDcllmMMIj+74KTI1C1jy4G4S5U6CbY1OVo29MJGW4hliCYF8ZviIPiUV/jn2KicfQONMlJDUfYfUkmAB6k2x864hx6nUrBwjaacgm3W3f5euIqKlpBnzNQxdzSBMeZEWN+hNvrgv4e4qqpTJksryQqsekRMQJ9ThMMwWo+GabaGqNV1dWLbRPa4tO+L8pm6VFCh1FpNiSFkG11U9MS7NXpI+gZTjM5g1GQ0qbjSxdlmRdDAJAHmG+7C2E3xvlhXq06lCoqvGl21OLDygR7tNryMIeJZxaiqiq6tqDHVuFi5m9pPfaDhjl+L0qYJKioYtPST0kQT2v0xx5JzTSR6+Di4ZRcpPr5pWBLwQTL1mb0C/mT+WNFworTU6KroR0MEG3tGEHFfiKYbwjEWgaV3Ntz/AHGFg+I3mVUd4vIv3n74xxkueXT/AKHqv4KKqt/qz6xkOI6gJ37jY+vpgmtX74+MVPiXNF9bVmk7kG1xEgbfd0xpuE/FxZFWrLVNuSCW6C3f2x6YZJf+nZ83lcJO4KjUZ/PblRMYyWd4idJkwSb+g7wMecU4+SkqjIskDUCC0RtAI77np1xn89xPkFPSImZjmBPUkj3sIwnOi/PZhSRzM8iVWDIMQBfe9zbv745ELU9JTqYKgaix+hNoEXED54jl6+plVRUrWBFMDqBtA3IHp36YLqocwAKUg6GJWAAmkwFkwL7luhaLXxGgTJUMu0TIMyWtfYkAEwCBN73O2GnF+NsqGmH1qrblyWB31ArEgGB7k22xWco9MKngkki71bKB9qB0Eg9ZgD3wEwo02V2C6psL6YvspJmGsCe0jviII4fxisQqpUcSYZ7RzG9jJ27HYbYbfEiA1UpKCKdKle0yzyqgibz1nCGtxZ6zMYvMiGICwbkEmNup7x2GPE4g7uatWoZJktA2Xyi3SSTPtgJFnFcmj5hRzBdAJiLC8mdgBYbde+Da3G6p8JUgJo0IikEMEixE26DrsYnEuDZVamqrprVhYeGsqrEAkaj1gfQn2wBn8/Uo1IWmtGCeRVGnYBdoJ2uZO23e7Kyed4u2jRCKJ1QV5lJ3YEie4g2Fx2GBcvnVIlncs1iFCwEkTJgXIkQPr0wNVzNWosVCWvKgQDMRPeNse1FCAFlIZlkHVtbzWPf8em+JJE2wviGfqVlUguKYBKKxkcvmYGO/4RgLMZttDAsWKkAE2Me3oYHXDH9FXMCUSo3hwogAnyl9rLHmOmbatzqOBalGnSbTp8WqN0W9OZELymSQbQbGeuHRbBsrVLuQzEK27BZgG7EdAYHfHuRy1TmNOmWvcsUF/djfE83XqazTJNINpBQAqNtiBvGCqXBajlv0anqVTpJYrM9+Y/hiATMxBgGOgi5+p/ri6jxd1bWAJPmG0nabW+WIZbIu1KpUQSyHSyRzBSCS9+xG3v2xQ9BiyqFOoxaCPn9MWhHPEuMI5LqoFVR+0WRqEAXmZI2+vTAYL6tVViGZYBYEzIG5O3uMVNlAqnUw1AyUF7fzAkA9YIxRSqsrWJPYTHztiovqGU0qDw0dVClgNRAi8SZFzbGpznCcrCjWELBtJtytYzvJA3iYucZEM5Ja8WYxtMxY9MRaodQ0uanKQNU8vW19x3wDZfnMrUomSQ9MyBUWyMOl43H7pvjQ/CnH11KlZrwQKjNtGwM+mxnphXlcrTzNaWYoAq6YZEAiABLAg/cTvhpl+H5So4eu8qWI0Ul0QT5ea40+w3PbDYYn0SnlgTMX79/XDRbDHzahmKvD3qNRYZmixA0s7FkCqXgLsOU3IBHKNsT+IeLVM5SbSxpUQFLqytpfmvLhSRDCIFrXN4DaCmDf8QPiEVKi0qbgrTaTpJuwBBuO21rzPpjIxA1EMAdjHte++0fP0wcmQpAEmsAbjUqMyGDspkGT/LA9zaNHhWZcQKTlF/e5QACbmbAC8ybHFZUA1qhcTMBbCSZI7D0xVWaIAJM7rcER8zP/AMw2/wAKD0S4bTUuSjU+XcAAVCd+ptAnfuDU4ewcIpVtUQxOkE3m7ED54rKiAqBYZGggbXme/t0jb64sTNA30j0JBIkdIBjHmc4bUSzbCNLA6kIIknUOn4Y8z3D6qKtRipVjCw4aYAvY+09dsQFLqzpM21bT1N5AxXp7HtvvtfHlU6Widj3tgyjwjMQp/R6hBGocje07emEgFq5uT1t9+DuBZVqjnSyrpUtqYkRHaLze3++BqlBpIKmd4AmI327flh7wTgmshTUCL4ZdmidMGPn3uRscDJAbVdYCy4Ia7ElgbzqJJtAmPmZviXCqJqM9Q0zWAuTvv1O0kdvWemCc7ToLSVaLa3NQ6iWB5YkGPvmCLm+BMrmSKgI1+gBjVzaosvlsJBmYvvABGnDeJV9buClNVa6gldwRpAAgwN59O8Y94ejW8IhHDGTD+QnzAgHmJBE9N5F8X5ziXiMEzJMSCywgKzB0kAaj9R0nHuZ46i6dNOnVuCo8qoQBHKqrMevqO2MmtAnEqjBoaSGB5yTB5rhbyRfa9h0wAtJBJc6gdjJlunLAuPU2PvgxeLFGqfqlhpDQoVTO0KLACOnbEGyRbS4YMk8ugkb7WbYarWnY4QJUiEYKViCP1fMZ6kNpErttMyPTHgomnRZ2VdNUnRJYmOpF4Bn979wkbCRazQI1DVJlFLKq9JJkGTtY+pJx47JrQUyxUKGEsTdjqIBiwFuhJg4SsZUc69WnTp63RQxEJsqQfsjzEkElibSO915cXRiQdW8AKBa0QCIO8bYm2VJFqjrYlmYQGkiSo+65uAPbHjfD9QsgNKqGc2GlgIFySWuB1kkYiIfpaI7qJbWI8QHSYIAut/eNUbe2CcnVVeZXqFjsCAZG41T3AO1ox5kspTCEMoUzB1CIEWAO/Xefr0FrZghxpBYA8wUkKInlvsehP4zgGtWOBmpLU6dMZcs0rci4PUHe5O9uXa2AVrV6s6XJIIZVpxAYk3Aj/wCge+F+UoaqgDQC7e4W+5+7EapA1uIBVgAN9VyNRBJ7bC2EA2vm3UCnpZTIbUwCs1z5mgFlnaDb54AzeUapzhTcmwD2Ii3X0+uLshxMinU1gO58pYeXfVAXabbW3xMNVsQoYEAz029xiIHy/Fa2Xp+GrsisDsTcEwSOgO4n0xLJF3F9tJAZltAi0we83wxrtTNNQFQk+aQS4CjUpBaAs3JgRtHTC3L1mBOtynUEjmJnynlE/ONsGmXRRXNLmJJmIUKAomBDbbbyO8H0xV4ygjmsR1Blfb/5i7NUg7lwwiQLiDuTMemx/DHZnJhVBLK7bQskLcwCe56Dth0Gzs3nXdwz3AEAAQAO1umGFGlTrBNJWk08zMdKj1Yxt/Fv0jbAfhaVGoETuCO/X8sWqClPU0iZ0Mu1rEdPv6YBKWlHHMCrAjUvliSOtxb23wTlKPOAhGq5UEgiILaZ2J7HvgTJ1yhJKyrqbEDQflbr2w0p8LpVUNWmwpsCfEptZApvqpnrp6qb4SRLNUXqAtTptI8zCLwJJNxMDqO0dcTy9Nyq0KbsrPdqVQFEabyCwgE3vtgaqlREUSxQw2sagCR9mQAYH44HzjtUcVUVgdMtctdN29ABH44BY84tT8FgKvh6rv4aAR5jBLgDXY7iZCiTuMLs+4osrUnNRKiBj5l0aiJp9RFo/wBsecVzwrUl1S1VAOeTJW/LBNyCfpgVs2dIhYKAzAABWAASCN5O57jtiQNkqPEoKrUZ0piX5bsSQJEk7NpWfaw2wVmaAqjVlyxVVDoGEECWV6ZA3A3kWhsKaSA3I5j7AAb9dhtizK19JdohmhQysQVvNtJgiLEEeoI6oDHgnE2plkenTZKlMrDqsaoIQywss6ZntPTDXK8M/VNTasrJp1SGWNSGCoMqBboZ33vhDSpVIBURDTcqBP8ACWPN3sbYY+GwLApKgywV7fK8XAuYMgdMZlfg0tE889I20ALpCyaagC8yAH39yPXbBr8VRkFNE005Cmq1Usw2MhS3N8htbAFU02y4ZWZaniGFAJEECTM3HTvIPS+J/wCDvWZjJLgguXWIWQoYnUDttMT2tgr2at+DziFVGVawKGoZJhRHKYBIMSSItBHb0FzPEqiOj0XZRpAaJAJHmFybRA9htvPvEaFNdQLLqDldRYyIEzaQyg272tGJcOyhmZDgkwuokzEE6RLQfWOm+NGfJPI+NUTwmrLTpARzQBedKyR5rEz0Cm+LM9w2ompwCRoktqDSWsFhZEz2OKc1SojX+ul2bV4RVwqhZCqT6SeWQY3PeNTjDkhaRKwdiBqmIiR09bb4y0/AqvJ1NAxVRQqgDeEMsOgHIYO0n33xFkpU5TwWNRojVIKQbxpIFxBJO21r4KyaViYFQkyeUHy9ZnSY9SBMjcYLSsiBQqUS+lg7aiRriSACAb2/ucNi0K6tfT+rNO55hAnVMnc83zxZyqmnWCtRpg3MiNmFxB2t1+ZqzdRpVlXwyTE6r3ABInrp9OvXoPngg8rMFEQjXiLC/rG39MSCgqpUNQ+GIOpjLOUmfdt/pNvXHjVmy1UhkpmpaC1G6ysEgEaeu8EbHCxeIMU0rCgHVsAZ7z5j9emCqmfqVYNRxUciAz+bSBtPbfD0HYXSzrwXWpTBZQCNKrYENIAAG+8XkbdcNKXE6tWhVBOlAFBdQ0xqJCsYIgx1udIwhp1BpnQnLeCDzHuSDMY8biWtCrwqjyhFgMegIB9d8A6Gn+G1awCq6hmhi1VtKmdUAkarnoNuXphFX4fW8RlKtIMyu3ckR09dse5VFZpZ9P3Ae84fcI45mVqHRVcsYDMW1llA5RvsO2G6CrMpWpuw0gSQImRtJP49fTFmUpdJJt0E33geuG2ZWoKhZwOc3ZQIMnbl6+gxRxHLFV1rbabr9LEn5YsicD3IU0FVWZZVblCpIbsrX27gC8RF8W1OIggeUNebKg9AFVQAo2H+2Pf0UQGqtK9WAggte4MEn5/PBWa4SlTSaFZaigXLKlEj0gmT73w+Cpp0Zc1pMNzACFOxAG39nHGq5MFi0esx9cW0qMiTEjvY4nw/Kq1SW2G4Bv6e+EzTI+IyjWQF7EizXAtPX+mOGbIhyAwmSGAIPuNxgzKuadUjU0TEH67G0/L3wXxLLCPEpgCmx5uWObqAdgOse8WwWNMHzPGw6hCqhegZQzpO4Dn7J7egx2XyhdWZSIVjynlMx2jFf+HgIruYfVsOgEXkbGSLdiDhlnUzFQam1mjT5SW5R5oC/wAWwMCSLnbB9B+oFTUIBL6mkjRpgLNpJI2jt8+hxfw3hocLDRzFSZ21CF635rW31Yo/xBjTalAVGNlAmDvIbeRb3GLsnmFouBzBtmV1sd9U2BWIFr+h2OJkgXK1j4mmqz0wbOUgMJO8Gx+fTBqUKZ1K/KVIjmgTq5gtiASLwe3bFtDIeITUdS27uRrtpYjpAItO+wNxi7iXDAq0nXmFYjVUBgSP4dh1vM7271lWgI0abbU6i1lOk3UpIO9zZjYbhfri3M8OU+GjOwgHUL6yY1KplIgMdpaxMG4wXxWl+jlCTK2dNBkiSDpYwZiLG4MfLBtLN5d3FcKTqpxU5oC6V3JaTqY6YgEyOuKyoG/w6gAqvTckgxV1EBhLHyk9rAgjyzeYxGkylXFLLwkgkuoYEqLsS5Jjcx0ttgLP8TY1BXqOPEIDKDtp2C9ojpt6zOBM9xXxNTOWZtQiSvLc9AL2gWtv6Yg0aHOoqZfxVpUypgHkVQTtrAJ1i8dADPUHEeEcQy4BNVQBAUkU2YAQV02eNUQwkFbNaTjN0OJtAVSAsgmQpIM7DVzH5dsW0eMupdaclGEc0TBsZIW4gkbdQdxiobNJms9QLIKegoRM1Ka7qSGkAAAbnTGnbbpRxbh1JRVqUQmmRy6kOmTcaAxkSLEW5rTbCzI0joWrVOunSbSKYeKkdgY8vfr2jENM6hTL+cEGYhZm9rRuDJnSbbYqG/ZZWrqgBqZei7MA0gGVgWBFhtE7g99sEU/Fr0/CqhhqbxVUEDUT1MzpWDPYb4vOXnmqkVK2ojUTuoJEdQZuRY74lxOsqUgkorTcAnYTYkkggWttI2xnIcfYJU4WEZqZemAAOaAWEgGLdu83x2TVCQKVPxBq0lmaASd1XsSOt4i5jHtXiNOqxJ/cReXppVVCzF504hmuJu50qgfSV0qIuJEKpUSJHfa/ri2Oke8Vclf0emX5SHdWgkAwoEqdP1Xv7YjRz+WULIfywEp3AbYAs14O5I+XUYjkuHZpXGumYdwNUrDmbKGJ5tyIF5PfFXEOG1KbTU0DmnSObTcfWD0v2wr0ZfsjnePFzzJT6Bgi6QNIi8G/efTD3L5Wm2WJFWkahgqphSYmF9Y/rEYxwyTtBS5ubbxO9t8PeA8JrsSKZKVBcL0Mbk2i5IAAHU4pLWiTYFWqrVadLLpUgkkEQCSFAj17k4O//POtPxCHUBtMsukAxIG8i15j0wPky1KpTCt4TMeWozDwwTudV1joZ73w049xLOBfDqOwJIJA0gVEne0hlLTcGMDb8CkKeI5ZqLAVFgOA6NMhgTcgzEHbrtinO2uBMQAJFtO8d598HLnAVFNkQBbiTzSTsCxsb+xj5Yg1QIOWgCCYJY9D6xE33xWVCjK5Zp1OulTYSDHvAvhk1YU9OgrCgSRAJkX9Yv264k1dHNk0jYIDI6TuRG0zivMZNdw6wAAIJMGNicN29klS0WZmstUhJYaejEGJN/X1+XTA+VyRFQaCoO8MQZ9rGbYDphlqFTfvhhmKwA5QhCKsXSd9pHm/3xVXRXfZfm80QGU09jpP2p2kybA79OmAqeRqOJSAvQF1B/GD8sMKTPUbxRTULH2jc92gEY9GSLS2iD/CkiOl2vjKdG2rEGdouhAaBqErBkWgHcAjbsPvxbkaoAZ4lgViSQYMhojfp0xbQzquNBUsDsDFj3F7G8WxVUybLddjKzsZG6kd/T/YdDj9BnmczrWk2ksVXmgRqljAMddr+uPco6u70vsOY0mRpbcQTaQenWPXC3huZhlkagrBusAgiZjpOHVT4kemv7FdRaeYSCQ0lhJiQfQ7DtgobBqGWR6bCm8GDKmYJXt8gPuxZnqoaiEbXqS67wJEyR3Nrm+3bC3JVCao5NYY6ygsRe4WTyx0OGXEMyXqB0osji2kjWCokX5b2gTJwO70VqgHhdVqTJVGtATCsAPTUATaYwx+L1bXTr6/E8RdWsi+oGCjC8Mu3qMFf/pMtWp6a9GWBsSxHsARt9cJ89mg6BFYmkKgljuJnmt1uZtfGjJfwriLGqKjHzMB9qAHkEwp23keuHwNOrSWkVYONS03VSymDu6gWYDc7ws4yGeRVcgGVYDbYnrhrwviAShYM4LhTLOGXdlKnpcGD0IPfGZL0aiwHM8Oq0amkgNM+obTIN+vQ/MYDSsRGoEhSJHXTIJH1/HGk4vmBVoFy365HVj5ZJYaWsANxB274B4flqdQlDqpk/aglWk/VTcR0N9sKYNCfM1dSyojmYfJjqHtG2L/ANEIoLWizMUHaQoPv3+7fGhTgL61ompRWl+zZw0/bUlyOUzPvv03CjjHCK9BhTqqYp6tI+zBJOsdIO/0HphtBTF6UAygloPUHaw3364PocMhTMDmAkkwDEmIkH6H88UDh9XwvHZStMcoZgSCwI5T2na9vy5FqEoosABueWdix7e5GwGIkaIVqdXLLSACVtQ1VAWBcEHmYBST0+pwIuTqJp8yL9jUCurTFzCkm/cDbEaVQghdcsbs+rUukA+W/Qf7YuymfCKdPKWmLAkkmdX+1z9IwzqkBV8oXs7AEWnVIW897np/c4jm66nVJnWxkWPWx9Pf1wy+H+KImY8WqFsCoA+hJuZMevrjviZaLsalFQJjlFlMSzLYDmi/SQDvfCHzFuTybVBCAqdUwOw69JMmY9PScH5fhYoUnqPqUrUCqoaDA5tZIsdRBAiw0necLqWaZWFRC0K0qgJUrB3BM6rySPXBVSrUqVdTK66zqiANQLCYA6iPqfXA0yTRZw/PNFVxQNQmWVuYilM6jAMCf3vT3wHU4pTdU1h6joukKgAURYAwQfQxhhW4o4RaamrSU+dF/wCoQZuReZjbeTiPGOCV6dOlXraR4wMqgXWgERqQQF1T0xJPyV0KajOoNTTEGANd17D1sQPrjU/DtKovg16rFjqlEVeeBcMx6yBAETcHCPJZbxai6tRUCfNuF9B6wJPcRjUtnRTFJtA8R1XSJlQ8wH9YhYHscEn4GK8me41liiFHDGoV1jcxNwxi41Kpk+l8LslSQFWZQlp5mlTb05gDvN4xt/j+mwSnVRhqSn4dVhAJUMYM77np++IxgXz0AzLDoOgO040tozLTHVLi9WsRTVKdUadKrUJ0iDc7gT6kxbCoVudvDBVZMDeJ22PS23vihK5aVcxy8to9bgHByaU84NgCrJpa9tMy33b/AIYqoE7CMpmwINXnpkRUVAobcTOqRP8AEIN8Coo1sAWKaSdL9AQIIjeDHQbY9emhjSXC9mGpm27CP7GCKT0RWoGT4cjUsEsObYzaTvAsJxGvmCZ5IrFKjQV5ZBDSBbreMNqHCsrUQKDUSxh4Gk6dzf1IG/XGi+KfhiiymstQILcjkAQABysRP/gbfhjFcYy1HkFGrVISW0VfskndeWLkbTiAoruyaDodVMwzzDQYt3uLwT8seZqu7NIhR6mJ9eY/hi3K5ytoNBgWps06W6N37yPcYfcJztHLqValSrMTJZ0DRaIGqYGJtIY2zNcJ4FmK6+JRSb2nlFusm1u09cX+HUp1Go11025lbfuGW8EjoRvt6YcUquYyVFQtT9UTdxpMSYEEE2kRBuJGEPG6zO4qtUFR3F/4YFoOx+72wp5GWqL85wOmE8b9JplCdMQZkzuOlvwwfkuAZdigNeqFK/bp6hcSYMjT9OmAGVa9A1H0+KluUAMaYiNV7mesTbriHDsx4ZZadSpETDTFtxANveDti2SodZr4d/R1NbxFqU+oUQY9TMgd46YFTi5pKF8EKS2vVAPsQPsxawnAWc45WqSbhJEqDI63EiNtsU1s27MpIEaeXUoAKiYsLb4tloY0M3TFWmlWjSqAvJcSSQ2zcraSepkH1x7OmrUNdleFIVkVFiDpEqoiLQR7++AeG5mmZUwrHYsSFt/KLknabd8E5vMIoWoi8yteLqb3IgQCdo2jYDEJXmuB1ShqlkEDWVvOmwL9vl6WxUmWqMBoAWwBWQJhQNQn5n540GRzP6UWNFQjBP2bRMmQWUkewO3T5pFyPNoeQFJBDAzI3U9R8p9jgsqXgIoN4jk1SZCdVgxIWbBte0Yuz3DSig06gqI6lxupUIQT1vEdu3pi/h2RC0qjI+tIloJ5SOu3TecRqcXYUxTdFLIbxBV0KkGQdjsZHYYLKivh+b8RClSRyEawqkFQfKQReD1tHfDjI5xKlIGsWYosAmmrIpA5HizEX5hMDSpjrjNZvItRNJqOpxUpltpiJkGNoGBeF5qCysbxqQwOh5l+l56RhryV+DacS4FmPDAaohSLLTkgmZEgwVUSYIJifUzkc7TdtSyXgxK9YO2kC9zPzw1zCtVFKkarq02YRJXTYTq5mBAAJ/f6RgHN5ZqJ/Vk6nUiGhWPeYMk+gMH1wpg0Ja1fZQNNr9DbfBdC41LqIBgn8AN/b1wO3DKjc2khYEsbDa8YbVqFKkKaHUrLTktpJLO0MRMxCggRtInGqsNnMLw1JFcMN1I8wtC7EwDYfjjU8NXxaL0sxpSkCGXYVCE+yY2XtPNJIxj+am4ZEckwA2mSZg3F97bzOHHhMq1DUapSqITfVsQs6dJAOoiNrQwtjm0bq9AnE8oFraqcpSaTTDLCgJOrVIIY2Mg9ZBxo8vk6HhFtXiVyDDOukW8ogwyr2gj57BbwT4ifKtpNDxadRTBa1VQ/KKiHyjsY37iMD8a4nVKoHZWqjlYkrBBPITpkTt+d5xuELv5IxKWNfUszj0WB1LUaurEIUcaYK77aYBnYEmfNbCmtxA1agFTMMVnmYy+m1hJue0TGGXBPh+tmmqKBDLAYkxEzIM9LdO+CeL8My1GtoLrSpKqhGKSXcedpEhp9DjNo1sTZmrUKrSWJeyvAB09BIEnbr2GJ1c4UKkkkiFoj90lQC/sAB8/nhipUCoq5hHpuAASpER0Iixkb+v0TJkiz6S8RJEibKTBsTaRg0NBuYdqilt9YIgE6QDEC3oAcBjNOtM0yimR5iqzYATqO23pgniHC8umlqWZKyoBUAvDDe4It/wDcC5XIPYipSrLPlmGj2aPoDh0G7NDwT4dr8SpeJQpqwpwhLFVJIE2M3Ina3T1l2f8AhRWSiz1a1JIUEqpLEkep0/TGg+Ga9HI5KaWkaE8RwSb1DuOpn0wg4p8TPnHV6wNNBsmwPq39ME5qKNw45SYq4ZwKmiuzZgowgqQrFS0zJIMiDHbHceNeqja6SsTB1oiDWwIJbli5/exZV4ikgU6TuFuXZiqfJRv88dT4g9XSv7Kiu6hWIab7jy4865Z0d3xQEVSnmH0BlYqvQm4+p+/AlHhFZ6gplSpcxqYwCN5spP1wwz7nUTqQKOknvbe84YcK+KEpUWXwUcsTDPLEz0g9BjecuzDhDoJyfwFVClquYp0VPQkMffoMBZ74Jgg083TdT6bffgJc81YhNO8mBIFuntjVfDXw/RrUtWokzzAU50ntMXwy5XFXX9zOC9nzHh6HVBSVjmC7wPtbdPXDHM8LIVqlLTVpERKjnTa8C4I9JHfAQ4oUpGisgNd26kdvbF3C869MNpM3EwL9YInHc4FvBMqpZqhUuqqCyyAXg+toHYg4OzdHLCm2YproJYp4YqHUrHupG09rC1sSytarUqpDMlNZIYXuFMjm80Tt6iMC0arqzLCBKss4HkFuhG1jIjv6WBAFroZRragBMlRKmAxHrcbdcG5DiIKV1ZR5IAjVsRIH8RHUevfGo/RqPginyMAGLsCC0cyxEWBApkbEX9cLeG8TWnUBrh0ptBVmDNAI9b/MdsSaYO0hejMAFbUlMmWRlWxYcvLpFvUX2xXxStRjTSUI9iwWSrlrggliQBvp9ca/izZOrSYl1dFQ84bm7i24I9cYE0Q4lCSRYAyWI3BFo2mcalCkn7Mxnba9EKFeolRWWQwuCLmew3+hw14jxbW3jVUDtUXTzCAGS1h06HvgLL0gSC8kKeYWBv6TM27dMHng1M88kr5mEjULDaSJ/KdztjJsIpK/gM/6zwGYLUDAAKxEmBaTs1hFxe+PRlCqnmSoouQ3JIiUMWidu98X5laQpO6U9U01k+KGZPL9kofS4NtPcEY9yuRqVApqHWqgqstCllmAxbcidlnc7Yy3WzRXnKdFkRqVUrUkSIXQC246ERsJJmI91XDqANYK4J0tBKgwyidTSpsYvMRG+LMhw2prMiGQSQzBZHsbna4jD/4e4k6HS6KHViBp5aiG4O6HV7H64bChVW4dozApeJAUahLAhSSYNgd4BgXjB/FOG1HALNRaCCx2RSG8sm+qD5d4wKOK1PEak4kq0oYvEmCARBBHSRuRixuKM1MsUZlTVLaJAJHK5WdNrC/Tvg2aVeQTiGbSzIxMEibaW7wsExvcnttg1PiIZitSerU8J1AW9NTNv3iCQCdo2mYF8Iv0apVJYhmMgHwYYmeUegB7wfXEKqMhTxKZUHZzDE6TuLx+WFJGWzbZnOJpK6KhrFpVmCNqNpA8TVK9JX64WcWSpVhgp8YeZlKlQvQEEgqV36WPYDAPAc1SNZmzIqtAAWASW3sTeAJsDY4d8Qyfg+Kzg6GMournRWuCdA0g/wC3uUxtGa4iuYYijWqMwGxLagPQEC1ugnb0xTk8jLtlzUUajdgGbUCZlbbx3gfTDpuI0UWNJQx2V7H7SkQTJuTMdLdEGYzlapW1021NsNPmNtI9ZI6XxqLfgJJeTQcdFXK1ii1HFJ4UkkanUWgx+JHXCxuIVMy4UzykIo1GFHlBIM3uBI0j03wT8LcP1M/j020qbsYI1A3GqCPlvvhjx8k1NdKrCcoOgBdE7kFY1fQYz0PZb8H8KoVc1pzFfw0CFl0uE1sHIYWFxAm3p02o+I6VJKxGWqAoCUIVjzIbxazde++AVVahOvMqEUaYdIMTfTEw3r+OD+KcHoUEp+DTzOoqIqM9PQZFyf3fW5jCW10CcN+FSxp1GrIiGTchmEQLL3iRf78M9apWC0FLKBBZrwZmw27R6dJM4V1eBZkKDUMRcgPTYr6mCT9JxAVlp2JJczqvv88Ym7VG4Jp3Qdk2Sq71HMqgLEbSV2t74m9QVuUAkkgwDePXthRXztRR+rUCTY9b++NxwAJRofrI8U3aB9FnHH8Nt2dnypKj34edqFMgAFwb6hYr298O85xXkkQO6CBfGLzvHPDZoB1EWEYFR3zClZ0gjmJMAD1Pc9sdFcWctSG7ZSlnKhFVhaw0kW/LGW+JsgtGoEpsGgWONG+UydCiYqEVtMAodz8rHGby1enVLaxzKDJmJgW+uFO9k0UZDLtdwzKB5iBMT0xceItTZhSrVAP4GIn3g74oylHWCiNoMzpJJn0v+OPK1RAYKBYtAt9cT7JdC6vwmsq6npOCPMIIIFoMbx/FEeuLuF8Fr16ipTR9J8zQdIjclogR/TvgapxJ2gI7jcAEyIYAMLk7x92D0zTeGqCqylRPK3KxP2SNtrddsdzzmmqfBYSkPFzSa5klW1hRsOWLkmNoO4vvjJZLPPAUrcELqYxpB2FoPz9MeaHedY1GNViALdST0G8+18NqeRZkOst4TkcyLqcKD+9BAgwY2MEWxk1vwDUq9Uc6ltUxqWxhYYgki4thjw3MaaiVBR2u3M7EewJ9L/OMEVPhaqaZNKovhmzA2qdLMFm4ibn6YByOV0KzZgVGAhU0NpPm5pncWgEA7YBv2W5/g1CuGrLUIa5MJK94WYaOl5wDw3L01qSCeirqVYkjvqgHDrgVSjUrmiKppah9lSASD5QSTBgdANiMMcz4WTKuEUIWvUWW9dzcA9MErSujLkk/Yt/Q6SAaqoFUMWqEN4mqZv6DpvvOAGVUK1qtIsh2A8SBbzFgNIHob4lxVP0rMBQqJyiYAGo3N4mTt3/LFuVFbKNqVTWpqCLTA5hJZY1XiJItOLo32L24wshANFMQsqAXKzee5iNuuI8YpJrUUKtVqUBjHTVdxYATFyI3wLnwhqlqQ/V1GOlagUsuw7QN5B9+2G/DckUemzVFWG83iAL7SswT0mJwukCt6I1K+YoOpdXAmU1EM2gnlE7kHYgXv0nA2fzxr1HcKQ2rUbuAwMgi5sBvsd+2D87x/wDXHXpKkaVYcrAEiTYgSsaZ66Ok4XcS4nWYJqUMCp0kk3mxM3PTbFRWF1v1DqlUCoDIgFi62BI6AzMx3xqctxfLrk0WnRrGmDo5qMgFjvqEi56k4+f5DNVyYUNrYhViSbwAB3xczVxbWVdpV1JCyAe3XFRWaEZWlqYCg1MKYUrTL09Vy02BjsdsLuLZl/EnMaCtwCsDT103Wd45cV5jMZsSHcgNEtMCNug2HoMUtw+hUKj9IYNHMWWRP8JBkj3GIrNDwnh2XqoPGqViJLh6bAAzbSwmRE/f0wz4Pw6nmdYpOqq5C1DUYszKthAMR9cZehQyKU9JrVqlTUC3IAo6Rc363BmRjnyCRrC13pKQwVS0NO2omQot0BJ9MDWxT0aH4ny+SRkyiGygL4rKCFqTqsQIMixAEfMYU0spQy5LafEIaEanEmQTBXysJ/eHpfA+d4fTruGC1llPtMNANoMhZ9b9sGZOgaBYeFrBlQ2iWMixHNFvb6YiKM5nqjIVKulJmlEFlItyyIG+49rYX5/hr6VvLt5UtEDoYP8Av2w+YEFqjIQmmDzhnH8MSQLDoOmEtXRVqeJDrMRpcMQo3MEC8X3GJasntAv6HWMCpoQAi15+QiPcSMNxwsNFIGrq3bxLIFiTbv1wRTp6aT+EEeqw3qlkAAjVHPEx7YoymbYDVUCCTpJQEAqRBMkSYwSbrQxSvYKa60gVpxJsLbjuf6YV5x9Jad/zOCM2gpljImYEXt1I98B8SpnSH0Np22xmKt2bnKlR3Dc2A/6wkzABU3UjYwemN3TrgXJ2v7nHz8ZaqQjeEwVjYmxPS2NiMyvgeGOaoogt8rn5Y6tJbPPluhNnOKoKhnSSDMHrNt8WZTjWXvrRzfYeX+/fCfMcCrEePoPhfvdN8VpU5Smnfr7nE1RtDDimaWpApgKN4iPrivLaqZVivLENeZ/iwvy4Z6mhFLMfKFuT6YJy1GKoTMSnMA28re9sDJMc8b4kraGiHp2Dr9oRbCDMP47F6khvQY11bhNNsxopQyaZQMwg/wAVvwwmzleqrssCxiNIMfTFtD2ZzL+Ue/8A7YszOw+f447HY6HI1/wZ/mT/ANip/oGENT9jT/7K/ljsdjB0H/w1sP8Au0/9L4P+OPIfdvxx2OwSKIAv/MT/AOX+g4Lyvlrey/hjsdjL8B/N+n+BJkP8xlvn+NTDDMf5ih7H/W2Ox2GRqINm/MPb8zhNT/YVPdfxx2OxR6Kff3IUv2jfyt+Aw1zn+XT+U/njsdjT7MxOq/saP8zflinLfb9//YY7HYya8jjOfs6Xt+Zwmz+5/vqcdjsSFjvgv+TzPuv4NhZU3p/+P+psdjsK7DwzRcQ8q+7ficVtsf5f/XHuOxl9iuhdl/P8/wAzin972P4HHY7EI+r/AOXX+T81wp+IPKn8v/tjsdgZREua8iex/HDzj37Gn7L+GOx2KAzHHFPLQ/7Z/DGZ4V5Tjsdjc+jhH+J9hzmf+Xv7D/VjJ0/IfdcdjsXJ0jou2OP+Gf8AzCn7n8MHf8Vv84P5R+Jx2OxvwY8me4Z+0X5/lgqnu38xx2Oxzl+U0vzH/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1000"/>
            <a:lum/>
          </a:blip>
          <a:srcRect/>
          <a:stretch>
            <a:fillRect l="-4000" r="-4000"/>
          </a:stretch>
        </a:blipFill>
        <a:effectLst/>
      </p:bgPr>
    </p:bg>
    <p:spTree>
      <p:nvGrpSpPr>
        <p:cNvPr id="1" name=""/>
        <p:cNvGrpSpPr/>
        <p:nvPr/>
      </p:nvGrpSpPr>
      <p:grpSpPr>
        <a:xfrm>
          <a:off x="0" y="0"/>
          <a:ext cx="0" cy="0"/>
          <a:chOff x="0" y="0"/>
          <a:chExt cx="0" cy="0"/>
        </a:xfrm>
      </p:grpSpPr>
      <p:sp>
        <p:nvSpPr>
          <p:cNvPr id="3" name="object 3"/>
          <p:cNvSpPr txBox="1">
            <a:spLocks noGrp="1"/>
          </p:cNvSpPr>
          <p:nvPr>
            <p:ph type="ctrTitle"/>
          </p:nvPr>
        </p:nvSpPr>
        <p:spPr>
          <a:xfrm>
            <a:off x="2133600" y="1066800"/>
            <a:ext cx="4985003" cy="488950"/>
          </a:xfrm>
          <a:prstGeom prst="rect">
            <a:avLst/>
          </a:prstGeom>
          <a:effectLst>
            <a:outerShdw blurRad="50800" dist="38100" dir="2700000" algn="tl" rotWithShape="0">
              <a:prstClr val="black">
                <a:alpha val="40000"/>
              </a:prstClr>
            </a:outerShdw>
          </a:effectLst>
        </p:spPr>
        <p:txBody>
          <a:bodyPr vert="horz" wrap="square" lIns="0" tIns="0" rIns="0" bIns="0" rtlCol="0">
            <a:spAutoFit/>
          </a:bodyPr>
          <a:lstStyle/>
          <a:p>
            <a:pPr marL="12700">
              <a:lnSpc>
                <a:spcPct val="100000"/>
              </a:lnSpc>
            </a:pPr>
            <a:r>
              <a:rPr spc="-5" dirty="0"/>
              <a:t>Regional</a:t>
            </a:r>
            <a:r>
              <a:rPr spc="-100" dirty="0"/>
              <a:t> </a:t>
            </a:r>
            <a:r>
              <a:rPr dirty="0"/>
              <a:t>Differences?</a:t>
            </a:r>
          </a:p>
        </p:txBody>
      </p:sp>
      <p:sp>
        <p:nvSpPr>
          <p:cNvPr id="4" name="object 4"/>
          <p:cNvSpPr txBox="1"/>
          <p:nvPr/>
        </p:nvSpPr>
        <p:spPr>
          <a:xfrm>
            <a:off x="5491388" y="5715000"/>
            <a:ext cx="3629660" cy="548640"/>
          </a:xfrm>
          <a:prstGeom prst="rect">
            <a:avLst/>
          </a:prstGeom>
        </p:spPr>
        <p:txBody>
          <a:bodyPr vert="horz" wrap="square" lIns="0" tIns="0" rIns="0" bIns="0" rtlCol="0">
            <a:spAutoFit/>
          </a:bodyPr>
          <a:lstStyle/>
          <a:p>
            <a:pPr marL="12700">
              <a:lnSpc>
                <a:spcPts val="4315"/>
              </a:lnSpc>
            </a:pPr>
            <a:r>
              <a:rPr sz="3600" spc="-30" dirty="0">
                <a:solidFill>
                  <a:schemeClr val="bg1"/>
                </a:solidFill>
                <a:latin typeface="Tahoma"/>
                <a:cs typeface="Tahoma"/>
              </a:rPr>
              <a:t>Wales </a:t>
            </a:r>
            <a:r>
              <a:rPr sz="3600" dirty="0">
                <a:solidFill>
                  <a:schemeClr val="bg1"/>
                </a:solidFill>
                <a:latin typeface="Tahoma"/>
                <a:cs typeface="Tahoma"/>
              </a:rPr>
              <a:t>wins</a:t>
            </a:r>
            <a:r>
              <a:rPr sz="3600" spc="-55" dirty="0">
                <a:solidFill>
                  <a:schemeClr val="bg1"/>
                </a:solidFill>
                <a:latin typeface="Tahoma"/>
                <a:cs typeface="Tahoma"/>
              </a:rPr>
              <a:t> </a:t>
            </a:r>
            <a:r>
              <a:rPr sz="3600" dirty="0">
                <a:solidFill>
                  <a:schemeClr val="bg1"/>
                </a:solidFill>
                <a:latin typeface="Tahoma"/>
                <a:cs typeface="Tahoma"/>
              </a:rPr>
              <a:t>again</a:t>
            </a:r>
            <a:r>
              <a:rPr sz="3200" dirty="0">
                <a:solidFill>
                  <a:schemeClr val="bg1"/>
                </a:solidFill>
                <a:latin typeface="Tahoma"/>
                <a:cs typeface="Tahoma"/>
              </a:rPr>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925575"/>
            <a:ext cx="7123176" cy="1055624"/>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0"/>
            <a:ext cx="7242175" cy="1903476"/>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0" y="62"/>
            <a:ext cx="9144000" cy="6857936"/>
          </a:xfrm>
          <a:prstGeom prst="rect">
            <a:avLst/>
          </a:prstGeom>
          <a:blipFill>
            <a:blip r:embed="rId4"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1579244" y="1615821"/>
            <a:ext cx="6393180" cy="429259"/>
          </a:xfrm>
          <a:prstGeom prst="rect">
            <a:avLst/>
          </a:prstGeom>
          <a:effectLst>
            <a:outerShdw blurRad="50800" dist="38100" dir="2700000" algn="tl" rotWithShape="0">
              <a:prstClr val="black">
                <a:alpha val="40000"/>
              </a:prstClr>
            </a:outerShdw>
          </a:effectLst>
        </p:spPr>
        <p:txBody>
          <a:bodyPr vert="horz" wrap="square" lIns="0" tIns="0" rIns="0" bIns="0" rtlCol="0">
            <a:spAutoFit/>
          </a:bodyPr>
          <a:lstStyle/>
          <a:p>
            <a:pPr marL="12700">
              <a:lnSpc>
                <a:spcPct val="100000"/>
              </a:lnSpc>
            </a:pPr>
            <a:r>
              <a:rPr sz="2800" b="1" spc="-10" dirty="0">
                <a:solidFill>
                  <a:srgbClr val="000000"/>
                </a:solidFill>
                <a:latin typeface="Tahoma"/>
                <a:cs typeface="Tahoma"/>
              </a:rPr>
              <a:t>Wales </a:t>
            </a:r>
            <a:r>
              <a:rPr sz="2800" b="1" spc="-5" dirty="0">
                <a:solidFill>
                  <a:srgbClr val="000000"/>
                </a:solidFill>
                <a:latin typeface="Tahoma"/>
                <a:cs typeface="Tahoma"/>
              </a:rPr>
              <a:t>and South West - </a:t>
            </a:r>
            <a:r>
              <a:rPr sz="2800" b="1" spc="-10" dirty="0">
                <a:solidFill>
                  <a:srgbClr val="000000"/>
                </a:solidFill>
                <a:latin typeface="Tahoma"/>
                <a:cs typeface="Tahoma"/>
              </a:rPr>
              <a:t>£9.4</a:t>
            </a:r>
            <a:r>
              <a:rPr sz="2800" b="1" spc="70" dirty="0">
                <a:solidFill>
                  <a:srgbClr val="000000"/>
                </a:solidFill>
                <a:latin typeface="Tahoma"/>
                <a:cs typeface="Tahoma"/>
              </a:rPr>
              <a:t> </a:t>
            </a:r>
            <a:r>
              <a:rPr sz="2800" b="1" spc="-10" dirty="0">
                <a:solidFill>
                  <a:srgbClr val="000000"/>
                </a:solidFill>
                <a:latin typeface="Tahoma"/>
                <a:cs typeface="Tahoma"/>
              </a:rPr>
              <a:t>billion</a:t>
            </a:r>
            <a:endParaRPr sz="2800" dirty="0">
              <a:latin typeface="Tahoma"/>
              <a:cs typeface="Tahoma"/>
            </a:endParaRPr>
          </a:p>
        </p:txBody>
      </p:sp>
      <p:sp>
        <p:nvSpPr>
          <p:cNvPr id="6" name="object 6"/>
          <p:cNvSpPr txBox="1"/>
          <p:nvPr/>
        </p:nvSpPr>
        <p:spPr>
          <a:xfrm>
            <a:off x="857250" y="3286125"/>
            <a:ext cx="7858125" cy="2282825"/>
          </a:xfrm>
          <a:prstGeom prst="rect">
            <a:avLst/>
          </a:prstGeom>
          <a:solidFill>
            <a:srgbClr val="FFCC66"/>
          </a:solidFill>
        </p:spPr>
        <p:txBody>
          <a:bodyPr vert="horz" wrap="square" lIns="0" tIns="45085" rIns="0" bIns="0" rtlCol="0">
            <a:spAutoFit/>
          </a:bodyPr>
          <a:lstStyle/>
          <a:p>
            <a:pPr marL="91440" marR="307340">
              <a:lnSpc>
                <a:spcPct val="100000"/>
              </a:lnSpc>
              <a:spcBef>
                <a:spcPts val="355"/>
              </a:spcBef>
            </a:pPr>
            <a:r>
              <a:rPr sz="2400" b="1" dirty="0">
                <a:latin typeface="Tahoma"/>
                <a:cs typeface="Tahoma"/>
              </a:rPr>
              <a:t>Adults in this region waste less money each</a:t>
            </a:r>
            <a:r>
              <a:rPr sz="2400" b="1" spc="-155" dirty="0">
                <a:latin typeface="Tahoma"/>
                <a:cs typeface="Tahoma"/>
              </a:rPr>
              <a:t> </a:t>
            </a:r>
            <a:r>
              <a:rPr sz="2400" b="1" dirty="0">
                <a:latin typeface="Tahoma"/>
                <a:cs typeface="Tahoma"/>
              </a:rPr>
              <a:t>year  then </a:t>
            </a:r>
            <a:r>
              <a:rPr sz="2400" b="1" spc="-5" dirty="0">
                <a:latin typeface="Tahoma"/>
                <a:cs typeface="Tahoma"/>
              </a:rPr>
              <a:t>anywhere else </a:t>
            </a:r>
            <a:r>
              <a:rPr sz="2400" b="1" dirty="0">
                <a:latin typeface="Tahoma"/>
                <a:cs typeface="Tahoma"/>
              </a:rPr>
              <a:t>in </a:t>
            </a:r>
            <a:r>
              <a:rPr sz="2400" b="1" spc="-5" dirty="0">
                <a:latin typeface="Tahoma"/>
                <a:cs typeface="Tahoma"/>
              </a:rPr>
              <a:t>Britain. The </a:t>
            </a:r>
            <a:r>
              <a:rPr sz="2400" b="1" dirty="0">
                <a:latin typeface="Tahoma"/>
                <a:cs typeface="Tahoma"/>
              </a:rPr>
              <a:t>average  </a:t>
            </a:r>
            <a:r>
              <a:rPr sz="2400" b="1" spc="-5" dirty="0">
                <a:latin typeface="Tahoma"/>
                <a:cs typeface="Tahoma"/>
              </a:rPr>
              <a:t>person here </a:t>
            </a:r>
            <a:r>
              <a:rPr sz="2400" b="1" dirty="0">
                <a:latin typeface="Tahoma"/>
                <a:cs typeface="Tahoma"/>
              </a:rPr>
              <a:t>waste </a:t>
            </a:r>
            <a:r>
              <a:rPr sz="2400" b="1" spc="-5" dirty="0">
                <a:latin typeface="Tahoma"/>
                <a:cs typeface="Tahoma"/>
              </a:rPr>
              <a:t>£1,567 pa on food, </a:t>
            </a:r>
            <a:r>
              <a:rPr sz="2400" b="1" dirty="0">
                <a:latin typeface="Tahoma"/>
                <a:cs typeface="Tahoma"/>
              </a:rPr>
              <a:t>luxury  </a:t>
            </a:r>
            <a:r>
              <a:rPr sz="2400" b="1" spc="-5" dirty="0">
                <a:latin typeface="Tahoma"/>
                <a:cs typeface="Tahoma"/>
              </a:rPr>
              <a:t>goods, </a:t>
            </a:r>
            <a:r>
              <a:rPr sz="2400" b="1" dirty="0">
                <a:latin typeface="Tahoma"/>
                <a:cs typeface="Tahoma"/>
              </a:rPr>
              <a:t>entertainment, travel, </a:t>
            </a:r>
            <a:r>
              <a:rPr sz="2400" b="1" spc="-5" dirty="0">
                <a:latin typeface="Tahoma"/>
                <a:cs typeface="Tahoma"/>
              </a:rPr>
              <a:t>gadgets </a:t>
            </a:r>
            <a:r>
              <a:rPr sz="2400" b="1" dirty="0">
                <a:latin typeface="Tahoma"/>
                <a:cs typeface="Tahoma"/>
              </a:rPr>
              <a:t>and  </a:t>
            </a:r>
            <a:r>
              <a:rPr sz="2400" b="1" spc="-5" dirty="0">
                <a:latin typeface="Tahoma"/>
                <a:cs typeface="Tahoma"/>
              </a:rPr>
              <a:t>hobbies. </a:t>
            </a:r>
            <a:r>
              <a:rPr sz="2400" b="1" dirty="0">
                <a:latin typeface="Tahoma"/>
                <a:cs typeface="Tahoma"/>
              </a:rPr>
              <a:t>9% </a:t>
            </a:r>
            <a:r>
              <a:rPr sz="2400" b="1" spc="-5" dirty="0">
                <a:latin typeface="Tahoma"/>
                <a:cs typeface="Tahoma"/>
              </a:rPr>
              <a:t>lower </a:t>
            </a:r>
            <a:r>
              <a:rPr sz="2400" b="1" dirty="0">
                <a:latin typeface="Tahoma"/>
                <a:cs typeface="Tahoma"/>
              </a:rPr>
              <a:t>than the </a:t>
            </a:r>
            <a:r>
              <a:rPr sz="2400" b="1" spc="-5" dirty="0">
                <a:latin typeface="Tahoma"/>
                <a:cs typeface="Tahoma"/>
              </a:rPr>
              <a:t>national</a:t>
            </a:r>
            <a:r>
              <a:rPr sz="2400" b="1" spc="-50" dirty="0">
                <a:latin typeface="Tahoma"/>
                <a:cs typeface="Tahoma"/>
              </a:rPr>
              <a:t> </a:t>
            </a:r>
            <a:r>
              <a:rPr sz="2400" b="1" dirty="0">
                <a:latin typeface="Tahoma"/>
                <a:cs typeface="Tahoma"/>
              </a:rPr>
              <a:t>average.</a:t>
            </a:r>
            <a:endParaRPr sz="2400" dirty="0">
              <a:latin typeface="Tahoma"/>
              <a:cs typeface="Tahoma"/>
            </a:endParaRPr>
          </a:p>
          <a:p>
            <a:pPr marL="91440">
              <a:lnSpc>
                <a:spcPct val="100000"/>
              </a:lnSpc>
            </a:pPr>
            <a:r>
              <a:rPr sz="2400" b="1" spc="-5" dirty="0">
                <a:latin typeface="Tahoma"/>
                <a:cs typeface="Tahoma"/>
              </a:rPr>
              <a:t>Soggy Lettuce Report </a:t>
            </a:r>
            <a:r>
              <a:rPr sz="2400" b="1" spc="-10" dirty="0">
                <a:latin typeface="Tahoma"/>
                <a:cs typeface="Tahoma"/>
              </a:rPr>
              <a:t>(2004:</a:t>
            </a:r>
            <a:r>
              <a:rPr lang="en-GB" sz="2400" b="1" spc="-10" dirty="0">
                <a:latin typeface="Tahoma"/>
                <a:cs typeface="Tahoma"/>
              </a:rPr>
              <a:t> p</a:t>
            </a:r>
            <a:r>
              <a:rPr sz="2400" b="1" spc="-10" dirty="0">
                <a:latin typeface="Tahoma"/>
                <a:cs typeface="Tahoma"/>
              </a:rPr>
              <a:t>8)</a:t>
            </a:r>
            <a:endParaRPr sz="2400" dirty="0">
              <a:latin typeface="Tahoma"/>
              <a:cs typeface="Tahoma"/>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3"/>
          <p:cNvSpPr/>
          <p:nvPr/>
        </p:nvSpPr>
        <p:spPr>
          <a:xfrm>
            <a:off x="0" y="-22034"/>
            <a:ext cx="9144000" cy="6880034"/>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4287011" y="4070603"/>
            <a:ext cx="501396" cy="679704"/>
          </a:xfrm>
          <a:prstGeom prst="rect">
            <a:avLst/>
          </a:prstGeom>
          <a:blipFill>
            <a:blip r:embed="rId3" cstate="print"/>
            <a:stretch>
              <a:fillRect/>
            </a:stretch>
          </a:blipFill>
        </p:spPr>
        <p:txBody>
          <a:bodyPr wrap="square" lIns="0" tIns="0" rIns="0" bIns="0" rtlCol="0"/>
          <a:lstStyle/>
          <a:p>
            <a:endParaRPr/>
          </a:p>
        </p:txBody>
      </p:sp>
      <p:sp>
        <p:nvSpPr>
          <p:cNvPr id="10" name="object 10"/>
          <p:cNvSpPr/>
          <p:nvPr/>
        </p:nvSpPr>
        <p:spPr>
          <a:xfrm>
            <a:off x="6387084" y="4509515"/>
            <a:ext cx="501395" cy="679704"/>
          </a:xfrm>
          <a:prstGeom prst="rect">
            <a:avLst/>
          </a:prstGeom>
          <a:blipFill>
            <a:blip r:embed="rId3" cstate="print"/>
            <a:stretch>
              <a:fillRect/>
            </a:stretch>
          </a:blipFill>
        </p:spPr>
        <p:txBody>
          <a:bodyPr wrap="square" lIns="0" tIns="0" rIns="0" bIns="0" rtlCol="0"/>
          <a:lstStyle/>
          <a:p>
            <a:endParaRPr/>
          </a:p>
        </p:txBody>
      </p:sp>
      <p:sp>
        <p:nvSpPr>
          <p:cNvPr id="13" name="object 13"/>
          <p:cNvSpPr/>
          <p:nvPr/>
        </p:nvSpPr>
        <p:spPr>
          <a:xfrm>
            <a:off x="3736847" y="4948428"/>
            <a:ext cx="501396" cy="679704"/>
          </a:xfrm>
          <a:prstGeom prst="rect">
            <a:avLst/>
          </a:prstGeom>
          <a:blipFill>
            <a:blip r:embed="rId3" cstate="print"/>
            <a:stretch>
              <a:fillRect/>
            </a:stretch>
          </a:blipFill>
        </p:spPr>
        <p:txBody>
          <a:bodyPr wrap="square" lIns="0" tIns="0" rIns="0" bIns="0" rtlCol="0"/>
          <a:lstStyle/>
          <a:p>
            <a:endParaRPr/>
          </a:p>
        </p:txBody>
      </p:sp>
      <p:sp>
        <p:nvSpPr>
          <p:cNvPr id="16" name="object 16"/>
          <p:cNvSpPr/>
          <p:nvPr/>
        </p:nvSpPr>
        <p:spPr>
          <a:xfrm>
            <a:off x="4314444" y="5387340"/>
            <a:ext cx="501396" cy="679704"/>
          </a:xfrm>
          <a:prstGeom prst="rect">
            <a:avLst/>
          </a:prstGeom>
          <a:blipFill>
            <a:blip r:embed="rId3" cstate="print"/>
            <a:stretch>
              <a:fillRect/>
            </a:stretch>
          </a:blipFill>
        </p:spPr>
        <p:txBody>
          <a:bodyPr wrap="square" lIns="0" tIns="0" rIns="0" bIns="0" rtlCol="0"/>
          <a:lstStyle/>
          <a:p>
            <a:endParaRPr/>
          </a:p>
        </p:txBody>
      </p:sp>
      <p:sp>
        <p:nvSpPr>
          <p:cNvPr id="17" name="object 17"/>
          <p:cNvSpPr txBox="1"/>
          <p:nvPr/>
        </p:nvSpPr>
        <p:spPr>
          <a:xfrm>
            <a:off x="1176018" y="3723829"/>
            <a:ext cx="6896269" cy="2077492"/>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marR="5080" indent="-342900">
              <a:lnSpc>
                <a:spcPct val="100000"/>
              </a:lnSpc>
              <a:buClr>
                <a:srgbClr val="FFCC66"/>
              </a:buClr>
              <a:buSzPct val="79166"/>
              <a:buFont typeface="Wingdings"/>
              <a:buChar char=""/>
              <a:tabLst>
                <a:tab pos="355600" algn="l"/>
              </a:tabLst>
            </a:pPr>
            <a:r>
              <a:rPr sz="2400" spc="-5" dirty="0">
                <a:solidFill>
                  <a:srgbClr val="FFFFFF"/>
                </a:solidFill>
                <a:latin typeface="Tahoma"/>
                <a:cs typeface="Tahoma"/>
              </a:rPr>
              <a:t>Idea </a:t>
            </a:r>
            <a:r>
              <a:rPr sz="2400" dirty="0">
                <a:solidFill>
                  <a:srgbClr val="FFFFFF"/>
                </a:solidFill>
                <a:latin typeface="Tahoma"/>
                <a:cs typeface="Tahoma"/>
              </a:rPr>
              <a:t>of being able </a:t>
            </a:r>
            <a:r>
              <a:rPr sz="2400" spc="-5" dirty="0">
                <a:solidFill>
                  <a:srgbClr val="FFFFFF"/>
                </a:solidFill>
                <a:latin typeface="Tahoma"/>
                <a:cs typeface="Tahoma"/>
              </a:rPr>
              <a:t>to </a:t>
            </a:r>
            <a:r>
              <a:rPr lang="en-GB" sz="2400" spc="-5" dirty="0">
                <a:solidFill>
                  <a:srgbClr val="FFFFFF"/>
                </a:solidFill>
                <a:latin typeface="Tahoma"/>
                <a:cs typeface="Tahoma"/>
              </a:rPr>
              <a:t>"</a:t>
            </a:r>
            <a:r>
              <a:rPr sz="2400" spc="-5" dirty="0">
                <a:solidFill>
                  <a:srgbClr val="FFFFFF"/>
                </a:solidFill>
                <a:latin typeface="Tahoma"/>
                <a:cs typeface="Tahoma"/>
              </a:rPr>
              <a:t>waste</a:t>
            </a:r>
            <a:r>
              <a:rPr lang="en-GB" sz="2400" spc="-5" dirty="0">
                <a:solidFill>
                  <a:srgbClr val="FFFFFF"/>
                </a:solidFill>
                <a:latin typeface="Tahoma"/>
                <a:cs typeface="Tahoma"/>
              </a:rPr>
              <a:t>"</a:t>
            </a:r>
            <a:r>
              <a:rPr sz="2400" spc="-5" dirty="0">
                <a:solidFill>
                  <a:srgbClr val="FFFFFF"/>
                </a:solidFill>
                <a:latin typeface="Tahoma"/>
                <a:cs typeface="Tahoma"/>
              </a:rPr>
              <a:t> money</a:t>
            </a:r>
            <a:r>
              <a:rPr lang="en-GB" sz="2400" spc="-5" dirty="0">
                <a:solidFill>
                  <a:srgbClr val="FFFFFF"/>
                </a:solidFill>
                <a:latin typeface="Tahoma"/>
                <a:cs typeface="Tahoma"/>
              </a:rPr>
              <a:t> </a:t>
            </a:r>
            <a:r>
              <a:rPr sz="2400" spc="-5" dirty="0">
                <a:solidFill>
                  <a:srgbClr val="FFFFFF"/>
                </a:solidFill>
                <a:latin typeface="Tahoma"/>
                <a:cs typeface="Tahoma"/>
              </a:rPr>
              <a:t>/</a:t>
            </a:r>
            <a:r>
              <a:rPr lang="en-GB" sz="2400" spc="-5" dirty="0">
                <a:solidFill>
                  <a:srgbClr val="FFFFFF"/>
                </a:solidFill>
                <a:latin typeface="Tahoma"/>
                <a:cs typeface="Tahoma"/>
              </a:rPr>
              <a:t> </a:t>
            </a:r>
            <a:r>
              <a:rPr sz="2400" spc="-5" dirty="0">
                <a:solidFill>
                  <a:srgbClr val="FFFFFF"/>
                </a:solidFill>
                <a:latin typeface="Tahoma"/>
                <a:cs typeface="Tahoma"/>
              </a:rPr>
              <a:t>resources </a:t>
            </a:r>
            <a:r>
              <a:rPr sz="2400" dirty="0">
                <a:solidFill>
                  <a:srgbClr val="FFFFFF"/>
                </a:solidFill>
                <a:latin typeface="Tahoma"/>
                <a:cs typeface="Tahoma"/>
              </a:rPr>
              <a:t>–  </a:t>
            </a:r>
            <a:r>
              <a:rPr sz="2400" spc="-5" dirty="0">
                <a:solidFill>
                  <a:srgbClr val="FFFFFF"/>
                </a:solidFill>
                <a:latin typeface="Tahoma"/>
                <a:cs typeface="Tahoma"/>
              </a:rPr>
              <a:t>psychologically</a:t>
            </a:r>
            <a:r>
              <a:rPr sz="2400" spc="-15" dirty="0">
                <a:solidFill>
                  <a:srgbClr val="FFFFFF"/>
                </a:solidFill>
                <a:latin typeface="Tahoma"/>
                <a:cs typeface="Tahoma"/>
              </a:rPr>
              <a:t> </a:t>
            </a:r>
            <a:r>
              <a:rPr sz="2400" spc="-5" dirty="0">
                <a:solidFill>
                  <a:srgbClr val="FFFFFF"/>
                </a:solidFill>
                <a:latin typeface="Tahoma"/>
                <a:cs typeface="Tahoma"/>
              </a:rPr>
              <a:t>comforting</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5600" algn="l"/>
              </a:tabLst>
            </a:pPr>
            <a:r>
              <a:rPr sz="2400" spc="-5" dirty="0">
                <a:solidFill>
                  <a:srgbClr val="FFFFFF"/>
                </a:solidFill>
                <a:latin typeface="Tahoma"/>
                <a:cs typeface="Tahoma"/>
              </a:rPr>
              <a:t>Easy access to </a:t>
            </a:r>
            <a:r>
              <a:rPr sz="2400" spc="-10" dirty="0">
                <a:solidFill>
                  <a:srgbClr val="FFFFFF"/>
                </a:solidFill>
                <a:latin typeface="Tahoma"/>
                <a:cs typeface="Tahoma"/>
              </a:rPr>
              <a:t>credit </a:t>
            </a:r>
            <a:r>
              <a:rPr sz="2400" dirty="0">
                <a:solidFill>
                  <a:srgbClr val="FFFFFF"/>
                </a:solidFill>
                <a:latin typeface="Tahoma"/>
                <a:cs typeface="Tahoma"/>
              </a:rPr>
              <a:t>(buy now, pay</a:t>
            </a:r>
            <a:r>
              <a:rPr sz="2400" spc="5" dirty="0">
                <a:solidFill>
                  <a:srgbClr val="FFFFFF"/>
                </a:solidFill>
                <a:latin typeface="Tahoma"/>
                <a:cs typeface="Tahoma"/>
              </a:rPr>
              <a:t> </a:t>
            </a:r>
            <a:r>
              <a:rPr sz="2400" dirty="0">
                <a:solidFill>
                  <a:srgbClr val="FFFFFF"/>
                </a:solidFill>
                <a:latin typeface="Tahoma"/>
                <a:cs typeface="Tahoma"/>
              </a:rPr>
              <a:t>later)</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5600" algn="l"/>
              </a:tabLst>
            </a:pPr>
            <a:r>
              <a:rPr sz="2400" dirty="0">
                <a:solidFill>
                  <a:srgbClr val="FFFFFF"/>
                </a:solidFill>
                <a:latin typeface="Tahoma"/>
                <a:cs typeface="Tahoma"/>
              </a:rPr>
              <a:t>‘Live </a:t>
            </a:r>
            <a:r>
              <a:rPr sz="2400" spc="-5" dirty="0">
                <a:solidFill>
                  <a:srgbClr val="FFFFFF"/>
                </a:solidFill>
                <a:latin typeface="Tahoma"/>
                <a:cs typeface="Tahoma"/>
              </a:rPr>
              <a:t>for </a:t>
            </a:r>
            <a:r>
              <a:rPr sz="2400" dirty="0">
                <a:solidFill>
                  <a:srgbClr val="FFFFFF"/>
                </a:solidFill>
                <a:latin typeface="Tahoma"/>
                <a:cs typeface="Tahoma"/>
              </a:rPr>
              <a:t>today’</a:t>
            </a:r>
            <a:r>
              <a:rPr sz="2400" spc="-65" dirty="0">
                <a:solidFill>
                  <a:srgbClr val="FFFFFF"/>
                </a:solidFill>
                <a:latin typeface="Tahoma"/>
                <a:cs typeface="Tahoma"/>
              </a:rPr>
              <a:t> </a:t>
            </a:r>
            <a:r>
              <a:rPr sz="2400" spc="-5" dirty="0">
                <a:solidFill>
                  <a:srgbClr val="FFFFFF"/>
                </a:solidFill>
                <a:latin typeface="Tahoma"/>
                <a:cs typeface="Tahoma"/>
              </a:rPr>
              <a:t>culture</a:t>
            </a:r>
            <a:endParaRPr sz="2400" dirty="0">
              <a:latin typeface="Tahoma"/>
              <a:cs typeface="Tahoma"/>
            </a:endParaRPr>
          </a:p>
          <a:p>
            <a:pPr marL="355600" indent="-342900">
              <a:lnSpc>
                <a:spcPct val="100000"/>
              </a:lnSpc>
              <a:spcBef>
                <a:spcPts val="575"/>
              </a:spcBef>
              <a:buClr>
                <a:srgbClr val="FFCC66"/>
              </a:buClr>
              <a:buSzPct val="79166"/>
              <a:buFont typeface="Wingdings"/>
              <a:buChar char=""/>
              <a:tabLst>
                <a:tab pos="355600" algn="l"/>
              </a:tabLst>
            </a:pPr>
            <a:r>
              <a:rPr sz="2400" spc="-5" dirty="0">
                <a:solidFill>
                  <a:srgbClr val="FFFFFF"/>
                </a:solidFill>
                <a:latin typeface="Tahoma"/>
                <a:cs typeface="Tahoma"/>
              </a:rPr>
              <a:t>‘Keep </a:t>
            </a:r>
            <a:r>
              <a:rPr sz="2400" dirty="0">
                <a:solidFill>
                  <a:srgbClr val="FFFFFF"/>
                </a:solidFill>
                <a:latin typeface="Tahoma"/>
                <a:cs typeface="Tahoma"/>
              </a:rPr>
              <a:t>up with </a:t>
            </a:r>
            <a:r>
              <a:rPr sz="2400" spc="-5" dirty="0">
                <a:solidFill>
                  <a:srgbClr val="FFFFFF"/>
                </a:solidFill>
                <a:latin typeface="Tahoma"/>
                <a:cs typeface="Tahoma"/>
              </a:rPr>
              <a:t>the</a:t>
            </a:r>
            <a:r>
              <a:rPr sz="2400" spc="-75" dirty="0">
                <a:solidFill>
                  <a:srgbClr val="FFFFFF"/>
                </a:solidFill>
                <a:latin typeface="Tahoma"/>
                <a:cs typeface="Tahoma"/>
              </a:rPr>
              <a:t> </a:t>
            </a:r>
            <a:r>
              <a:rPr sz="2400" dirty="0">
                <a:solidFill>
                  <a:srgbClr val="FFFFFF"/>
                </a:solidFill>
                <a:latin typeface="Tahoma"/>
                <a:cs typeface="Tahoma"/>
              </a:rPr>
              <a:t>Joneses’</a:t>
            </a:r>
            <a:endParaRPr sz="2400" dirty="0">
              <a:latin typeface="Tahoma"/>
              <a:cs typeface="Tahoma"/>
            </a:endParaRPr>
          </a:p>
        </p:txBody>
      </p:sp>
      <p:sp>
        <p:nvSpPr>
          <p:cNvPr id="18" name="object 18"/>
          <p:cNvSpPr/>
          <p:nvPr/>
        </p:nvSpPr>
        <p:spPr>
          <a:xfrm>
            <a:off x="1285875" y="142782"/>
            <a:ext cx="6786413" cy="3214674"/>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13548"/>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3132201" y="0"/>
            <a:ext cx="4752975" cy="1200150"/>
          </a:xfrm>
          <a:custGeom>
            <a:avLst/>
            <a:gdLst/>
            <a:ahLst/>
            <a:cxnLst/>
            <a:rect l="l" t="t" r="r" b="b"/>
            <a:pathLst>
              <a:path w="4752975" h="1200150">
                <a:moveTo>
                  <a:pt x="0" y="1200150"/>
                </a:moveTo>
                <a:lnTo>
                  <a:pt x="4752975" y="1200150"/>
                </a:lnTo>
                <a:lnTo>
                  <a:pt x="4752975" y="0"/>
                </a:lnTo>
                <a:lnTo>
                  <a:pt x="0" y="0"/>
                </a:lnTo>
                <a:lnTo>
                  <a:pt x="0" y="1200150"/>
                </a:lnTo>
                <a:close/>
              </a:path>
            </a:pathLst>
          </a:custGeom>
          <a:solidFill>
            <a:srgbClr val="7E7E7E"/>
          </a:solidFill>
        </p:spPr>
        <p:txBody>
          <a:bodyPr wrap="square" lIns="0" tIns="0" rIns="0" bIns="0" rtlCol="0"/>
          <a:lstStyle/>
          <a:p>
            <a:endParaRPr/>
          </a:p>
        </p:txBody>
      </p:sp>
      <p:sp>
        <p:nvSpPr>
          <p:cNvPr id="4" name="object 4"/>
          <p:cNvSpPr txBox="1"/>
          <p:nvPr/>
        </p:nvSpPr>
        <p:spPr>
          <a:xfrm>
            <a:off x="3211448" y="44195"/>
            <a:ext cx="4518025" cy="829310"/>
          </a:xfrm>
          <a:prstGeom prst="rect">
            <a:avLst/>
          </a:prstGeom>
        </p:spPr>
        <p:txBody>
          <a:bodyPr vert="horz" wrap="square" lIns="0" tIns="0" rIns="0" bIns="0" rtlCol="0">
            <a:spAutoFit/>
          </a:bodyPr>
          <a:lstStyle/>
          <a:p>
            <a:pPr marL="299085" indent="-286385">
              <a:lnSpc>
                <a:spcPct val="100000"/>
              </a:lnSpc>
              <a:buFont typeface="Arial"/>
              <a:buChar char="•"/>
              <a:tabLst>
                <a:tab pos="299720" algn="l"/>
              </a:tabLst>
            </a:pPr>
            <a:r>
              <a:rPr sz="1800" spc="-5" dirty="0">
                <a:solidFill>
                  <a:srgbClr val="FFFFFF"/>
                </a:solidFill>
                <a:latin typeface="Tahoma"/>
                <a:cs typeface="Tahoma"/>
              </a:rPr>
              <a:t>How wasteful </a:t>
            </a:r>
            <a:r>
              <a:rPr sz="1800" dirty="0">
                <a:solidFill>
                  <a:srgbClr val="FFFFFF"/>
                </a:solidFill>
                <a:latin typeface="Tahoma"/>
                <a:cs typeface="Tahoma"/>
              </a:rPr>
              <a:t>do </a:t>
            </a:r>
            <a:r>
              <a:rPr sz="1800" spc="-5" dirty="0">
                <a:solidFill>
                  <a:srgbClr val="FFFFFF"/>
                </a:solidFill>
                <a:latin typeface="Tahoma"/>
                <a:cs typeface="Tahoma"/>
              </a:rPr>
              <a:t>you think you</a:t>
            </a:r>
            <a:r>
              <a:rPr sz="1800" spc="-65" dirty="0">
                <a:solidFill>
                  <a:srgbClr val="FFFFFF"/>
                </a:solidFill>
                <a:latin typeface="Tahoma"/>
                <a:cs typeface="Tahoma"/>
              </a:rPr>
              <a:t> </a:t>
            </a:r>
            <a:r>
              <a:rPr sz="1800" spc="-10" dirty="0">
                <a:solidFill>
                  <a:srgbClr val="FFFFFF"/>
                </a:solidFill>
                <a:latin typeface="Tahoma"/>
                <a:cs typeface="Tahoma"/>
              </a:rPr>
              <a:t>are?</a:t>
            </a:r>
            <a:endParaRPr sz="1800">
              <a:latin typeface="Tahoma"/>
              <a:cs typeface="Tahoma"/>
            </a:endParaRPr>
          </a:p>
          <a:p>
            <a:pPr marL="299085" marR="5080" indent="-286385">
              <a:lnSpc>
                <a:spcPct val="100000"/>
              </a:lnSpc>
              <a:buFont typeface="Arial"/>
              <a:buChar char="•"/>
              <a:tabLst>
                <a:tab pos="299720" algn="l"/>
              </a:tabLst>
            </a:pPr>
            <a:r>
              <a:rPr sz="1800" dirty="0">
                <a:solidFill>
                  <a:srgbClr val="FFFFFF"/>
                </a:solidFill>
                <a:latin typeface="Tahoma"/>
                <a:cs typeface="Tahoma"/>
              </a:rPr>
              <a:t>What </a:t>
            </a:r>
            <a:r>
              <a:rPr sz="1800" spc="-5" dirty="0">
                <a:solidFill>
                  <a:srgbClr val="FFFFFF"/>
                </a:solidFill>
                <a:latin typeface="Tahoma"/>
                <a:cs typeface="Tahoma"/>
              </a:rPr>
              <a:t>stops you </a:t>
            </a:r>
            <a:r>
              <a:rPr sz="1800" spc="-10" dirty="0">
                <a:solidFill>
                  <a:srgbClr val="FFFFFF"/>
                </a:solidFill>
                <a:latin typeface="Tahoma"/>
                <a:cs typeface="Tahoma"/>
              </a:rPr>
              <a:t>avoiding/recovering </a:t>
            </a:r>
            <a:r>
              <a:rPr sz="1800" spc="-5" dirty="0">
                <a:solidFill>
                  <a:srgbClr val="FFFFFF"/>
                </a:solidFill>
                <a:latin typeface="Tahoma"/>
                <a:cs typeface="Tahoma"/>
              </a:rPr>
              <a:t>more  waste </a:t>
            </a:r>
            <a:r>
              <a:rPr sz="1800" dirty="0">
                <a:solidFill>
                  <a:srgbClr val="FFFFFF"/>
                </a:solidFill>
                <a:latin typeface="Tahoma"/>
                <a:cs typeface="Tahoma"/>
              </a:rPr>
              <a:t>than </a:t>
            </a:r>
            <a:r>
              <a:rPr sz="1800" spc="-5" dirty="0">
                <a:solidFill>
                  <a:srgbClr val="FFFFFF"/>
                </a:solidFill>
                <a:latin typeface="Tahoma"/>
                <a:cs typeface="Tahoma"/>
              </a:rPr>
              <a:t>you</a:t>
            </a:r>
            <a:r>
              <a:rPr sz="1800" spc="-110" dirty="0">
                <a:solidFill>
                  <a:srgbClr val="FFFFFF"/>
                </a:solidFill>
                <a:latin typeface="Tahoma"/>
                <a:cs typeface="Tahoma"/>
              </a:rPr>
              <a:t> </a:t>
            </a:r>
            <a:r>
              <a:rPr sz="1800" dirty="0">
                <a:solidFill>
                  <a:srgbClr val="FFFFFF"/>
                </a:solidFill>
                <a:latin typeface="Tahoma"/>
                <a:cs typeface="Tahoma"/>
              </a:rPr>
              <a:t>do?</a:t>
            </a:r>
            <a:endParaRPr sz="1800">
              <a:latin typeface="Tahoma"/>
              <a:cs typeface="Tahoma"/>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6000"/>
            <a:lum/>
          </a:blip>
          <a:srcRect/>
          <a:stretch>
            <a:fillRect l="-6000" r="-6000"/>
          </a:stretch>
        </a:blipFill>
        <a:effectLst/>
      </p:bgPr>
    </p:bg>
    <p:spTree>
      <p:nvGrpSpPr>
        <p:cNvPr id="1" name=""/>
        <p:cNvGrpSpPr/>
        <p:nvPr/>
      </p:nvGrpSpPr>
      <p:grpSpPr>
        <a:xfrm>
          <a:off x="0" y="0"/>
          <a:ext cx="0" cy="0"/>
          <a:chOff x="0" y="0"/>
          <a:chExt cx="0" cy="0"/>
        </a:xfrm>
      </p:grpSpPr>
      <p:sp>
        <p:nvSpPr>
          <p:cNvPr id="6" name="object 6"/>
          <p:cNvSpPr/>
          <p:nvPr/>
        </p:nvSpPr>
        <p:spPr>
          <a:xfrm>
            <a:off x="7178040" y="333756"/>
            <a:ext cx="903731" cy="1231392"/>
          </a:xfrm>
          <a:prstGeom prst="rect">
            <a:avLst/>
          </a:prstGeom>
          <a:blipFill>
            <a:blip r:embed="rId3"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762000" y="427453"/>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969010">
              <a:lnSpc>
                <a:spcPct val="100000"/>
              </a:lnSpc>
            </a:pPr>
            <a:r>
              <a:rPr dirty="0"/>
              <a:t>Attitudes and</a:t>
            </a:r>
            <a:r>
              <a:rPr spc="-65" dirty="0"/>
              <a:t> </a:t>
            </a:r>
            <a:r>
              <a:rPr spc="-5" dirty="0"/>
              <a:t>Behaviour</a:t>
            </a:r>
          </a:p>
        </p:txBody>
      </p:sp>
      <p:sp>
        <p:nvSpPr>
          <p:cNvPr id="13" name="Text Placeholder 2"/>
          <p:cNvSpPr>
            <a:spLocks noGrp="1"/>
          </p:cNvSpPr>
          <p:nvPr>
            <p:ph type="body" idx="1"/>
          </p:nvPr>
        </p:nvSpPr>
        <p:spPr>
          <a:xfrm>
            <a:off x="990600" y="1392313"/>
            <a:ext cx="7152182" cy="5464637"/>
          </a:xfrm>
        </p:spPr>
        <p:txBody>
          <a:bodyPr/>
          <a:lstStyle/>
          <a:p>
            <a:pPr marL="457200" indent="-457200">
              <a:lnSpc>
                <a:spcPct val="150000"/>
              </a:lnSpc>
              <a:buFont typeface="Arial" panose="020B0604020202020204" pitchFamily="34" charset="0"/>
              <a:buChar char="•"/>
            </a:pPr>
            <a:r>
              <a:rPr lang="en-GB" sz="2400" dirty="0">
                <a:solidFill>
                  <a:schemeClr val="tx1"/>
                </a:solidFill>
              </a:rPr>
              <a:t>Perceived capacity to make an impact on waste problems</a:t>
            </a:r>
          </a:p>
          <a:p>
            <a:pPr marL="457200" indent="-457200">
              <a:lnSpc>
                <a:spcPct val="150000"/>
              </a:lnSpc>
              <a:buFont typeface="Arial" panose="020B0604020202020204" pitchFamily="34" charset="0"/>
              <a:buChar char="•"/>
            </a:pPr>
            <a:r>
              <a:rPr lang="en-GB" sz="2400" dirty="0">
                <a:solidFill>
                  <a:schemeClr val="tx1"/>
                </a:solidFill>
              </a:rPr>
              <a:t>Access &amp; communication of information</a:t>
            </a:r>
          </a:p>
          <a:p>
            <a:pPr marL="457200" indent="-457200">
              <a:lnSpc>
                <a:spcPct val="150000"/>
              </a:lnSpc>
              <a:buFont typeface="Arial" panose="020B0604020202020204" pitchFamily="34" charset="0"/>
              <a:buChar char="•"/>
            </a:pPr>
            <a:r>
              <a:rPr lang="en-GB" sz="2400" dirty="0">
                <a:solidFill>
                  <a:schemeClr val="tx1"/>
                </a:solidFill>
              </a:rPr>
              <a:t>More comfortable in discussing own actions in relation to others</a:t>
            </a:r>
          </a:p>
          <a:p>
            <a:pPr marL="457200" indent="-457200">
              <a:lnSpc>
                <a:spcPct val="150000"/>
              </a:lnSpc>
              <a:buFont typeface="Arial" panose="020B0604020202020204" pitchFamily="34" charset="0"/>
              <a:buChar char="•"/>
            </a:pPr>
            <a:r>
              <a:rPr lang="en-GB" sz="2400" dirty="0">
                <a:solidFill>
                  <a:schemeClr val="tx1"/>
                </a:solidFill>
              </a:rPr>
              <a:t>Inter-generational themes</a:t>
            </a:r>
          </a:p>
          <a:p>
            <a:pPr marL="457200" indent="-457200">
              <a:lnSpc>
                <a:spcPct val="150000"/>
              </a:lnSpc>
              <a:buFont typeface="Arial" panose="020B0604020202020204" pitchFamily="34" charset="0"/>
              <a:buChar char="•"/>
            </a:pPr>
            <a:r>
              <a:rPr lang="en-GB" sz="2400" dirty="0">
                <a:solidFill>
                  <a:schemeClr val="tx1"/>
                </a:solidFill>
              </a:rPr>
              <a:t>Increased affluence</a:t>
            </a:r>
          </a:p>
          <a:p>
            <a:pPr marL="457200" indent="-457200">
              <a:lnSpc>
                <a:spcPct val="150000"/>
              </a:lnSpc>
              <a:buFont typeface="Arial" panose="020B0604020202020204" pitchFamily="34" charset="0"/>
              <a:buChar char="•"/>
            </a:pPr>
            <a:r>
              <a:rPr lang="en-GB" sz="2400" dirty="0">
                <a:solidFill>
                  <a:schemeClr val="tx1"/>
                </a:solidFill>
              </a:rPr>
              <a:t>Governmental / manufacturers responsibility</a:t>
            </a:r>
          </a:p>
          <a:p>
            <a:pPr marL="457200" indent="-457200">
              <a:lnSpc>
                <a:spcPct val="150000"/>
              </a:lnSpc>
              <a:buFont typeface="Arial" panose="020B0604020202020204" pitchFamily="34" charset="0"/>
              <a:buChar char="•"/>
            </a:pPr>
            <a:r>
              <a:rPr lang="en-GB" sz="2400" dirty="0">
                <a:solidFill>
                  <a:schemeClr val="tx1"/>
                </a:solidFill>
              </a:rPr>
              <a:t>Personality</a:t>
            </a:r>
          </a:p>
          <a:p>
            <a:pPr marL="457200" indent="-457200">
              <a:lnSpc>
                <a:spcPct val="150000"/>
              </a:lnSpc>
              <a:buFont typeface="Arial" panose="020B0604020202020204" pitchFamily="34" charset="0"/>
              <a:buChar char="•"/>
            </a:pPr>
            <a:r>
              <a:rPr lang="en-GB" sz="2400" dirty="0">
                <a:solidFill>
                  <a:schemeClr val="tx1"/>
                </a:solidFill>
              </a:rPr>
              <a:t>Wider structural relationships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7737347" y="333756"/>
            <a:ext cx="903731"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650240" y="476292"/>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409575">
              <a:lnSpc>
                <a:spcPct val="100000"/>
              </a:lnSpc>
            </a:pPr>
            <a:r>
              <a:rPr dirty="0">
                <a:latin typeface="Tahoma"/>
                <a:cs typeface="Tahoma"/>
              </a:rPr>
              <a:t>Attitudes </a:t>
            </a:r>
            <a:r>
              <a:rPr spc="5" dirty="0">
                <a:latin typeface="Tahoma"/>
                <a:cs typeface="Tahoma"/>
              </a:rPr>
              <a:t>&amp; </a:t>
            </a:r>
            <a:r>
              <a:rPr dirty="0">
                <a:latin typeface="Tahoma"/>
                <a:cs typeface="Tahoma"/>
              </a:rPr>
              <a:t>Behaviour</a:t>
            </a:r>
            <a:r>
              <a:rPr spc="-140" dirty="0">
                <a:latin typeface="Tahoma"/>
                <a:cs typeface="Tahoma"/>
              </a:rPr>
              <a:t> </a:t>
            </a:r>
            <a:r>
              <a:rPr dirty="0">
                <a:latin typeface="Tahoma"/>
                <a:cs typeface="Tahoma"/>
              </a:rPr>
              <a:t>cont’d</a:t>
            </a:r>
          </a:p>
        </p:txBody>
      </p:sp>
      <p:sp>
        <p:nvSpPr>
          <p:cNvPr id="13" name="object 13"/>
          <p:cNvSpPr/>
          <p:nvPr/>
        </p:nvSpPr>
        <p:spPr>
          <a:xfrm>
            <a:off x="5673852" y="1978151"/>
            <a:ext cx="423672" cy="573024"/>
          </a:xfrm>
          <a:prstGeom prst="rect">
            <a:avLst/>
          </a:prstGeom>
          <a:blipFill>
            <a:blip r:embed="rId4" cstate="print"/>
            <a:stretch>
              <a:fillRect/>
            </a:stretch>
          </a:blipFill>
        </p:spPr>
        <p:txBody>
          <a:bodyPr wrap="square" lIns="0" tIns="0" rIns="0" bIns="0" rtlCol="0"/>
          <a:lstStyle/>
          <a:p>
            <a:endParaRPr/>
          </a:p>
        </p:txBody>
      </p:sp>
      <p:sp>
        <p:nvSpPr>
          <p:cNvPr id="19" name="object 19"/>
          <p:cNvSpPr/>
          <p:nvPr/>
        </p:nvSpPr>
        <p:spPr>
          <a:xfrm>
            <a:off x="5251703" y="2417064"/>
            <a:ext cx="423672" cy="573024"/>
          </a:xfrm>
          <a:prstGeom prst="rect">
            <a:avLst/>
          </a:prstGeom>
          <a:blipFill>
            <a:blip r:embed="rId4" cstate="print"/>
            <a:stretch>
              <a:fillRect/>
            </a:stretch>
          </a:blipFill>
        </p:spPr>
        <p:txBody>
          <a:bodyPr wrap="square" lIns="0" tIns="0" rIns="0" bIns="0" rtlCol="0"/>
          <a:lstStyle/>
          <a:p>
            <a:endParaRPr/>
          </a:p>
        </p:txBody>
      </p:sp>
      <p:sp>
        <p:nvSpPr>
          <p:cNvPr id="20" name="object 20"/>
          <p:cNvSpPr/>
          <p:nvPr/>
        </p:nvSpPr>
        <p:spPr>
          <a:xfrm>
            <a:off x="388620" y="2793492"/>
            <a:ext cx="420623" cy="569976"/>
          </a:xfrm>
          <a:prstGeom prst="rect">
            <a:avLst/>
          </a:prstGeom>
          <a:blipFill>
            <a:blip r:embed="rId5" cstate="print"/>
            <a:stretch>
              <a:fillRect/>
            </a:stretch>
          </a:blipFill>
        </p:spPr>
        <p:txBody>
          <a:bodyPr wrap="square" lIns="0" tIns="0" rIns="0" bIns="0" rtlCol="0"/>
          <a:lstStyle/>
          <a:p>
            <a:endParaRPr/>
          </a:p>
        </p:txBody>
      </p:sp>
      <p:sp>
        <p:nvSpPr>
          <p:cNvPr id="23" name="object 23"/>
          <p:cNvSpPr/>
          <p:nvPr/>
        </p:nvSpPr>
        <p:spPr>
          <a:xfrm>
            <a:off x="5337047" y="3156204"/>
            <a:ext cx="501396" cy="679704"/>
          </a:xfrm>
          <a:prstGeom prst="rect">
            <a:avLst/>
          </a:prstGeom>
          <a:blipFill>
            <a:blip r:embed="rId6" cstate="print"/>
            <a:stretch>
              <a:fillRect/>
            </a:stretch>
          </a:blipFill>
        </p:spPr>
        <p:txBody>
          <a:bodyPr wrap="square" lIns="0" tIns="0" rIns="0" bIns="0" rtlCol="0"/>
          <a:lstStyle/>
          <a:p>
            <a:endParaRPr/>
          </a:p>
        </p:txBody>
      </p:sp>
      <p:sp>
        <p:nvSpPr>
          <p:cNvPr id="26" name="object 26"/>
          <p:cNvSpPr/>
          <p:nvPr/>
        </p:nvSpPr>
        <p:spPr>
          <a:xfrm>
            <a:off x="5111496" y="3598164"/>
            <a:ext cx="420624" cy="569976"/>
          </a:xfrm>
          <a:prstGeom prst="rect">
            <a:avLst/>
          </a:prstGeom>
          <a:blipFill>
            <a:blip r:embed="rId5" cstate="print"/>
            <a:stretch>
              <a:fillRect/>
            </a:stretch>
          </a:blipFill>
        </p:spPr>
        <p:txBody>
          <a:bodyPr wrap="square" lIns="0" tIns="0" rIns="0" bIns="0" rtlCol="0"/>
          <a:lstStyle/>
          <a:p>
            <a:endParaRPr/>
          </a:p>
        </p:txBody>
      </p:sp>
      <p:sp>
        <p:nvSpPr>
          <p:cNvPr id="29" name="object 29"/>
          <p:cNvSpPr/>
          <p:nvPr/>
        </p:nvSpPr>
        <p:spPr>
          <a:xfrm>
            <a:off x="5740908" y="3963923"/>
            <a:ext cx="420624" cy="569976"/>
          </a:xfrm>
          <a:prstGeom prst="rect">
            <a:avLst/>
          </a:prstGeom>
          <a:blipFill>
            <a:blip r:embed="rId5" cstate="print"/>
            <a:stretch>
              <a:fillRect/>
            </a:stretch>
          </a:blipFill>
        </p:spPr>
        <p:txBody>
          <a:bodyPr wrap="square" lIns="0" tIns="0" rIns="0" bIns="0" rtlCol="0"/>
          <a:lstStyle/>
          <a:p>
            <a:endParaRPr/>
          </a:p>
        </p:txBody>
      </p:sp>
      <p:sp>
        <p:nvSpPr>
          <p:cNvPr id="34" name="object 34"/>
          <p:cNvSpPr/>
          <p:nvPr/>
        </p:nvSpPr>
        <p:spPr>
          <a:xfrm>
            <a:off x="3471671" y="4329684"/>
            <a:ext cx="420624" cy="569976"/>
          </a:xfrm>
          <a:prstGeom prst="rect">
            <a:avLst/>
          </a:prstGeom>
          <a:blipFill>
            <a:blip r:embed="rId5" cstate="print"/>
            <a:stretch>
              <a:fillRect/>
            </a:stretch>
          </a:blipFill>
        </p:spPr>
        <p:txBody>
          <a:bodyPr wrap="square" lIns="0" tIns="0" rIns="0" bIns="0" rtlCol="0"/>
          <a:lstStyle/>
          <a:p>
            <a:endParaRPr/>
          </a:p>
        </p:txBody>
      </p:sp>
      <p:sp>
        <p:nvSpPr>
          <p:cNvPr id="40" name="object 40"/>
          <p:cNvSpPr/>
          <p:nvPr/>
        </p:nvSpPr>
        <p:spPr>
          <a:xfrm>
            <a:off x="2590800" y="5000244"/>
            <a:ext cx="420624" cy="569976"/>
          </a:xfrm>
          <a:prstGeom prst="rect">
            <a:avLst/>
          </a:prstGeom>
          <a:blipFill>
            <a:blip r:embed="rId5" cstate="print"/>
            <a:stretch>
              <a:fillRect/>
            </a:stretch>
          </a:blipFill>
        </p:spPr>
        <p:txBody>
          <a:bodyPr wrap="square" lIns="0" tIns="0" rIns="0" bIns="0" rtlCol="0"/>
          <a:lstStyle/>
          <a:p>
            <a:endParaRPr/>
          </a:p>
        </p:txBody>
      </p:sp>
      <p:sp>
        <p:nvSpPr>
          <p:cNvPr id="41" name="object 41"/>
          <p:cNvSpPr/>
          <p:nvPr/>
        </p:nvSpPr>
        <p:spPr>
          <a:xfrm>
            <a:off x="845819" y="5366003"/>
            <a:ext cx="420624" cy="569976"/>
          </a:xfrm>
          <a:prstGeom prst="rect">
            <a:avLst/>
          </a:prstGeom>
          <a:blipFill>
            <a:blip r:embed="rId5" cstate="print"/>
            <a:stretch>
              <a:fillRect/>
            </a:stretch>
          </a:blipFill>
        </p:spPr>
        <p:txBody>
          <a:bodyPr wrap="square" lIns="0" tIns="0" rIns="0" bIns="0" rtlCol="0"/>
          <a:lstStyle/>
          <a:p>
            <a:endParaRPr/>
          </a:p>
        </p:txBody>
      </p:sp>
      <p:sp>
        <p:nvSpPr>
          <p:cNvPr id="42" name="object 42"/>
          <p:cNvSpPr/>
          <p:nvPr/>
        </p:nvSpPr>
        <p:spPr>
          <a:xfrm>
            <a:off x="1132332" y="5731764"/>
            <a:ext cx="420624" cy="569976"/>
          </a:xfrm>
          <a:prstGeom prst="rect">
            <a:avLst/>
          </a:prstGeom>
          <a:blipFill>
            <a:blip r:embed="rId5" cstate="print"/>
            <a:stretch>
              <a:fillRect/>
            </a:stretch>
          </a:blipFill>
        </p:spPr>
        <p:txBody>
          <a:bodyPr wrap="square" lIns="0" tIns="0" rIns="0" bIns="0" rtlCol="0"/>
          <a:lstStyle/>
          <a:p>
            <a:endParaRPr/>
          </a:p>
        </p:txBody>
      </p:sp>
      <p:sp>
        <p:nvSpPr>
          <p:cNvPr id="43" name="object 43"/>
          <p:cNvSpPr/>
          <p:nvPr/>
        </p:nvSpPr>
        <p:spPr>
          <a:xfrm>
            <a:off x="701040" y="6094474"/>
            <a:ext cx="501396" cy="679704"/>
          </a:xfrm>
          <a:prstGeom prst="rect">
            <a:avLst/>
          </a:prstGeom>
          <a:blipFill>
            <a:blip r:embed="rId6" cstate="print"/>
            <a:stretch>
              <a:fillRect/>
            </a:stretch>
          </a:blipFill>
        </p:spPr>
        <p:txBody>
          <a:bodyPr wrap="square" lIns="0" tIns="0" rIns="0" bIns="0" rtlCol="0"/>
          <a:lstStyle/>
          <a:p>
            <a:endParaRPr/>
          </a:p>
        </p:txBody>
      </p:sp>
      <p:sp>
        <p:nvSpPr>
          <p:cNvPr id="44" name="object 44"/>
          <p:cNvSpPr txBox="1"/>
          <p:nvPr/>
        </p:nvSpPr>
        <p:spPr>
          <a:xfrm>
            <a:off x="701040" y="1580010"/>
            <a:ext cx="5513959" cy="3957494"/>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9166"/>
              <a:buFont typeface="Wingdings"/>
              <a:buChar char=""/>
              <a:tabLst>
                <a:tab pos="356235" algn="l"/>
              </a:tabLst>
            </a:pPr>
            <a:r>
              <a:rPr sz="2400" spc="-5" dirty="0">
                <a:solidFill>
                  <a:srgbClr val="FFFFFF"/>
                </a:solidFill>
                <a:latin typeface="Tahoma"/>
                <a:cs typeface="Tahoma"/>
              </a:rPr>
              <a:t>Practicalities </a:t>
            </a:r>
            <a:r>
              <a:rPr sz="2400" dirty="0">
                <a:solidFill>
                  <a:srgbClr val="FFFFFF"/>
                </a:solidFill>
                <a:latin typeface="Tahoma"/>
                <a:cs typeface="Tahoma"/>
              </a:rPr>
              <a:t>&amp; compatibilities</a:t>
            </a:r>
            <a:r>
              <a:rPr sz="2400" spc="-70" dirty="0">
                <a:solidFill>
                  <a:srgbClr val="FFFFFF"/>
                </a:solidFill>
                <a:latin typeface="Tahoma"/>
                <a:cs typeface="Tahoma"/>
              </a:rPr>
              <a:t> </a:t>
            </a:r>
            <a:r>
              <a:rPr sz="2400" spc="-5" dirty="0">
                <a:solidFill>
                  <a:srgbClr val="FFFFFF"/>
                </a:solidFill>
                <a:latin typeface="Tahoma"/>
                <a:cs typeface="Tahoma"/>
              </a:rPr>
              <a:t>with</a:t>
            </a:r>
            <a:endParaRPr sz="2400" dirty="0">
              <a:latin typeface="Tahoma"/>
              <a:cs typeface="Tahoma"/>
            </a:endParaRPr>
          </a:p>
          <a:p>
            <a:pPr marL="355600">
              <a:lnSpc>
                <a:spcPct val="100000"/>
              </a:lnSpc>
            </a:pPr>
            <a:r>
              <a:rPr sz="2400" spc="-5" dirty="0">
                <a:solidFill>
                  <a:srgbClr val="FFFFFF"/>
                </a:solidFill>
                <a:latin typeface="Tahoma"/>
                <a:cs typeface="Tahoma"/>
              </a:rPr>
              <a:t>lifestyle </a:t>
            </a:r>
            <a:r>
              <a:rPr sz="2000" dirty="0">
                <a:solidFill>
                  <a:srgbClr val="FFFFFF"/>
                </a:solidFill>
                <a:latin typeface="Tahoma"/>
                <a:cs typeface="Tahoma"/>
              </a:rPr>
              <a:t>(Lack of </a:t>
            </a:r>
            <a:r>
              <a:rPr sz="2000" spc="-5" dirty="0">
                <a:solidFill>
                  <a:srgbClr val="FFFFFF"/>
                </a:solidFill>
                <a:latin typeface="Tahoma"/>
                <a:cs typeface="Tahoma"/>
              </a:rPr>
              <a:t>facilities, time, </a:t>
            </a:r>
            <a:r>
              <a:rPr sz="2000" dirty="0">
                <a:solidFill>
                  <a:srgbClr val="FFFFFF"/>
                </a:solidFill>
                <a:latin typeface="Tahoma"/>
                <a:cs typeface="Tahoma"/>
              </a:rPr>
              <a:t>space</a:t>
            </a:r>
            <a:r>
              <a:rPr sz="2000" spc="-20" dirty="0">
                <a:solidFill>
                  <a:srgbClr val="FFFFFF"/>
                </a:solidFill>
                <a:latin typeface="Tahoma"/>
                <a:cs typeface="Tahoma"/>
              </a:rPr>
              <a:t> </a:t>
            </a:r>
            <a:r>
              <a:rPr sz="2000" dirty="0">
                <a:solidFill>
                  <a:srgbClr val="FFFFFF"/>
                </a:solidFill>
                <a:latin typeface="Tahoma"/>
                <a:cs typeface="Tahoma"/>
              </a:rPr>
              <a:t>etc)</a:t>
            </a:r>
            <a:endParaRPr sz="2000" dirty="0">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r>
              <a:rPr sz="2400" dirty="0">
                <a:solidFill>
                  <a:srgbClr val="FFFFFF"/>
                </a:solidFill>
                <a:latin typeface="Tahoma"/>
                <a:cs typeface="Tahoma"/>
              </a:rPr>
              <a:t>Culture – </a:t>
            </a:r>
            <a:r>
              <a:rPr sz="2000" dirty="0">
                <a:solidFill>
                  <a:srgbClr val="FFFFFF"/>
                </a:solidFill>
                <a:latin typeface="Tahoma"/>
                <a:cs typeface="Tahoma"/>
              </a:rPr>
              <a:t>some </a:t>
            </a:r>
            <a:r>
              <a:rPr sz="2000" spc="-5" dirty="0">
                <a:solidFill>
                  <a:srgbClr val="FFFFFF"/>
                </a:solidFill>
                <a:latin typeface="Tahoma"/>
                <a:cs typeface="Tahoma"/>
              </a:rPr>
              <a:t>rebel </a:t>
            </a:r>
            <a:r>
              <a:rPr sz="2000" dirty="0">
                <a:solidFill>
                  <a:srgbClr val="FFFFFF"/>
                </a:solidFill>
                <a:latin typeface="Tahoma"/>
                <a:cs typeface="Tahoma"/>
              </a:rPr>
              <a:t>against</a:t>
            </a:r>
            <a:r>
              <a:rPr sz="2000" spc="-125" dirty="0">
                <a:solidFill>
                  <a:srgbClr val="FFFFFF"/>
                </a:solidFill>
                <a:latin typeface="Tahoma"/>
                <a:cs typeface="Tahoma"/>
              </a:rPr>
              <a:t> </a:t>
            </a:r>
            <a:r>
              <a:rPr sz="2000" dirty="0">
                <a:solidFill>
                  <a:srgbClr val="FFFFFF"/>
                </a:solidFill>
                <a:latin typeface="Tahoma"/>
                <a:cs typeface="Tahoma"/>
              </a:rPr>
              <a:t>authority</a:t>
            </a:r>
            <a:endParaRPr lang="en-GB" sz="2000" dirty="0">
              <a:solidFill>
                <a:srgbClr val="FFFFFF"/>
              </a:solidFill>
              <a:latin typeface="Tahoma"/>
              <a:cs typeface="Tahoma"/>
            </a:endParaRPr>
          </a:p>
          <a:p>
            <a:pPr marL="355600" indent="-342900">
              <a:lnSpc>
                <a:spcPct val="100000"/>
              </a:lnSpc>
              <a:spcBef>
                <a:spcPts val="575"/>
              </a:spcBef>
              <a:buClr>
                <a:srgbClr val="FFCC66"/>
              </a:buClr>
              <a:buSzPct val="79166"/>
              <a:buFont typeface="Wingdings"/>
              <a:buChar char=""/>
              <a:tabLst>
                <a:tab pos="356235" algn="l"/>
              </a:tabLst>
            </a:pPr>
            <a:endParaRPr sz="1050" dirty="0">
              <a:latin typeface="Times New Roman"/>
              <a:cs typeface="Times New Roman"/>
            </a:endParaRPr>
          </a:p>
          <a:p>
            <a:pPr marL="355600" indent="-342900">
              <a:lnSpc>
                <a:spcPct val="100000"/>
              </a:lnSpc>
              <a:buClr>
                <a:srgbClr val="FFCC66"/>
              </a:buClr>
              <a:buSzPct val="79166"/>
              <a:buFont typeface="Wingdings"/>
              <a:buChar char=""/>
              <a:tabLst>
                <a:tab pos="356235" algn="l"/>
                <a:tab pos="4725670" algn="l"/>
              </a:tabLst>
            </a:pPr>
            <a:r>
              <a:rPr sz="2400" dirty="0">
                <a:solidFill>
                  <a:srgbClr val="FFFFFF"/>
                </a:solidFill>
                <a:latin typeface="Tahoma"/>
                <a:cs typeface="Tahoma"/>
              </a:rPr>
              <a:t>Most likely </a:t>
            </a:r>
            <a:r>
              <a:rPr sz="2400" spc="-5" dirty="0">
                <a:solidFill>
                  <a:srgbClr val="FFFFFF"/>
                </a:solidFill>
                <a:latin typeface="Tahoma"/>
                <a:cs typeface="Tahoma"/>
              </a:rPr>
              <a:t>to </a:t>
            </a:r>
            <a:r>
              <a:rPr sz="2400" dirty="0">
                <a:solidFill>
                  <a:srgbClr val="FFFFFF"/>
                </a:solidFill>
                <a:latin typeface="Tahoma"/>
                <a:cs typeface="Tahoma"/>
              </a:rPr>
              <a:t>be </a:t>
            </a:r>
            <a:r>
              <a:rPr sz="2400" spc="395" dirty="0">
                <a:solidFill>
                  <a:srgbClr val="FFFFFF"/>
                </a:solidFill>
                <a:latin typeface="Tahoma"/>
                <a:cs typeface="Tahoma"/>
              </a:rPr>
              <a:t> </a:t>
            </a:r>
            <a:r>
              <a:rPr sz="2400" dirty="0">
                <a:solidFill>
                  <a:srgbClr val="FFFFFF"/>
                </a:solidFill>
                <a:latin typeface="Tahoma"/>
                <a:cs typeface="Tahoma"/>
              </a:rPr>
              <a:t>a</a:t>
            </a:r>
            <a:r>
              <a:rPr sz="2400" spc="290" dirty="0">
                <a:solidFill>
                  <a:srgbClr val="FFFFFF"/>
                </a:solidFill>
                <a:latin typeface="Tahoma"/>
                <a:cs typeface="Tahoma"/>
              </a:rPr>
              <a:t> </a:t>
            </a:r>
            <a:r>
              <a:rPr sz="2400" dirty="0">
                <a:solidFill>
                  <a:srgbClr val="FFFFFF"/>
                </a:solidFill>
                <a:latin typeface="Tahoma"/>
                <a:cs typeface="Tahoma"/>
              </a:rPr>
              <a:t>combination</a:t>
            </a:r>
            <a:r>
              <a:rPr lang="en-GB" sz="2400" dirty="0">
                <a:solidFill>
                  <a:srgbClr val="FFFFFF"/>
                </a:solidFill>
                <a:latin typeface="Tahoma"/>
                <a:cs typeface="Tahoma"/>
              </a:rPr>
              <a:t> </a:t>
            </a:r>
            <a:r>
              <a:rPr sz="2400" dirty="0">
                <a:solidFill>
                  <a:srgbClr val="FFFFFF"/>
                </a:solidFill>
                <a:latin typeface="Tahoma"/>
                <a:cs typeface="Tahoma"/>
              </a:rPr>
              <a:t>	of</a:t>
            </a:r>
            <a:endParaRPr sz="2400" dirty="0">
              <a:latin typeface="Tahoma"/>
              <a:cs typeface="Tahoma"/>
            </a:endParaRPr>
          </a:p>
          <a:p>
            <a:pPr marL="756285" lvl="1" indent="-286385">
              <a:lnSpc>
                <a:spcPct val="100000"/>
              </a:lnSpc>
              <a:spcBef>
                <a:spcPts val="484"/>
              </a:spcBef>
              <a:buFont typeface="Tahoma"/>
              <a:buChar char="–"/>
              <a:tabLst>
                <a:tab pos="756920" algn="l"/>
              </a:tabLst>
            </a:pPr>
            <a:r>
              <a:rPr sz="2000" spc="-5" dirty="0">
                <a:solidFill>
                  <a:srgbClr val="FFFFFF"/>
                </a:solidFill>
                <a:latin typeface="Tahoma"/>
                <a:cs typeface="Tahoma"/>
              </a:rPr>
              <a:t>Accessibility to </a:t>
            </a:r>
            <a:r>
              <a:rPr sz="2000" dirty="0">
                <a:solidFill>
                  <a:srgbClr val="FFFFFF"/>
                </a:solidFill>
                <a:latin typeface="Tahoma"/>
                <a:cs typeface="Tahoma"/>
              </a:rPr>
              <a:t>appropriate</a:t>
            </a:r>
            <a:r>
              <a:rPr sz="2000" spc="-15" dirty="0">
                <a:solidFill>
                  <a:srgbClr val="FFFFFF"/>
                </a:solidFill>
                <a:latin typeface="Tahoma"/>
                <a:cs typeface="Tahoma"/>
              </a:rPr>
              <a:t> </a:t>
            </a:r>
            <a:r>
              <a:rPr sz="2000" spc="-5" dirty="0">
                <a:solidFill>
                  <a:srgbClr val="FFFFFF"/>
                </a:solidFill>
                <a:latin typeface="Tahoma"/>
                <a:cs typeface="Tahoma"/>
              </a:rPr>
              <a:t>facilities</a:t>
            </a:r>
            <a:endParaRPr sz="2000" dirty="0">
              <a:latin typeface="Tahoma"/>
              <a:cs typeface="Tahoma"/>
            </a:endParaRPr>
          </a:p>
          <a:p>
            <a:pPr marL="756285" lvl="1" indent="-286385">
              <a:lnSpc>
                <a:spcPct val="100000"/>
              </a:lnSpc>
              <a:spcBef>
                <a:spcPts val="480"/>
              </a:spcBef>
              <a:buFont typeface="Tahoma"/>
              <a:buChar char="–"/>
              <a:tabLst>
                <a:tab pos="756920" algn="l"/>
              </a:tabLst>
            </a:pPr>
            <a:r>
              <a:rPr sz="2000" dirty="0">
                <a:solidFill>
                  <a:srgbClr val="FFFFFF"/>
                </a:solidFill>
                <a:latin typeface="Tahoma"/>
                <a:cs typeface="Tahoma"/>
              </a:rPr>
              <a:t>Pessimistic or </a:t>
            </a:r>
            <a:r>
              <a:rPr sz="2000" spc="-5" dirty="0">
                <a:solidFill>
                  <a:srgbClr val="FFFFFF"/>
                </a:solidFill>
                <a:latin typeface="Tahoma"/>
                <a:cs typeface="Tahoma"/>
              </a:rPr>
              <a:t>optimistic </a:t>
            </a:r>
            <a:r>
              <a:rPr sz="2000" dirty="0">
                <a:solidFill>
                  <a:srgbClr val="FFFFFF"/>
                </a:solidFill>
                <a:latin typeface="Tahoma"/>
                <a:cs typeface="Tahoma"/>
              </a:rPr>
              <a:t>personality</a:t>
            </a:r>
            <a:r>
              <a:rPr sz="2000" spc="-75" dirty="0">
                <a:solidFill>
                  <a:srgbClr val="FFFFFF"/>
                </a:solidFill>
                <a:latin typeface="Tahoma"/>
                <a:cs typeface="Tahoma"/>
              </a:rPr>
              <a:t> </a:t>
            </a:r>
            <a:r>
              <a:rPr sz="2000" spc="-5" dirty="0">
                <a:solidFill>
                  <a:srgbClr val="FFFFFF"/>
                </a:solidFill>
                <a:latin typeface="Tahoma"/>
                <a:cs typeface="Tahoma"/>
              </a:rPr>
              <a:t>traits</a:t>
            </a:r>
            <a:endParaRPr sz="2000" dirty="0">
              <a:latin typeface="Tahoma"/>
              <a:cs typeface="Tahoma"/>
            </a:endParaRPr>
          </a:p>
          <a:p>
            <a:pPr marL="756285" lvl="1" indent="-286385">
              <a:lnSpc>
                <a:spcPct val="100000"/>
              </a:lnSpc>
              <a:spcBef>
                <a:spcPts val="480"/>
              </a:spcBef>
              <a:buFont typeface="Tahoma"/>
              <a:buChar char="–"/>
              <a:tabLst>
                <a:tab pos="756920" algn="l"/>
              </a:tabLst>
            </a:pPr>
            <a:r>
              <a:rPr sz="2000" spc="-5" dirty="0">
                <a:solidFill>
                  <a:srgbClr val="FFFFFF"/>
                </a:solidFill>
                <a:latin typeface="Tahoma"/>
                <a:cs typeface="Tahoma"/>
              </a:rPr>
              <a:t>Socio–cultural</a:t>
            </a:r>
            <a:r>
              <a:rPr sz="2000" spc="-45" dirty="0">
                <a:solidFill>
                  <a:srgbClr val="FFFFFF"/>
                </a:solidFill>
                <a:latin typeface="Tahoma"/>
                <a:cs typeface="Tahoma"/>
              </a:rPr>
              <a:t> </a:t>
            </a:r>
            <a:r>
              <a:rPr sz="2000" dirty="0">
                <a:solidFill>
                  <a:srgbClr val="FFFFFF"/>
                </a:solidFill>
                <a:latin typeface="Tahoma"/>
                <a:cs typeface="Tahoma"/>
              </a:rPr>
              <a:t>norms</a:t>
            </a:r>
            <a:endParaRPr sz="2000" dirty="0">
              <a:latin typeface="Tahoma"/>
              <a:cs typeface="Tahoma"/>
            </a:endParaRPr>
          </a:p>
          <a:p>
            <a:pPr marL="756285" marR="546735" lvl="1" indent="-286385">
              <a:lnSpc>
                <a:spcPct val="100000"/>
              </a:lnSpc>
              <a:spcBef>
                <a:spcPts val="480"/>
              </a:spcBef>
              <a:buFont typeface="Tahoma"/>
              <a:buChar char="–"/>
              <a:tabLst>
                <a:tab pos="756920" algn="l"/>
              </a:tabLst>
            </a:pPr>
            <a:r>
              <a:rPr sz="2000" dirty="0">
                <a:solidFill>
                  <a:srgbClr val="FFFFFF"/>
                </a:solidFill>
                <a:latin typeface="Tahoma"/>
                <a:cs typeface="Tahoma"/>
              </a:rPr>
              <a:t>Weakly or </a:t>
            </a:r>
            <a:r>
              <a:rPr sz="2000" spc="-5" dirty="0">
                <a:solidFill>
                  <a:srgbClr val="FFFFFF"/>
                </a:solidFill>
                <a:latin typeface="Tahoma"/>
                <a:cs typeface="Tahoma"/>
              </a:rPr>
              <a:t>well-defined sense </a:t>
            </a:r>
            <a:r>
              <a:rPr sz="2000" dirty="0">
                <a:solidFill>
                  <a:srgbClr val="FFFFFF"/>
                </a:solidFill>
                <a:latin typeface="Tahoma"/>
                <a:cs typeface="Tahoma"/>
              </a:rPr>
              <a:t>of </a:t>
            </a:r>
            <a:r>
              <a:rPr sz="2000" spc="-5" dirty="0">
                <a:solidFill>
                  <a:srgbClr val="FFFFFF"/>
                </a:solidFill>
                <a:latin typeface="Tahoma"/>
                <a:cs typeface="Tahoma"/>
              </a:rPr>
              <a:t>civil  </a:t>
            </a:r>
            <a:r>
              <a:rPr sz="2000" dirty="0">
                <a:solidFill>
                  <a:srgbClr val="FFFFFF"/>
                </a:solidFill>
                <a:latin typeface="Tahoma"/>
                <a:cs typeface="Tahoma"/>
              </a:rPr>
              <a:t>responsibility</a:t>
            </a:r>
            <a:endParaRPr sz="2000" dirty="0">
              <a:latin typeface="Tahoma"/>
              <a:cs typeface="Tahoma"/>
            </a:endParaRPr>
          </a:p>
        </p:txBody>
      </p:sp>
      <p:sp>
        <p:nvSpPr>
          <p:cNvPr id="45" name="object 45"/>
          <p:cNvSpPr/>
          <p:nvPr/>
        </p:nvSpPr>
        <p:spPr>
          <a:xfrm>
            <a:off x="6429375" y="1600200"/>
            <a:ext cx="2500249" cy="4495800"/>
          </a:xfrm>
          <a:prstGeom prst="rect">
            <a:avLst/>
          </a:prstGeom>
          <a:blipFill>
            <a:blip r:embed="rId7" cstate="print"/>
            <a:stretch>
              <a:fillRect/>
            </a:stretch>
          </a:blipFill>
        </p:spPr>
        <p:txBody>
          <a:bodyPr wrap="square" lIns="0" tIns="0" rIns="0" bIns="0" rtlCol="0"/>
          <a:lstStyle/>
          <a:p>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8"/>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678891" y="449326"/>
            <a:ext cx="7724140" cy="735965"/>
          </a:xfrm>
          <a:prstGeom prst="rect">
            <a:avLst/>
          </a:prstGeom>
        </p:spPr>
        <p:txBody>
          <a:bodyPr vert="horz" wrap="square" lIns="0" tIns="0" rIns="0" bIns="0" rtlCol="0">
            <a:spAutoFit/>
          </a:bodyPr>
          <a:lstStyle/>
          <a:p>
            <a:pPr marL="12700" marR="5080">
              <a:lnSpc>
                <a:spcPct val="100000"/>
              </a:lnSpc>
            </a:pPr>
            <a:r>
              <a:rPr sz="2400" dirty="0">
                <a:solidFill>
                  <a:srgbClr val="390000"/>
                </a:solidFill>
                <a:latin typeface="Tahoma"/>
                <a:cs typeface="Tahoma"/>
              </a:rPr>
              <a:t>Picking up on </a:t>
            </a:r>
            <a:r>
              <a:rPr sz="2400" spc="-5" dirty="0">
                <a:solidFill>
                  <a:srgbClr val="390000"/>
                </a:solidFill>
                <a:latin typeface="Tahoma"/>
                <a:cs typeface="Tahoma"/>
              </a:rPr>
              <a:t>the </a:t>
            </a:r>
            <a:r>
              <a:rPr sz="2400" dirty="0">
                <a:solidFill>
                  <a:srgbClr val="390000"/>
                </a:solidFill>
                <a:latin typeface="Tahoma"/>
                <a:cs typeface="Tahoma"/>
              </a:rPr>
              <a:t>Soggy </a:t>
            </a:r>
            <a:r>
              <a:rPr sz="2400" spc="-5" dirty="0">
                <a:solidFill>
                  <a:srgbClr val="390000"/>
                </a:solidFill>
                <a:latin typeface="Tahoma"/>
                <a:cs typeface="Tahoma"/>
              </a:rPr>
              <a:t>Lettuce </a:t>
            </a:r>
            <a:r>
              <a:rPr sz="2400" spc="-15" dirty="0">
                <a:solidFill>
                  <a:srgbClr val="390000"/>
                </a:solidFill>
                <a:latin typeface="Tahoma"/>
                <a:cs typeface="Tahoma"/>
              </a:rPr>
              <a:t>Report’s </a:t>
            </a:r>
            <a:r>
              <a:rPr sz="2400" dirty="0">
                <a:solidFill>
                  <a:srgbClr val="390000"/>
                </a:solidFill>
                <a:latin typeface="Tahoma"/>
                <a:cs typeface="Tahoma"/>
              </a:rPr>
              <a:t>findings on  </a:t>
            </a:r>
            <a:r>
              <a:rPr sz="2400" spc="-5" dirty="0">
                <a:solidFill>
                  <a:srgbClr val="390000"/>
                </a:solidFill>
                <a:latin typeface="Tahoma"/>
                <a:cs typeface="Tahoma"/>
              </a:rPr>
              <a:t>food waste:…….. </a:t>
            </a:r>
            <a:r>
              <a:rPr sz="2400" spc="-15" dirty="0">
                <a:solidFill>
                  <a:srgbClr val="390000"/>
                </a:solidFill>
                <a:latin typeface="Tahoma"/>
                <a:cs typeface="Tahoma"/>
              </a:rPr>
              <a:t>Is </a:t>
            </a:r>
            <a:r>
              <a:rPr sz="2400" dirty="0">
                <a:solidFill>
                  <a:srgbClr val="390000"/>
                </a:solidFill>
                <a:latin typeface="Tahoma"/>
                <a:cs typeface="Tahoma"/>
              </a:rPr>
              <a:t>it just </a:t>
            </a:r>
            <a:r>
              <a:rPr sz="2400" spc="-5" dirty="0">
                <a:solidFill>
                  <a:srgbClr val="390000"/>
                </a:solidFill>
                <a:latin typeface="Tahoma"/>
                <a:cs typeface="Tahoma"/>
              </a:rPr>
              <a:t>consumer behaviour to</a:t>
            </a:r>
            <a:r>
              <a:rPr sz="2400" spc="15" dirty="0">
                <a:solidFill>
                  <a:srgbClr val="390000"/>
                </a:solidFill>
                <a:latin typeface="Tahoma"/>
                <a:cs typeface="Tahoma"/>
              </a:rPr>
              <a:t> </a:t>
            </a:r>
            <a:r>
              <a:rPr sz="2400" dirty="0">
                <a:solidFill>
                  <a:srgbClr val="390000"/>
                </a:solidFill>
                <a:latin typeface="Tahoma"/>
                <a:cs typeface="Tahoma"/>
              </a:rPr>
              <a:t>blame?</a:t>
            </a:r>
            <a:endParaRPr sz="2400">
              <a:latin typeface="Tahoma"/>
              <a:cs typeface="Tahoma"/>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8"/>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7"/>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2" name="object 2"/>
          <p:cNvSpPr/>
          <p:nvPr/>
        </p:nvSpPr>
        <p:spPr>
          <a:xfrm>
            <a:off x="638555" y="1514855"/>
            <a:ext cx="662940" cy="902208"/>
          </a:xfrm>
          <a:prstGeom prst="rect">
            <a:avLst/>
          </a:prstGeom>
          <a:blipFill>
            <a:blip r:embed="rId3" cstate="print"/>
            <a:stretch>
              <a:fillRect/>
            </a:stretch>
          </a:blipFill>
        </p:spPr>
        <p:txBody>
          <a:bodyPr wrap="square" lIns="0" tIns="0" rIns="0" bIns="0" rtlCol="0"/>
          <a:lstStyle/>
          <a:p>
            <a:endParaRPr/>
          </a:p>
        </p:txBody>
      </p:sp>
      <p:sp>
        <p:nvSpPr>
          <p:cNvPr id="6" name="object 6"/>
          <p:cNvSpPr/>
          <p:nvPr/>
        </p:nvSpPr>
        <p:spPr>
          <a:xfrm>
            <a:off x="8071104" y="2002535"/>
            <a:ext cx="662940" cy="902208"/>
          </a:xfrm>
          <a:prstGeom prst="rect">
            <a:avLst/>
          </a:prstGeom>
          <a:blipFill>
            <a:blip r:embed="rId3" cstate="print"/>
            <a:stretch>
              <a:fillRect/>
            </a:stretch>
          </a:blipFill>
        </p:spPr>
        <p:txBody>
          <a:bodyPr wrap="square" lIns="0" tIns="0" rIns="0" bIns="0" rtlCol="0"/>
          <a:lstStyle/>
          <a:p>
            <a:endParaRPr/>
          </a:p>
        </p:txBody>
      </p:sp>
      <p:sp>
        <p:nvSpPr>
          <p:cNvPr id="7" name="object 7"/>
          <p:cNvSpPr/>
          <p:nvPr/>
        </p:nvSpPr>
        <p:spPr>
          <a:xfrm>
            <a:off x="4486655" y="2587751"/>
            <a:ext cx="662939" cy="902208"/>
          </a:xfrm>
          <a:prstGeom prst="rect">
            <a:avLst/>
          </a:prstGeom>
          <a:blipFill>
            <a:blip r:embed="rId3" cstate="print"/>
            <a:stretch>
              <a:fillRect/>
            </a:stretch>
          </a:blipFill>
        </p:spPr>
        <p:txBody>
          <a:bodyPr wrap="square" lIns="0" tIns="0" rIns="0" bIns="0" rtlCol="0"/>
          <a:lstStyle/>
          <a:p>
            <a:endParaRPr/>
          </a:p>
        </p:txBody>
      </p:sp>
      <p:sp>
        <p:nvSpPr>
          <p:cNvPr id="11" name="object 11"/>
          <p:cNvSpPr/>
          <p:nvPr/>
        </p:nvSpPr>
        <p:spPr>
          <a:xfrm>
            <a:off x="7260335" y="3660647"/>
            <a:ext cx="661416" cy="902207"/>
          </a:xfrm>
          <a:prstGeom prst="rect">
            <a:avLst/>
          </a:prstGeom>
          <a:blipFill>
            <a:blip r:embed="rId3" cstate="print"/>
            <a:stretch>
              <a:fillRect/>
            </a:stretch>
          </a:blipFill>
        </p:spPr>
        <p:txBody>
          <a:bodyPr wrap="square" lIns="0" tIns="0" rIns="0" bIns="0" rtlCol="0"/>
          <a:lstStyle/>
          <a:p>
            <a:endParaRPr/>
          </a:p>
        </p:txBody>
      </p:sp>
      <p:sp>
        <p:nvSpPr>
          <p:cNvPr id="16" name="object 16"/>
          <p:cNvSpPr/>
          <p:nvPr/>
        </p:nvSpPr>
        <p:spPr>
          <a:xfrm>
            <a:off x="6323076" y="4636008"/>
            <a:ext cx="662940" cy="902208"/>
          </a:xfrm>
          <a:prstGeom prst="rect">
            <a:avLst/>
          </a:prstGeom>
          <a:blipFill>
            <a:blip r:embed="rId3" cstate="print"/>
            <a:stretch>
              <a:fillRect/>
            </a:stretch>
          </a:blipFill>
        </p:spPr>
        <p:txBody>
          <a:bodyPr wrap="square" lIns="0" tIns="0" rIns="0" bIns="0" rtlCol="0"/>
          <a:lstStyle/>
          <a:p>
            <a:endParaRPr/>
          </a:p>
        </p:txBody>
      </p:sp>
      <p:sp>
        <p:nvSpPr>
          <p:cNvPr id="17" name="object 17"/>
          <p:cNvSpPr txBox="1"/>
          <p:nvPr/>
        </p:nvSpPr>
        <p:spPr>
          <a:xfrm>
            <a:off x="4966081" y="952244"/>
            <a:ext cx="3609975" cy="361061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marL="355600" indent="-342900">
              <a:lnSpc>
                <a:spcPct val="100000"/>
              </a:lnSpc>
              <a:buClr>
                <a:srgbClr val="FFCC66"/>
              </a:buClr>
              <a:buSzPct val="79687"/>
              <a:buFont typeface="Wingdings"/>
              <a:buChar char=""/>
              <a:tabLst>
                <a:tab pos="355600" algn="l"/>
              </a:tabLst>
            </a:pPr>
            <a:r>
              <a:rPr sz="3200" dirty="0">
                <a:solidFill>
                  <a:srgbClr val="FFFFFF"/>
                </a:solidFill>
                <a:latin typeface="Tahoma"/>
                <a:cs typeface="Tahoma"/>
              </a:rPr>
              <a:t>Reject</a:t>
            </a:r>
            <a:r>
              <a:rPr sz="3200" spc="-70" dirty="0">
                <a:solidFill>
                  <a:srgbClr val="FFFFFF"/>
                </a:solidFill>
                <a:latin typeface="Tahoma"/>
                <a:cs typeface="Tahoma"/>
              </a:rPr>
              <a:t> </a:t>
            </a:r>
            <a:r>
              <a:rPr sz="3200" spc="-5" dirty="0">
                <a:solidFill>
                  <a:srgbClr val="FFFFFF"/>
                </a:solidFill>
                <a:latin typeface="Tahoma"/>
                <a:cs typeface="Tahoma"/>
              </a:rPr>
              <a:t>Bananas</a:t>
            </a:r>
            <a:endParaRPr sz="3200" dirty="0">
              <a:latin typeface="Tahoma"/>
              <a:cs typeface="Tahoma"/>
            </a:endParaRPr>
          </a:p>
          <a:p>
            <a:pPr marL="355600">
              <a:lnSpc>
                <a:spcPct val="100000"/>
              </a:lnSpc>
            </a:pPr>
            <a:r>
              <a:rPr sz="3200" dirty="0">
                <a:solidFill>
                  <a:srgbClr val="FFFFFF"/>
                </a:solidFill>
                <a:latin typeface="Tahoma"/>
                <a:cs typeface="Tahoma"/>
              </a:rPr>
              <a:t>dumped in a</a:t>
            </a:r>
            <a:r>
              <a:rPr sz="3200" spc="-70" dirty="0">
                <a:solidFill>
                  <a:srgbClr val="FFFFFF"/>
                </a:solidFill>
                <a:latin typeface="Tahoma"/>
                <a:cs typeface="Tahoma"/>
              </a:rPr>
              <a:t> </a:t>
            </a:r>
            <a:r>
              <a:rPr sz="3200" spc="-5" dirty="0">
                <a:solidFill>
                  <a:srgbClr val="FFFFFF"/>
                </a:solidFill>
                <a:latin typeface="Tahoma"/>
                <a:cs typeface="Tahoma"/>
              </a:rPr>
              <a:t>ditch</a:t>
            </a:r>
            <a:endParaRPr sz="3200" dirty="0">
              <a:latin typeface="Tahoma"/>
              <a:cs typeface="Tahoma"/>
            </a:endParaRPr>
          </a:p>
          <a:p>
            <a:pPr>
              <a:lnSpc>
                <a:spcPct val="100000"/>
              </a:lnSpc>
              <a:spcBef>
                <a:spcPts val="30"/>
              </a:spcBef>
            </a:pPr>
            <a:endParaRPr sz="4650" dirty="0">
              <a:latin typeface="Times New Roman"/>
              <a:cs typeface="Times New Roman"/>
            </a:endParaRPr>
          </a:p>
          <a:p>
            <a:pPr marL="355600" marR="92710" indent="-342900">
              <a:lnSpc>
                <a:spcPct val="100000"/>
              </a:lnSpc>
              <a:buClr>
                <a:srgbClr val="FFCC66"/>
              </a:buClr>
              <a:buSzPct val="79687"/>
              <a:buFont typeface="Wingdings"/>
              <a:buChar char=""/>
              <a:tabLst>
                <a:tab pos="355600" algn="l"/>
              </a:tabLst>
            </a:pPr>
            <a:r>
              <a:rPr sz="3200" spc="-5" dirty="0">
                <a:solidFill>
                  <a:srgbClr val="FFFFFF"/>
                </a:solidFill>
                <a:latin typeface="Tahoma"/>
                <a:cs typeface="Tahoma"/>
              </a:rPr>
              <a:t>Sometimes  </a:t>
            </a:r>
            <a:r>
              <a:rPr sz="3200" u="heavy" spc="-5" dirty="0">
                <a:solidFill>
                  <a:srgbClr val="FFFFFF"/>
                </a:solidFill>
                <a:latin typeface="Tahoma"/>
                <a:cs typeface="Tahoma"/>
              </a:rPr>
              <a:t>supermarkets</a:t>
            </a:r>
            <a:r>
              <a:rPr sz="3200" u="heavy" spc="-65" dirty="0">
                <a:solidFill>
                  <a:srgbClr val="FFFFFF"/>
                </a:solidFill>
                <a:latin typeface="Tahoma"/>
                <a:cs typeface="Tahoma"/>
              </a:rPr>
              <a:t> </a:t>
            </a:r>
            <a:r>
              <a:rPr sz="3200" spc="-5" dirty="0">
                <a:solidFill>
                  <a:srgbClr val="FFFFFF"/>
                </a:solidFill>
                <a:latin typeface="Tahoma"/>
                <a:cs typeface="Tahoma"/>
              </a:rPr>
              <a:t>say  they </a:t>
            </a:r>
            <a:r>
              <a:rPr sz="3200" dirty="0">
                <a:solidFill>
                  <a:srgbClr val="FFFFFF"/>
                </a:solidFill>
                <a:latin typeface="Tahoma"/>
                <a:cs typeface="Tahoma"/>
              </a:rPr>
              <a:t>are just </a:t>
            </a:r>
            <a:r>
              <a:rPr sz="3200" spc="-5" dirty="0">
                <a:solidFill>
                  <a:srgbClr val="FFFFFF"/>
                </a:solidFill>
                <a:latin typeface="Tahoma"/>
                <a:cs typeface="Tahoma"/>
              </a:rPr>
              <a:t>too  straight!</a:t>
            </a:r>
            <a:endParaRPr sz="3200" dirty="0">
              <a:latin typeface="Tahoma"/>
              <a:cs typeface="Tahoma"/>
            </a:endParaRPr>
          </a:p>
        </p:txBody>
      </p:sp>
      <p:sp>
        <p:nvSpPr>
          <p:cNvPr id="18" name="object 18"/>
          <p:cNvSpPr/>
          <p:nvPr/>
        </p:nvSpPr>
        <p:spPr>
          <a:xfrm>
            <a:off x="0" y="0"/>
            <a:ext cx="4786249" cy="6857998"/>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3999" cy="6857998"/>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5013325"/>
            <a:ext cx="9144000" cy="1844673"/>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0"/>
            <a:ext cx="9144000" cy="5084699"/>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ject 3"/>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6693407" y="333756"/>
            <a:ext cx="903731" cy="1231392"/>
          </a:xfrm>
          <a:prstGeom prst="rect">
            <a:avLst/>
          </a:prstGeom>
          <a:blipFill>
            <a:blip r:embed="rId3"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685989" y="501523"/>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1453515">
              <a:lnSpc>
                <a:spcPts val="5255"/>
              </a:lnSpc>
            </a:pPr>
            <a:r>
              <a:rPr dirty="0"/>
              <a:t>Changing</a:t>
            </a:r>
            <a:r>
              <a:rPr spc="-95" dirty="0"/>
              <a:t> </a:t>
            </a:r>
            <a:r>
              <a:rPr spc="-5" dirty="0"/>
              <a:t>Behaviour</a:t>
            </a:r>
          </a:p>
        </p:txBody>
      </p:sp>
      <p:sp>
        <p:nvSpPr>
          <p:cNvPr id="7" name="object 7"/>
          <p:cNvSpPr/>
          <p:nvPr/>
        </p:nvSpPr>
        <p:spPr>
          <a:xfrm>
            <a:off x="2214626" y="1786001"/>
            <a:ext cx="4786249" cy="2071624"/>
          </a:xfrm>
          <a:prstGeom prst="rect">
            <a:avLst/>
          </a:prstGeom>
          <a:blipFill>
            <a:blip r:embed="rId4" cstate="print"/>
            <a:stretch>
              <a:fillRect/>
            </a:stretch>
          </a:blipFill>
        </p:spPr>
        <p:txBody>
          <a:bodyPr wrap="square" lIns="0" tIns="0" rIns="0" bIns="0" rtlCol="0"/>
          <a:lstStyle/>
          <a:p>
            <a:endParaRPr/>
          </a:p>
        </p:txBody>
      </p:sp>
      <p:sp>
        <p:nvSpPr>
          <p:cNvPr id="8" name="object 8"/>
          <p:cNvSpPr txBox="1"/>
          <p:nvPr/>
        </p:nvSpPr>
        <p:spPr>
          <a:xfrm>
            <a:off x="2454147" y="4232021"/>
            <a:ext cx="4307205" cy="1838960"/>
          </a:xfrm>
          <a:prstGeom prst="rect">
            <a:avLst/>
          </a:prstGeom>
          <a:effectLst>
            <a:outerShdw blurRad="50800" dist="38100" dir="8100000" algn="tr" rotWithShape="0">
              <a:prstClr val="black">
                <a:alpha val="40000"/>
              </a:prstClr>
            </a:outerShdw>
          </a:effectLst>
        </p:spPr>
        <p:txBody>
          <a:bodyPr vert="horz" wrap="square" lIns="0" tIns="0" rIns="0" bIns="0" rtlCol="0">
            <a:spAutoFit/>
          </a:bodyPr>
          <a:lstStyle/>
          <a:p>
            <a:pPr algn="ctr">
              <a:lnSpc>
                <a:spcPct val="100000"/>
              </a:lnSpc>
            </a:pPr>
            <a:r>
              <a:rPr sz="2400" spc="-5" dirty="0">
                <a:solidFill>
                  <a:srgbClr val="FFFFFF"/>
                </a:solidFill>
                <a:latin typeface="Arial"/>
                <a:cs typeface="Arial"/>
              </a:rPr>
              <a:t>•</a:t>
            </a:r>
            <a:r>
              <a:rPr sz="2400" b="1" spc="-5" dirty="0">
                <a:solidFill>
                  <a:srgbClr val="FFFFFF"/>
                </a:solidFill>
                <a:latin typeface="Tahoma"/>
                <a:cs typeface="Tahoma"/>
              </a:rPr>
              <a:t>Facilities</a:t>
            </a:r>
            <a:r>
              <a:rPr sz="2400" b="1" spc="-40" dirty="0">
                <a:solidFill>
                  <a:srgbClr val="FFFFFF"/>
                </a:solidFill>
                <a:latin typeface="Tahoma"/>
                <a:cs typeface="Tahoma"/>
              </a:rPr>
              <a:t> </a:t>
            </a:r>
            <a:r>
              <a:rPr sz="2400" b="1" spc="-5" dirty="0">
                <a:solidFill>
                  <a:srgbClr val="FFFFFF"/>
                </a:solidFill>
                <a:latin typeface="Tahoma"/>
                <a:cs typeface="Tahoma"/>
              </a:rPr>
              <a:t>provision</a:t>
            </a:r>
            <a:endParaRPr sz="2400" dirty="0">
              <a:latin typeface="Tahoma"/>
              <a:cs typeface="Tahoma"/>
            </a:endParaRPr>
          </a:p>
          <a:p>
            <a:pPr algn="ctr">
              <a:lnSpc>
                <a:spcPct val="100000"/>
              </a:lnSpc>
            </a:pPr>
            <a:r>
              <a:rPr sz="2400" spc="-5" dirty="0">
                <a:solidFill>
                  <a:srgbClr val="FFFFFF"/>
                </a:solidFill>
                <a:latin typeface="Arial"/>
                <a:cs typeface="Arial"/>
              </a:rPr>
              <a:t>•</a:t>
            </a:r>
            <a:r>
              <a:rPr sz="2400" b="1" spc="-5" dirty="0">
                <a:solidFill>
                  <a:srgbClr val="FFFFFF"/>
                </a:solidFill>
                <a:latin typeface="Tahoma"/>
                <a:cs typeface="Tahoma"/>
              </a:rPr>
              <a:t>Enforcement of</a:t>
            </a:r>
            <a:r>
              <a:rPr sz="2400" b="1" spc="-30" dirty="0">
                <a:solidFill>
                  <a:srgbClr val="FFFFFF"/>
                </a:solidFill>
                <a:latin typeface="Tahoma"/>
                <a:cs typeface="Tahoma"/>
              </a:rPr>
              <a:t> </a:t>
            </a:r>
            <a:r>
              <a:rPr sz="2400" b="1" spc="-5" dirty="0">
                <a:solidFill>
                  <a:srgbClr val="FFFFFF"/>
                </a:solidFill>
                <a:latin typeface="Tahoma"/>
                <a:cs typeface="Tahoma"/>
              </a:rPr>
              <a:t>regulations</a:t>
            </a:r>
            <a:endParaRPr sz="2400" dirty="0">
              <a:latin typeface="Tahoma"/>
              <a:cs typeface="Tahoma"/>
            </a:endParaRPr>
          </a:p>
          <a:p>
            <a:pPr algn="ctr">
              <a:lnSpc>
                <a:spcPct val="100000"/>
              </a:lnSpc>
            </a:pPr>
            <a:r>
              <a:rPr sz="2400" spc="-5" dirty="0">
                <a:solidFill>
                  <a:srgbClr val="FFFFFF"/>
                </a:solidFill>
                <a:latin typeface="Arial"/>
                <a:cs typeface="Arial"/>
              </a:rPr>
              <a:t>•</a:t>
            </a:r>
            <a:r>
              <a:rPr sz="2400" b="1" spc="-5" dirty="0">
                <a:solidFill>
                  <a:srgbClr val="FFFFFF"/>
                </a:solidFill>
                <a:latin typeface="Tahoma"/>
                <a:cs typeface="Tahoma"/>
              </a:rPr>
              <a:t>Education</a:t>
            </a:r>
            <a:endParaRPr sz="2400" dirty="0">
              <a:latin typeface="Tahoma"/>
              <a:cs typeface="Tahoma"/>
            </a:endParaRPr>
          </a:p>
          <a:p>
            <a:pPr algn="ctr">
              <a:lnSpc>
                <a:spcPct val="100000"/>
              </a:lnSpc>
            </a:pPr>
            <a:r>
              <a:rPr sz="2400" spc="-5" dirty="0">
                <a:solidFill>
                  <a:srgbClr val="FFFFFF"/>
                </a:solidFill>
                <a:latin typeface="Arial"/>
                <a:cs typeface="Arial"/>
              </a:rPr>
              <a:t>•</a:t>
            </a:r>
            <a:r>
              <a:rPr sz="2400" b="1" spc="-5" dirty="0">
                <a:solidFill>
                  <a:srgbClr val="FFFFFF"/>
                </a:solidFill>
                <a:latin typeface="Tahoma"/>
                <a:cs typeface="Tahoma"/>
              </a:rPr>
              <a:t>Consultation</a:t>
            </a:r>
            <a:endParaRPr sz="2400" dirty="0">
              <a:latin typeface="Tahoma"/>
              <a:cs typeface="Tahoma"/>
            </a:endParaRPr>
          </a:p>
          <a:p>
            <a:pPr algn="ctr">
              <a:lnSpc>
                <a:spcPct val="100000"/>
              </a:lnSpc>
            </a:pPr>
            <a:r>
              <a:rPr sz="2400" spc="-5" dirty="0">
                <a:solidFill>
                  <a:srgbClr val="FFFFFF"/>
                </a:solidFill>
                <a:latin typeface="Arial"/>
                <a:cs typeface="Arial"/>
              </a:rPr>
              <a:t>•</a:t>
            </a:r>
            <a:r>
              <a:rPr sz="2400" b="1" spc="-5" dirty="0">
                <a:solidFill>
                  <a:srgbClr val="FFFFFF"/>
                </a:solidFill>
                <a:latin typeface="Tahoma"/>
                <a:cs typeface="Tahoma"/>
              </a:rPr>
              <a:t>Evolution</a:t>
            </a:r>
            <a:endParaRPr sz="2400" dirty="0">
              <a:latin typeface="Tahoma"/>
              <a:cs typeface="Tahoma"/>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2000"/>
            <a:lum/>
          </a:blip>
          <a:srcRect/>
          <a:stretch>
            <a:fillRect l="-6000" r="-6000"/>
          </a:stretch>
        </a:blipFill>
        <a:effectLst/>
      </p:bgPr>
    </p:bg>
    <p:spTree>
      <p:nvGrpSpPr>
        <p:cNvPr id="1" name=""/>
        <p:cNvGrpSpPr/>
        <p:nvPr/>
      </p:nvGrpSpPr>
      <p:grpSpPr>
        <a:xfrm>
          <a:off x="0" y="0"/>
          <a:ext cx="0" cy="0"/>
          <a:chOff x="0" y="0"/>
          <a:chExt cx="0" cy="0"/>
        </a:xfrm>
      </p:grpSpPr>
      <p:sp>
        <p:nvSpPr>
          <p:cNvPr id="6" name="object 6"/>
          <p:cNvSpPr/>
          <p:nvPr/>
        </p:nvSpPr>
        <p:spPr>
          <a:xfrm>
            <a:off x="6693407" y="333756"/>
            <a:ext cx="903731" cy="1231392"/>
          </a:xfrm>
          <a:prstGeom prst="rect">
            <a:avLst/>
          </a:prstGeom>
          <a:blipFill>
            <a:blip r:embed="rId3" cstate="print"/>
            <a:stretch>
              <a:fillRect/>
            </a:stretch>
          </a:blipFill>
        </p:spPr>
        <p:txBody>
          <a:bodyPr wrap="square" lIns="0" tIns="0" rIns="0" bIns="0" rtlCol="0"/>
          <a:lstStyle/>
          <a:p>
            <a:endParaRPr/>
          </a:p>
        </p:txBody>
      </p:sp>
      <p:sp>
        <p:nvSpPr>
          <p:cNvPr id="13" name="object 13"/>
          <p:cNvSpPr/>
          <p:nvPr/>
        </p:nvSpPr>
        <p:spPr>
          <a:xfrm>
            <a:off x="6659880" y="4378452"/>
            <a:ext cx="662940" cy="902208"/>
          </a:xfrm>
          <a:prstGeom prst="rect">
            <a:avLst/>
          </a:prstGeom>
          <a:blipFill>
            <a:blip r:embed="rId4" cstate="print"/>
            <a:stretch>
              <a:fillRect/>
            </a:stretch>
          </a:blipFill>
        </p:spPr>
        <p:txBody>
          <a:bodyPr wrap="square" lIns="0" tIns="0" rIns="0" bIns="0" rtlCol="0"/>
          <a:lstStyle/>
          <a:p>
            <a:endParaRPr/>
          </a:p>
        </p:txBody>
      </p:sp>
      <p:sp>
        <p:nvSpPr>
          <p:cNvPr id="14" name="object 14"/>
          <p:cNvSpPr txBox="1"/>
          <p:nvPr/>
        </p:nvSpPr>
        <p:spPr>
          <a:xfrm>
            <a:off x="481518" y="2819400"/>
            <a:ext cx="8047990" cy="1952625"/>
          </a:xfrm>
          <a:prstGeom prst="rect">
            <a:avLst/>
          </a:prstGeom>
          <a:effectLst>
            <a:outerShdw blurRad="50800" dist="38100" dir="2700000" algn="tl" rotWithShape="0">
              <a:prstClr val="black">
                <a:alpha val="40000"/>
              </a:prstClr>
            </a:outerShdw>
          </a:effectLst>
        </p:spPr>
        <p:txBody>
          <a:bodyPr vert="horz" wrap="square" lIns="0" tIns="0" rIns="0" bIns="0" rtlCol="0">
            <a:spAutoFit/>
          </a:bodyPr>
          <a:lstStyle/>
          <a:p>
            <a:pPr marL="355600" marR="5080" indent="-342900">
              <a:lnSpc>
                <a:spcPct val="100000"/>
              </a:lnSpc>
              <a:buClr>
                <a:srgbClr val="FFCC66"/>
              </a:buClr>
              <a:buSzPct val="79687"/>
              <a:buFont typeface="Wingdings"/>
              <a:buChar char=""/>
              <a:tabLst>
                <a:tab pos="355600" algn="l"/>
                <a:tab pos="3495675" algn="l"/>
              </a:tabLst>
            </a:pPr>
            <a:r>
              <a:rPr sz="3200" dirty="0">
                <a:solidFill>
                  <a:srgbClr val="FFFFFF"/>
                </a:solidFill>
                <a:latin typeface="Tahoma"/>
                <a:cs typeface="Tahoma"/>
              </a:rPr>
              <a:t>“The idea that people can be persuaded</a:t>
            </a:r>
            <a:r>
              <a:rPr sz="3200" spc="-50" dirty="0">
                <a:solidFill>
                  <a:srgbClr val="FFFFFF"/>
                </a:solidFill>
                <a:latin typeface="Tahoma"/>
                <a:cs typeface="Tahoma"/>
              </a:rPr>
              <a:t> </a:t>
            </a:r>
            <a:r>
              <a:rPr sz="3200" dirty="0">
                <a:solidFill>
                  <a:srgbClr val="FFFFFF"/>
                </a:solidFill>
                <a:latin typeface="Tahoma"/>
                <a:cs typeface="Tahoma"/>
              </a:rPr>
              <a:t>to  </a:t>
            </a:r>
            <a:r>
              <a:rPr sz="3200" spc="-5" dirty="0">
                <a:solidFill>
                  <a:srgbClr val="FFFFFF"/>
                </a:solidFill>
                <a:latin typeface="Tahoma"/>
                <a:cs typeface="Tahoma"/>
              </a:rPr>
              <a:t>change their behaviour supposes that  </a:t>
            </a:r>
            <a:r>
              <a:rPr sz="3200" dirty="0">
                <a:solidFill>
                  <a:srgbClr val="FFFFFF"/>
                </a:solidFill>
                <a:latin typeface="Tahoma"/>
                <a:cs typeface="Tahoma"/>
              </a:rPr>
              <a:t>behaviour is something </a:t>
            </a:r>
            <a:r>
              <a:rPr sz="3200" spc="-5" dirty="0">
                <a:solidFill>
                  <a:srgbClr val="FFFFFF"/>
                </a:solidFill>
                <a:latin typeface="Tahoma"/>
                <a:cs typeface="Tahoma"/>
              </a:rPr>
              <a:t>that can </a:t>
            </a:r>
            <a:r>
              <a:rPr sz="3200" dirty="0">
                <a:solidFill>
                  <a:srgbClr val="FFFFFF"/>
                </a:solidFill>
                <a:latin typeface="Tahoma"/>
                <a:cs typeface="Tahoma"/>
              </a:rPr>
              <a:t>be  adjusted</a:t>
            </a:r>
            <a:r>
              <a:rPr sz="3200" spc="980" dirty="0">
                <a:solidFill>
                  <a:srgbClr val="FFFFFF"/>
                </a:solidFill>
                <a:latin typeface="Tahoma"/>
                <a:cs typeface="Tahoma"/>
              </a:rPr>
              <a:t> </a:t>
            </a:r>
            <a:r>
              <a:rPr sz="3200" dirty="0">
                <a:solidFill>
                  <a:srgbClr val="FFFFFF"/>
                </a:solidFill>
                <a:latin typeface="Tahoma"/>
                <a:cs typeface="Tahoma"/>
              </a:rPr>
              <a:t>at</a:t>
            </a:r>
            <a:r>
              <a:rPr sz="3200" spc="960" dirty="0">
                <a:solidFill>
                  <a:srgbClr val="FFFFFF"/>
                </a:solidFill>
                <a:latin typeface="Tahoma"/>
                <a:cs typeface="Tahoma"/>
              </a:rPr>
              <a:t> </a:t>
            </a:r>
            <a:r>
              <a:rPr sz="3200" dirty="0">
                <a:solidFill>
                  <a:srgbClr val="FFFFFF"/>
                </a:solidFill>
                <a:latin typeface="Tahoma"/>
                <a:cs typeface="Tahoma"/>
              </a:rPr>
              <a:t>will”	(Shove,</a:t>
            </a:r>
            <a:r>
              <a:rPr sz="3200" spc="-65" dirty="0">
                <a:solidFill>
                  <a:srgbClr val="FFFFFF"/>
                </a:solidFill>
                <a:latin typeface="Tahoma"/>
                <a:cs typeface="Tahoma"/>
              </a:rPr>
              <a:t> </a:t>
            </a:r>
            <a:r>
              <a:rPr sz="3200" dirty="0">
                <a:solidFill>
                  <a:srgbClr val="FFFFFF"/>
                </a:solidFill>
                <a:latin typeface="Tahoma"/>
                <a:cs typeface="Tahoma"/>
              </a:rPr>
              <a:t>2004:9)</a:t>
            </a:r>
            <a:endParaRPr sz="3200" dirty="0">
              <a:latin typeface="Tahoma"/>
              <a:cs typeface="Tahoma"/>
            </a:endParaRPr>
          </a:p>
        </p:txBody>
      </p:sp>
      <p:sp>
        <p:nvSpPr>
          <p:cNvPr id="16" name="object 6"/>
          <p:cNvSpPr txBox="1">
            <a:spLocks noGrp="1"/>
          </p:cNvSpPr>
          <p:nvPr>
            <p:ph type="title"/>
          </p:nvPr>
        </p:nvSpPr>
        <p:spPr>
          <a:xfrm>
            <a:off x="685989" y="501523"/>
            <a:ext cx="7843519" cy="1097280"/>
          </a:xfrm>
          <a:prstGeom prst="rect">
            <a:avLst/>
          </a:prstGeom>
          <a:effectLst>
            <a:outerShdw blurRad="50800" dist="38100" dir="8100000" algn="tr" rotWithShape="0">
              <a:prstClr val="black">
                <a:alpha val="40000"/>
              </a:prstClr>
            </a:outerShdw>
          </a:effectLst>
        </p:spPr>
        <p:txBody>
          <a:bodyPr vert="horz" wrap="square" lIns="0" tIns="108457" rIns="0" bIns="0" rtlCol="0">
            <a:spAutoFit/>
          </a:bodyPr>
          <a:lstStyle/>
          <a:p>
            <a:pPr marL="1453515">
              <a:lnSpc>
                <a:spcPts val="5255"/>
              </a:lnSpc>
            </a:pPr>
            <a:r>
              <a:rPr dirty="0"/>
              <a:t>Changing</a:t>
            </a:r>
            <a:r>
              <a:rPr spc="-95" dirty="0"/>
              <a:t> </a:t>
            </a:r>
            <a:r>
              <a:rPr spc="-5" dirty="0"/>
              <a:t>Behaviour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601</TotalTime>
  <Words>1323</Words>
  <Application>Microsoft Office PowerPoint</Application>
  <PresentationFormat>On-screen Show (4:3)</PresentationFormat>
  <Paragraphs>234</Paragraphs>
  <Slides>42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Tahoma</vt:lpstr>
      <vt:lpstr>Times New Roman</vt:lpstr>
      <vt:lpstr>Wingdings</vt:lpstr>
      <vt:lpstr>Office Theme</vt:lpstr>
      <vt:lpstr>PowerPoint Presentation</vt:lpstr>
      <vt:lpstr>What is waste?</vt:lpstr>
      <vt:lpstr>PowerPoint Presentation</vt:lpstr>
      <vt:lpstr>PowerPoint Presentation</vt:lpstr>
      <vt:lpstr>PowerPoint Presentation</vt:lpstr>
      <vt:lpstr>PowerPoint Presentation</vt:lpstr>
      <vt:lpstr>Stuart Haygarth – a  London designer  created this chandelier  from 3,000 unwanted  prescription lenses</vt:lpstr>
      <vt:lpstr>PowerPoint Presentation</vt:lpstr>
      <vt:lpstr>PowerPoint Presentation</vt:lpstr>
      <vt:lpstr>PowerPoint Presentation</vt:lpstr>
      <vt:lpstr>Waste Research - Reduction</vt:lpstr>
      <vt:lpstr>Re-Use</vt:lpstr>
      <vt:lpstr>Disposal</vt:lpstr>
      <vt:lpstr>Waste Disposal</vt:lpstr>
      <vt:lpstr>Some Facts and Figures</vt:lpstr>
      <vt:lpstr>PowerPoint Presentation</vt:lpstr>
      <vt:lpstr>One Wales, One Planet</vt:lpstr>
      <vt:lpstr>Sustainability Agenda:</vt:lpstr>
      <vt:lpstr>One Wales: One Planet</vt:lpstr>
      <vt:lpstr>Reducing Wales’ Ecological Footprint</vt:lpstr>
      <vt:lpstr>Easy said than done………….. The  Challenge facing all Local  Authorities:…………….</vt:lpstr>
      <vt:lpstr>PowerPoint Presentation</vt:lpstr>
      <vt:lpstr>PowerPoint Presentation</vt:lpstr>
      <vt:lpstr>Shopping list of shame…</vt:lpstr>
      <vt:lpstr>Which gender wastes more?</vt:lpstr>
      <vt:lpstr>Men admit they are susceptible to peer pressure – more toys for  the boys mentality.</vt:lpstr>
      <vt:lpstr>How do people feel about the fact they waste so much?</vt:lpstr>
      <vt:lpstr>Regional Differences?</vt:lpstr>
      <vt:lpstr>Wales and South West - £9.4 billion</vt:lpstr>
      <vt:lpstr>PowerPoint Presentation</vt:lpstr>
      <vt:lpstr>PowerPoint Presentation</vt:lpstr>
      <vt:lpstr>Attitudes and Behaviour</vt:lpstr>
      <vt:lpstr>Attitudes &amp; Behaviour cont’d</vt:lpstr>
      <vt:lpstr>Picking up on the Soggy Lettuce Report’s findings on  food waste:…….. Is it just consumer behaviour to blame?</vt:lpstr>
      <vt:lpstr>PowerPoint Presentation</vt:lpstr>
      <vt:lpstr>PowerPoint Presentation</vt:lpstr>
      <vt:lpstr>PowerPoint Presentation</vt:lpstr>
      <vt:lpstr>PowerPoint Presentation</vt:lpstr>
      <vt:lpstr>PowerPoint Presentation</vt:lpstr>
      <vt:lpstr>PowerPoint Presentation</vt:lpstr>
      <vt:lpstr>Changing Behaviour</vt:lpstr>
      <vt:lpstr>Changing Behaviour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WASTE MANAGEMENT</dc:title>
  <dc:creator>cymru</dc:creator>
  <cp:lastModifiedBy>Owner</cp:lastModifiedBy>
  <cp:revision>8</cp:revision>
  <dcterms:created xsi:type="dcterms:W3CDTF">2016-01-28T16:25:35Z</dcterms:created>
  <dcterms:modified xsi:type="dcterms:W3CDTF">2017-09-19T13:12:58Z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2013-03-07T00:00:00Z</vt:filetime>
  </property>
  <property fmtid="{D5CDD505-2E9C-101B-9397-08002B2CF9AE}" pid="3" name="Creator">
    <vt:lpwstr>Microsoft® PowerPoint® 2010</vt:lpwstr>
  </property>
  <property fmtid="{D5CDD505-2E9C-101B-9397-08002B2CF9AE}" pid="4" name="LastSaved">
    <vt:filetime>2016-01-28T00:00:00Z</vt:filetime>
  </property>
</Properties>
</file>